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735763" cy="9866313"/>
  <p:defaultTextStyle>
    <a:defPPr>
      <a:defRPr lang="fr-FR"/>
    </a:defPPr>
    <a:lvl1pPr marL="0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1pPr>
    <a:lvl2pPr marL="521386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2pPr>
    <a:lvl3pPr marL="1042771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3pPr>
    <a:lvl4pPr marL="1564157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4pPr>
    <a:lvl5pPr marL="2085542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5pPr>
    <a:lvl6pPr marL="2606927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6pPr>
    <a:lvl7pPr marL="3128313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7pPr>
    <a:lvl8pPr marL="3649699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8pPr>
    <a:lvl9pPr marL="4171084" algn="l" defTabSz="1042771" rtl="0" eaLnBrk="1" latinLnBrk="0" hangingPunct="1">
      <a:defRPr sz="20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48474" autoAdjust="0"/>
  </p:normalViewPr>
  <p:slideViewPr>
    <p:cSldViewPr>
      <p:cViewPr>
        <p:scale>
          <a:sx n="100" d="100"/>
          <a:sy n="100" d="100"/>
        </p:scale>
        <p:origin x="822" y="-46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64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1pPr>
    <a:lvl2pPr marL="462549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2pPr>
    <a:lvl3pPr marL="925098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3pPr>
    <a:lvl4pPr marL="1387648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4pPr>
    <a:lvl5pPr marL="1850197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5pPr>
    <a:lvl6pPr marL="2312746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6pPr>
    <a:lvl7pPr marL="2775295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7pPr>
    <a:lvl8pPr marL="3237845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8pPr>
    <a:lvl9pPr marL="3700394" algn="l" defTabSz="925098" rtl="0" eaLnBrk="1" latinLnBrk="0" hangingPunct="1">
      <a:defRPr sz="12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0575" y="739775"/>
            <a:ext cx="2614613" cy="370046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08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0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1" y="6058693"/>
            <a:ext cx="5291773" cy="27323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0572" y="571717"/>
            <a:ext cx="1275696" cy="1216193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489" y="571717"/>
            <a:ext cx="3701091" cy="121619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53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1pPr>
            <a:lvl2pPr marL="518757" indent="0">
              <a:buNone/>
              <a:defRPr sz="2013">
                <a:solidFill>
                  <a:schemeClr val="tx1">
                    <a:tint val="75000"/>
                  </a:schemeClr>
                </a:solidFill>
              </a:defRPr>
            </a:lvl2pPr>
            <a:lvl3pPr marL="1037515" indent="0">
              <a:buNone/>
              <a:defRPr sz="1812">
                <a:solidFill>
                  <a:schemeClr val="tx1">
                    <a:tint val="75000"/>
                  </a:schemeClr>
                </a:solidFill>
              </a:defRPr>
            </a:lvl3pPr>
            <a:lvl4pPr marL="1556272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4pPr>
            <a:lvl5pPr marL="2075028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5pPr>
            <a:lvl6pPr marL="2593786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6pPr>
            <a:lvl7pPr marL="3112543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7pPr>
            <a:lvl8pPr marL="3631300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8pPr>
            <a:lvl9pPr marL="4150058" indent="0">
              <a:buNone/>
              <a:defRPr sz="16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489" y="3326343"/>
            <a:ext cx="2488393" cy="9407311"/>
          </a:xfrm>
        </p:spPr>
        <p:txBody>
          <a:bodyPr/>
          <a:lstStyle>
            <a:lvl1pPr>
              <a:defRPr sz="3221"/>
            </a:lvl1pPr>
            <a:lvl2pPr>
              <a:defRPr sz="2718"/>
            </a:lvl2pPr>
            <a:lvl3pPr>
              <a:defRPr sz="2315"/>
            </a:lvl3pPr>
            <a:lvl4pPr>
              <a:defRPr sz="2013"/>
            </a:lvl4pPr>
            <a:lvl5pPr>
              <a:defRPr sz="2013"/>
            </a:lvl5pPr>
            <a:lvl6pPr>
              <a:defRPr sz="2013"/>
            </a:lvl6pPr>
            <a:lvl7pPr>
              <a:defRPr sz="2013"/>
            </a:lvl7pPr>
            <a:lvl8pPr>
              <a:defRPr sz="2013"/>
            </a:lvl8pPr>
            <a:lvl9pPr>
              <a:defRPr sz="201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7876" y="3326343"/>
            <a:ext cx="2488393" cy="9407311"/>
          </a:xfrm>
        </p:spPr>
        <p:txBody>
          <a:bodyPr/>
          <a:lstStyle>
            <a:lvl1pPr>
              <a:defRPr sz="3221"/>
            </a:lvl1pPr>
            <a:lvl2pPr>
              <a:defRPr sz="2718"/>
            </a:lvl2pPr>
            <a:lvl3pPr>
              <a:defRPr sz="2315"/>
            </a:lvl3pPr>
            <a:lvl4pPr>
              <a:defRPr sz="2013"/>
            </a:lvl4pPr>
            <a:lvl5pPr>
              <a:defRPr sz="2013"/>
            </a:lvl5pPr>
            <a:lvl6pPr>
              <a:defRPr sz="2013"/>
            </a:lvl6pPr>
            <a:lvl7pPr>
              <a:defRPr sz="2013"/>
            </a:lvl7pPr>
            <a:lvl8pPr>
              <a:defRPr sz="2013"/>
            </a:lvl8pPr>
            <a:lvl9pPr>
              <a:defRPr sz="201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393284"/>
            <a:ext cx="3340169" cy="997407"/>
          </a:xfrm>
        </p:spPr>
        <p:txBody>
          <a:bodyPr anchor="b"/>
          <a:lstStyle>
            <a:lvl1pPr marL="0" indent="0">
              <a:buNone/>
              <a:defRPr sz="2718" b="1"/>
            </a:lvl1pPr>
            <a:lvl2pPr marL="518757" indent="0">
              <a:buNone/>
              <a:defRPr sz="2315" b="1"/>
            </a:lvl2pPr>
            <a:lvl3pPr marL="1037515" indent="0">
              <a:buNone/>
              <a:defRPr sz="2013" b="1"/>
            </a:lvl3pPr>
            <a:lvl4pPr marL="1556272" indent="0">
              <a:buNone/>
              <a:defRPr sz="1812" b="1"/>
            </a:lvl4pPr>
            <a:lvl5pPr marL="2075028" indent="0">
              <a:buNone/>
              <a:defRPr sz="1812" b="1"/>
            </a:lvl5pPr>
            <a:lvl6pPr marL="2593786" indent="0">
              <a:buNone/>
              <a:defRPr sz="1812" b="1"/>
            </a:lvl6pPr>
            <a:lvl7pPr marL="3112543" indent="0">
              <a:buNone/>
              <a:defRPr sz="1812" b="1"/>
            </a:lvl7pPr>
            <a:lvl8pPr marL="3631300" indent="0">
              <a:buNone/>
              <a:defRPr sz="1812" b="1"/>
            </a:lvl8pPr>
            <a:lvl9pPr marL="4150058" indent="0">
              <a:buNone/>
              <a:defRPr sz="1812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5" y="3390691"/>
            <a:ext cx="3340169" cy="6160168"/>
          </a:xfrm>
        </p:spPr>
        <p:txBody>
          <a:bodyPr/>
          <a:lstStyle>
            <a:lvl1pPr>
              <a:defRPr sz="2718"/>
            </a:lvl1pPr>
            <a:lvl2pPr>
              <a:defRPr sz="2315"/>
            </a:lvl2pPr>
            <a:lvl3pPr>
              <a:defRPr sz="2013"/>
            </a:lvl3pPr>
            <a:lvl4pPr>
              <a:defRPr sz="1812"/>
            </a:lvl4pPr>
            <a:lvl5pPr>
              <a:defRPr sz="1812"/>
            </a:lvl5pPr>
            <a:lvl6pPr>
              <a:defRPr sz="1812"/>
            </a:lvl6pPr>
            <a:lvl7pPr>
              <a:defRPr sz="1812"/>
            </a:lvl7pPr>
            <a:lvl8pPr>
              <a:defRPr sz="1812"/>
            </a:lvl8pPr>
            <a:lvl9pPr>
              <a:defRPr sz="181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0" y="2393284"/>
            <a:ext cx="3341481" cy="997407"/>
          </a:xfrm>
        </p:spPr>
        <p:txBody>
          <a:bodyPr anchor="b"/>
          <a:lstStyle>
            <a:lvl1pPr marL="0" indent="0">
              <a:buNone/>
              <a:defRPr sz="2718" b="1"/>
            </a:lvl1pPr>
            <a:lvl2pPr marL="518757" indent="0">
              <a:buNone/>
              <a:defRPr sz="2315" b="1"/>
            </a:lvl2pPr>
            <a:lvl3pPr marL="1037515" indent="0">
              <a:buNone/>
              <a:defRPr sz="2013" b="1"/>
            </a:lvl3pPr>
            <a:lvl4pPr marL="1556272" indent="0">
              <a:buNone/>
              <a:defRPr sz="1812" b="1"/>
            </a:lvl4pPr>
            <a:lvl5pPr marL="2075028" indent="0">
              <a:buNone/>
              <a:defRPr sz="1812" b="1"/>
            </a:lvl5pPr>
            <a:lvl6pPr marL="2593786" indent="0">
              <a:buNone/>
              <a:defRPr sz="1812" b="1"/>
            </a:lvl6pPr>
            <a:lvl7pPr marL="3112543" indent="0">
              <a:buNone/>
              <a:defRPr sz="1812" b="1"/>
            </a:lvl7pPr>
            <a:lvl8pPr marL="3631300" indent="0">
              <a:buNone/>
              <a:defRPr sz="1812" b="1"/>
            </a:lvl8pPr>
            <a:lvl9pPr marL="4150058" indent="0">
              <a:buNone/>
              <a:defRPr sz="1812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0" y="3390691"/>
            <a:ext cx="3341481" cy="6160168"/>
          </a:xfrm>
        </p:spPr>
        <p:txBody>
          <a:bodyPr/>
          <a:lstStyle>
            <a:lvl1pPr>
              <a:defRPr sz="2718"/>
            </a:lvl1pPr>
            <a:lvl2pPr>
              <a:defRPr sz="2315"/>
            </a:lvl2pPr>
            <a:lvl3pPr>
              <a:defRPr sz="2013"/>
            </a:lvl3pPr>
            <a:lvl4pPr>
              <a:defRPr sz="1812"/>
            </a:lvl4pPr>
            <a:lvl5pPr>
              <a:defRPr sz="1812"/>
            </a:lvl5pPr>
            <a:lvl6pPr>
              <a:defRPr sz="1812"/>
            </a:lvl6pPr>
            <a:lvl7pPr>
              <a:defRPr sz="1812"/>
            </a:lvl7pPr>
            <a:lvl8pPr>
              <a:defRPr sz="1812"/>
            </a:lvl8pPr>
            <a:lvl9pPr>
              <a:defRPr sz="181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9"/>
          </a:xfrm>
        </p:spPr>
        <p:txBody>
          <a:bodyPr anchor="b"/>
          <a:lstStyle>
            <a:lvl1pPr algn="l">
              <a:defRPr sz="231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624"/>
            </a:lvl1pPr>
            <a:lvl2pPr>
              <a:defRPr sz="3221"/>
            </a:lvl2pPr>
            <a:lvl3pPr>
              <a:defRPr sz="2718"/>
            </a:lvl3pPr>
            <a:lvl4pPr>
              <a:defRPr sz="2315"/>
            </a:lvl4pPr>
            <a:lvl5pPr>
              <a:defRPr sz="2315"/>
            </a:lvl5pPr>
            <a:lvl6pPr>
              <a:defRPr sz="2315"/>
            </a:lvl6pPr>
            <a:lvl7pPr>
              <a:defRPr sz="2315"/>
            </a:lvl7pPr>
            <a:lvl8pPr>
              <a:defRPr sz="2315"/>
            </a:lvl8pPr>
            <a:lvl9pPr>
              <a:defRPr sz="231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5" y="2237362"/>
            <a:ext cx="2487081" cy="7313498"/>
          </a:xfrm>
        </p:spPr>
        <p:txBody>
          <a:bodyPr/>
          <a:lstStyle>
            <a:lvl1pPr marL="0" indent="0">
              <a:buNone/>
              <a:defRPr sz="1611"/>
            </a:lvl1pPr>
            <a:lvl2pPr marL="518757" indent="0">
              <a:buNone/>
              <a:defRPr sz="1409"/>
            </a:lvl2pPr>
            <a:lvl3pPr marL="1037515" indent="0">
              <a:buNone/>
              <a:defRPr sz="1107"/>
            </a:lvl3pPr>
            <a:lvl4pPr marL="1556272" indent="0">
              <a:buNone/>
              <a:defRPr sz="1007"/>
            </a:lvl4pPr>
            <a:lvl5pPr marL="2075028" indent="0">
              <a:buNone/>
              <a:defRPr sz="1007"/>
            </a:lvl5pPr>
            <a:lvl6pPr marL="2593786" indent="0">
              <a:buNone/>
              <a:defRPr sz="1007"/>
            </a:lvl6pPr>
            <a:lvl7pPr marL="3112543" indent="0">
              <a:buNone/>
              <a:defRPr sz="1007"/>
            </a:lvl7pPr>
            <a:lvl8pPr marL="3631300" indent="0">
              <a:buNone/>
              <a:defRPr sz="1007"/>
            </a:lvl8pPr>
            <a:lvl9pPr marL="4150058" indent="0">
              <a:buNone/>
              <a:defRPr sz="100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50" y="7484270"/>
            <a:ext cx="4535805" cy="883560"/>
          </a:xfrm>
        </p:spPr>
        <p:txBody>
          <a:bodyPr anchor="b"/>
          <a:lstStyle>
            <a:lvl1pPr algn="l">
              <a:defRPr sz="231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624"/>
            </a:lvl1pPr>
            <a:lvl2pPr marL="518757" indent="0">
              <a:buNone/>
              <a:defRPr sz="3221"/>
            </a:lvl2pPr>
            <a:lvl3pPr marL="1037515" indent="0">
              <a:buNone/>
              <a:defRPr sz="2718"/>
            </a:lvl3pPr>
            <a:lvl4pPr marL="1556272" indent="0">
              <a:buNone/>
              <a:defRPr sz="2315"/>
            </a:lvl4pPr>
            <a:lvl5pPr marL="2075028" indent="0">
              <a:buNone/>
              <a:defRPr sz="2315"/>
            </a:lvl5pPr>
            <a:lvl6pPr marL="2593786" indent="0">
              <a:buNone/>
              <a:defRPr sz="2315"/>
            </a:lvl6pPr>
            <a:lvl7pPr marL="3112543" indent="0">
              <a:buNone/>
              <a:defRPr sz="2315"/>
            </a:lvl7pPr>
            <a:lvl8pPr marL="3631300" indent="0">
              <a:buNone/>
              <a:defRPr sz="2315"/>
            </a:lvl8pPr>
            <a:lvl9pPr marL="4150058" indent="0">
              <a:buNone/>
              <a:defRPr sz="231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50" y="8367830"/>
            <a:ext cx="4535805" cy="1254802"/>
          </a:xfrm>
        </p:spPr>
        <p:txBody>
          <a:bodyPr/>
          <a:lstStyle>
            <a:lvl1pPr marL="0" indent="0">
              <a:buNone/>
              <a:defRPr sz="1611"/>
            </a:lvl1pPr>
            <a:lvl2pPr marL="518757" indent="0">
              <a:buNone/>
              <a:defRPr sz="1409"/>
            </a:lvl2pPr>
            <a:lvl3pPr marL="1037515" indent="0">
              <a:buNone/>
              <a:defRPr sz="1107"/>
            </a:lvl3pPr>
            <a:lvl4pPr marL="1556272" indent="0">
              <a:buNone/>
              <a:defRPr sz="1007"/>
            </a:lvl4pPr>
            <a:lvl5pPr marL="2075028" indent="0">
              <a:buNone/>
              <a:defRPr sz="1007"/>
            </a:lvl5pPr>
            <a:lvl6pPr marL="2593786" indent="0">
              <a:buNone/>
              <a:defRPr sz="1007"/>
            </a:lvl6pPr>
            <a:lvl7pPr marL="3112543" indent="0">
              <a:buNone/>
              <a:defRPr sz="1007"/>
            </a:lvl7pPr>
            <a:lvl8pPr marL="3631300" indent="0">
              <a:buNone/>
              <a:defRPr sz="1007"/>
            </a:lvl8pPr>
            <a:lvl9pPr marL="4150058" indent="0">
              <a:buNone/>
              <a:defRPr sz="100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5" cy="569240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18/04/2018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28"/>
            <a:ext cx="2393897" cy="569240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5" cy="569240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7515" rtl="0" eaLnBrk="1" latinLnBrk="0" hangingPunct="1">
        <a:spcBef>
          <a:spcPct val="0"/>
        </a:spcBef>
        <a:buNone/>
        <a:defRPr sz="50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068" indent="-389068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1pPr>
      <a:lvl2pPr marL="842980" indent="-324223" algn="l" defTabSz="1037515" rtl="0" eaLnBrk="1" latinLnBrk="0" hangingPunct="1">
        <a:spcBef>
          <a:spcPct val="20000"/>
        </a:spcBef>
        <a:buFont typeface="Arial" panose="020B0604020202020204" pitchFamily="34" charset="0"/>
        <a:buChar char="–"/>
        <a:defRPr sz="3221" kern="1200">
          <a:solidFill>
            <a:schemeClr val="tx1"/>
          </a:solidFill>
          <a:latin typeface="+mn-lt"/>
          <a:ea typeface="+mn-ea"/>
          <a:cs typeface="+mn-cs"/>
        </a:defRPr>
      </a:lvl2pPr>
      <a:lvl3pPr marL="1296893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3pPr>
      <a:lvl4pPr marL="1815650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4pPr>
      <a:lvl5pPr marL="2334407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»"/>
        <a:defRPr sz="2315" kern="1200">
          <a:solidFill>
            <a:schemeClr val="tx1"/>
          </a:solidFill>
          <a:latin typeface="+mn-lt"/>
          <a:ea typeface="+mn-ea"/>
          <a:cs typeface="+mn-cs"/>
        </a:defRPr>
      </a:lvl5pPr>
      <a:lvl6pPr marL="2853164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6pPr>
      <a:lvl7pPr marL="3371922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7pPr>
      <a:lvl8pPr marL="3890679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8pPr>
      <a:lvl9pPr marL="4409436" indent="-259379" algn="l" defTabSz="10375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1pPr>
      <a:lvl2pPr marL="518757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2pPr>
      <a:lvl3pPr marL="1037515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3pPr>
      <a:lvl4pPr marL="1556272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4pPr>
      <a:lvl5pPr marL="2075028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5pPr>
      <a:lvl6pPr marL="2593786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6pPr>
      <a:lvl7pPr marL="3112543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7pPr>
      <a:lvl8pPr marL="3631300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8pPr>
      <a:lvl9pPr marL="4150058" algn="l" defTabSz="1037515" rtl="0" eaLnBrk="1" latinLnBrk="0" hangingPunct="1">
        <a:defRPr sz="2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5B358F3B-A486-403E-93A4-39E0D3DFD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066767"/>
              </p:ext>
            </p:extLst>
          </p:nvPr>
        </p:nvGraphicFramePr>
        <p:xfrm>
          <a:off x="65304" y="1731258"/>
          <a:ext cx="7458949" cy="1886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9862">
                  <a:extLst>
                    <a:ext uri="{9D8B030D-6E8A-4147-A177-3AD203B41FA5}">
                      <a16:colId xmlns:a16="http://schemas.microsoft.com/office/drawing/2014/main" xmlns="" val="228391758"/>
                    </a:ext>
                  </a:extLst>
                </a:gridCol>
                <a:gridCol w="845527">
                  <a:extLst>
                    <a:ext uri="{9D8B030D-6E8A-4147-A177-3AD203B41FA5}">
                      <a16:colId xmlns:a16="http://schemas.microsoft.com/office/drawing/2014/main" xmlns="" val="1747917852"/>
                    </a:ext>
                  </a:extLst>
                </a:gridCol>
                <a:gridCol w="893560">
                  <a:extLst>
                    <a:ext uri="{9D8B030D-6E8A-4147-A177-3AD203B41FA5}">
                      <a16:colId xmlns:a16="http://schemas.microsoft.com/office/drawing/2014/main" xmlns="" val="2602844620"/>
                    </a:ext>
                  </a:extLst>
                </a:gridCol>
              </a:tblGrid>
              <a:tr h="255808">
                <a:tc>
                  <a:txBody>
                    <a:bodyPr/>
                    <a:lstStyle/>
                    <a:p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exercices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59336">
                <a:tc>
                  <a:txBody>
                    <a:bodyPr/>
                    <a:lstStyle/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Warung Kopi" panose="02000500000000000000" pitchFamily="2" charset="0"/>
                          <a:ea typeface="+mn-ea"/>
                          <a:cs typeface="Dekko" panose="00000500000000000000" pitchFamily="2" charset="0"/>
                        </a:rPr>
                        <a:t>Calculer des additions et soustractions en ligne avec des petits décimaux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1 – 2 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554589"/>
                  </a:ext>
                </a:extLst>
              </a:tr>
              <a:tr h="312651"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Warung Kopi" panose="02000500000000000000" pitchFamily="2" charset="0"/>
                          <a:ea typeface="+mn-ea"/>
                          <a:cs typeface="Dekko" panose="00000500000000000000" pitchFamily="2" charset="0"/>
                        </a:rPr>
                        <a:t>Comprendre la technique de l’addition et de la soustraction posées avec des nombres décimaux</a:t>
                      </a:r>
                      <a:endParaRPr lang="fr-FR" sz="1200" b="0" dirty="0" smtClean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3 – 4 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9532728"/>
                  </a:ext>
                </a:extLst>
              </a:tr>
              <a:tr h="312651">
                <a:tc>
                  <a:txBody>
                    <a:bodyPr/>
                    <a:lstStyle/>
                    <a:p>
                      <a:pPr marL="0" marR="0" lvl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kern="1200" baseline="0" dirty="0" smtClean="0">
                          <a:solidFill>
                            <a:schemeClr val="tx1"/>
                          </a:solidFill>
                          <a:latin typeface="Warung Kopi" panose="02000500000000000000" pitchFamily="2" charset="0"/>
                          <a:ea typeface="+mn-ea"/>
                          <a:cs typeface="Dekko" panose="00000500000000000000" pitchFamily="2" charset="0"/>
                        </a:rPr>
                        <a:t>Multiplier ou diviser un nombre décimal par 10, 100 ou 1000</a:t>
                      </a:r>
                      <a:endParaRPr lang="fr-FR" sz="1200" b="0" dirty="0" smtClean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5 – 7 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148174"/>
                  </a:ext>
                </a:extLst>
              </a:tr>
              <a:tr h="312651"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Comprendre la technique</a:t>
                      </a:r>
                      <a:r>
                        <a:rPr lang="fr-FR" sz="1200" b="0" baseline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 opératoire de la multiplication avec des nombres décimaux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6 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</a:tr>
              <a:tr h="312651"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Comprendre la technique opératoire de la division posée avec des nombres</a:t>
                      </a:r>
                      <a:r>
                        <a:rPr lang="fr-FR" sz="1200" b="0" baseline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 décimaux au dividende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latin typeface="Warung Kopi" panose="02000500000000000000" pitchFamily="2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8 – 9 </a:t>
                      </a: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latin typeface="Warung Kopi" panose="02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936" marR="92936" marT="46818" marB="46818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Rectangle à coins arrondis 42"/>
          <p:cNvSpPr/>
          <p:nvPr/>
        </p:nvSpPr>
        <p:spPr>
          <a:xfrm>
            <a:off x="63304" y="1601490"/>
            <a:ext cx="2053473" cy="305221"/>
          </a:xfrm>
          <a:prstGeom prst="roundRect">
            <a:avLst>
              <a:gd name="adj" fmla="val 26235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54" name="Rectangle à coins arrondis 53"/>
          <p:cNvSpPr/>
          <p:nvPr/>
        </p:nvSpPr>
        <p:spPr>
          <a:xfrm>
            <a:off x="567504" y="3676261"/>
            <a:ext cx="6950978" cy="6985297"/>
          </a:xfrm>
          <a:prstGeom prst="roundRect">
            <a:avLst>
              <a:gd name="adj" fmla="val 303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56" name="Rectangle à coins arrondis 55"/>
          <p:cNvSpPr/>
          <p:nvPr/>
        </p:nvSpPr>
        <p:spPr>
          <a:xfrm>
            <a:off x="62560" y="3676261"/>
            <a:ext cx="404909" cy="6985455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-3142155" y="7096577"/>
            <a:ext cx="6869731" cy="260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812" b="1" dirty="0" smtClean="0">
                <a:latin typeface="Love Is Complicated Again" pitchFamily="2" charset="0"/>
              </a:rPr>
              <a:t>Addition </a:t>
            </a:r>
            <a:r>
              <a:rPr lang="fr-FR" sz="1812" b="1" dirty="0">
                <a:latin typeface="Love Is Complicated Again" pitchFamily="2" charset="0"/>
              </a:rPr>
              <a:t>et </a:t>
            </a:r>
            <a:r>
              <a:rPr lang="fr-FR" sz="1812" b="1" dirty="0" smtClean="0">
                <a:latin typeface="Love Is Complicated Again" pitchFamily="2" charset="0"/>
              </a:rPr>
              <a:t>soustraction des décimaux</a:t>
            </a:r>
            <a:endParaRPr lang="fr-FR" sz="1812" b="1" dirty="0">
              <a:latin typeface="Love Is Complicated Again" pitchFamily="2" charset="0"/>
            </a:endParaRPr>
          </a:p>
        </p:txBody>
      </p:sp>
      <p:sp>
        <p:nvSpPr>
          <p:cNvPr id="176" name="Rectangle à coins arrondis 175"/>
          <p:cNvSpPr/>
          <p:nvPr/>
        </p:nvSpPr>
        <p:spPr>
          <a:xfrm>
            <a:off x="62560" y="74744"/>
            <a:ext cx="2065570" cy="798953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177" name="ZoneTexte 176"/>
          <p:cNvSpPr txBox="1"/>
          <p:nvPr/>
        </p:nvSpPr>
        <p:spPr>
          <a:xfrm>
            <a:off x="82858" y="86126"/>
            <a:ext cx="2064672" cy="69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8" dirty="0">
                <a:latin typeface="Warung Kopi" panose="02000500000000000000" pitchFamily="2" charset="0"/>
              </a:rPr>
              <a:t>Prénom  :</a:t>
            </a:r>
            <a:r>
              <a:rPr lang="fr-FR" sz="1409" dirty="0">
                <a:latin typeface="Warung Kopi" panose="02000500000000000000" pitchFamily="2" charset="0"/>
              </a:rPr>
              <a:t> </a:t>
            </a:r>
            <a:r>
              <a:rPr lang="fr-FR" sz="1107" dirty="0" smtClean="0">
                <a:latin typeface="Warung Kopi" panose="02000500000000000000" pitchFamily="2" charset="0"/>
              </a:rPr>
              <a:t>___________________</a:t>
            </a:r>
            <a:endParaRPr lang="fr-FR" sz="1409" dirty="0">
              <a:latin typeface="Warung Kopi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8" dirty="0">
                <a:latin typeface="Warung Kopi" panose="02000500000000000000" pitchFamily="2" charset="0"/>
              </a:rPr>
              <a:t>Date :  </a:t>
            </a:r>
            <a:r>
              <a:rPr lang="fr-FR" sz="1107" dirty="0" smtClean="0">
                <a:latin typeface="Warung Kopi" panose="02000500000000000000" pitchFamily="2" charset="0"/>
              </a:rPr>
              <a:t>_____________________</a:t>
            </a:r>
            <a:endParaRPr lang="fr-FR" sz="1409" dirty="0">
              <a:latin typeface="Warung Kopi" panose="02000500000000000000" pitchFamily="2" charset="0"/>
            </a:endParaRPr>
          </a:p>
        </p:txBody>
      </p:sp>
      <p:sp>
        <p:nvSpPr>
          <p:cNvPr id="180" name="Rectangle à coins arrondis 179"/>
          <p:cNvSpPr/>
          <p:nvPr/>
        </p:nvSpPr>
        <p:spPr>
          <a:xfrm>
            <a:off x="2279478" y="84198"/>
            <a:ext cx="5239004" cy="1535602"/>
          </a:xfrm>
          <a:prstGeom prst="roundRect">
            <a:avLst>
              <a:gd name="adj" fmla="val 1191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181" name="Rectangle à coins arrondis 180"/>
          <p:cNvSpPr/>
          <p:nvPr/>
        </p:nvSpPr>
        <p:spPr>
          <a:xfrm>
            <a:off x="62560" y="976447"/>
            <a:ext cx="2064672" cy="529358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182" name="Rectangle à coins arrondis 181"/>
          <p:cNvSpPr/>
          <p:nvPr/>
        </p:nvSpPr>
        <p:spPr>
          <a:xfrm>
            <a:off x="6233541" y="809402"/>
            <a:ext cx="1077547" cy="492839"/>
          </a:xfrm>
          <a:prstGeom prst="roundRect">
            <a:avLst>
              <a:gd name="adj" fmla="val 23723"/>
            </a:avLst>
          </a:prstGeom>
          <a:solidFill>
            <a:schemeClr val="bg1"/>
          </a:solidFill>
          <a:ln w="28575" cap="rnd">
            <a:solidFill>
              <a:schemeClr val="accent5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2041" tIns="46021" rIns="92041" bIns="460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036">
              <a:solidFill>
                <a:schemeClr val="bg1"/>
              </a:solidFill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6186016" y="815511"/>
            <a:ext cx="1192193" cy="232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6" dirty="0">
                <a:latin typeface="Mrs Chocolat" pitchFamily="2" charset="0"/>
              </a:rPr>
              <a:t>Soin, présentation</a:t>
            </a:r>
          </a:p>
        </p:txBody>
      </p:sp>
      <p:sp>
        <p:nvSpPr>
          <p:cNvPr id="185" name="ZoneTexte 184"/>
          <p:cNvSpPr txBox="1"/>
          <p:nvPr/>
        </p:nvSpPr>
        <p:spPr>
          <a:xfrm>
            <a:off x="2526858" y="62775"/>
            <a:ext cx="4912995" cy="526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18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Sweet Cheeks" panose="02000603000000000000" pitchFamily="2" charset="0"/>
              </a:rPr>
              <a:t>Evaluation</a:t>
            </a:r>
            <a:r>
              <a:rPr lang="fr-FR" sz="2818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GelPenUprightHeavy" panose="02000903000000000000" pitchFamily="2" charset="0"/>
              </a:rPr>
              <a:t> de </a:t>
            </a:r>
            <a:r>
              <a:rPr lang="fr-FR" sz="2818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GelPenUprightHeavy" panose="02000903000000000000" pitchFamily="2" charset="0"/>
              </a:rPr>
              <a:t>Maths</a:t>
            </a:r>
            <a:endParaRPr lang="fr-FR" sz="2818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Is Complicated Again" pitchFamily="2" charset="0"/>
              <a:ea typeface="GelPenUprightHeavy" panose="02000903000000000000" pitchFamily="2" charset="0"/>
            </a:endParaRPr>
          </a:p>
        </p:txBody>
      </p:sp>
      <p:sp>
        <p:nvSpPr>
          <p:cNvPr id="186" name="Ellipse 185"/>
          <p:cNvSpPr/>
          <p:nvPr/>
        </p:nvSpPr>
        <p:spPr>
          <a:xfrm rot="19456496">
            <a:off x="2211865" y="173870"/>
            <a:ext cx="579852" cy="312952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2041" tIns="46021" rIns="92041" bIns="460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036"/>
          </a:p>
        </p:txBody>
      </p:sp>
      <p:sp>
        <p:nvSpPr>
          <p:cNvPr id="187" name="ZoneTexte 186"/>
          <p:cNvSpPr txBox="1"/>
          <p:nvPr/>
        </p:nvSpPr>
        <p:spPr>
          <a:xfrm rot="19456496">
            <a:off x="2211865" y="165512"/>
            <a:ext cx="579852" cy="340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11" dirty="0">
                <a:latin typeface="Fineliner Script" pitchFamily="50" charset="0"/>
              </a:rPr>
              <a:t>CM2</a:t>
            </a:r>
          </a:p>
        </p:txBody>
      </p:sp>
      <p:sp>
        <p:nvSpPr>
          <p:cNvPr id="188" name="ZoneTexte 187"/>
          <p:cNvSpPr txBox="1"/>
          <p:nvPr/>
        </p:nvSpPr>
        <p:spPr>
          <a:xfrm>
            <a:off x="6171727" y="1013682"/>
            <a:ext cx="1184084" cy="26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7" spc="-151" dirty="0">
                <a:latin typeface="Rostros y emociones" panose="02000500000000000000" pitchFamily="2" charset="0"/>
              </a:rPr>
              <a:t>g c f b </a:t>
            </a:r>
          </a:p>
        </p:txBody>
      </p:sp>
      <p:sp>
        <p:nvSpPr>
          <p:cNvPr id="225" name="Larme 224"/>
          <p:cNvSpPr/>
          <p:nvPr/>
        </p:nvSpPr>
        <p:spPr>
          <a:xfrm>
            <a:off x="626978" y="7753249"/>
            <a:ext cx="301380" cy="33418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626978" y="7766159"/>
            <a:ext cx="298540" cy="3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9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119941" y="1003557"/>
            <a:ext cx="1608014" cy="26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7" dirty="0">
                <a:latin typeface="Warung Kopi" panose="02000500000000000000" pitchFamily="2" charset="0"/>
              </a:rPr>
              <a:t>Signature des parents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xmlns="" id="{D79D460C-9425-4E16-A5B7-A1B270D564FD}"/>
              </a:ext>
            </a:extLst>
          </p:cNvPr>
          <p:cNvSpPr txBox="1"/>
          <p:nvPr/>
        </p:nvSpPr>
        <p:spPr>
          <a:xfrm>
            <a:off x="2812292" y="479785"/>
            <a:ext cx="4229213" cy="30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9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Calcul avec des nombres décimaux</a:t>
            </a:r>
            <a:endParaRPr lang="fr-FR" sz="1409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arung Kopi Bold" panose="02000800000000000000" pitchFamily="2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xmlns="" id="{72981E10-B21B-46D7-9689-67A6EFA49C6C}"/>
              </a:ext>
            </a:extLst>
          </p:cNvPr>
          <p:cNvSpPr txBox="1"/>
          <p:nvPr/>
        </p:nvSpPr>
        <p:spPr>
          <a:xfrm>
            <a:off x="114503" y="1628932"/>
            <a:ext cx="1887304" cy="278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</a:rPr>
              <a:t>Compétences évaluées </a:t>
            </a:r>
            <a:r>
              <a:rPr lang="fr-FR" sz="120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</a:rPr>
              <a:t>: </a:t>
            </a:r>
            <a:endParaRPr lang="fr-FR" sz="1208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Is Complicated Again" pitchFamily="2" charset="0"/>
            </a:endParaRPr>
          </a:p>
        </p:txBody>
      </p:sp>
      <p:sp>
        <p:nvSpPr>
          <p:cNvPr id="178" name="Rectangle à coins arrondis 177"/>
          <p:cNvSpPr/>
          <p:nvPr/>
        </p:nvSpPr>
        <p:spPr>
          <a:xfrm>
            <a:off x="2463837" y="889685"/>
            <a:ext cx="3102210" cy="575250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183" name="ZoneTexte 182"/>
          <p:cNvSpPr txBox="1"/>
          <p:nvPr/>
        </p:nvSpPr>
        <p:spPr>
          <a:xfrm>
            <a:off x="2501792" y="851086"/>
            <a:ext cx="1068721" cy="338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7" dirty="0">
                <a:latin typeface="Warung Kopi" panose="02000500000000000000" pitchFamily="2" charset="0"/>
              </a:rPr>
              <a:t>Appréciation</a:t>
            </a:r>
            <a:endParaRPr lang="fr-FR" sz="1007" dirty="0">
              <a:latin typeface="Warung Kopi" panose="02000500000000000000" pitchFamily="2" charset="0"/>
            </a:endParaRPr>
          </a:p>
        </p:txBody>
      </p:sp>
      <p:sp>
        <p:nvSpPr>
          <p:cNvPr id="44" name="Larme 43"/>
          <p:cNvSpPr/>
          <p:nvPr/>
        </p:nvSpPr>
        <p:spPr>
          <a:xfrm>
            <a:off x="626978" y="5124994"/>
            <a:ext cx="301380" cy="33418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26978" y="5137903"/>
            <a:ext cx="298540" cy="3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9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33" y="5999722"/>
            <a:ext cx="1603064" cy="1681133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203" y="5999722"/>
            <a:ext cx="1628157" cy="1681133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396" y="6000108"/>
            <a:ext cx="1577190" cy="1681133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659" y="5993978"/>
            <a:ext cx="1639852" cy="1681133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899517" y="3751997"/>
            <a:ext cx="2482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Calcule en ligne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664134" y="3699153"/>
            <a:ext cx="432048" cy="403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  <a:endParaRPr lang="fr-FR" b="1" dirty="0">
              <a:solidFill>
                <a:schemeClr val="bg1"/>
              </a:solidFill>
              <a:latin typeface="Mrs Chocolat" pitchFamily="2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659856" y="4000816"/>
            <a:ext cx="2299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6,7 + 1,3 </a:t>
            </a:r>
            <a:r>
              <a:rPr lang="fr-FR" sz="1400" dirty="0" smtClean="0">
                <a:latin typeface="Warung Kopi" panose="02000500000000000000" pitchFamily="2" charset="0"/>
              </a:rPr>
              <a:t>+ </a:t>
            </a:r>
            <a:r>
              <a:rPr lang="fr-FR" sz="1400" dirty="0" smtClean="0">
                <a:latin typeface="Warung Kopi" panose="02000500000000000000" pitchFamily="2" charset="0"/>
              </a:rPr>
              <a:t>4,2 </a:t>
            </a:r>
            <a:r>
              <a:rPr lang="fr-FR" sz="1400" dirty="0" smtClean="0">
                <a:latin typeface="Warung Kopi" panose="02000500000000000000" pitchFamily="2" charset="0"/>
              </a:rPr>
              <a:t>= __________ 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3,8</a:t>
            </a:r>
            <a:r>
              <a:rPr lang="fr-FR" sz="1400" dirty="0" smtClean="0">
                <a:latin typeface="Warung Kopi" panose="02000500000000000000" pitchFamily="2" charset="0"/>
              </a:rPr>
              <a:t> </a:t>
            </a:r>
            <a:r>
              <a:rPr lang="fr-FR" sz="1400" dirty="0" smtClean="0">
                <a:latin typeface="Warung Kopi" panose="02000500000000000000" pitchFamily="2" charset="0"/>
              </a:rPr>
              <a:t>+ </a:t>
            </a:r>
            <a:r>
              <a:rPr lang="fr-FR" sz="1400" dirty="0" smtClean="0">
                <a:latin typeface="Warung Kopi" panose="02000500000000000000" pitchFamily="2" charset="0"/>
              </a:rPr>
              <a:t>2,7 </a:t>
            </a:r>
            <a:r>
              <a:rPr lang="fr-FR" sz="1400" dirty="0" smtClean="0">
                <a:latin typeface="Warung Kopi" panose="02000500000000000000" pitchFamily="2" charset="0"/>
              </a:rPr>
              <a:t>+ </a:t>
            </a:r>
            <a:r>
              <a:rPr lang="fr-FR" sz="1400" dirty="0" smtClean="0">
                <a:latin typeface="Warung Kopi" panose="02000500000000000000" pitchFamily="2" charset="0"/>
              </a:rPr>
              <a:t>0,2 </a:t>
            </a:r>
            <a:r>
              <a:rPr lang="fr-FR" sz="1400" dirty="0" smtClean="0">
                <a:latin typeface="Warung Kopi" panose="02000500000000000000" pitchFamily="2" charset="0"/>
              </a:rPr>
              <a:t>= </a:t>
            </a:r>
            <a:r>
              <a:rPr lang="fr-FR" sz="1400" dirty="0">
                <a:latin typeface="Warung Kopi" panose="02000500000000000000" pitchFamily="2" charset="0"/>
              </a:rPr>
              <a:t>__________ </a:t>
            </a:r>
            <a:endParaRPr lang="fr-FR" sz="1400" dirty="0" smtClean="0">
              <a:latin typeface="Warung Kopi" panose="02000500000000000000" pitchFamily="2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2988668" y="4019565"/>
            <a:ext cx="2058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28,9 </a:t>
            </a:r>
            <a:r>
              <a:rPr lang="fr-FR" sz="1400" dirty="0" smtClean="0">
                <a:latin typeface="Warung Kopi" panose="02000500000000000000" pitchFamily="2" charset="0"/>
              </a:rPr>
              <a:t>– </a:t>
            </a:r>
            <a:r>
              <a:rPr lang="fr-FR" sz="1400" dirty="0" smtClean="0">
                <a:latin typeface="Warung Kopi" panose="02000500000000000000" pitchFamily="2" charset="0"/>
              </a:rPr>
              <a:t>3,7 </a:t>
            </a:r>
            <a:r>
              <a:rPr lang="fr-FR" sz="1400" dirty="0" smtClean="0">
                <a:latin typeface="Warung Kopi" panose="02000500000000000000" pitchFamily="2" charset="0"/>
              </a:rPr>
              <a:t>= __________ </a:t>
            </a:r>
          </a:p>
          <a:p>
            <a:pPr>
              <a:lnSpc>
                <a:spcPct val="20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15,4 </a:t>
            </a:r>
            <a:r>
              <a:rPr lang="fr-FR" sz="1400" dirty="0" smtClean="0">
                <a:latin typeface="Warung Kopi" panose="02000500000000000000" pitchFamily="2" charset="0"/>
              </a:rPr>
              <a:t>– </a:t>
            </a:r>
            <a:r>
              <a:rPr lang="fr-FR" sz="1400" dirty="0" smtClean="0">
                <a:latin typeface="Warung Kopi" panose="02000500000000000000" pitchFamily="2" charset="0"/>
              </a:rPr>
              <a:t>4,5 </a:t>
            </a:r>
            <a:r>
              <a:rPr lang="fr-FR" sz="1400" dirty="0" smtClean="0">
                <a:latin typeface="Warung Kopi" panose="02000500000000000000" pitchFamily="2" charset="0"/>
              </a:rPr>
              <a:t>= </a:t>
            </a:r>
            <a:r>
              <a:rPr lang="fr-FR" sz="1400" dirty="0">
                <a:latin typeface="Warung Kopi" panose="02000500000000000000" pitchFamily="2" charset="0"/>
              </a:rPr>
              <a:t>__________ </a:t>
            </a:r>
            <a:endParaRPr lang="fr-FR" sz="1400" dirty="0" smtClean="0">
              <a:latin typeface="Warung Kopi" panose="02000500000000000000" pitchFamily="2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506145" y="3736309"/>
            <a:ext cx="1723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Petit Oiseau" panose="03030502040402010104" pitchFamily="66" charset="0"/>
              </a:rPr>
              <a:t>Complète</a:t>
            </a:r>
            <a:endParaRPr lang="fr-FR" sz="12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Petit Oiseau" panose="03030502040402010104" pitchFamily="66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330826" y="4019565"/>
            <a:ext cx="22113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4</a:t>
            </a:r>
            <a:r>
              <a:rPr lang="fr-FR" sz="1400" dirty="0" smtClean="0">
                <a:latin typeface="Warung Kopi" panose="02000500000000000000" pitchFamily="2" charset="0"/>
              </a:rPr>
              <a:t>,5 </a:t>
            </a:r>
            <a:r>
              <a:rPr lang="fr-FR" sz="1400" dirty="0" smtClean="0">
                <a:latin typeface="Warung Kopi" panose="02000500000000000000" pitchFamily="2" charset="0"/>
              </a:rPr>
              <a:t>+ ________ = </a:t>
            </a:r>
            <a:r>
              <a:rPr lang="fr-FR" sz="1400" dirty="0" smtClean="0">
                <a:latin typeface="Warung Kopi" panose="02000500000000000000" pitchFamily="2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2,12 + </a:t>
            </a:r>
            <a:r>
              <a:rPr lang="fr-FR" sz="1400" dirty="0">
                <a:latin typeface="Warung Kopi" panose="02000500000000000000" pitchFamily="2" charset="0"/>
              </a:rPr>
              <a:t>________ = 10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8</a:t>
            </a:r>
            <a:r>
              <a:rPr lang="fr-FR" sz="1400" dirty="0" smtClean="0">
                <a:latin typeface="Warung Kopi" panose="02000500000000000000" pitchFamily="2" charset="0"/>
              </a:rPr>
              <a:t>,507 </a:t>
            </a:r>
            <a:r>
              <a:rPr lang="fr-FR" sz="1400" dirty="0">
                <a:latin typeface="Warung Kopi" panose="02000500000000000000" pitchFamily="2" charset="0"/>
              </a:rPr>
              <a:t>+ ________ = </a:t>
            </a:r>
            <a:r>
              <a:rPr lang="fr-FR" sz="1400" dirty="0" smtClean="0">
                <a:latin typeface="Warung Kopi" panose="02000500000000000000" pitchFamily="2" charset="0"/>
              </a:rPr>
              <a:t>10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5119414" y="3689722"/>
            <a:ext cx="0" cy="13916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Larme 83"/>
          <p:cNvSpPr/>
          <p:nvPr/>
        </p:nvSpPr>
        <p:spPr>
          <a:xfrm>
            <a:off x="625066" y="3721752"/>
            <a:ext cx="301380" cy="33418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25066" y="3734661"/>
            <a:ext cx="298540" cy="3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9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8" name="Larme 87"/>
          <p:cNvSpPr/>
          <p:nvPr/>
        </p:nvSpPr>
        <p:spPr>
          <a:xfrm>
            <a:off x="5181556" y="3720959"/>
            <a:ext cx="301380" cy="33418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181556" y="3733868"/>
            <a:ext cx="298540" cy="3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9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902001" y="5166241"/>
            <a:ext cx="3230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Pose et calcule ces opérations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97495"/>
              </p:ext>
            </p:extLst>
          </p:nvPr>
        </p:nvGraphicFramePr>
        <p:xfrm>
          <a:off x="690032" y="5468505"/>
          <a:ext cx="6742480" cy="42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620"/>
                <a:gridCol w="1685620"/>
                <a:gridCol w="1685620"/>
                <a:gridCol w="16856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La somme de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647,25 et de 25,137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La somme de 7,852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de 49,5 et de 100,99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La différence de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507,28 et de 41,5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La différence de 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Warung Kopi" panose="02000500000000000000" pitchFamily="2" charset="0"/>
                        </a:rPr>
                        <a:t>281 et de 66,203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5" name="ZoneTexte 94"/>
          <p:cNvSpPr txBox="1"/>
          <p:nvPr/>
        </p:nvSpPr>
        <p:spPr>
          <a:xfrm>
            <a:off x="923606" y="7804070"/>
            <a:ext cx="2256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Résous ce petit problème 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616547" y="8041281"/>
            <a:ext cx="69256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Warung Kopi" panose="02000500000000000000" pitchFamily="2" charset="0"/>
              </a:rPr>
              <a:t>Pour la rentrée des classes, Léa </a:t>
            </a:r>
            <a:r>
              <a:rPr lang="fr-FR" sz="1400" dirty="0" smtClean="0">
                <a:latin typeface="Warung Kopi" panose="02000500000000000000" pitchFamily="2" charset="0"/>
              </a:rPr>
              <a:t>met dans le caddie </a:t>
            </a:r>
            <a:r>
              <a:rPr lang="fr-FR" sz="1400" dirty="0" smtClean="0">
                <a:latin typeface="Warung Kopi" panose="02000500000000000000" pitchFamily="2" charset="0"/>
              </a:rPr>
              <a:t>un paquet de </a:t>
            </a:r>
            <a:r>
              <a:rPr lang="fr-FR" sz="1400" dirty="0">
                <a:latin typeface="Warung Kopi" panose="02000500000000000000" pitchFamily="2" charset="0"/>
              </a:rPr>
              <a:t>4</a:t>
            </a:r>
            <a:r>
              <a:rPr lang="fr-FR" sz="1400" dirty="0" smtClean="0">
                <a:latin typeface="Warung Kopi" panose="02000500000000000000" pitchFamily="2" charset="0"/>
              </a:rPr>
              <a:t> colles à 8,52 €, un lot de 3 cahiers 24x32 à 6,60 € et une calculatrice à 19,95 €. Combien sa maman </a:t>
            </a:r>
            <a:r>
              <a:rPr lang="fr-FR" sz="1400" dirty="0" err="1" smtClean="0">
                <a:latin typeface="Warung Kopi" panose="02000500000000000000" pitchFamily="2" charset="0"/>
              </a:rPr>
              <a:t>doit-elle</a:t>
            </a:r>
            <a:r>
              <a:rPr lang="fr-FR" sz="1400" dirty="0" smtClean="0">
                <a:latin typeface="Warung Kopi" panose="02000500000000000000" pitchFamily="2" charset="0"/>
              </a:rPr>
              <a:t> payer ? Elle donne un billet de 100 euros. Combien doit-on lui rendre ?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4"/>
          <a:srcRect t="12685" b="11943"/>
          <a:stretch/>
        </p:blipFill>
        <p:spPr>
          <a:xfrm>
            <a:off x="4931965" y="8840857"/>
            <a:ext cx="2327314" cy="1729352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 rotWithShape="1">
          <a:blip r:embed="rId5"/>
          <a:srcRect t="12845" b="11921"/>
          <a:stretch/>
        </p:blipFill>
        <p:spPr>
          <a:xfrm>
            <a:off x="664767" y="8840857"/>
            <a:ext cx="4111615" cy="1729352"/>
          </a:xfrm>
          <a:prstGeom prst="rect">
            <a:avLst/>
          </a:prstGeom>
        </p:spPr>
      </p:pic>
      <p:sp>
        <p:nvSpPr>
          <p:cNvPr id="100" name="ZoneTexte 99"/>
          <p:cNvSpPr txBox="1"/>
          <p:nvPr/>
        </p:nvSpPr>
        <p:spPr>
          <a:xfrm>
            <a:off x="644576" y="8925274"/>
            <a:ext cx="1462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mandine" pitchFamily="2" charset="0"/>
              </a:rPr>
              <a:t>opérations</a:t>
            </a:r>
            <a:endParaRPr lang="fr-FR" sz="1600" dirty="0">
              <a:latin typeface="Amandine" pitchFamily="2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4951479" y="8918872"/>
            <a:ext cx="1462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mandine" pitchFamily="2" charset="0"/>
              </a:rPr>
              <a:t>réponse</a:t>
            </a:r>
            <a:endParaRPr lang="fr-FR" sz="1800" dirty="0">
              <a:latin typeface="Amandine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27203" y="9640528"/>
            <a:ext cx="1446496" cy="29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/>
          <a:srcRect b="12306"/>
          <a:stretch/>
        </p:blipFill>
        <p:spPr>
          <a:xfrm>
            <a:off x="1615169" y="1504108"/>
            <a:ext cx="2308684" cy="2024634"/>
          </a:xfrm>
          <a:prstGeom prst="rect">
            <a:avLst/>
          </a:prstGeom>
        </p:spPr>
      </p:pic>
      <p:sp>
        <p:nvSpPr>
          <p:cNvPr id="54" name="Rectangle à coins arrondis 53"/>
          <p:cNvSpPr/>
          <p:nvPr/>
        </p:nvSpPr>
        <p:spPr>
          <a:xfrm>
            <a:off x="545953" y="17314"/>
            <a:ext cx="6978300" cy="10637058"/>
          </a:xfrm>
          <a:prstGeom prst="roundRect">
            <a:avLst>
              <a:gd name="adj" fmla="val 303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89" name="Larme 88">
            <a:extLst>
              <a:ext uri="{FF2B5EF4-FFF2-40B4-BE49-F238E27FC236}">
                <a16:creationId xmlns:a16="http://schemas.microsoft.com/office/drawing/2014/main" xmlns="" id="{69F99353-E326-4671-B5A7-0149471B0E09}"/>
              </a:ext>
            </a:extLst>
          </p:cNvPr>
          <p:cNvSpPr/>
          <p:nvPr/>
        </p:nvSpPr>
        <p:spPr>
          <a:xfrm>
            <a:off x="609355" y="1097434"/>
            <a:ext cx="301380" cy="34723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E9BE28CB-6ABD-418B-9A2D-BF801370D247}"/>
              </a:ext>
            </a:extLst>
          </p:cNvPr>
          <p:cNvSpPr/>
          <p:nvPr/>
        </p:nvSpPr>
        <p:spPr>
          <a:xfrm>
            <a:off x="550176" y="1103888"/>
            <a:ext cx="419877" cy="34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1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6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2" name="Larme 121">
            <a:extLst>
              <a:ext uri="{FF2B5EF4-FFF2-40B4-BE49-F238E27FC236}">
                <a16:creationId xmlns:a16="http://schemas.microsoft.com/office/drawing/2014/main" xmlns="" id="{54310BD8-A559-4107-873E-5B8F839C723D}"/>
              </a:ext>
            </a:extLst>
          </p:cNvPr>
          <p:cNvSpPr/>
          <p:nvPr/>
        </p:nvSpPr>
        <p:spPr>
          <a:xfrm>
            <a:off x="611485" y="89322"/>
            <a:ext cx="301380" cy="312095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xmlns="" id="{A445C61C-02AC-496F-964F-63DDAB294A29}"/>
              </a:ext>
            </a:extLst>
          </p:cNvPr>
          <p:cNvSpPr/>
          <p:nvPr/>
        </p:nvSpPr>
        <p:spPr>
          <a:xfrm>
            <a:off x="611485" y="102231"/>
            <a:ext cx="298540" cy="3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9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5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2" name="Larme 41">
            <a:extLst>
              <a:ext uri="{FF2B5EF4-FFF2-40B4-BE49-F238E27FC236}">
                <a16:creationId xmlns:a16="http://schemas.microsoft.com/office/drawing/2014/main" xmlns="" id="{69F99353-E326-4671-B5A7-0149471B0E09}"/>
              </a:ext>
            </a:extLst>
          </p:cNvPr>
          <p:cNvSpPr/>
          <p:nvPr/>
        </p:nvSpPr>
        <p:spPr>
          <a:xfrm>
            <a:off x="613139" y="3617714"/>
            <a:ext cx="301380" cy="34723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9BE28CB-6ABD-418B-9A2D-BF801370D247}"/>
              </a:ext>
            </a:extLst>
          </p:cNvPr>
          <p:cNvSpPr/>
          <p:nvPr/>
        </p:nvSpPr>
        <p:spPr>
          <a:xfrm>
            <a:off x="553960" y="3624168"/>
            <a:ext cx="419877" cy="340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1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7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9749" y="54756"/>
            <a:ext cx="404909" cy="3502381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1479732" y="1672795"/>
            <a:ext cx="3509060" cy="25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812" b="1" dirty="0" smtClean="0">
                <a:latin typeface="Love Is Complicated Again" pitchFamily="2" charset="0"/>
              </a:rPr>
              <a:t>Multiplication des décimaux</a:t>
            </a:r>
            <a:endParaRPr lang="fr-FR" sz="1812" b="1" dirty="0">
              <a:latin typeface="Love Is Complicated Again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45953" y="305346"/>
            <a:ext cx="6978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2066925" algn="l"/>
                <a:tab pos="4572000" algn="l"/>
              </a:tabLst>
            </a:pPr>
            <a:r>
              <a:rPr lang="fr-FR" sz="1400" dirty="0" smtClean="0">
                <a:latin typeface="Warung Kopi" panose="02000500000000000000" pitchFamily="2" charset="0"/>
              </a:rPr>
              <a:t>2,04 </a:t>
            </a:r>
            <a:r>
              <a:rPr lang="fr-FR" sz="1400" dirty="0" smtClean="0">
                <a:latin typeface="Warung Kopi" panose="02000500000000000000" pitchFamily="2" charset="0"/>
              </a:rPr>
              <a:t>x 10 = </a:t>
            </a:r>
            <a:r>
              <a:rPr lang="fr-FR" sz="1400" dirty="0" smtClean="0">
                <a:latin typeface="Warung Kopi" panose="02000500000000000000" pitchFamily="2" charset="0"/>
              </a:rPr>
              <a:t>_____________</a:t>
            </a:r>
            <a:r>
              <a:rPr lang="fr-FR" sz="1400" dirty="0" smtClean="0">
                <a:latin typeface="Warung Kopi" panose="02000500000000000000" pitchFamily="2" charset="0"/>
              </a:rPr>
              <a:t>	</a:t>
            </a:r>
            <a:r>
              <a:rPr lang="fr-FR" sz="1400" dirty="0" smtClean="0">
                <a:latin typeface="Warung Kopi" panose="02000500000000000000" pitchFamily="2" charset="0"/>
              </a:rPr>
              <a:t>14,53 </a:t>
            </a:r>
            <a:r>
              <a:rPr lang="fr-FR" sz="1400" dirty="0" smtClean="0">
                <a:latin typeface="Warung Kopi" panose="02000500000000000000" pitchFamily="2" charset="0"/>
              </a:rPr>
              <a:t>x 100 </a:t>
            </a:r>
            <a:r>
              <a:rPr lang="fr-FR" sz="1400" dirty="0" smtClean="0">
                <a:latin typeface="Warung Kopi" panose="02000500000000000000" pitchFamily="2" charset="0"/>
              </a:rPr>
              <a:t>= = </a:t>
            </a:r>
            <a:r>
              <a:rPr lang="fr-FR" sz="1400" dirty="0" smtClean="0">
                <a:latin typeface="Warung Kopi" panose="02000500000000000000" pitchFamily="2" charset="0"/>
              </a:rPr>
              <a:t>______________	</a:t>
            </a:r>
            <a:r>
              <a:rPr lang="fr-FR" sz="1400" dirty="0" smtClean="0">
                <a:latin typeface="Warung Kopi" panose="02000500000000000000" pitchFamily="2" charset="0"/>
              </a:rPr>
              <a:t>19,11 </a:t>
            </a:r>
            <a:r>
              <a:rPr lang="fr-FR" sz="1400" dirty="0" smtClean="0">
                <a:latin typeface="Warung Kopi" panose="02000500000000000000" pitchFamily="2" charset="0"/>
              </a:rPr>
              <a:t>x 1000 = </a:t>
            </a:r>
            <a:r>
              <a:rPr lang="fr-FR" sz="1400" dirty="0" smtClean="0">
                <a:latin typeface="Warung Kopi" panose="02000500000000000000" pitchFamily="2" charset="0"/>
              </a:rPr>
              <a:t>_____________</a:t>
            </a:r>
            <a:endParaRPr lang="fr-FR" sz="1400" dirty="0" smtClean="0">
              <a:latin typeface="Warung Kopi" panose="02000500000000000000" pitchFamily="2" charset="0"/>
            </a:endParaRPr>
          </a:p>
          <a:p>
            <a:pPr>
              <a:lnSpc>
                <a:spcPct val="150000"/>
              </a:lnSpc>
              <a:tabLst>
                <a:tab pos="2066925" algn="l"/>
                <a:tab pos="4572000" algn="l"/>
              </a:tabLst>
            </a:pPr>
            <a:r>
              <a:rPr lang="fr-FR" sz="1400" dirty="0" smtClean="0">
                <a:latin typeface="Warung Kopi" panose="02000500000000000000" pitchFamily="2" charset="0"/>
              </a:rPr>
              <a:t>71</a:t>
            </a:r>
            <a:r>
              <a:rPr lang="fr-FR" sz="1400" dirty="0" smtClean="0">
                <a:latin typeface="Warung Kopi" panose="02000500000000000000" pitchFamily="2" charset="0"/>
              </a:rPr>
              <a:t>,9 </a:t>
            </a:r>
            <a:r>
              <a:rPr lang="fr-FR" sz="1400" dirty="0" smtClean="0">
                <a:latin typeface="Warung Kopi" panose="02000500000000000000" pitchFamily="2" charset="0"/>
              </a:rPr>
              <a:t>x 10 </a:t>
            </a:r>
            <a:r>
              <a:rPr lang="fr-FR" sz="1400" dirty="0">
                <a:latin typeface="Warung Kopi" panose="02000500000000000000" pitchFamily="2" charset="0"/>
              </a:rPr>
              <a:t>= </a:t>
            </a:r>
            <a:r>
              <a:rPr lang="fr-FR" sz="1400" dirty="0" smtClean="0">
                <a:latin typeface="Warung Kopi" panose="02000500000000000000" pitchFamily="2" charset="0"/>
              </a:rPr>
              <a:t>_____________	</a:t>
            </a:r>
            <a:r>
              <a:rPr lang="fr-FR" sz="1400" dirty="0" smtClean="0">
                <a:latin typeface="Warung Kopi" panose="02000500000000000000" pitchFamily="2" charset="0"/>
              </a:rPr>
              <a:t>5</a:t>
            </a:r>
            <a:r>
              <a:rPr lang="fr-FR" sz="1400" dirty="0" smtClean="0">
                <a:latin typeface="Warung Kopi" panose="02000500000000000000" pitchFamily="2" charset="0"/>
              </a:rPr>
              <a:t>,7 </a:t>
            </a:r>
            <a:r>
              <a:rPr lang="fr-FR" sz="1400" dirty="0" smtClean="0">
                <a:latin typeface="Warung Kopi" panose="02000500000000000000" pitchFamily="2" charset="0"/>
              </a:rPr>
              <a:t>x 100 </a:t>
            </a:r>
            <a:r>
              <a:rPr lang="fr-FR" sz="1400" dirty="0">
                <a:latin typeface="Warung Kopi" panose="02000500000000000000" pitchFamily="2" charset="0"/>
              </a:rPr>
              <a:t>= </a:t>
            </a:r>
            <a:r>
              <a:rPr lang="fr-FR" sz="1400" dirty="0" smtClean="0">
                <a:latin typeface="Warung Kopi" panose="02000500000000000000" pitchFamily="2" charset="0"/>
              </a:rPr>
              <a:t>______________	</a:t>
            </a:r>
            <a:r>
              <a:rPr lang="fr-FR" sz="1400" dirty="0" smtClean="0">
                <a:latin typeface="Warung Kopi" panose="02000500000000000000" pitchFamily="2" charset="0"/>
              </a:rPr>
              <a:t>874,3 </a:t>
            </a:r>
            <a:r>
              <a:rPr lang="fr-FR" sz="1400" dirty="0" smtClean="0">
                <a:latin typeface="Warung Kopi" panose="02000500000000000000" pitchFamily="2" charset="0"/>
              </a:rPr>
              <a:t>x 1000 </a:t>
            </a:r>
            <a:r>
              <a:rPr lang="fr-FR" sz="1400" dirty="0">
                <a:latin typeface="Warung Kopi" panose="02000500000000000000" pitchFamily="2" charset="0"/>
              </a:rPr>
              <a:t>= </a:t>
            </a:r>
            <a:r>
              <a:rPr lang="fr-FR" sz="1400" dirty="0" smtClean="0">
                <a:latin typeface="Warung Kopi" panose="02000500000000000000" pitchFamily="2" charset="0"/>
              </a:rPr>
              <a:t>_____________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38947" y="96143"/>
            <a:ext cx="2256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Calcule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32055" y="1459239"/>
            <a:ext cx="1647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Warung Kopi" panose="02000500000000000000" pitchFamily="2" charset="0"/>
              </a:rPr>
              <a:t>267 x 4,108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49737" y="1457474"/>
            <a:ext cx="1823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Warung Kopi" panose="02000500000000000000" pitchFamily="2" charset="0"/>
              </a:rPr>
              <a:t>0,731 </a:t>
            </a:r>
            <a:r>
              <a:rPr lang="fr-FR" sz="1400" dirty="0" smtClean="0">
                <a:latin typeface="Warung Kopi" panose="02000500000000000000" pitchFamily="2" charset="0"/>
              </a:rPr>
              <a:t>x </a:t>
            </a:r>
            <a:r>
              <a:rPr lang="fr-FR" sz="1400" dirty="0" smtClean="0">
                <a:latin typeface="Warung Kopi" panose="02000500000000000000" pitchFamily="2" charset="0"/>
              </a:rPr>
              <a:t>25,2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3"/>
          <a:srcRect b="12306"/>
          <a:stretch/>
        </p:blipFill>
        <p:spPr>
          <a:xfrm>
            <a:off x="5063935" y="1508240"/>
            <a:ext cx="2316302" cy="203131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935896" y="1148687"/>
            <a:ext cx="3230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Pose et calcule ces </a:t>
            </a:r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multiplications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910025" y="3647565"/>
            <a:ext cx="2482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Calcule en ligne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33695" y="4574227"/>
            <a:ext cx="5366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Pose et calcule ces </a:t>
            </a:r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divisions aux centièmes près.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82790" y="3854147"/>
            <a:ext cx="2299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5</a:t>
            </a:r>
            <a:r>
              <a:rPr lang="fr-FR" sz="1400" dirty="0" smtClean="0">
                <a:latin typeface="Warung Kopi" panose="02000500000000000000" pitchFamily="2" charset="0"/>
              </a:rPr>
              <a:t>,8 </a:t>
            </a:r>
            <a:r>
              <a:rPr lang="fr-FR" sz="1400" dirty="0" smtClean="0">
                <a:latin typeface="Warung Kopi" panose="02000500000000000000" pitchFamily="2" charset="0"/>
              </a:rPr>
              <a:t>: 10 = __________ 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67 </a:t>
            </a:r>
            <a:r>
              <a:rPr lang="fr-FR" sz="1400" dirty="0" smtClean="0">
                <a:latin typeface="Warung Kopi" panose="02000500000000000000" pitchFamily="2" charset="0"/>
              </a:rPr>
              <a:t>: 10 = </a:t>
            </a:r>
            <a:r>
              <a:rPr lang="fr-FR" sz="1400" dirty="0">
                <a:latin typeface="Warung Kopi" panose="02000500000000000000" pitchFamily="2" charset="0"/>
              </a:rPr>
              <a:t>__________ 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3011602" y="3872896"/>
            <a:ext cx="2058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8,21 </a:t>
            </a:r>
            <a:r>
              <a:rPr lang="fr-FR" sz="1400" dirty="0" smtClean="0">
                <a:latin typeface="Warung Kopi" panose="02000500000000000000" pitchFamily="2" charset="0"/>
              </a:rPr>
              <a:t>: 100 = __________ 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12</a:t>
            </a:r>
            <a:r>
              <a:rPr lang="fr-FR" sz="1400" dirty="0">
                <a:latin typeface="Warung Kopi" panose="02000500000000000000" pitchFamily="2" charset="0"/>
              </a:rPr>
              <a:t>5</a:t>
            </a:r>
            <a:r>
              <a:rPr lang="fr-FR" sz="1400" dirty="0" smtClean="0">
                <a:latin typeface="Warung Kopi" panose="02000500000000000000" pitchFamily="2" charset="0"/>
              </a:rPr>
              <a:t> </a:t>
            </a:r>
            <a:r>
              <a:rPr lang="fr-FR" sz="1400" dirty="0" smtClean="0">
                <a:latin typeface="Warung Kopi" panose="02000500000000000000" pitchFamily="2" charset="0"/>
              </a:rPr>
              <a:t>: 100 = </a:t>
            </a:r>
            <a:r>
              <a:rPr lang="fr-FR" sz="1400" dirty="0">
                <a:latin typeface="Warung Kopi" panose="02000500000000000000" pitchFamily="2" charset="0"/>
              </a:rPr>
              <a:t>__________ </a:t>
            </a:r>
            <a:endParaRPr lang="fr-FR" sz="1400" dirty="0" smtClean="0">
              <a:latin typeface="Warung Kopi" panose="02000500000000000000" pitchFamily="2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353760" y="3872896"/>
            <a:ext cx="22113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14,5 </a:t>
            </a:r>
            <a:r>
              <a:rPr lang="fr-FR" sz="1400" dirty="0" smtClean="0">
                <a:latin typeface="Warung Kopi" panose="02000500000000000000" pitchFamily="2" charset="0"/>
              </a:rPr>
              <a:t>: 1000 </a:t>
            </a:r>
            <a:r>
              <a:rPr lang="fr-FR" sz="1400" dirty="0">
                <a:latin typeface="Warung Kopi" panose="02000500000000000000" pitchFamily="2" charset="0"/>
              </a:rPr>
              <a:t>= __________ </a:t>
            </a:r>
            <a:endParaRPr lang="fr-FR" sz="1400" dirty="0" smtClean="0">
              <a:latin typeface="Warung Kopi" panose="020005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Warung Kopi" panose="02000500000000000000" pitchFamily="2" charset="0"/>
              </a:rPr>
              <a:t>9 130 </a:t>
            </a:r>
            <a:r>
              <a:rPr lang="fr-FR" sz="1400" dirty="0" smtClean="0">
                <a:latin typeface="Warung Kopi" panose="02000500000000000000" pitchFamily="2" charset="0"/>
              </a:rPr>
              <a:t>: 1000 </a:t>
            </a:r>
            <a:r>
              <a:rPr lang="fr-FR" sz="1400" dirty="0">
                <a:latin typeface="Warung Kopi" panose="02000500000000000000" pitchFamily="2" charset="0"/>
              </a:rPr>
              <a:t>= __________ 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345723" y="4857199"/>
            <a:ext cx="1647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Warung Kopi" panose="02000500000000000000" pitchFamily="2" charset="0"/>
              </a:rPr>
              <a:t>645,9 : 8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863643" y="4857403"/>
            <a:ext cx="170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Warung Kopi" panose="02000500000000000000" pitchFamily="2" charset="0"/>
              </a:rPr>
              <a:t>9</a:t>
            </a:r>
            <a:r>
              <a:rPr lang="fr-FR" sz="1400" dirty="0" smtClean="0">
                <a:latin typeface="Warung Kopi" panose="02000500000000000000" pitchFamily="2" charset="0"/>
              </a:rPr>
              <a:t>1,3 </a:t>
            </a:r>
            <a:r>
              <a:rPr lang="fr-FR" sz="1400" dirty="0" smtClean="0">
                <a:latin typeface="Warung Kopi" panose="02000500000000000000" pitchFamily="2" charset="0"/>
              </a:rPr>
              <a:t>: </a:t>
            </a:r>
            <a:r>
              <a:rPr lang="fr-FR" sz="1400" dirty="0" smtClean="0">
                <a:latin typeface="Warung Kopi" panose="02000500000000000000" pitchFamily="2" charset="0"/>
              </a:rPr>
              <a:t>17</a:t>
            </a:r>
            <a:endParaRPr lang="fr-FR" sz="1400" dirty="0">
              <a:latin typeface="Warung Kopi" panose="02000500000000000000" pitchFamily="2" charset="0"/>
            </a:endParaRPr>
          </a:p>
        </p:txBody>
      </p:sp>
      <p:sp>
        <p:nvSpPr>
          <p:cNvPr id="66" name="Larme 65">
            <a:extLst>
              <a:ext uri="{FF2B5EF4-FFF2-40B4-BE49-F238E27FC236}">
                <a16:creationId xmlns:a16="http://schemas.microsoft.com/office/drawing/2014/main" xmlns="" id="{69F99353-E326-4671-B5A7-0149471B0E09}"/>
              </a:ext>
            </a:extLst>
          </p:cNvPr>
          <p:cNvSpPr/>
          <p:nvPr/>
        </p:nvSpPr>
        <p:spPr>
          <a:xfrm>
            <a:off x="603554" y="4624392"/>
            <a:ext cx="301380" cy="34723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E9BE28CB-6ABD-418B-9A2D-BF801370D247}"/>
              </a:ext>
            </a:extLst>
          </p:cNvPr>
          <p:cNvSpPr/>
          <p:nvPr/>
        </p:nvSpPr>
        <p:spPr>
          <a:xfrm>
            <a:off x="544375" y="4630846"/>
            <a:ext cx="419877" cy="34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1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8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49010" y="3669313"/>
            <a:ext cx="404909" cy="6985059"/>
          </a:xfrm>
          <a:prstGeom prst="roundRect">
            <a:avLst>
              <a:gd name="adj" fmla="val 22098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/>
          </a:p>
        </p:txBody>
      </p:sp>
      <p:sp>
        <p:nvSpPr>
          <p:cNvPr id="69" name="ZoneTexte 68"/>
          <p:cNvSpPr txBox="1"/>
          <p:nvPr/>
        </p:nvSpPr>
        <p:spPr>
          <a:xfrm rot="16200000">
            <a:off x="-3225322" y="7065677"/>
            <a:ext cx="6992650" cy="25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812" b="1" dirty="0" smtClean="0">
                <a:latin typeface="Love Is Complicated Again" pitchFamily="2" charset="0"/>
              </a:rPr>
              <a:t>Division des décimaux</a:t>
            </a:r>
            <a:endParaRPr lang="fr-FR" sz="1812" b="1" dirty="0">
              <a:latin typeface="Love Is Complicated Again" pitchFamily="2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99203" y="7989004"/>
            <a:ext cx="1668307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152650" algn="l"/>
                <a:tab pos="4848225" algn="l"/>
              </a:tabLst>
            </a:pPr>
            <a:r>
              <a:rPr lang="fr-FR" sz="1400" dirty="0" smtClean="0">
                <a:latin typeface="Warung Kopi" panose="02000500000000000000" pitchFamily="2" charset="0"/>
              </a:rPr>
              <a:t>Le séjour en classe verte des CM1-CM2 revient à 4065,60€ pour les 28 élèves pour 5 jours.</a:t>
            </a:r>
            <a:endParaRPr lang="fr-FR" sz="1400" dirty="0" smtClean="0">
              <a:latin typeface="Warung Kopi" panose="02000500000000000000" pitchFamily="2" charset="0"/>
            </a:endParaRPr>
          </a:p>
          <a:p>
            <a:pPr>
              <a:spcAft>
                <a:spcPts val="600"/>
              </a:spcAft>
              <a:tabLst>
                <a:tab pos="2152650" algn="l"/>
                <a:tab pos="4848225" algn="l"/>
              </a:tabLst>
            </a:pPr>
            <a:r>
              <a:rPr lang="fr-FR" sz="1400" dirty="0" smtClean="0">
                <a:latin typeface="Warung Kopi" panose="02000500000000000000" pitchFamily="2" charset="0"/>
              </a:rPr>
              <a:t>Quel sera le prix par élève ?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933696" y="7362711"/>
            <a:ext cx="156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Résous ce </a:t>
            </a:r>
            <a:r>
              <a:rPr lang="fr-FR" sz="1200" b="1" dirty="0" smtClean="0">
                <a:ln w="15875">
                  <a:solidFill>
                    <a:schemeClr val="tx1"/>
                  </a:solidFill>
                </a:ln>
                <a:latin typeface="DK Petit Oiseau" panose="03030502040402010104" pitchFamily="66" charset="0"/>
              </a:rPr>
              <a:t>problème</a:t>
            </a:r>
            <a:endParaRPr lang="fr-FR" sz="1200" b="1" dirty="0">
              <a:ln w="15875">
                <a:solidFill>
                  <a:schemeClr val="tx1"/>
                </a:solidFill>
              </a:ln>
              <a:latin typeface="DK Petit Oiseau" panose="03030502040402010104" pitchFamily="66" charset="0"/>
            </a:endParaRPr>
          </a:p>
        </p:txBody>
      </p:sp>
      <p:sp>
        <p:nvSpPr>
          <p:cNvPr id="72" name="Larme 71">
            <a:extLst>
              <a:ext uri="{FF2B5EF4-FFF2-40B4-BE49-F238E27FC236}">
                <a16:creationId xmlns:a16="http://schemas.microsoft.com/office/drawing/2014/main" xmlns="" id="{69F99353-E326-4671-B5A7-0149471B0E09}"/>
              </a:ext>
            </a:extLst>
          </p:cNvPr>
          <p:cNvSpPr/>
          <p:nvPr/>
        </p:nvSpPr>
        <p:spPr>
          <a:xfrm>
            <a:off x="611561" y="7436772"/>
            <a:ext cx="301380" cy="347234"/>
          </a:xfrm>
          <a:prstGeom prst="teardrop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36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E9BE28CB-6ABD-418B-9A2D-BF801370D247}"/>
              </a:ext>
            </a:extLst>
          </p:cNvPr>
          <p:cNvSpPr/>
          <p:nvPr/>
        </p:nvSpPr>
        <p:spPr>
          <a:xfrm>
            <a:off x="552382" y="7443226"/>
            <a:ext cx="419877" cy="34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1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9</a:t>
            </a:r>
            <a:endParaRPr lang="fr-FR" sz="2416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3076854" y="7202923"/>
            <a:ext cx="1462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mandine" pitchFamily="2" charset="0"/>
              </a:rPr>
              <a:t>opération</a:t>
            </a:r>
            <a:endParaRPr lang="fr-FR" sz="1600" dirty="0">
              <a:latin typeface="Amandine" pitchFamily="2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985507" y="9655794"/>
            <a:ext cx="1462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mandine" pitchFamily="2" charset="0"/>
              </a:rPr>
              <a:t>réponse</a:t>
            </a:r>
            <a:endParaRPr lang="fr-FR" sz="1800" dirty="0">
              <a:latin typeface="Amandine" pitchFamily="2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69223"/>
              </p:ext>
            </p:extLst>
          </p:nvPr>
        </p:nvGraphicFramePr>
        <p:xfrm>
          <a:off x="2850228" y="5146528"/>
          <a:ext cx="1849308" cy="1655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654"/>
                <a:gridCol w="924654"/>
              </a:tblGrid>
              <a:tr h="33101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Table</a:t>
                      </a:r>
                      <a:r>
                        <a:rPr lang="fr-FR" sz="1200" baseline="0" dirty="0" smtClean="0">
                          <a:latin typeface="Warung Kopi" panose="02000500000000000000" pitchFamily="2" charset="0"/>
                        </a:rPr>
                        <a:t> de 17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5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1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6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2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7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3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8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 x 4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17</a:t>
                      </a:r>
                      <a:r>
                        <a:rPr lang="fr-FR" sz="1200" baseline="0" dirty="0" smtClean="0">
                          <a:latin typeface="Warung Kopi" panose="02000500000000000000" pitchFamily="2" charset="0"/>
                        </a:rPr>
                        <a:t> x 9 = 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36470"/>
              </p:ext>
            </p:extLst>
          </p:nvPr>
        </p:nvGraphicFramePr>
        <p:xfrm>
          <a:off x="5600588" y="7506146"/>
          <a:ext cx="1718692" cy="1645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346"/>
                <a:gridCol w="859346"/>
              </a:tblGrid>
              <a:tr h="33101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Table</a:t>
                      </a:r>
                      <a:r>
                        <a:rPr lang="fr-FR" sz="1200" baseline="0" dirty="0" smtClean="0">
                          <a:latin typeface="Warung Kopi" panose="02000500000000000000" pitchFamily="2" charset="0"/>
                        </a:rPr>
                        <a:t> de 28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</a:t>
                      </a:r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x 5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x 1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</a:t>
                      </a:r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x 6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21097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x 2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</a:t>
                      </a:r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x 7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x 3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</a:t>
                      </a:r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x 8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  <a:tr h="331018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Warung Kopi" panose="02000500000000000000" pitchFamily="2" charset="0"/>
                        </a:rPr>
                        <a:t>28 x 4 =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baseline="0" dirty="0" smtClean="0">
                          <a:latin typeface="Warung Kopi" panose="02000500000000000000" pitchFamily="2" charset="0"/>
                        </a:rPr>
                        <a:t>28 </a:t>
                      </a:r>
                      <a:r>
                        <a:rPr lang="fr-FR" sz="1200" baseline="0" dirty="0" smtClean="0">
                          <a:latin typeface="Warung Kopi" panose="02000500000000000000" pitchFamily="2" charset="0"/>
                        </a:rPr>
                        <a:t>x 9 = </a:t>
                      </a:r>
                      <a:endParaRPr lang="fr-FR" sz="1200" dirty="0">
                        <a:latin typeface="Warung Kopi" panose="020005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684" y="9958907"/>
            <a:ext cx="6153530" cy="61206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661" y="7463232"/>
            <a:ext cx="3263584" cy="237024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2536" y="5129882"/>
            <a:ext cx="2474764" cy="221349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476" y="5129882"/>
            <a:ext cx="2042519" cy="2038234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27203" y="9730425"/>
            <a:ext cx="1446496" cy="29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13698</TotalTime>
  <Words>442</Words>
  <Application>Microsoft Office PowerPoint</Application>
  <PresentationFormat>Personnalisé</PresentationFormat>
  <Paragraphs>99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7" baseType="lpstr">
      <vt:lpstr>Amandine</vt:lpstr>
      <vt:lpstr>Arial</vt:lpstr>
      <vt:lpstr>Calibri</vt:lpstr>
      <vt:lpstr>Clensey</vt:lpstr>
      <vt:lpstr>Dekko</vt:lpstr>
      <vt:lpstr>DK Petit Oiseau</vt:lpstr>
      <vt:lpstr>Fineliner Script</vt:lpstr>
      <vt:lpstr>GelPenUprightHeavy</vt:lpstr>
      <vt:lpstr>Love Is Complicated Again</vt:lpstr>
      <vt:lpstr>Mrs Chocolat</vt:lpstr>
      <vt:lpstr>Rostros y emociones</vt:lpstr>
      <vt:lpstr>Sweet Cheeks</vt:lpstr>
      <vt:lpstr>Warung Kopi</vt:lpstr>
      <vt:lpstr>Warung Kopi Bold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254</cp:revision>
  <cp:lastPrinted>2013-11-12T08:48:42Z</cp:lastPrinted>
  <dcterms:created xsi:type="dcterms:W3CDTF">2013-09-23T11:54:35Z</dcterms:created>
  <dcterms:modified xsi:type="dcterms:W3CDTF">2018-04-22T14:17:00Z</dcterms:modified>
</cp:coreProperties>
</file>