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303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282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D34D03"/>
    <a:srgbClr val="FC762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4F-6A5F-4298-AAEF-92C191C16131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A800-D6FE-4457-9D86-C3712167E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4F-6A5F-4298-AAEF-92C191C16131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A800-D6FE-4457-9D86-C3712167E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4F-6A5F-4298-AAEF-92C191C16131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A800-D6FE-4457-9D86-C3712167E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4F-6A5F-4298-AAEF-92C191C16131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A800-D6FE-4457-9D86-C3712167E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4F-6A5F-4298-AAEF-92C191C16131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A800-D6FE-4457-9D86-C3712167E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4F-6A5F-4298-AAEF-92C191C16131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A800-D6FE-4457-9D86-C3712167E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4F-6A5F-4298-AAEF-92C191C16131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A800-D6FE-4457-9D86-C3712167E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4F-6A5F-4298-AAEF-92C191C16131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A800-D6FE-4457-9D86-C3712167E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4F-6A5F-4298-AAEF-92C191C16131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A800-D6FE-4457-9D86-C3712167E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4F-6A5F-4298-AAEF-92C191C16131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A800-D6FE-4457-9D86-C3712167E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4F-6A5F-4298-AAEF-92C191C16131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A800-D6FE-4457-9D86-C3712167E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8FE4F-6A5F-4298-AAEF-92C191C16131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6A800-D6FE-4457-9D86-C3712167E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45618"/>
            <a:ext cx="226853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9552" y="1772816"/>
            <a:ext cx="2232248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CALCUL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958078" y="3585575"/>
            <a:ext cx="38163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</a:t>
            </a:r>
            <a:r>
              <a:rPr kumimoji="0" lang="fr-FR" altLang="fr-FR" sz="40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kumimoji="0" lang="fr-FR" altLang="fr-FR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911922" y="4625715"/>
            <a:ext cx="522128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5" name="Picture 11" descr="pencil-37254_12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307">
            <a:off x="7832078" y="-1630480"/>
            <a:ext cx="14255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 rot="1708024">
            <a:off x="6306502" y="558721"/>
            <a:ext cx="341313" cy="323850"/>
          </a:xfrm>
          <a:prstGeom prst="star5">
            <a:avLst/>
          </a:prstGeom>
          <a:solidFill>
            <a:srgbClr val="82C63E"/>
          </a:solidFill>
          <a:ln w="9525" algn="in">
            <a:solidFill>
              <a:srgbClr val="82C63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1509198">
            <a:off x="6144577" y="990521"/>
            <a:ext cx="360363" cy="288925"/>
          </a:xfrm>
          <a:prstGeom prst="star5">
            <a:avLst/>
          </a:prstGeom>
          <a:solidFill>
            <a:srgbClr val="6EAA32"/>
          </a:solidFill>
          <a:ln w="9525" algn="in">
            <a:solidFill>
              <a:srgbClr val="6EAA3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 rot="-970026">
            <a:off x="4776152" y="990521"/>
            <a:ext cx="612775" cy="504825"/>
          </a:xfrm>
          <a:prstGeom prst="star5">
            <a:avLst/>
          </a:prstGeom>
          <a:solidFill>
            <a:srgbClr val="598929"/>
          </a:solidFill>
          <a:ln w="9525" algn="in">
            <a:solidFill>
              <a:srgbClr val="59892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5855652" y="1350884"/>
            <a:ext cx="396875" cy="360362"/>
          </a:xfrm>
          <a:prstGeom prst="star5">
            <a:avLst/>
          </a:prstGeom>
          <a:solidFill>
            <a:srgbClr val="6EAA32"/>
          </a:solidFill>
          <a:ln w="9525" algn="in">
            <a:solidFill>
              <a:srgbClr val="6EAA3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 rot="974059">
            <a:off x="5531802" y="703184"/>
            <a:ext cx="396875" cy="360362"/>
          </a:xfrm>
          <a:prstGeom prst="star5">
            <a:avLst/>
          </a:prstGeom>
          <a:solidFill>
            <a:srgbClr val="6EAA32"/>
          </a:solidFill>
          <a:ln w="9525" algn="in">
            <a:solidFill>
              <a:srgbClr val="6EAA3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 rot="1015866">
            <a:off x="6900227" y="666671"/>
            <a:ext cx="215900" cy="215900"/>
          </a:xfrm>
          <a:prstGeom prst="star5">
            <a:avLst/>
          </a:prstGeom>
          <a:solidFill>
            <a:srgbClr val="8ECC50"/>
          </a:solidFill>
          <a:ln w="9525" algn="in">
            <a:solidFill>
              <a:srgbClr val="8ECC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 rot="-1017990">
            <a:off x="6684327" y="955596"/>
            <a:ext cx="203200" cy="166688"/>
          </a:xfrm>
          <a:prstGeom prst="star5">
            <a:avLst/>
          </a:prstGeom>
          <a:solidFill>
            <a:srgbClr val="8ECC50"/>
          </a:solidFill>
          <a:ln w="9525" algn="in">
            <a:solidFill>
              <a:srgbClr val="8ECC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 rot="798346">
            <a:off x="6612890" y="1279446"/>
            <a:ext cx="215900" cy="215900"/>
          </a:xfrm>
          <a:prstGeom prst="star5">
            <a:avLst/>
          </a:prstGeom>
          <a:solidFill>
            <a:srgbClr val="8ECC50"/>
          </a:solidFill>
          <a:ln w="9525" algn="in">
            <a:solidFill>
              <a:srgbClr val="8ECC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 rot="1392486">
            <a:off x="7295515" y="847646"/>
            <a:ext cx="144462" cy="138113"/>
          </a:xfrm>
          <a:prstGeom prst="star5">
            <a:avLst/>
          </a:prstGeom>
          <a:solidFill>
            <a:srgbClr val="ADDA80"/>
          </a:solidFill>
          <a:ln w="9525" algn="in">
            <a:solidFill>
              <a:srgbClr val="ADDA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 rot="965516">
            <a:off x="7439977" y="1098471"/>
            <a:ext cx="138113" cy="138113"/>
          </a:xfrm>
          <a:prstGeom prst="star5">
            <a:avLst/>
          </a:prstGeom>
          <a:solidFill>
            <a:srgbClr val="ADDA80"/>
          </a:solidFill>
          <a:ln w="9525" algn="in">
            <a:solidFill>
              <a:srgbClr val="ADDA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 rot="2536187">
            <a:off x="7008177" y="1171496"/>
            <a:ext cx="138113" cy="138113"/>
          </a:xfrm>
          <a:prstGeom prst="star5">
            <a:avLst/>
          </a:prstGeom>
          <a:solidFill>
            <a:srgbClr val="8ECC50"/>
          </a:solidFill>
          <a:ln w="9525" algn="in">
            <a:solidFill>
              <a:srgbClr val="8ECC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 rot="2112116">
            <a:off x="7800340" y="955596"/>
            <a:ext cx="107950" cy="107950"/>
          </a:xfrm>
          <a:prstGeom prst="star5">
            <a:avLst/>
          </a:prstGeom>
          <a:solidFill>
            <a:srgbClr val="BCE197"/>
          </a:solidFill>
          <a:ln w="9525" algn="in">
            <a:solidFill>
              <a:srgbClr val="BCE19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 rot="1460716">
            <a:off x="8052752" y="1134984"/>
            <a:ext cx="107950" cy="107950"/>
          </a:xfrm>
          <a:prstGeom prst="star5">
            <a:avLst/>
          </a:prstGeom>
          <a:solidFill>
            <a:srgbClr val="D1EAB8"/>
          </a:solidFill>
          <a:ln w="9525" algn="in">
            <a:solidFill>
              <a:srgbClr val="D1EA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AutoShape 25"/>
          <p:cNvSpPr>
            <a:spLocks noChangeArrowheads="1"/>
          </p:cNvSpPr>
          <p:nvPr/>
        </p:nvSpPr>
        <p:spPr bwMode="auto">
          <a:xfrm rot="-1342178">
            <a:off x="8413115" y="1171496"/>
            <a:ext cx="71437" cy="53975"/>
          </a:xfrm>
          <a:prstGeom prst="star5">
            <a:avLst/>
          </a:prstGeom>
          <a:solidFill>
            <a:srgbClr val="D1EAB8"/>
          </a:solidFill>
          <a:ln w="9525" algn="in">
            <a:solidFill>
              <a:srgbClr val="D1EA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95536" y="4725144"/>
            <a:ext cx="8424936" cy="146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6000" dirty="0" smtClean="0">
                <a:solidFill>
                  <a:srgbClr val="800000"/>
                </a:solidFill>
                <a:latin typeface="Mistral" pitchFamily="66" charset="0"/>
              </a:rPr>
              <a:t>Les presque-doubles.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643905967"/>
      </p:ext>
    </p:extLst>
  </p:cSld>
  <p:clrMapOvr>
    <a:masterClrMapping/>
  </p:clrMapOvr>
  <p:transition advTm="1339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0"/>
            <a:ext cx="26642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/>
              <a:t>6+</a:t>
            </a:r>
            <a:r>
              <a:rPr lang="fr-FR" sz="11500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fr-FR" sz="1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763688" y="170080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771800" y="170080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63688" y="278092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771800" y="278092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267744" y="220486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491880" y="4995952"/>
            <a:ext cx="20882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/>
              <a:t>12</a:t>
            </a:r>
            <a:endParaRPr lang="fr-FR" sz="11500" dirty="0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4860032" y="260648"/>
            <a:ext cx="1008112" cy="11521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652120" y="0"/>
            <a:ext cx="12961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>
                <a:solidFill>
                  <a:srgbClr val="FF0000"/>
                </a:solidFill>
              </a:rPr>
              <a:t>7</a:t>
            </a:r>
            <a:endParaRPr lang="fr-FR" sz="11500" dirty="0">
              <a:solidFill>
                <a:srgbClr val="FF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860032" y="4365104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7380312" y="4995952"/>
            <a:ext cx="20882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>
                <a:solidFill>
                  <a:srgbClr val="FF0000"/>
                </a:solidFill>
              </a:rPr>
              <a:t>13</a:t>
            </a:r>
            <a:endParaRPr lang="fr-FR" sz="11500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076056" y="4995952"/>
            <a:ext cx="25202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>
                <a:solidFill>
                  <a:srgbClr val="FF0000"/>
                </a:solidFill>
              </a:rPr>
              <a:t>+1=</a:t>
            </a:r>
            <a:endParaRPr lang="fr-FR" sz="11500" dirty="0">
              <a:solidFill>
                <a:srgbClr val="FF0000"/>
              </a:solidFill>
            </a:endParaRPr>
          </a:p>
        </p:txBody>
      </p:sp>
      <p:sp>
        <p:nvSpPr>
          <p:cNvPr id="27" name="Flèche vers le bas 26"/>
          <p:cNvSpPr/>
          <p:nvPr/>
        </p:nvSpPr>
        <p:spPr>
          <a:xfrm rot="18896580">
            <a:off x="5530076" y="4911025"/>
            <a:ext cx="377854" cy="62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771800" y="458112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24" name="Ellipse 23"/>
          <p:cNvSpPr/>
          <p:nvPr/>
        </p:nvSpPr>
        <p:spPr>
          <a:xfrm>
            <a:off x="2195736" y="393305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4860032" y="162880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868144" y="162880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4860032" y="27089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5868144" y="27089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364088" y="213285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5508104" y="378904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5" grpId="0"/>
      <p:bldP spid="20" grpId="0"/>
      <p:bldP spid="21" grpId="0" animBg="1"/>
      <p:bldP spid="25" grpId="0"/>
      <p:bldP spid="26" grpId="0"/>
      <p:bldP spid="26" grpId="1"/>
      <p:bldP spid="27" grpId="0" animBg="1"/>
      <p:bldP spid="22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0"/>
            <a:ext cx="26642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/>
              <a:t>6+7</a:t>
            </a:r>
            <a:endParaRPr lang="fr-FR" sz="1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580112" y="4005064"/>
            <a:ext cx="30963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00" dirty="0" smtClean="0">
                <a:solidFill>
                  <a:srgbClr val="FF0000"/>
                </a:solidFill>
              </a:rPr>
              <a:t>13</a:t>
            </a:r>
            <a:endParaRPr lang="fr-FR" sz="16600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4005064"/>
            <a:ext cx="53640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00" dirty="0" smtClean="0">
                <a:solidFill>
                  <a:srgbClr val="FF0000"/>
                </a:solidFill>
              </a:rPr>
              <a:t>12+1</a:t>
            </a:r>
            <a:r>
              <a:rPr lang="fr-FR" sz="11500" dirty="0" smtClean="0">
                <a:solidFill>
                  <a:srgbClr val="FF0000"/>
                </a:solidFill>
              </a:rPr>
              <a:t>=</a:t>
            </a:r>
            <a:endParaRPr lang="fr-FR" sz="11500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907704" y="1988840"/>
            <a:ext cx="56166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 smtClean="0">
                <a:solidFill>
                  <a:srgbClr val="00B050"/>
                </a:solidFill>
              </a:rPr>
              <a:t>6+6=12</a:t>
            </a:r>
            <a:endParaRPr lang="fr-FR" sz="13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242088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9+9+1=19</a:t>
            </a:r>
            <a:endParaRPr lang="fr-FR" sz="6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971600" y="1268760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7+7+1=15</a:t>
            </a:r>
            <a:endParaRPr lang="fr-FR" sz="6000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458112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5+5+1=11</a:t>
            </a:r>
            <a:endParaRPr lang="fr-FR" sz="6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043608" y="3501008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8+8+1=17</a:t>
            </a:r>
            <a:endParaRPr lang="fr-FR" sz="6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971600" y="26064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5+5+1=11</a:t>
            </a:r>
            <a:endParaRPr lang="fr-FR" sz="6000" dirty="0"/>
          </a:p>
        </p:txBody>
      </p:sp>
      <p:pic>
        <p:nvPicPr>
          <p:cNvPr id="17" name="~PP3901.WAV">
            <a:hlinkClick r:id="" action="ppaction://media"/>
          </p:cNvPr>
          <p:cNvPicPr>
            <a:picLocks noRot="1" noChangeAspect="1"/>
          </p:cNvPicPr>
          <p:nvPr>
            <a:wavAudioFile r:embed="rId2" name="~PP3901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971600" y="566124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6+6+1=13</a:t>
            </a:r>
            <a:endParaRPr lang="fr-FR" sz="6000" dirty="0"/>
          </a:p>
        </p:txBody>
      </p:sp>
    </p:spTree>
    <p:custDataLst>
      <p:tags r:id="rId1"/>
    </p:custDataLst>
  </p:cSld>
  <p:clrMapOvr>
    <a:masterClrMapping/>
  </p:clrMapOvr>
  <p:transition advTm="27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/>
      <p:bldP spid="12" grpId="0"/>
      <p:bldP spid="7" grpId="0"/>
      <p:bldP spid="13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45618"/>
            <a:ext cx="226853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9552" y="1772816"/>
            <a:ext cx="2232248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CALCUL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958078" y="3585575"/>
            <a:ext cx="38163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</a:t>
            </a:r>
            <a:r>
              <a:rPr kumimoji="0" lang="fr-FR" altLang="fr-FR" sz="40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kumimoji="0" lang="fr-FR" altLang="fr-FR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699792" y="4653136"/>
            <a:ext cx="3092126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6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Mistral" pitchFamily="66" charset="0"/>
              </a:rPr>
              <a:t>C’est fini !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5" name="Picture 11" descr="pencil-37254_12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307">
            <a:off x="7832078" y="-1630480"/>
            <a:ext cx="14255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 rot="1708024">
            <a:off x="6306502" y="558721"/>
            <a:ext cx="341313" cy="323850"/>
          </a:xfrm>
          <a:prstGeom prst="star5">
            <a:avLst/>
          </a:prstGeom>
          <a:solidFill>
            <a:srgbClr val="82C63E"/>
          </a:solidFill>
          <a:ln w="9525" algn="in">
            <a:solidFill>
              <a:srgbClr val="82C63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1509198">
            <a:off x="6144577" y="990521"/>
            <a:ext cx="360363" cy="288925"/>
          </a:xfrm>
          <a:prstGeom prst="star5">
            <a:avLst/>
          </a:prstGeom>
          <a:solidFill>
            <a:srgbClr val="6EAA32"/>
          </a:solidFill>
          <a:ln w="9525" algn="in">
            <a:solidFill>
              <a:srgbClr val="6EAA3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 rot="-970026">
            <a:off x="4776152" y="990521"/>
            <a:ext cx="612775" cy="504825"/>
          </a:xfrm>
          <a:prstGeom prst="star5">
            <a:avLst/>
          </a:prstGeom>
          <a:solidFill>
            <a:srgbClr val="598929"/>
          </a:solidFill>
          <a:ln w="9525" algn="in">
            <a:solidFill>
              <a:srgbClr val="59892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5855652" y="1350884"/>
            <a:ext cx="396875" cy="360362"/>
          </a:xfrm>
          <a:prstGeom prst="star5">
            <a:avLst/>
          </a:prstGeom>
          <a:solidFill>
            <a:srgbClr val="6EAA32"/>
          </a:solidFill>
          <a:ln w="9525" algn="in">
            <a:solidFill>
              <a:srgbClr val="6EAA3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 rot="974059">
            <a:off x="5531802" y="703184"/>
            <a:ext cx="396875" cy="360362"/>
          </a:xfrm>
          <a:prstGeom prst="star5">
            <a:avLst/>
          </a:prstGeom>
          <a:solidFill>
            <a:srgbClr val="6EAA32"/>
          </a:solidFill>
          <a:ln w="9525" algn="in">
            <a:solidFill>
              <a:srgbClr val="6EAA3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 rot="1015866">
            <a:off x="6900227" y="666671"/>
            <a:ext cx="215900" cy="215900"/>
          </a:xfrm>
          <a:prstGeom prst="star5">
            <a:avLst/>
          </a:prstGeom>
          <a:solidFill>
            <a:srgbClr val="8ECC50"/>
          </a:solidFill>
          <a:ln w="9525" algn="in">
            <a:solidFill>
              <a:srgbClr val="8ECC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 rot="-1017990">
            <a:off x="6684327" y="955596"/>
            <a:ext cx="203200" cy="166688"/>
          </a:xfrm>
          <a:prstGeom prst="star5">
            <a:avLst/>
          </a:prstGeom>
          <a:solidFill>
            <a:srgbClr val="8ECC50"/>
          </a:solidFill>
          <a:ln w="9525" algn="in">
            <a:solidFill>
              <a:srgbClr val="8ECC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 rot="798346">
            <a:off x="6612890" y="1279446"/>
            <a:ext cx="215900" cy="215900"/>
          </a:xfrm>
          <a:prstGeom prst="star5">
            <a:avLst/>
          </a:prstGeom>
          <a:solidFill>
            <a:srgbClr val="8ECC50"/>
          </a:solidFill>
          <a:ln w="9525" algn="in">
            <a:solidFill>
              <a:srgbClr val="8ECC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 rot="1392486">
            <a:off x="7295515" y="847646"/>
            <a:ext cx="144462" cy="138113"/>
          </a:xfrm>
          <a:prstGeom prst="star5">
            <a:avLst/>
          </a:prstGeom>
          <a:solidFill>
            <a:srgbClr val="ADDA80"/>
          </a:solidFill>
          <a:ln w="9525" algn="in">
            <a:solidFill>
              <a:srgbClr val="ADDA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 rot="965516">
            <a:off x="7439977" y="1098471"/>
            <a:ext cx="138113" cy="138113"/>
          </a:xfrm>
          <a:prstGeom prst="star5">
            <a:avLst/>
          </a:prstGeom>
          <a:solidFill>
            <a:srgbClr val="ADDA80"/>
          </a:solidFill>
          <a:ln w="9525" algn="in">
            <a:solidFill>
              <a:srgbClr val="ADDA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 rot="2536187">
            <a:off x="7008177" y="1171496"/>
            <a:ext cx="138113" cy="138113"/>
          </a:xfrm>
          <a:prstGeom prst="star5">
            <a:avLst/>
          </a:prstGeom>
          <a:solidFill>
            <a:srgbClr val="8ECC50"/>
          </a:solidFill>
          <a:ln w="9525" algn="in">
            <a:solidFill>
              <a:srgbClr val="8ECC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 rot="2112116">
            <a:off x="7800340" y="955596"/>
            <a:ext cx="107950" cy="107950"/>
          </a:xfrm>
          <a:prstGeom prst="star5">
            <a:avLst/>
          </a:prstGeom>
          <a:solidFill>
            <a:srgbClr val="BCE197"/>
          </a:solidFill>
          <a:ln w="9525" algn="in">
            <a:solidFill>
              <a:srgbClr val="BCE19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 rot="1460716">
            <a:off x="8052752" y="1134984"/>
            <a:ext cx="107950" cy="107950"/>
          </a:xfrm>
          <a:prstGeom prst="star5">
            <a:avLst/>
          </a:prstGeom>
          <a:solidFill>
            <a:srgbClr val="D1EAB8"/>
          </a:solidFill>
          <a:ln w="9525" algn="in">
            <a:solidFill>
              <a:srgbClr val="D1EA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AutoShape 25"/>
          <p:cNvSpPr>
            <a:spLocks noChangeArrowheads="1"/>
          </p:cNvSpPr>
          <p:nvPr/>
        </p:nvSpPr>
        <p:spPr bwMode="auto">
          <a:xfrm rot="-1342178">
            <a:off x="8413115" y="1171496"/>
            <a:ext cx="71437" cy="53975"/>
          </a:xfrm>
          <a:prstGeom prst="star5">
            <a:avLst/>
          </a:prstGeom>
          <a:solidFill>
            <a:srgbClr val="D1EAB8"/>
          </a:solidFill>
          <a:ln w="9525" algn="in">
            <a:solidFill>
              <a:srgbClr val="D1EA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~PP436.WAV">
            <a:hlinkClick r:id="" action="ppaction://media"/>
          </p:cNvPr>
          <p:cNvPicPr>
            <a:picLocks noRot="1" noChangeAspect="1"/>
          </p:cNvPicPr>
          <p:nvPr>
            <a:wavAudioFile r:embed="rId2" name="~PP436.WAV"/>
          </p:nvPr>
        </p:nvPicPr>
        <p:blipFill>
          <a:blip r:embed="rId6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22" name="Image 21" descr="licence by-nc-s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6237312"/>
            <a:ext cx="1227411" cy="42944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067944" y="6237312"/>
            <a:ext cx="487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http://lewebpedagogique.com/strategiescalcul/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643905967"/>
      </p:ext>
    </p:extLst>
  </p:cSld>
  <p:clrMapOvr>
    <a:masterClrMapping/>
  </p:clrMapOvr>
  <p:transition advTm="4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476672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5+6=</a:t>
            </a:r>
            <a:endParaRPr lang="fr-FR" sz="6000" dirty="0"/>
          </a:p>
        </p:txBody>
      </p:sp>
      <p:sp>
        <p:nvSpPr>
          <p:cNvPr id="8" name="ZoneTexte 7"/>
          <p:cNvSpPr txBox="1"/>
          <p:nvPr/>
        </p:nvSpPr>
        <p:spPr>
          <a:xfrm>
            <a:off x="827584" y="285293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6+7=</a:t>
            </a:r>
            <a:endParaRPr lang="fr-FR" sz="6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932040" y="306896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4+5=</a:t>
            </a:r>
            <a:endParaRPr lang="fr-FR" sz="6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796136" y="1196752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7+7=</a:t>
            </a:r>
            <a:endParaRPr lang="fr-FR" sz="6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987824" y="5013176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8+9=</a:t>
            </a:r>
            <a:endParaRPr lang="fr-FR" sz="6000" dirty="0"/>
          </a:p>
        </p:txBody>
      </p:sp>
      <p:sp>
        <p:nvSpPr>
          <p:cNvPr id="7" name="ZoneTexte 6"/>
          <p:cNvSpPr txBox="1"/>
          <p:nvPr/>
        </p:nvSpPr>
        <p:spPr>
          <a:xfrm>
            <a:off x="5652120" y="4797152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8+9=</a:t>
            </a:r>
            <a:endParaRPr lang="fr-FR" sz="6000" dirty="0"/>
          </a:p>
        </p:txBody>
      </p:sp>
      <p:sp>
        <p:nvSpPr>
          <p:cNvPr id="9" name="ZoneTexte 8"/>
          <p:cNvSpPr txBox="1"/>
          <p:nvPr/>
        </p:nvSpPr>
        <p:spPr>
          <a:xfrm>
            <a:off x="2843808" y="16288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3+4=</a:t>
            </a:r>
            <a:endParaRPr lang="fr-FR" sz="6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55576" y="4365104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7+8=</a:t>
            </a:r>
            <a:endParaRPr lang="fr-FR" sz="6000" dirty="0"/>
          </a:p>
        </p:txBody>
      </p:sp>
    </p:spTree>
    <p:custDataLst>
      <p:tags r:id="rId1"/>
    </p:custDataLst>
  </p:cSld>
  <p:clrMapOvr>
    <a:masterClrMapping/>
  </p:clrMapOvr>
  <p:transition advTm="1455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15616" y="2564904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/>
              <a:t>Comment utiliser les doubles pour calculer plus vite ?</a:t>
            </a:r>
            <a:endParaRPr lang="fr-FR" sz="7200" dirty="0"/>
          </a:p>
        </p:txBody>
      </p:sp>
      <p:pic>
        <p:nvPicPr>
          <p:cNvPr id="5" name="Image 4" descr="logosite avec texte avril 20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0"/>
            <a:ext cx="3600400" cy="2545323"/>
          </a:xfrm>
          <a:prstGeom prst="rect">
            <a:avLst/>
          </a:prstGeom>
        </p:spPr>
      </p:pic>
    </p:spTree>
  </p:cSld>
  <p:clrMapOvr>
    <a:masterClrMapping/>
  </p:clrMapOvr>
  <p:transition advTm="616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0"/>
            <a:ext cx="26642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/>
              <a:t>5+</a:t>
            </a:r>
            <a:r>
              <a:rPr lang="fr-FR" sz="11500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fr-FR" sz="1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835696" y="227687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843808" y="227687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835696" y="335699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843808" y="335699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339752" y="278092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64088" y="227687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372200" y="227687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364088" y="335699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372200" y="335699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868144" y="278092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491880" y="4995952"/>
            <a:ext cx="20882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/>
              <a:t>10</a:t>
            </a:r>
            <a:endParaRPr lang="fr-FR" sz="11500" dirty="0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4860032" y="260648"/>
            <a:ext cx="1008112" cy="11521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652120" y="0"/>
            <a:ext cx="12961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>
                <a:solidFill>
                  <a:srgbClr val="FF0000"/>
                </a:solidFill>
              </a:rPr>
              <a:t>6</a:t>
            </a:r>
            <a:endParaRPr lang="fr-FR" sz="11500" dirty="0">
              <a:solidFill>
                <a:srgbClr val="FF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7668344" y="2780928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7380312" y="4995952"/>
            <a:ext cx="20882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>
                <a:solidFill>
                  <a:srgbClr val="FF0000"/>
                </a:solidFill>
              </a:rPr>
              <a:t>11</a:t>
            </a:r>
            <a:endParaRPr lang="fr-FR" sz="11500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076056" y="4995952"/>
            <a:ext cx="25202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>
                <a:solidFill>
                  <a:srgbClr val="FF0000"/>
                </a:solidFill>
              </a:rPr>
              <a:t>+1=</a:t>
            </a:r>
            <a:endParaRPr lang="fr-FR" sz="11500" dirty="0">
              <a:solidFill>
                <a:srgbClr val="FF0000"/>
              </a:solidFill>
            </a:endParaRPr>
          </a:p>
        </p:txBody>
      </p:sp>
      <p:sp>
        <p:nvSpPr>
          <p:cNvPr id="27" name="Flèche vers le bas 26"/>
          <p:cNvSpPr/>
          <p:nvPr/>
        </p:nvSpPr>
        <p:spPr>
          <a:xfrm rot="1975966">
            <a:off x="6909158" y="3325145"/>
            <a:ext cx="360040" cy="20817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20" grpId="0"/>
      <p:bldP spid="21" grpId="0" animBg="1"/>
      <p:bldP spid="25" grpId="0"/>
      <p:bldP spid="26" grpId="0"/>
      <p:bldP spid="26" grpId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0"/>
            <a:ext cx="26642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/>
              <a:t>5+6</a:t>
            </a:r>
            <a:endParaRPr lang="fr-FR" sz="1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580112" y="4005064"/>
            <a:ext cx="30963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00" dirty="0" smtClean="0">
                <a:solidFill>
                  <a:srgbClr val="FF0000"/>
                </a:solidFill>
              </a:rPr>
              <a:t>11</a:t>
            </a:r>
            <a:endParaRPr lang="fr-FR" sz="16600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4005064"/>
            <a:ext cx="53640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00" dirty="0" smtClean="0">
                <a:solidFill>
                  <a:srgbClr val="FF0000"/>
                </a:solidFill>
              </a:rPr>
              <a:t>10+1</a:t>
            </a:r>
            <a:r>
              <a:rPr lang="fr-FR" sz="11500" dirty="0" smtClean="0">
                <a:solidFill>
                  <a:srgbClr val="FF0000"/>
                </a:solidFill>
              </a:rPr>
              <a:t>=</a:t>
            </a:r>
            <a:endParaRPr lang="fr-FR" sz="11500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907704" y="1988840"/>
            <a:ext cx="56166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 smtClean="0">
                <a:solidFill>
                  <a:srgbClr val="00B050"/>
                </a:solidFill>
              </a:rPr>
              <a:t>5+5=10</a:t>
            </a:r>
            <a:endParaRPr lang="fr-FR" sz="13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0"/>
            <a:ext cx="26642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/>
              <a:t>8+</a:t>
            </a:r>
            <a:r>
              <a:rPr lang="fr-FR" sz="11500" dirty="0" smtClean="0">
                <a:solidFill>
                  <a:schemeClr val="bg1">
                    <a:lumMod val="65000"/>
                  </a:schemeClr>
                </a:solidFill>
              </a:rPr>
              <a:t>8</a:t>
            </a:r>
            <a:endParaRPr lang="fr-FR" sz="1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763688" y="170080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771800" y="170080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63688" y="278092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771800" y="278092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267744" y="220486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491880" y="4995952"/>
            <a:ext cx="20882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/>
              <a:t>16</a:t>
            </a:r>
            <a:endParaRPr lang="fr-FR" sz="11500" dirty="0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4860032" y="260648"/>
            <a:ext cx="1008112" cy="11521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652120" y="0"/>
            <a:ext cx="12961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>
                <a:solidFill>
                  <a:srgbClr val="FF0000"/>
                </a:solidFill>
              </a:rPr>
              <a:t>9</a:t>
            </a:r>
            <a:endParaRPr lang="fr-FR" sz="11500" dirty="0">
              <a:solidFill>
                <a:srgbClr val="FF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788024" y="4581128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7380312" y="4995952"/>
            <a:ext cx="20882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>
                <a:solidFill>
                  <a:srgbClr val="FF0000"/>
                </a:solidFill>
              </a:rPr>
              <a:t>17</a:t>
            </a:r>
            <a:endParaRPr lang="fr-FR" sz="11500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076056" y="4995952"/>
            <a:ext cx="25202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>
                <a:solidFill>
                  <a:srgbClr val="FF0000"/>
                </a:solidFill>
              </a:rPr>
              <a:t>+1=</a:t>
            </a:r>
            <a:endParaRPr lang="fr-FR" sz="11500" dirty="0">
              <a:solidFill>
                <a:srgbClr val="FF0000"/>
              </a:solidFill>
            </a:endParaRPr>
          </a:p>
        </p:txBody>
      </p:sp>
      <p:sp>
        <p:nvSpPr>
          <p:cNvPr id="27" name="Flèche vers le bas 26"/>
          <p:cNvSpPr/>
          <p:nvPr/>
        </p:nvSpPr>
        <p:spPr>
          <a:xfrm rot="18896580">
            <a:off x="5530076" y="4983035"/>
            <a:ext cx="377854" cy="62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771800" y="458112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195736" y="414908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1691680" y="364502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4860032" y="162880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868144" y="162880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4860032" y="27089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5868144" y="27089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364088" y="213285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5868144" y="45091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5292080" y="407707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788024" y="357301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5" grpId="0"/>
      <p:bldP spid="20" grpId="0"/>
      <p:bldP spid="21" grpId="0" animBg="1"/>
      <p:bldP spid="25" grpId="0"/>
      <p:bldP spid="26" grpId="0"/>
      <p:bldP spid="26" grpId="1"/>
      <p:bldP spid="27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0"/>
            <a:ext cx="26642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/>
              <a:t>8+9</a:t>
            </a:r>
            <a:endParaRPr lang="fr-FR" sz="1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580112" y="4005064"/>
            <a:ext cx="30963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00" dirty="0" smtClean="0">
                <a:solidFill>
                  <a:srgbClr val="FF0000"/>
                </a:solidFill>
              </a:rPr>
              <a:t>17</a:t>
            </a:r>
            <a:endParaRPr lang="fr-FR" sz="16600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4005064"/>
            <a:ext cx="53640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00" dirty="0" smtClean="0">
                <a:solidFill>
                  <a:srgbClr val="FF0000"/>
                </a:solidFill>
              </a:rPr>
              <a:t>16+1</a:t>
            </a:r>
            <a:r>
              <a:rPr lang="fr-FR" sz="11500" dirty="0" smtClean="0">
                <a:solidFill>
                  <a:srgbClr val="FF0000"/>
                </a:solidFill>
              </a:rPr>
              <a:t>=</a:t>
            </a:r>
            <a:endParaRPr lang="fr-FR" sz="11500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907704" y="1988840"/>
            <a:ext cx="56166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 smtClean="0">
                <a:solidFill>
                  <a:srgbClr val="00B050"/>
                </a:solidFill>
              </a:rPr>
              <a:t>8+8=16</a:t>
            </a:r>
            <a:endParaRPr lang="fr-FR" sz="13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0"/>
            <a:ext cx="26642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/>
              <a:t>7+</a:t>
            </a:r>
            <a:r>
              <a:rPr lang="fr-FR" sz="11500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fr-FR" sz="1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763688" y="170080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771800" y="170080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63688" y="278092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771800" y="278092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267744" y="220486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491880" y="4995952"/>
            <a:ext cx="20882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/>
              <a:t>14</a:t>
            </a:r>
            <a:endParaRPr lang="fr-FR" sz="11500" dirty="0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4860032" y="260648"/>
            <a:ext cx="1008112" cy="11521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652120" y="0"/>
            <a:ext cx="12961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>
                <a:solidFill>
                  <a:srgbClr val="FF0000"/>
                </a:solidFill>
              </a:rPr>
              <a:t>8</a:t>
            </a:r>
            <a:endParaRPr lang="fr-FR" sz="11500" dirty="0">
              <a:solidFill>
                <a:srgbClr val="FF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788024" y="4581128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7380312" y="4995952"/>
            <a:ext cx="20882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>
                <a:solidFill>
                  <a:srgbClr val="FF0000"/>
                </a:solidFill>
              </a:rPr>
              <a:t>15</a:t>
            </a:r>
            <a:endParaRPr lang="fr-FR" sz="11500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076056" y="4995952"/>
            <a:ext cx="25202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>
                <a:solidFill>
                  <a:srgbClr val="FF0000"/>
                </a:solidFill>
              </a:rPr>
              <a:t>+1=</a:t>
            </a:r>
            <a:endParaRPr lang="fr-FR" sz="11500" dirty="0">
              <a:solidFill>
                <a:srgbClr val="FF0000"/>
              </a:solidFill>
            </a:endParaRPr>
          </a:p>
        </p:txBody>
      </p:sp>
      <p:sp>
        <p:nvSpPr>
          <p:cNvPr id="27" name="Flèche vers le bas 26"/>
          <p:cNvSpPr/>
          <p:nvPr/>
        </p:nvSpPr>
        <p:spPr>
          <a:xfrm rot="18896580">
            <a:off x="5530076" y="4983035"/>
            <a:ext cx="377854" cy="62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771800" y="458112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1691680" y="364502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4860032" y="162880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868144" y="162880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4860032" y="27089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5868144" y="27089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364088" y="213285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5868144" y="45091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788024" y="357301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5" grpId="0"/>
      <p:bldP spid="20" grpId="0"/>
      <p:bldP spid="21" grpId="0" animBg="1"/>
      <p:bldP spid="25" grpId="0"/>
      <p:bldP spid="26" grpId="0"/>
      <p:bldP spid="26" grpId="1"/>
      <p:bldP spid="27" grpId="0" animBg="1"/>
      <p:bldP spid="22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0"/>
            <a:ext cx="26642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/>
              <a:t>7+8</a:t>
            </a:r>
            <a:endParaRPr lang="fr-FR" sz="1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580112" y="4005064"/>
            <a:ext cx="30963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00" dirty="0" smtClean="0">
                <a:solidFill>
                  <a:srgbClr val="FF0000"/>
                </a:solidFill>
              </a:rPr>
              <a:t>15</a:t>
            </a:r>
            <a:endParaRPr lang="fr-FR" sz="16600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4005064"/>
            <a:ext cx="53640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00" dirty="0" smtClean="0">
                <a:solidFill>
                  <a:srgbClr val="FF0000"/>
                </a:solidFill>
              </a:rPr>
              <a:t>14+1</a:t>
            </a:r>
            <a:r>
              <a:rPr lang="fr-FR" sz="11500" dirty="0" smtClean="0">
                <a:solidFill>
                  <a:srgbClr val="FF0000"/>
                </a:solidFill>
              </a:rPr>
              <a:t>=</a:t>
            </a:r>
            <a:endParaRPr lang="fr-FR" sz="11500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907704" y="1988840"/>
            <a:ext cx="56166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 smtClean="0">
                <a:solidFill>
                  <a:srgbClr val="00B050"/>
                </a:solidFill>
              </a:rPr>
              <a:t>7+7=14</a:t>
            </a:r>
            <a:endParaRPr lang="fr-FR" sz="13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0.9|0.8|1.1|1.9|2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7|0.7|0.7|0.8|0.7|1.2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5|2.3|2.1|2.2|2.2|2.1|2.4|2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94</Words>
  <Application>Microsoft Office PowerPoint</Application>
  <PresentationFormat>Affichage à l'écran (4:3)</PresentationFormat>
  <Paragraphs>59</Paragraphs>
  <Slides>13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hp</cp:lastModifiedBy>
  <cp:revision>38</cp:revision>
  <dcterms:created xsi:type="dcterms:W3CDTF">2015-02-05T21:41:35Z</dcterms:created>
  <dcterms:modified xsi:type="dcterms:W3CDTF">2016-03-13T20:26:06Z</dcterms:modified>
</cp:coreProperties>
</file>