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7" d="100"/>
          <a:sy n="67" d="100"/>
        </p:scale>
        <p:origin x="8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FE4F-6A5F-4298-AAEF-92C191C16131}" type="datetimeFigureOut">
              <a:rPr lang="fr-FR" smtClean="0"/>
              <a:pPr/>
              <a:t>04/12/2017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800-D6FE-4457-9D86-C3712167EA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3140968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Comment calculer</a:t>
            </a:r>
          </a:p>
          <a:p>
            <a:pPr algn="ctr"/>
            <a:r>
              <a:rPr lang="fr-FR" sz="7200" dirty="0" smtClean="0"/>
              <a:t>32-7 ?</a:t>
            </a:r>
            <a:endParaRPr lang="fr-FR" sz="7200" dirty="0"/>
          </a:p>
        </p:txBody>
      </p:sp>
      <p:pic>
        <p:nvPicPr>
          <p:cNvPr id="3" name="Image 2" descr="logosite avec texte avril 20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0"/>
            <a:ext cx="3600400" cy="254532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~PP144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10"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878469"/>
            <a:ext cx="59766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0" dirty="0" smtClean="0">
                <a:solidFill>
                  <a:srgbClr val="FF0000"/>
                </a:solidFill>
              </a:rPr>
              <a:t>3</a:t>
            </a:r>
            <a:r>
              <a:rPr lang="fr-FR" sz="13000" dirty="0" smtClean="0">
                <a:solidFill>
                  <a:srgbClr val="0070C0"/>
                </a:solidFill>
              </a:rPr>
              <a:t>2</a:t>
            </a:r>
            <a:r>
              <a:rPr lang="fr-FR" sz="13000" dirty="0" smtClean="0"/>
              <a:t> – </a:t>
            </a:r>
            <a:r>
              <a:rPr lang="fr-FR" sz="13000" dirty="0" smtClean="0">
                <a:solidFill>
                  <a:srgbClr val="0070C0"/>
                </a:solidFill>
              </a:rPr>
              <a:t>7 </a:t>
            </a:r>
            <a:r>
              <a:rPr lang="fr-FR" sz="13000" dirty="0" smtClean="0"/>
              <a:t>=</a:t>
            </a:r>
            <a:r>
              <a:rPr lang="fr-FR" sz="13000" dirty="0" smtClean="0">
                <a:solidFill>
                  <a:srgbClr val="0070C0"/>
                </a:solidFill>
              </a:rPr>
              <a:t> </a:t>
            </a:r>
            <a:r>
              <a:rPr lang="fr-FR" sz="13000" dirty="0" smtClean="0"/>
              <a:t> </a:t>
            </a:r>
            <a:endParaRPr lang="fr-FR" sz="1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1152128" cy="6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1152128" cy="6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1152128" cy="6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llipse 18"/>
          <p:cNvSpPr/>
          <p:nvPr/>
        </p:nvSpPr>
        <p:spPr>
          <a:xfrm>
            <a:off x="183569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051720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à angle droit 28"/>
          <p:cNvSpPr/>
          <p:nvPr/>
        </p:nvSpPr>
        <p:spPr>
          <a:xfrm>
            <a:off x="5796136" y="3909847"/>
            <a:ext cx="1595573" cy="1535377"/>
          </a:xfrm>
          <a:prstGeom prst="bentUpArrow">
            <a:avLst>
              <a:gd name="adj1" fmla="val 30055"/>
              <a:gd name="adj2" fmla="val 41848"/>
              <a:gd name="adj3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576064" y="3416133"/>
            <a:ext cx="6804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600" dirty="0" smtClean="0">
                <a:solidFill>
                  <a:srgbClr val="FF0000"/>
                </a:solidFill>
              </a:rPr>
              <a:t>   3</a:t>
            </a:r>
            <a:r>
              <a:rPr lang="fr-FR" sz="9600" dirty="0" smtClean="0">
                <a:solidFill>
                  <a:srgbClr val="0070C0"/>
                </a:solidFill>
              </a:rPr>
              <a:t>2</a:t>
            </a:r>
            <a:r>
              <a:rPr lang="fr-FR" sz="9600" dirty="0" smtClean="0"/>
              <a:t> - </a:t>
            </a:r>
            <a:r>
              <a:rPr lang="fr-FR" sz="9600" dirty="0" smtClean="0">
                <a:solidFill>
                  <a:srgbClr val="0070C0"/>
                </a:solidFill>
              </a:rPr>
              <a:t>2 </a:t>
            </a:r>
            <a:r>
              <a:rPr lang="fr-FR" sz="9600" dirty="0" smtClean="0"/>
              <a:t>=</a:t>
            </a:r>
            <a:r>
              <a:rPr lang="fr-FR" sz="9600" dirty="0" smtClean="0">
                <a:solidFill>
                  <a:srgbClr val="0070C0"/>
                </a:solidFill>
              </a:rPr>
              <a:t> 30</a:t>
            </a:r>
            <a:endParaRPr lang="fr-FR" sz="9600" dirty="0"/>
          </a:p>
        </p:txBody>
      </p:sp>
      <p:sp>
        <p:nvSpPr>
          <p:cNvPr id="27" name="Rectangle 26"/>
          <p:cNvSpPr/>
          <p:nvPr/>
        </p:nvSpPr>
        <p:spPr>
          <a:xfrm>
            <a:off x="-624631" y="4462988"/>
            <a:ext cx="6660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600" dirty="0" smtClean="0">
                <a:solidFill>
                  <a:srgbClr val="FF0000"/>
                </a:solidFill>
              </a:rPr>
              <a:t>   3</a:t>
            </a:r>
            <a:r>
              <a:rPr lang="fr-FR" sz="9600" dirty="0" smtClean="0">
                <a:solidFill>
                  <a:srgbClr val="0070C0"/>
                </a:solidFill>
              </a:rPr>
              <a:t>0</a:t>
            </a:r>
            <a:r>
              <a:rPr lang="fr-FR" sz="9600" dirty="0" smtClean="0"/>
              <a:t> - </a:t>
            </a:r>
            <a:r>
              <a:rPr lang="fr-FR" sz="9600" dirty="0" smtClean="0">
                <a:solidFill>
                  <a:srgbClr val="0070C0"/>
                </a:solidFill>
              </a:rPr>
              <a:t>5 </a:t>
            </a:r>
            <a:r>
              <a:rPr lang="fr-FR" sz="9600" dirty="0" smtClean="0"/>
              <a:t>=</a:t>
            </a:r>
            <a:r>
              <a:rPr lang="fr-FR" sz="9600" dirty="0" smtClean="0">
                <a:solidFill>
                  <a:srgbClr val="0070C0"/>
                </a:solidFill>
              </a:rPr>
              <a:t> 25</a:t>
            </a:r>
            <a:endParaRPr lang="fr-FR" sz="9600" dirty="0"/>
          </a:p>
        </p:txBody>
      </p:sp>
      <p:cxnSp>
        <p:nvCxnSpPr>
          <p:cNvPr id="30" name="Connecteur droit 29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51520" y="-387424"/>
            <a:ext cx="67687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0" dirty="0" smtClean="0">
                <a:solidFill>
                  <a:srgbClr val="FF0000"/>
                </a:solidFill>
              </a:rPr>
              <a:t>      </a:t>
            </a:r>
            <a:r>
              <a:rPr lang="fr-FR" sz="13000" dirty="0" smtClean="0"/>
              <a:t> – </a:t>
            </a:r>
            <a:r>
              <a:rPr lang="fr-FR" sz="13000" dirty="0" smtClean="0">
                <a:solidFill>
                  <a:srgbClr val="0070C0"/>
                </a:solidFill>
              </a:rPr>
              <a:t>7</a:t>
            </a:r>
            <a:endParaRPr lang="fr-FR" sz="13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3203848" y="119675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-</a:t>
            </a:r>
            <a:r>
              <a:rPr lang="fr-FR" sz="6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0" y="1196752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-</a:t>
            </a:r>
            <a:r>
              <a:rPr lang="fr-FR" sz="6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" name="Image 40" descr="unité 5 ajusté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88640"/>
            <a:ext cx="590466" cy="576064"/>
          </a:xfrm>
          <a:prstGeom prst="rect">
            <a:avLst/>
          </a:prstGeom>
        </p:spPr>
      </p:pic>
      <p:pic>
        <p:nvPicPr>
          <p:cNvPr id="44" name="Image 43" descr="unité 5 ajusté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88640"/>
            <a:ext cx="590466" cy="576064"/>
          </a:xfrm>
          <a:prstGeom prst="rect">
            <a:avLst/>
          </a:prstGeom>
        </p:spPr>
      </p:pic>
      <p:sp>
        <p:nvSpPr>
          <p:cNvPr id="47" name="Flèche droite 46"/>
          <p:cNvSpPr/>
          <p:nvPr/>
        </p:nvSpPr>
        <p:spPr>
          <a:xfrm rot="2320548">
            <a:off x="4520114" y="1236053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lèche droite 47"/>
          <p:cNvSpPr/>
          <p:nvPr/>
        </p:nvSpPr>
        <p:spPr>
          <a:xfrm rot="8304140">
            <a:off x="3869154" y="124092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796136" y="1988365"/>
            <a:ext cx="2088232" cy="1800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000" dirty="0" smtClean="0">
                <a:solidFill>
                  <a:srgbClr val="FF0000"/>
                </a:solidFill>
              </a:rPr>
              <a:t>2</a:t>
            </a:r>
            <a:r>
              <a:rPr lang="fr-FR" sz="13000" dirty="0" smtClean="0">
                <a:solidFill>
                  <a:srgbClr val="0070C0"/>
                </a:solidFill>
              </a:rPr>
              <a:t>5</a:t>
            </a:r>
            <a:endParaRPr lang="fr-FR" sz="13000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12160" y="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</a:t>
            </a:r>
            <a:r>
              <a:rPr lang="fr-FR" sz="3600" dirty="0" smtClean="0"/>
              <a:t>ar 7=2+5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6408204" y="109242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</a:t>
            </a:r>
            <a:r>
              <a:rPr lang="fr-FR" sz="3200" dirty="0" smtClean="0"/>
              <a:t>ar 10-5=5</a:t>
            </a:r>
            <a:endParaRPr lang="fr-FR" sz="3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68447"/>
              </p:ext>
            </p:extLst>
          </p:nvPr>
        </p:nvGraphicFramePr>
        <p:xfrm>
          <a:off x="564236" y="6339840"/>
          <a:ext cx="79322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220"/>
                <a:gridCol w="793220"/>
                <a:gridCol w="793220"/>
                <a:gridCol w="793220"/>
                <a:gridCol w="793220"/>
                <a:gridCol w="793220"/>
                <a:gridCol w="793220"/>
                <a:gridCol w="793220"/>
                <a:gridCol w="793220"/>
                <a:gridCol w="793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lèche courbée vers le bas 5"/>
          <p:cNvSpPr/>
          <p:nvPr/>
        </p:nvSpPr>
        <p:spPr>
          <a:xfrm flipH="1">
            <a:off x="5652120" y="5752416"/>
            <a:ext cx="1566174" cy="587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34612" y="575746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-</a:t>
            </a:r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Flèche courbée vers le bas 24"/>
          <p:cNvSpPr/>
          <p:nvPr/>
        </p:nvSpPr>
        <p:spPr>
          <a:xfrm flipH="1">
            <a:off x="1619672" y="5748448"/>
            <a:ext cx="4037519" cy="587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93858" y="574155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-</a:t>
            </a:r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88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19" grpId="1" animBg="1"/>
      <p:bldP spid="20" grpId="0" animBg="1"/>
      <p:bldP spid="20" grpId="1" animBg="1"/>
      <p:bldP spid="29" grpId="0" animBg="1"/>
      <p:bldP spid="22" grpId="0"/>
      <p:bldP spid="27" grpId="0"/>
      <p:bldP spid="31" grpId="0"/>
      <p:bldP spid="38" grpId="0"/>
      <p:bldP spid="39" grpId="0"/>
      <p:bldP spid="47" grpId="0" animBg="1"/>
      <p:bldP spid="48" grpId="0" animBg="1"/>
      <p:bldP spid="49" grpId="0" animBg="1"/>
      <p:bldP spid="2" grpId="0"/>
      <p:bldP spid="3" grpId="0"/>
      <p:bldP spid="6" grpId="0" animBg="1"/>
      <p:bldP spid="24" grpId="0"/>
      <p:bldP spid="25" grpId="0" animBg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2.1|0.9|0.7|1.4|2.9|0.8|0.8|1.1|1|5.1|0.8|0.8|0.9|0.7|3.1|0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46</Words>
  <Application>Microsoft Office PowerPoint</Application>
  <PresentationFormat>Affichage à l'écran (4:3)</PresentationFormat>
  <Paragraphs>23</Paragraphs>
  <Slides>2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admin</cp:lastModifiedBy>
  <cp:revision>28</cp:revision>
  <dcterms:created xsi:type="dcterms:W3CDTF">2015-02-05T21:41:35Z</dcterms:created>
  <dcterms:modified xsi:type="dcterms:W3CDTF">2017-12-04T15:49:30Z</dcterms:modified>
</cp:coreProperties>
</file>