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4"/>
  </p:notes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4" r:id="rId9"/>
    <p:sldId id="265" r:id="rId10"/>
    <p:sldId id="266" r:id="rId11"/>
    <p:sldId id="267" r:id="rId12"/>
    <p:sldId id="268" r:id="rId13"/>
  </p:sldIdLst>
  <p:sldSz cx="9144000" cy="6858000" type="screen4x3"/>
  <p:notesSz cx="6858000" cy="9144000"/>
  <p:defaultTextStyle>
    <a:defPPr>
      <a:defRPr lang="fr-F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9" autoAdjust="0"/>
    <p:restoredTop sz="94615" autoAdjust="0"/>
  </p:normalViewPr>
  <p:slideViewPr>
    <p:cSldViewPr>
      <p:cViewPr varScale="1">
        <p:scale>
          <a:sx n="70" d="100"/>
          <a:sy n="70" d="100"/>
        </p:scale>
        <p:origin x="-1386" y="-90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en-tête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3" name="Espace réservé de la date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843C554D-50A3-48F4-9DD7-6209D2052C9C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4" name="Espace réservé de l'image des diapositives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fr-FR"/>
          </a:p>
        </p:txBody>
      </p:sp>
      <p:sp>
        <p:nvSpPr>
          <p:cNvPr id="5" name="Espace réservé des commentaires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83A3FB-D6FB-407F-8F98-C9B6C9A88CCD}" type="slidenum">
              <a:rPr lang="fr-FR" smtClean="0"/>
              <a:pPr/>
              <a:t>‹N°›</a:t>
            </a:fld>
            <a:endParaRPr lang="fr-FR"/>
          </a:p>
        </p:txBody>
      </p:sp>
    </p:spTree>
    <p:extLst>
      <p:ext uri="{BB962C8B-B14F-4D97-AF65-F5344CB8AC3E}">
        <p14:creationId xmlns:p14="http://schemas.microsoft.com/office/powerpoint/2010/main" val="3777225722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'image des diapositives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Espace réservé des commentaires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r>
              <a:rPr lang="fr-FR" dirty="0" smtClean="0"/>
              <a:t>J’</a:t>
            </a:r>
            <a:r>
              <a:rPr lang="fr-FR" dirty="0" err="1" smtClean="0"/>
              <a:t>éspére</a:t>
            </a:r>
            <a:r>
              <a:rPr lang="fr-FR" dirty="0" smtClean="0"/>
              <a:t> que ça</a:t>
            </a:r>
            <a:r>
              <a:rPr lang="fr-FR" baseline="0" dirty="0" smtClean="0"/>
              <a:t> seras bien ^_^ *_* -_-……</a:t>
            </a:r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E83A3FB-D6FB-407F-8F98-C9B6C9A88CCD}" type="slidenum">
              <a:rPr lang="fr-FR" smtClean="0"/>
              <a:pPr/>
              <a:t>11</a:t>
            </a:fld>
            <a:endParaRPr lang="fr-FR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457200" y="3699804"/>
            <a:ext cx="8305800" cy="1143000"/>
          </a:xfrm>
        </p:spPr>
        <p:txBody>
          <a:bodyPr>
            <a:noAutofit/>
          </a:bodyPr>
          <a:lstStyle>
            <a:lvl1pPr marL="0" indent="0" algn="ctr">
              <a:buNone/>
              <a:defRPr sz="2200" spc="100" baseline="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28" name="Titre 27"/>
          <p:cNvSpPr>
            <a:spLocks noGrp="1"/>
          </p:cNvSpPr>
          <p:nvPr>
            <p:ph type="ctrTitle"/>
          </p:nvPr>
        </p:nvSpPr>
        <p:spPr>
          <a:xfrm>
            <a:off x="457200" y="1433732"/>
            <a:ext cx="8305800" cy="1981200"/>
          </a:xfrm>
          <a:ln w="6350" cap="rnd">
            <a:noFill/>
          </a:ln>
        </p:spPr>
        <p:txBody>
          <a:bodyPr anchor="b" anchorCtr="0">
            <a:noAutofit/>
          </a:bodyPr>
          <a:lstStyle>
            <a:lvl1pPr algn="ctr">
              <a:defRPr lang="en-US" sz="4800" b="0" dirty="0">
                <a:ln w="3200">
                  <a:solidFill>
                    <a:schemeClr val="bg2">
                      <a:shade val="7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50800" dist="25400" dir="13500000">
                    <a:srgbClr val="000000">
                      <a:alpha val="70000"/>
                    </a:srgb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cxnSp>
        <p:nvCxnSpPr>
          <p:cNvPr id="8" name="Connecteur droit 7"/>
          <p:cNvCxnSpPr/>
          <p:nvPr/>
        </p:nvCxnSpPr>
        <p:spPr>
          <a:xfrm>
            <a:off x="1463626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3" name="Connecteur droit 12"/>
          <p:cNvCxnSpPr/>
          <p:nvPr/>
        </p:nvCxnSpPr>
        <p:spPr>
          <a:xfrm>
            <a:off x="4708574" y="3550126"/>
            <a:ext cx="2971800" cy="1588"/>
          </a:xfrm>
          <a:prstGeom prst="line">
            <a:avLst/>
          </a:prstGeom>
          <a:ln w="9525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Ellipse 13"/>
          <p:cNvSpPr/>
          <p:nvPr/>
        </p:nvSpPr>
        <p:spPr>
          <a:xfrm>
            <a:off x="4540348" y="3526302"/>
            <a:ext cx="45720" cy="45720"/>
          </a:xfrm>
          <a:prstGeom prst="ellipse">
            <a:avLst/>
          </a:prstGeom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2">
            <a:schemeClr val="accent2"/>
          </a:lnRef>
          <a:fillRef idx="1">
            <a:schemeClr val="accent2"/>
          </a:fillRef>
          <a:effectRef idx="0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5" name="Espace réservé de la date 1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B232-981A-47AD-9466-AAA65BF07DBB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802746-1F2E-4847-B1E6-84A5EA6AA9D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7" name="Espace réservé du pied de page 16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B232-981A-47AD-9466-AAA65BF07DBB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2746-1F2E-4847-B1E6-84A5EA6AA9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B232-981A-47AD-9466-AAA65BF07DBB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2746-1F2E-4847-B1E6-84A5EA6AA9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contenu 8"/>
          <p:cNvSpPr>
            <a:spLocks noGrp="1"/>
          </p:cNvSpPr>
          <p:nvPr>
            <p:ph idx="1"/>
          </p:nvPr>
        </p:nvSpPr>
        <p:spPr>
          <a:xfrm>
            <a:off x="457200" y="1524000"/>
            <a:ext cx="8229600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4" name="Espace réservé de la date 13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F21B232-981A-47AD-9466-AAA65BF07DBB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5"/>
          </p:nvPr>
        </p:nvSpPr>
        <p:spPr/>
        <p:txBody>
          <a:bodyPr/>
          <a:lstStyle>
            <a:lvl1pPr algn="ctr">
              <a:defRPr/>
            </a:lvl1pPr>
          </a:lstStyle>
          <a:p>
            <a:fld id="{76802746-1F2E-4847-B1E6-84A5EA6AA9D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6" name="Espace réservé du pied de page 15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/>
        <p:txBody>
          <a:bodyPr rtlCol="0" anchor="b" anchorCtr="0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B232-981A-47AD-9466-AAA65BF07DBB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2746-1F2E-4847-B1E6-84A5EA6AA9D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85800" y="3505200"/>
            <a:ext cx="7924800" cy="1371600"/>
          </a:xfrm>
        </p:spPr>
        <p:txBody>
          <a:bodyPr>
            <a:noAutofit/>
          </a:bodyPr>
          <a:lstStyle>
            <a:lvl1pPr algn="l" rtl="0">
              <a:spcBef>
                <a:spcPct val="0"/>
              </a:spcBef>
              <a:buNone/>
              <a:defRPr lang="en-US" sz="4800" b="0" dirty="0">
                <a:ln w="3200">
                  <a:solidFill>
                    <a:schemeClr val="bg2">
                      <a:shade val="25000"/>
                      <a:alpha val="25000"/>
                    </a:schemeClr>
                  </a:solidFill>
                  <a:prstDash val="solid"/>
                  <a:round/>
                </a:ln>
                <a:solidFill>
                  <a:srgbClr val="F9F9F9"/>
                </a:solidFill>
                <a:effectLst>
                  <a:innerShdw blurRad="38100" dist="25400" dir="13500000">
                    <a:prstClr val="black">
                      <a:alpha val="70000"/>
                    </a:prstClr>
                  </a:innerShdw>
                </a:effectLst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685800" y="4958864"/>
            <a:ext cx="7924800" cy="984736"/>
          </a:xfrm>
        </p:spPr>
        <p:txBody>
          <a:bodyPr anchor="t"/>
          <a:lstStyle>
            <a:lvl1pPr marL="0" indent="0">
              <a:buNone/>
              <a:defRPr sz="2000" spc="100" baseline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7" name="Connecteur droit 6"/>
          <p:cNvCxnSpPr/>
          <p:nvPr/>
        </p:nvCxnSpPr>
        <p:spPr>
          <a:xfrm>
            <a:off x="685800" y="4916992"/>
            <a:ext cx="7924800" cy="4301"/>
          </a:xfrm>
          <a:prstGeom prst="line">
            <a:avLst/>
          </a:prstGeom>
          <a:noFill/>
          <a:ln w="9525" cap="flat" cmpd="sng" algn="ctr">
            <a:solidFill>
              <a:srgbClr val="E9E9E8"/>
            </a:solidFill>
            <a:prstDash val="solid"/>
          </a:ln>
          <a:effectLst>
            <a:outerShdw blurRad="31750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B232-981A-47AD-9466-AAA65BF07DBB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2746-1F2E-4847-B1E6-84A5EA6AA9D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1" name="Espace réservé du contenu 10"/>
          <p:cNvSpPr>
            <a:spLocks noGrp="1"/>
          </p:cNvSpPr>
          <p:nvPr>
            <p:ph sz="half" idx="1"/>
          </p:nvPr>
        </p:nvSpPr>
        <p:spPr>
          <a:xfrm>
            <a:off x="457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524000"/>
            <a:ext cx="4059936" cy="4572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2746-1F2E-4847-B1E6-84A5EA6AA9D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B232-981A-47AD-9466-AAA65BF07DBB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  <a:sp3d prstMaterial="flat"/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2" name="Espace réservé du contenu 31"/>
          <p:cNvSpPr>
            <a:spLocks noGrp="1"/>
          </p:cNvSpPr>
          <p:nvPr>
            <p:ph sz="half" idx="2"/>
          </p:nvPr>
        </p:nvSpPr>
        <p:spPr>
          <a:xfrm>
            <a:off x="457200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4" name="Espace réservé du contenu 33"/>
          <p:cNvSpPr>
            <a:spLocks noGrp="1"/>
          </p:cNvSpPr>
          <p:nvPr>
            <p:ph sz="quarter" idx="4"/>
          </p:nvPr>
        </p:nvSpPr>
        <p:spPr>
          <a:xfrm>
            <a:off x="4649788" y="2201896"/>
            <a:ext cx="4038600" cy="3913632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155448"/>
            <a:ext cx="8229600" cy="1143000"/>
          </a:xfrm>
        </p:spPr>
        <p:txBody>
          <a:bodyPr anchor="b" anchorCtr="0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u texte 11"/>
          <p:cNvSpPr>
            <a:spLocks noGrp="1"/>
          </p:cNvSpPr>
          <p:nvPr>
            <p:ph type="body" idx="3"/>
          </p:nvPr>
        </p:nvSpPr>
        <p:spPr>
          <a:xfrm>
            <a:off x="4648200" y="1399593"/>
            <a:ext cx="4040188" cy="762000"/>
          </a:xfrm>
          <a:noFill/>
          <a:ln w="25400" cap="rnd" cmpd="sng" algn="ctr">
            <a:noFill/>
            <a:prstDash val="solid"/>
          </a:ln>
          <a:effectLst>
            <a:softEdge rad="63500"/>
          </a:effectLst>
        </p:spPr>
        <p:style>
          <a:lnRef idx="3">
            <a:schemeClr val="lt1"/>
          </a:lnRef>
          <a:fillRef idx="1">
            <a:schemeClr val="accent5"/>
          </a:fillRef>
          <a:effectRef idx="1">
            <a:schemeClr val="accent5"/>
          </a:effectRef>
          <a:fontRef idx="minor">
            <a:schemeClr val="lt1"/>
          </a:fontRef>
        </p:style>
        <p:txBody>
          <a:bodyPr lIns="91440" tIns="45720" rIns="91440" bIns="45720" anchor="b">
            <a:noAutofit/>
          </a:bodyPr>
          <a:lstStyle>
            <a:lvl1pPr marL="0" indent="0" algn="l">
              <a:spcBef>
                <a:spcPts val="0"/>
              </a:spcBef>
              <a:buNone/>
              <a:defRPr sz="2600" b="1" baseline="0">
                <a:solidFill>
                  <a:schemeClr val="tx2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cxnSp>
        <p:nvCxnSpPr>
          <p:cNvPr id="10" name="Connecteur droit 9"/>
          <p:cNvCxnSpPr/>
          <p:nvPr/>
        </p:nvCxnSpPr>
        <p:spPr>
          <a:xfrm>
            <a:off x="562945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Connecteur droit 16"/>
          <p:cNvCxnSpPr/>
          <p:nvPr/>
        </p:nvCxnSpPr>
        <p:spPr>
          <a:xfrm>
            <a:off x="4754880" y="2180219"/>
            <a:ext cx="3749040" cy="1588"/>
          </a:xfrm>
          <a:prstGeom prst="line">
            <a:avLst/>
          </a:prstGeom>
          <a:noFill/>
          <a:ln w="12700" cap="flat" cmpd="sng" algn="ctr">
            <a:solidFill>
              <a:schemeClr val="bg2">
                <a:tint val="20000"/>
              </a:schemeClr>
            </a:solidFill>
            <a:prstDash val="solid"/>
          </a:ln>
          <a:effectLst>
            <a:outerShdw blurRad="34925" dir="2700000" algn="tl" rotWithShape="0">
              <a:srgbClr val="000000">
                <a:alpha val="55000"/>
              </a:srgbClr>
            </a:outerShdw>
          </a:effectLst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B232-981A-47AD-9466-AAA65BF07DBB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2746-1F2E-4847-B1E6-84A5EA6AA9D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e la date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B232-981A-47AD-9466-AAA65BF07DBB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3" name="Espace réservé du pied de page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76802746-1F2E-4847-B1E6-84A5EA6AA9DF}" type="slidenum">
              <a:rPr lang="fr-FR" smtClean="0"/>
              <a:pPr/>
              <a:t>‹N°›</a:t>
            </a:fld>
            <a:endParaRPr lang="fr-F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Espace réservé du contenu 28"/>
          <p:cNvSpPr>
            <a:spLocks noGrp="1"/>
          </p:cNvSpPr>
          <p:nvPr>
            <p:ph sz="quarter" idx="1"/>
          </p:nvPr>
        </p:nvSpPr>
        <p:spPr>
          <a:xfrm>
            <a:off x="457200" y="457200"/>
            <a:ext cx="6248400" cy="5715000"/>
          </a:xfrm>
        </p:spPr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3733800"/>
          </a:xfrm>
        </p:spPr>
        <p:txBody>
          <a:bodyPr tIns="45720" bIns="45720"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None/>
              <a:defRPr sz="1600">
                <a:solidFill>
                  <a:schemeClr val="tx2"/>
                </a:solidFill>
              </a:defRPr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31" name="Titre 30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4"/>
          </p:nvPr>
        </p:nvSpPr>
        <p:spPr/>
        <p:txBody>
          <a:bodyPr/>
          <a:lstStyle/>
          <a:p>
            <a:fld id="{8F21B232-981A-47AD-9466-AAA65BF07DBB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5"/>
          </p:nvPr>
        </p:nvSpPr>
        <p:spPr/>
        <p:txBody>
          <a:bodyPr/>
          <a:lstStyle/>
          <a:p>
            <a:fld id="{76802746-1F2E-4847-B1E6-84A5EA6AA9D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6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6629400" y="457200"/>
            <a:ext cx="2057400" cy="1066800"/>
          </a:xfrm>
        </p:spPr>
        <p:txBody>
          <a:bodyPr lIns="91440" tIns="91440" anchor="b" anchorCtr="0"/>
          <a:lstStyle>
            <a:lvl1pPr algn="l">
              <a:buNone/>
              <a:defRPr sz="1800" b="1" spc="-50" baseline="0">
                <a:ln w="3175">
                  <a:noFill/>
                </a:ln>
                <a:solidFill>
                  <a:schemeClr val="tx2"/>
                </a:solidFill>
                <a:effectLst/>
                <a:latin typeface="+mn-lt"/>
                <a:ea typeface="+mn-ea"/>
                <a:cs typeface="+mn-cs"/>
              </a:defRPr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457200" y="457200"/>
            <a:ext cx="6019800" cy="5562600"/>
          </a:xfrm>
          <a:solidFill>
            <a:schemeClr val="tx2">
              <a:tint val="40000"/>
            </a:schemeClr>
          </a:solidFill>
          <a:effectLst>
            <a:outerShdw blurRad="88900" sx="103000" sy="103000" algn="ctr" rotWithShape="0">
              <a:prstClr val="black">
                <a:alpha val="32000"/>
              </a:prstClr>
            </a:outerShdw>
            <a:softEdge rad="127000"/>
          </a:effectLst>
        </p:spPr>
        <p:txBody>
          <a:bodyPr/>
          <a:lstStyle>
            <a:lvl1pPr marL="0" indent="0">
              <a:buNone/>
              <a:defRPr sz="3200">
                <a:solidFill>
                  <a:schemeClr val="bg1"/>
                </a:solidFill>
              </a:defRPr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6629400" y="1600200"/>
            <a:ext cx="2057400" cy="4419600"/>
          </a:xfrm>
        </p:spPr>
        <p:txBody>
          <a:bodyPr anchor="t" anchorCtr="0"/>
          <a:lstStyle>
            <a:lvl1pPr marL="0" indent="0">
              <a:lnSpc>
                <a:spcPct val="125000"/>
              </a:lnSpc>
              <a:spcAft>
                <a:spcPts val="1000"/>
              </a:spcAft>
              <a:buFontTx/>
              <a:buNone/>
              <a:defRPr sz="1600" b="0">
                <a:solidFill>
                  <a:schemeClr val="tx2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8" name="Espace réservé de la date 7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F21B232-981A-47AD-9466-AAA65BF07DBB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76802746-1F2E-4847-B1E6-84A5EA6AA9D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Espace réservé du texte 8"/>
          <p:cNvSpPr>
            <a:spLocks noGrp="1"/>
          </p:cNvSpPr>
          <p:nvPr>
            <p:ph type="body" idx="1"/>
          </p:nvPr>
        </p:nvSpPr>
        <p:spPr>
          <a:xfrm>
            <a:off x="457200" y="1447800"/>
            <a:ext cx="8229600" cy="46783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24" name="Espace réservé de la date 23"/>
          <p:cNvSpPr>
            <a:spLocks noGrp="1"/>
          </p:cNvSpPr>
          <p:nvPr>
            <p:ph type="dt" sz="half" idx="2"/>
          </p:nvPr>
        </p:nvSpPr>
        <p:spPr>
          <a:xfrm>
            <a:off x="5791200" y="6203667"/>
            <a:ext cx="2590800" cy="384048"/>
          </a:xfrm>
          <a:prstGeom prst="rect">
            <a:avLst/>
          </a:prstGeom>
        </p:spPr>
        <p:txBody>
          <a:bodyPr vert="horz" anchor="ctr" anchorCtr="0"/>
          <a:lstStyle>
            <a:lvl1pPr algn="l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fld id="{8F21B232-981A-47AD-9466-AAA65BF07DBB}" type="datetimeFigureOut">
              <a:rPr lang="fr-FR" smtClean="0"/>
              <a:pPr/>
              <a:t>27/05/2014</a:t>
            </a:fld>
            <a:endParaRPr lang="fr-FR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3"/>
          </p:nvPr>
        </p:nvSpPr>
        <p:spPr>
          <a:xfrm>
            <a:off x="2133600" y="6203667"/>
            <a:ext cx="3581400" cy="384048"/>
          </a:xfrm>
          <a:prstGeom prst="rect">
            <a:avLst/>
          </a:prstGeom>
        </p:spPr>
        <p:txBody>
          <a:bodyPr vert="horz" anchor="ctr" anchorCtr="0"/>
          <a:lstStyle>
            <a:lvl1pPr algn="r" eaLnBrk="1" latinLnBrk="0" hangingPunct="1">
              <a:defRPr kumimoji="0" sz="1200">
                <a:solidFill>
                  <a:schemeClr val="tx2"/>
                </a:solidFill>
              </a:defRPr>
            </a:lvl1pPr>
          </a:lstStyle>
          <a:p>
            <a:endParaRPr lang="fr-FR"/>
          </a:p>
        </p:txBody>
      </p:sp>
      <p:sp>
        <p:nvSpPr>
          <p:cNvPr id="22" name="Espace réservé du numéro de diapositive 21"/>
          <p:cNvSpPr>
            <a:spLocks noGrp="1"/>
          </p:cNvSpPr>
          <p:nvPr>
            <p:ph type="sldNum" sz="quarter" idx="4"/>
          </p:nvPr>
        </p:nvSpPr>
        <p:spPr>
          <a:xfrm>
            <a:off x="8410575" y="6181531"/>
            <a:ext cx="609600" cy="457200"/>
          </a:xfrm>
          <a:prstGeom prst="rect">
            <a:avLst/>
          </a:prstGeom>
          <a:noFill/>
        </p:spPr>
        <p:txBody>
          <a:bodyPr vert="horz" lIns="0" tIns="0" rIns="0" bIns="0" anchor="ctr" anchorCtr="0">
            <a:noAutofit/>
          </a:bodyPr>
          <a:lstStyle>
            <a:lvl1pPr algn="ctr" eaLnBrk="1" latinLnBrk="0" hangingPunct="1">
              <a:defRPr kumimoji="0" sz="1600" baseline="0">
                <a:solidFill>
                  <a:schemeClr val="tx2"/>
                </a:solidFill>
              </a:defRPr>
            </a:lvl1pPr>
          </a:lstStyle>
          <a:p>
            <a:fld id="{76802746-1F2E-4847-B1E6-84A5EA6AA9DF}" type="slidenum">
              <a:rPr lang="fr-FR" smtClean="0"/>
              <a:pPr/>
              <a:t>‹N°›</a:t>
            </a:fld>
            <a:endParaRPr lang="fr-FR"/>
          </a:p>
        </p:txBody>
      </p:sp>
      <p:sp>
        <p:nvSpPr>
          <p:cNvPr id="5" name="Espace réservé du 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1219200"/>
          </a:xfrm>
          <a:prstGeom prst="rect">
            <a:avLst/>
          </a:prstGeom>
          <a:ln w="6350" cap="rnd">
            <a:noFill/>
          </a:ln>
        </p:spPr>
        <p:txBody>
          <a:bodyPr vert="horz" anchor="b" anchorCtr="0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lang="en-US" sz="4200" b="0" kern="1200" spc="-100" baseline="0" dirty="0">
          <a:ln w="3200">
            <a:solidFill>
              <a:schemeClr val="bg2">
                <a:shade val="75000"/>
                <a:alpha val="25000"/>
              </a:schemeClr>
            </a:solidFill>
            <a:prstDash val="solid"/>
            <a:round/>
          </a:ln>
          <a:solidFill>
            <a:srgbClr val="F9F9F9"/>
          </a:solidFill>
          <a:effectLst>
            <a:innerShdw blurRad="50800" dist="25400" dir="13500000">
              <a:prstClr val="black">
                <a:alpha val="70000"/>
              </a:prstClr>
            </a:innerShdw>
          </a:effectLst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2"/>
        </a:buClr>
        <a:buSzPct val="8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7432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/>
        <a:buChar char="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2pPr>
      <a:lvl3pPr marL="1005840" indent="-228600" algn="l" rtl="0" eaLnBrk="1" latinLnBrk="0" hangingPunct="1">
        <a:spcBef>
          <a:spcPts val="300"/>
        </a:spcBef>
        <a:buClr>
          <a:schemeClr val="accent2">
            <a:shade val="50000"/>
          </a:schemeClr>
        </a:buClr>
        <a:buSzPct val="85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28600" algn="l" rtl="0" eaLnBrk="1" latinLnBrk="0" hangingPunct="1">
        <a:spcBef>
          <a:spcPts val="30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900" kern="1200">
          <a:solidFill>
            <a:schemeClr val="tx1"/>
          </a:solidFill>
          <a:latin typeface="+mn-lt"/>
          <a:ea typeface="+mn-ea"/>
          <a:cs typeface="+mn-cs"/>
        </a:defRPr>
      </a:lvl4pPr>
      <a:lvl5pPr marL="155448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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5pPr>
      <a:lvl6pPr marL="1828800" indent="-22860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700" kern="1200">
          <a:solidFill>
            <a:schemeClr val="tx1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ts val="340"/>
        </a:spcBef>
        <a:buClr>
          <a:schemeClr val="accent2">
            <a:shade val="75000"/>
          </a:schemeClr>
        </a:buClr>
        <a:buSzPct val="85000"/>
        <a:buFont typeface="Wingdings 2" pitchFamily="18" charset="2"/>
        <a:buChar char="?"/>
        <a:defRPr kumimoji="0"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hyperlink" Target="http://fr.wikipedia.org/wiki/R%C3%A9seau_informatique" TargetMode="External"/><Relationship Id="rId7" Type="http://schemas.openxmlformats.org/officeDocument/2006/relationships/hyperlink" Target="http://fr.wikipedia.org/wiki/Token_bus" TargetMode="External"/><Relationship Id="rId2" Type="http://schemas.openxmlformats.org/officeDocument/2006/relationships/hyperlink" Target="http://fr.wikipedia.org/wiki/Informatiqu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r.wikipedia.org/wiki/Token_ring" TargetMode="External"/><Relationship Id="rId5" Type="http://schemas.openxmlformats.org/officeDocument/2006/relationships/hyperlink" Target="http://fr.wikipedia.org/wiki/LiFi" TargetMode="External"/><Relationship Id="rId4" Type="http://schemas.openxmlformats.org/officeDocument/2006/relationships/hyperlink" Target="http://fr.wikipedia.org/wiki/Ethernet" TargetMode="Externa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8" Type="http://schemas.openxmlformats.org/officeDocument/2006/relationships/hyperlink" Target="http://fr.wikipedia.org/wiki/Concentrateur_Ethernet" TargetMode="External"/><Relationship Id="rId3" Type="http://schemas.openxmlformats.org/officeDocument/2006/relationships/hyperlink" Target="http://fr.wikipedia.org/wiki/Filet_de_p%C3%AAche" TargetMode="External"/><Relationship Id="rId7" Type="http://schemas.openxmlformats.org/officeDocument/2006/relationships/hyperlink" Target="http://fr.wikipedia.org/wiki/Routeur" TargetMode="External"/><Relationship Id="rId2" Type="http://schemas.openxmlformats.org/officeDocument/2006/relationships/hyperlink" Target="http://fr.wikipedia.org/wiki/%C3%89quipement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r.wikipedia.org/wiki/Ordinateur" TargetMode="External"/><Relationship Id="rId5" Type="http://schemas.openxmlformats.org/officeDocument/2006/relationships/hyperlink" Target="http://fr.wikipedia.org/wiki/N%C5%93ud_(r%C3%A9seau)" TargetMode="External"/><Relationship Id="rId4" Type="http://schemas.openxmlformats.org/officeDocument/2006/relationships/hyperlink" Target="http://fr.wikipedia.org/wiki/Aide:R%C3%A9f%C3%A9rence_n%C3%A9cessaire" TargetMode="External"/><Relationship Id="rId9" Type="http://schemas.openxmlformats.org/officeDocument/2006/relationships/hyperlink" Target="http://fr.wikipedia.org/wiki/Commutateur_r%C3%A9seau" TargetMode="Externa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mentcamarche.net/contents/513-types-de-reseaux" TargetMode="External"/><Relationship Id="rId2" Type="http://schemas.openxmlformats.org/officeDocument/2006/relationships/hyperlink" Target="http://www.commentcamarche.net/contents/740-disque-dur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ommentcamarche.net/contents/509-lan-local-area-network-reseau-local" TargetMode="External"/><Relationship Id="rId2" Type="http://schemas.openxmlformats.org/officeDocument/2006/relationships/hyperlink" Target="http://www.commentcamarche.net/contents/608-reseau-local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commentcamarche.net/contents/1113-ethernet" TargetMode="Externa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mentcamarche.net/contents/612-routeur-equipement-reseau" TargetMode="Externa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hyperlink" Target="http://www.commentcamarche.net/contents/612-routeur-equipement-reseau" TargetMode="Externa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8" Type="http://schemas.openxmlformats.org/officeDocument/2006/relationships/hyperlink" Target="http://fr.wikipedia.org/wiki/Interface_homme-machine" TargetMode="External"/><Relationship Id="rId3" Type="http://schemas.openxmlformats.org/officeDocument/2006/relationships/hyperlink" Target="http://fr.wikipedia.org/wiki/Appareil_informatique" TargetMode="External"/><Relationship Id="rId7" Type="http://schemas.openxmlformats.org/officeDocument/2006/relationships/hyperlink" Target="http://fr.wikipedia.org/wiki/Logiciel" TargetMode="External"/><Relationship Id="rId2" Type="http://schemas.openxmlformats.org/officeDocument/2006/relationships/hyperlink" Target="http://fr.wikipedia.org/wiki/Informatique" TargetMode="External"/><Relationship Id="rId1" Type="http://schemas.openxmlformats.org/officeDocument/2006/relationships/slideLayout" Target="../slideLayouts/slideLayout2.xml"/><Relationship Id="rId6" Type="http://schemas.openxmlformats.org/officeDocument/2006/relationships/hyperlink" Target="http://fr.wikipedia.org/wiki/Norme_industrielle" TargetMode="External"/><Relationship Id="rId5" Type="http://schemas.openxmlformats.org/officeDocument/2006/relationships/hyperlink" Target="http://fr.wikipedia.org/wiki/Circuit_imprim%C3%A9" TargetMode="External"/><Relationship Id="rId4" Type="http://schemas.openxmlformats.org/officeDocument/2006/relationships/hyperlink" Target="http://fr.wikipedia.org/wiki/P%C3%A9riph%C3%A9rique_informatique" TargetMode="Externa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8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8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357158" y="2071678"/>
            <a:ext cx="8305800" cy="3929090"/>
          </a:xfrm>
        </p:spPr>
        <p:txBody>
          <a:bodyPr/>
          <a:lstStyle/>
          <a:p>
            <a:pPr algn="l"/>
            <a:r>
              <a:rPr lang="fr-FR" sz="4400" dirty="0" smtClean="0">
                <a:latin typeface="Brush Script MT" pitchFamily="66" charset="0"/>
              </a:rPr>
              <a:t>Le nom : </a:t>
            </a:r>
            <a:r>
              <a:rPr lang="fr-FR" sz="4400" dirty="0" smtClean="0">
                <a:solidFill>
                  <a:schemeClr val="tx2">
                    <a:lumMod val="50000"/>
                  </a:schemeClr>
                </a:solidFill>
                <a:latin typeface="Chiller" pitchFamily="82" charset="0"/>
              </a:rPr>
              <a:t>AJNAKI    -   JAOUF .</a:t>
            </a:r>
          </a:p>
          <a:p>
            <a:pPr algn="l"/>
            <a:r>
              <a:rPr lang="fr-FR" sz="4400" dirty="0" smtClean="0">
                <a:latin typeface="Brush Script MT" pitchFamily="66" charset="0"/>
              </a:rPr>
              <a:t>Le prénom ; </a:t>
            </a:r>
            <a:r>
              <a:rPr lang="fr-FR" sz="4200" dirty="0" smtClean="0">
                <a:solidFill>
                  <a:schemeClr val="tx2">
                    <a:lumMod val="50000"/>
                  </a:schemeClr>
                </a:solidFill>
                <a:latin typeface="Chiller" pitchFamily="82" charset="0"/>
              </a:rPr>
              <a:t>ABDELHAK – YASSINE.</a:t>
            </a:r>
          </a:p>
          <a:p>
            <a:pPr algn="l"/>
            <a:r>
              <a:rPr lang="fr-FR" sz="4400" dirty="0" smtClean="0">
                <a:latin typeface="Brush Script MT" pitchFamily="66" charset="0"/>
              </a:rPr>
              <a:t>L’année scolaire :</a:t>
            </a:r>
            <a:r>
              <a:rPr lang="fr-FR" sz="4400" dirty="0" smtClean="0">
                <a:solidFill>
                  <a:schemeClr val="tx2">
                    <a:lumMod val="50000"/>
                  </a:schemeClr>
                </a:solidFill>
                <a:latin typeface="Chiller" pitchFamily="82" charset="0"/>
              </a:rPr>
              <a:t>2013/2014  2éme APS.</a:t>
            </a:r>
          </a:p>
          <a:p>
            <a:pPr algn="l"/>
            <a:r>
              <a:rPr lang="fr-FR" sz="4400" dirty="0" smtClean="0">
                <a:latin typeface="Brush Script MT" pitchFamily="66" charset="0"/>
              </a:rPr>
              <a:t>Professeur ;</a:t>
            </a:r>
            <a:r>
              <a:rPr lang="fr-FR" sz="4400" dirty="0" smtClean="0">
                <a:solidFill>
                  <a:schemeClr val="tx2">
                    <a:lumMod val="50000"/>
                  </a:schemeClr>
                </a:solidFill>
                <a:latin typeface="Chiller" pitchFamily="82" charset="0"/>
              </a:rPr>
              <a:t>NABIL BAHASSOUN .</a:t>
            </a:r>
            <a:r>
              <a:rPr lang="fr-FR" sz="4400" dirty="0" smtClean="0">
                <a:latin typeface="Brush Script MT" pitchFamily="66" charset="0"/>
              </a:rPr>
              <a:t> </a:t>
            </a:r>
            <a:endParaRPr lang="fr-FR" sz="4400" dirty="0">
              <a:latin typeface="Brush Script MT" pitchFamily="66" charset="0"/>
            </a:endParaRPr>
          </a:p>
        </p:txBody>
      </p:sp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500034" y="0"/>
            <a:ext cx="8305800" cy="1981200"/>
          </a:xfrm>
        </p:spPr>
        <p:txBody>
          <a:bodyPr anchor="ctr" anchorCtr="0"/>
          <a:lstStyle/>
          <a:p>
            <a:r>
              <a:rPr lang="fr-FR" dirty="0" smtClean="0"/>
              <a:t>Exposée sur les réseau informatiques 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500034" y="1285836"/>
            <a:ext cx="8229600" cy="5572164"/>
          </a:xfrm>
        </p:spPr>
        <p:txBody>
          <a:bodyPr>
            <a:normAutofit/>
          </a:bodyPr>
          <a:lstStyle/>
          <a:p>
            <a:r>
              <a:rPr lang="fr-FR" sz="2800" dirty="0" smtClean="0"/>
              <a:t>Une </a:t>
            </a:r>
            <a:r>
              <a:rPr lang="fr-FR" sz="2800" b="1" dirty="0" smtClean="0"/>
              <a:t>topologie de réseau</a:t>
            </a:r>
            <a:r>
              <a:rPr lang="fr-FR" sz="2800" dirty="0" smtClean="0"/>
              <a:t> est en </a:t>
            </a:r>
            <a:r>
              <a:rPr lang="fr-FR" sz="2800" u="sng" dirty="0" smtClean="0">
                <a:hlinkClick r:id="rId2" tooltip="Informatique"/>
              </a:rPr>
              <a:t>informatique</a:t>
            </a:r>
            <a:r>
              <a:rPr lang="fr-FR" sz="2800" dirty="0" smtClean="0"/>
              <a:t> une définition de l'architecture d'un </a:t>
            </a:r>
            <a:r>
              <a:rPr lang="fr-FR" sz="2800" u="sng" dirty="0" smtClean="0">
                <a:hlinkClick r:id="rId3" tooltip="Réseau informatique"/>
              </a:rPr>
              <a:t>réseau</a:t>
            </a:r>
            <a:r>
              <a:rPr lang="fr-FR" sz="2800" dirty="0" smtClean="0"/>
              <a:t>. Définissant les connexions entre ces postes et une hiérarchie éventuelle entre eux, elle peut avoir des implications sur la disposition géographique des différents postes informatiques du réseau. Ainsi </a:t>
            </a:r>
            <a:r>
              <a:rPr lang="fr-FR" sz="2800" u="sng" dirty="0" smtClean="0">
                <a:hlinkClick r:id="rId4" tooltip="Ethernet"/>
              </a:rPr>
              <a:t>Ethernet</a:t>
            </a:r>
            <a:r>
              <a:rPr lang="fr-FR" sz="2800" dirty="0" smtClean="0"/>
              <a:t> peut avoir comme support un simple plafond blanc visible de tous les postes (voir </a:t>
            </a:r>
            <a:r>
              <a:rPr lang="fr-FR" sz="2800" u="sng" dirty="0" smtClean="0">
                <a:hlinkClick r:id="rId5" tooltip="LiFi"/>
              </a:rPr>
              <a:t>LiFi</a:t>
            </a:r>
            <a:r>
              <a:rPr lang="fr-FR" sz="2800" dirty="0" smtClean="0"/>
              <a:t>), alors que cela sera par construction impossible en </a:t>
            </a:r>
            <a:r>
              <a:rPr lang="fr-FR" sz="2800" u="sng" dirty="0" smtClean="0">
                <a:hlinkClick r:id="rId6" tooltip="Token ring"/>
              </a:rPr>
              <a:t>token ring</a:t>
            </a:r>
            <a:r>
              <a:rPr lang="fr-FR" sz="2800" dirty="0" smtClean="0"/>
              <a:t>, bien que possible en </a:t>
            </a:r>
            <a:r>
              <a:rPr lang="fr-FR" sz="2800" u="sng" dirty="0" smtClean="0">
                <a:hlinkClick r:id="rId7" tooltip="Token bus"/>
              </a:rPr>
              <a:t>token bus</a:t>
            </a:r>
            <a:endParaRPr lang="fr-FR" sz="2800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90584"/>
          </a:xfrm>
        </p:spPr>
        <p:txBody>
          <a:bodyPr>
            <a:normAutofit/>
          </a:bodyPr>
          <a:lstStyle/>
          <a:p>
            <a:pPr algn="ctr"/>
            <a:r>
              <a:rPr lang="fr-FR" dirty="0" smtClean="0"/>
              <a:t>Une topologie de réseau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contenu 5"/>
          <p:cNvSpPr>
            <a:spLocks noGrp="1"/>
          </p:cNvSpPr>
          <p:nvPr>
            <p:ph idx="1"/>
          </p:nvPr>
        </p:nvSpPr>
        <p:spPr>
          <a:xfrm>
            <a:off x="214282" y="1000108"/>
            <a:ext cx="8929718" cy="5857892"/>
          </a:xfrm>
        </p:spPr>
        <p:txBody>
          <a:bodyPr>
            <a:normAutofit fontScale="70000" lnSpcReduction="20000"/>
          </a:bodyPr>
          <a:lstStyle/>
          <a:p>
            <a:pPr lvl="1">
              <a:buNone/>
            </a:pPr>
            <a:r>
              <a:rPr lang="fr-FR" dirty="0" smtClean="0"/>
              <a:t>Un réseau de type BUS se compose d'une longueur continue du câble qui relie deux dispositif ou plus ensemble. Un réseau de type BUS s'appelle également un réseau Back one.</a:t>
            </a:r>
            <a:endParaRPr lang="fr-FR" sz="1800" dirty="0" smtClean="0"/>
          </a:p>
          <a:p>
            <a:r>
              <a:rPr lang="fr-FR" sz="2800" dirty="0" smtClean="0"/>
              <a:t>Structure STAR (étoile) :</a:t>
            </a:r>
            <a:endParaRPr lang="fr-FR" sz="2000" dirty="0" smtClean="0"/>
          </a:p>
          <a:p>
            <a:r>
              <a:rPr lang="fr-FR" sz="2800" dirty="0" smtClean="0"/>
              <a:t> </a:t>
            </a:r>
            <a:r>
              <a:rPr lang="fr-FR" dirty="0" smtClean="0"/>
              <a:t>Une structure de réseau étoile se compose de l'ordinateur individuel relié à un point central sur le réseau. Le réseau étoile est le </a:t>
            </a:r>
            <a:r>
              <a:rPr lang="fr-FR" dirty="0" err="1" smtClean="0"/>
              <a:t>tle</a:t>
            </a:r>
            <a:r>
              <a:rPr lang="fr-FR" dirty="0" smtClean="0"/>
              <a:t> plus commun de réseau.</a:t>
            </a:r>
            <a:endParaRPr lang="fr-FR" sz="1800" dirty="0" smtClean="0"/>
          </a:p>
          <a:p>
            <a:r>
              <a:rPr lang="fr-FR" sz="2800" dirty="0" smtClean="0"/>
              <a:t>Structure TOKEN RING (anneau à jeton) :</a:t>
            </a:r>
            <a:endParaRPr lang="fr-FR" sz="2000" dirty="0" smtClean="0"/>
          </a:p>
          <a:p>
            <a:r>
              <a:rPr lang="fr-FR" sz="2800" dirty="0" smtClean="0"/>
              <a:t> </a:t>
            </a:r>
            <a:r>
              <a:rPr lang="fr-FR" dirty="0" smtClean="0"/>
              <a:t>Une structure de réseau Anneau se compose de l'ordinateur individuel relié à une longueur simple du câble disposée dans un anneau.</a:t>
            </a:r>
            <a:endParaRPr lang="fr-FR" sz="1800" dirty="0" smtClean="0"/>
          </a:p>
          <a:p>
            <a:r>
              <a:rPr lang="fr-FR" sz="2400" dirty="0" smtClean="0"/>
              <a:t>Basé sur la communication tour à tour, c'est à dire que chaque ordinateur du réseau a la possibilité de parler à son tour. C'est un jeton (paquet de données), circulant en boucle d'un ordinateur à un autre, qui détermine quel ordinateur a le droit d'émettre des informations. Lorsqu'un ordinateur est en possession du jeton, il peut émettre pendant un temps déterminé, après lequel il remet le jeton à l'ordinateur suivant.</a:t>
            </a:r>
            <a:endParaRPr lang="fr-FR" sz="1800" dirty="0" smtClean="0"/>
          </a:p>
          <a:p>
            <a:r>
              <a:rPr lang="fr-FR" sz="2800" dirty="0" smtClean="0"/>
              <a:t>Structure HYBRIDE :</a:t>
            </a:r>
            <a:endParaRPr lang="fr-FR" sz="2000" dirty="0" smtClean="0"/>
          </a:p>
          <a:p>
            <a:r>
              <a:rPr lang="fr-FR" sz="2800" dirty="0" smtClean="0"/>
              <a:t> </a:t>
            </a:r>
            <a:r>
              <a:rPr lang="fr-FR" dirty="0" smtClean="0"/>
              <a:t>La structure hybride de réseau emploie un mélange de différents genres de structure de réseau, comme STAR, BUS et également TOKEN RING.</a:t>
            </a:r>
            <a:endParaRPr lang="fr-FR" sz="1800" dirty="0" smtClean="0"/>
          </a:p>
          <a:p>
            <a:r>
              <a:rPr lang="fr-FR" sz="2800" dirty="0" smtClean="0"/>
              <a:t>Structure MAILLE :</a:t>
            </a:r>
            <a:endParaRPr lang="fr-FR" sz="2000" dirty="0" smtClean="0"/>
          </a:p>
          <a:p>
            <a:r>
              <a:rPr lang="fr-FR" dirty="0" smtClean="0"/>
              <a:t>Une topologie MAILLE est une évolution de la topologie en </a:t>
            </a:r>
            <a:r>
              <a:rPr lang="fr-FR" dirty="0" err="1" smtClean="0"/>
              <a:t>éTOILE</a:t>
            </a:r>
            <a:r>
              <a:rPr lang="fr-FR" dirty="0" smtClean="0"/>
              <a:t> elle correspond à plusieurs liaisons point à point. Une unité réseau peut avoir (1, N) connexions point à point vers plusieurs autres unités. Chaque terminal est relié à tous les autres.</a:t>
            </a:r>
            <a:endParaRPr lang="fr-FR" sz="1800" dirty="0" smtClean="0"/>
          </a:p>
          <a:p>
            <a:endParaRPr lang="fr-FR" dirty="0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457200" y="285728"/>
            <a:ext cx="3400420" cy="785818"/>
          </a:xfrm>
        </p:spPr>
        <p:txBody>
          <a:bodyPr>
            <a:normAutofit fontScale="90000"/>
          </a:bodyPr>
          <a:lstStyle/>
          <a:p>
            <a:pPr algn="ctr"/>
            <a:r>
              <a:rPr lang="fr-FR" dirty="0" smtClean="0"/>
              <a:t>Les topologies de réseau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Parchemin horizontal 3"/>
          <p:cNvSpPr/>
          <p:nvPr/>
        </p:nvSpPr>
        <p:spPr>
          <a:xfrm>
            <a:off x="1000100" y="1285860"/>
            <a:ext cx="7072362" cy="5000660"/>
          </a:xfrm>
          <a:prstGeom prst="horizontalScroll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fr-FR" sz="6600" dirty="0" smtClean="0">
                <a:solidFill>
                  <a:schemeClr val="accent2">
                    <a:lumMod val="75000"/>
                  </a:schemeClr>
                </a:solidFill>
              </a:rPr>
              <a:t>C’est la fin … ^_^</a:t>
            </a:r>
            <a:endParaRPr lang="fr-FR" sz="6600" dirty="0">
              <a:solidFill>
                <a:schemeClr val="accent2">
                  <a:lumMod val="75000"/>
                </a:schemeClr>
              </a:solidFill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>
              <a:buNone/>
            </a:pPr>
            <a:r>
              <a:rPr lang="fr-FR" sz="2800" dirty="0" smtClean="0">
                <a:latin typeface="Forte" pitchFamily="66" charset="0"/>
              </a:rPr>
              <a:t>              </a:t>
            </a:r>
            <a:r>
              <a:rPr lang="fr-FR" sz="2800" dirty="0" smtClean="0"/>
              <a:t>Un </a:t>
            </a:r>
            <a:r>
              <a:rPr lang="fr-FR" sz="2800" b="1" dirty="0" smtClean="0"/>
              <a:t>réseau informatique</a:t>
            </a:r>
            <a:r>
              <a:rPr lang="fr-FR" sz="2800" dirty="0" smtClean="0"/>
              <a:t> est un ensemble d'</a:t>
            </a:r>
            <a:r>
              <a:rPr lang="fr-FR" sz="2800" u="sng" dirty="0" smtClean="0">
                <a:hlinkClick r:id="rId2" tooltip="Équipement"/>
              </a:rPr>
              <a:t>équipements</a:t>
            </a:r>
            <a:r>
              <a:rPr lang="fr-FR" sz="2800" dirty="0" smtClean="0"/>
              <a:t> reliés entre eux pour échanger des informations. Par analogie avec un </a:t>
            </a:r>
            <a:r>
              <a:rPr lang="fr-FR" sz="2800" u="sng" dirty="0" smtClean="0">
                <a:hlinkClick r:id="rId3" tooltip="Filet de pêche"/>
              </a:rPr>
              <a:t>filet</a:t>
            </a:r>
            <a:r>
              <a:rPr lang="fr-FR" sz="2800" dirty="0" smtClean="0"/>
              <a:t> (un réseau est un « petit rets », c'est-à-dire un petit filet)</a:t>
            </a:r>
            <a:r>
              <a:rPr lang="fr-FR" sz="2800" u="sng" baseline="30000" dirty="0" smtClean="0">
                <a:hlinkClick r:id="rId4" tooltip="Aide:Référence nécessaire"/>
              </a:rPr>
              <a:t>[réf. nécessaire]</a:t>
            </a:r>
            <a:r>
              <a:rPr lang="fr-FR" sz="2800" dirty="0" smtClean="0"/>
              <a:t>, on appelle </a:t>
            </a:r>
            <a:r>
              <a:rPr lang="fr-FR" sz="2800" u="sng" dirty="0" smtClean="0">
                <a:hlinkClick r:id="rId5" tooltip="Nœud (réseau)"/>
              </a:rPr>
              <a:t>nœud</a:t>
            </a:r>
            <a:r>
              <a:rPr lang="fr-FR" sz="2800" dirty="0" smtClean="0"/>
              <a:t> l'extrémité d'une connexion, qui peut être une intersection de plusieurs connexions ou équipements (un </a:t>
            </a:r>
            <a:r>
              <a:rPr lang="fr-FR" sz="2800" u="sng" dirty="0" smtClean="0">
                <a:hlinkClick r:id="rId6" tooltip="Ordinateur"/>
              </a:rPr>
              <a:t>ordinateur</a:t>
            </a:r>
            <a:r>
              <a:rPr lang="fr-FR" sz="2800" dirty="0" smtClean="0"/>
              <a:t>, un </a:t>
            </a:r>
            <a:r>
              <a:rPr lang="fr-FR" sz="2800" u="sng" dirty="0" smtClean="0">
                <a:hlinkClick r:id="rId7" tooltip="Routeur"/>
              </a:rPr>
              <a:t>routeur</a:t>
            </a:r>
            <a:r>
              <a:rPr lang="fr-FR" sz="2800" dirty="0" smtClean="0"/>
              <a:t>, un </a:t>
            </a:r>
            <a:r>
              <a:rPr lang="fr-FR" sz="2800" u="sng" dirty="0" smtClean="0">
                <a:hlinkClick r:id="rId8" tooltip="Concentrateur Ethernet"/>
              </a:rPr>
              <a:t>concentrateur</a:t>
            </a:r>
            <a:r>
              <a:rPr lang="fr-FR" sz="2800" dirty="0" smtClean="0"/>
              <a:t>, un </a:t>
            </a:r>
            <a:r>
              <a:rPr lang="fr-FR" sz="2800" u="sng" dirty="0" smtClean="0">
                <a:hlinkClick r:id="rId9" tooltip="Commutateur réseau"/>
              </a:rPr>
              <a:t>commutateur</a:t>
            </a:r>
            <a:r>
              <a:rPr lang="fr-FR" sz="2800" dirty="0" smtClean="0"/>
              <a:t>).</a:t>
            </a:r>
            <a:endParaRPr lang="fr-FR" sz="2800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ctr"/>
            <a:r>
              <a:rPr lang="fr-FR" dirty="0" smtClean="0">
                <a:latin typeface="+mn-lt"/>
              </a:rPr>
              <a:t>Le réseau informatique </a:t>
            </a:r>
            <a:endParaRPr lang="fr-FR" dirty="0">
              <a:latin typeface="+mn-lt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28596" y="1500174"/>
            <a:ext cx="8215370" cy="5357826"/>
          </a:xfrm>
        </p:spPr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fr-FR" sz="2800" dirty="0" smtClean="0"/>
              <a:t>            On distingue différents types de réseaux (privés) selon leur taille (en terme de nombre de machines), leur </a:t>
            </a:r>
            <a:r>
              <a:rPr lang="fr-FR" sz="2800" dirty="0" smtClean="0">
                <a:hlinkClick r:id="rId2"/>
              </a:rPr>
              <a:t>vitesse de transfert</a:t>
            </a:r>
            <a:r>
              <a:rPr lang="fr-FR" sz="2800" dirty="0" smtClean="0"/>
              <a:t> des données ainsi que leur étendue. Les réseaux privés sont des réseaux appartenant à une même organisation. On fait généralement trois catégories de réseaux</a:t>
            </a:r>
            <a:r>
              <a:rPr lang="fr-FR" sz="2200" dirty="0" smtClean="0"/>
              <a:t> :</a:t>
            </a:r>
          </a:p>
          <a:p>
            <a:pPr lvl="0"/>
            <a:endParaRPr lang="fr-FR" dirty="0" smtClean="0">
              <a:hlinkClick r:id="rId3"/>
            </a:endParaRPr>
          </a:p>
          <a:p>
            <a:pPr lvl="0"/>
            <a:r>
              <a:rPr lang="fr-FR" dirty="0" smtClean="0">
                <a:hlinkClick r:id="rId3"/>
              </a:rPr>
              <a:t>LAN</a:t>
            </a:r>
            <a:r>
              <a:rPr lang="fr-FR" dirty="0" smtClean="0"/>
              <a:t> (local area network)</a:t>
            </a:r>
          </a:p>
          <a:p>
            <a:pPr lvl="0"/>
            <a:r>
              <a:rPr lang="fr-FR" dirty="0" smtClean="0">
                <a:hlinkClick r:id="rId3"/>
              </a:rPr>
              <a:t>MAN</a:t>
            </a:r>
            <a:r>
              <a:rPr lang="fr-FR" dirty="0" smtClean="0"/>
              <a:t> (métropolitain area network)</a:t>
            </a:r>
          </a:p>
          <a:p>
            <a:pPr lvl="0"/>
            <a:r>
              <a:rPr lang="fr-FR" dirty="0" smtClean="0">
                <a:hlinkClick r:id="rId3"/>
              </a:rPr>
              <a:t>WAN</a:t>
            </a:r>
            <a:r>
              <a:rPr lang="fr-FR" dirty="0" smtClean="0"/>
              <a:t> (wide area network)</a:t>
            </a:r>
          </a:p>
          <a:p>
            <a:pPr>
              <a:buNone/>
            </a:pP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r>
              <a:rPr lang="fr-FR" dirty="0" smtClean="0"/>
              <a:t/>
            </a:r>
            <a:br>
              <a:rPr lang="fr-FR" dirty="0" smtClean="0"/>
            </a:b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 anchor="ctr" anchorCtr="0"/>
          <a:lstStyle/>
          <a:p>
            <a:pPr algn="ctr"/>
            <a:r>
              <a:rPr lang="fr-FR" dirty="0" smtClean="0"/>
              <a:t>Les types de réseau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286412"/>
          </a:xfrm>
        </p:spPr>
        <p:txBody>
          <a:bodyPr>
            <a:normAutofit/>
          </a:bodyPr>
          <a:lstStyle/>
          <a:p>
            <a:r>
              <a:rPr lang="fr-FR" sz="2800" dirty="0" smtClean="0"/>
              <a:t>LAN signifie </a:t>
            </a:r>
            <a:r>
              <a:rPr lang="fr-FR" sz="2800" i="1" dirty="0" smtClean="0">
                <a:hlinkClick r:id="rId2"/>
              </a:rPr>
              <a:t>Local Area Network</a:t>
            </a:r>
            <a:r>
              <a:rPr lang="fr-FR" sz="2800" dirty="0" smtClean="0"/>
              <a:t> (en français </a:t>
            </a:r>
            <a:r>
              <a:rPr lang="fr-FR" sz="2800" i="1" dirty="0" smtClean="0">
                <a:hlinkClick r:id="rId3"/>
              </a:rPr>
              <a:t>Réseau Local</a:t>
            </a:r>
            <a:r>
              <a:rPr lang="fr-FR" sz="2800" dirty="0" smtClean="0"/>
              <a:t>). Il s'agit d'un ensemble d'ordinateurs appartenant à une même organisation et reliés entre eux dans une petite aire géographique par un réseau, souvent à l'aide d'une même technologie (la plus répandue étant </a:t>
            </a:r>
            <a:r>
              <a:rPr lang="fr-FR" sz="2800" dirty="0" smtClean="0">
                <a:hlinkClick r:id="rId4"/>
              </a:rPr>
              <a:t>Ethernet</a:t>
            </a:r>
            <a:r>
              <a:rPr lang="fr-FR" sz="2800" dirty="0" smtClean="0"/>
              <a:t>).. </a:t>
            </a:r>
          </a:p>
          <a:p>
            <a:r>
              <a:rPr lang="fr-FR" sz="2800" dirty="0" smtClean="0"/>
              <a:t>En élargissant le contexte de la définition aux services qu'apportent le réseau local, il est possible de distinguer deux modes de fonctionnement .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dirty="0" smtClean="0"/>
              <a:t>LAN</a:t>
            </a:r>
            <a:endParaRPr lang="fr-FR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Les </a:t>
            </a:r>
            <a:r>
              <a:rPr lang="fr-FR" b="1" dirty="0" smtClean="0"/>
              <a:t>MAN</a:t>
            </a:r>
            <a:r>
              <a:rPr lang="fr-FR" dirty="0" smtClean="0"/>
              <a:t> (</a:t>
            </a:r>
            <a:r>
              <a:rPr lang="fr-FR" i="1" dirty="0" smtClean="0"/>
              <a:t>Métropolitain Area Network</a:t>
            </a:r>
            <a:r>
              <a:rPr lang="fr-FR" dirty="0" smtClean="0"/>
              <a:t>) interconnectent plusieurs LAN géographiquement proches (au maximum quelques dizaines de km) à des débits importants. Ainsi un MAN permet à deux nœuds distants de communiquer comme si ils faisaient partie d'un même réseau local. </a:t>
            </a:r>
          </a:p>
          <a:p>
            <a:r>
              <a:rPr lang="fr-FR" dirty="0" smtClean="0"/>
              <a:t>Un MAN est formé de commutateurs ou de </a:t>
            </a:r>
            <a:r>
              <a:rPr lang="fr-FR" dirty="0" smtClean="0">
                <a:hlinkClick r:id="rId2"/>
              </a:rPr>
              <a:t>routeurs</a:t>
            </a:r>
            <a:r>
              <a:rPr lang="fr-FR" dirty="0" smtClean="0"/>
              <a:t> interconnectés par des liens hauts débits (en général en fibre optique). 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dirty="0" smtClean="0"/>
              <a:t>MAN</a:t>
            </a:r>
            <a:endParaRPr lang="fr-FR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fr-FR" dirty="0" smtClean="0"/>
              <a:t>Un </a:t>
            </a:r>
            <a:r>
              <a:rPr lang="fr-FR" b="1" dirty="0" smtClean="0"/>
              <a:t>WAN</a:t>
            </a:r>
            <a:r>
              <a:rPr lang="fr-FR" dirty="0" smtClean="0"/>
              <a:t> (Wide Area Network ou réseau étendu) interconnecte plusieurs </a:t>
            </a:r>
            <a:r>
              <a:rPr lang="fr-FR" dirty="0" err="1" smtClean="0"/>
              <a:t>LANs</a:t>
            </a:r>
            <a:r>
              <a:rPr lang="fr-FR" dirty="0" smtClean="0"/>
              <a:t> à travers de grandes distances géographiques. </a:t>
            </a:r>
          </a:p>
          <a:p>
            <a:r>
              <a:rPr lang="fr-FR" dirty="0" smtClean="0"/>
              <a:t>Les débits disponibles sur un WAN résultent d'un arbitrage avec le coût des liaisons (qui augmente avec la distance) et peuvent être faibles. </a:t>
            </a:r>
          </a:p>
          <a:p>
            <a:r>
              <a:rPr lang="fr-FR" dirty="0" smtClean="0"/>
              <a:t>Les WAN fonctionnent grâce à des </a:t>
            </a:r>
            <a:r>
              <a:rPr lang="fr-FR" dirty="0" smtClean="0">
                <a:hlinkClick r:id="rId2"/>
              </a:rPr>
              <a:t>routeurs</a:t>
            </a:r>
            <a:r>
              <a:rPr lang="fr-FR" dirty="0" smtClean="0"/>
              <a:t> qui permettent de "choisir" le trajet le plus approprié pour atteindre un </a:t>
            </a:r>
            <a:r>
              <a:rPr lang="fr-FR" dirty="0" err="1" smtClean="0"/>
              <a:t>noeud</a:t>
            </a:r>
            <a:r>
              <a:rPr lang="fr-FR" dirty="0" smtClean="0"/>
              <a:t> du réseau. </a:t>
            </a:r>
          </a:p>
          <a:p>
            <a:r>
              <a:rPr lang="fr-FR" dirty="0" smtClean="0"/>
              <a:t>Le plus connu des WAN est Internet.</a:t>
            </a:r>
          </a:p>
          <a:p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fr-FR" sz="6000" dirty="0" smtClean="0"/>
              <a:t>WAN</a:t>
            </a:r>
            <a:endParaRPr lang="fr-FR" sz="6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>
          <a:xfrm>
            <a:off x="457200" y="1214422"/>
            <a:ext cx="8229600" cy="5357850"/>
          </a:xfrm>
        </p:spPr>
        <p:txBody>
          <a:bodyPr>
            <a:normAutofit fontScale="92500" lnSpcReduction="10000"/>
          </a:bodyPr>
          <a:lstStyle/>
          <a:p>
            <a:r>
              <a:rPr lang="fr-FR" dirty="0" smtClean="0"/>
              <a:t> Le </a:t>
            </a:r>
            <a:r>
              <a:rPr lang="fr-FR" b="1" dirty="0" smtClean="0"/>
              <a:t>matériel </a:t>
            </a:r>
            <a:r>
              <a:rPr lang="fr-FR" b="1" u="sng" dirty="0" smtClean="0">
                <a:hlinkClick r:id="rId2" tooltip="Informatique"/>
              </a:rPr>
              <a:t>informatique</a:t>
            </a:r>
            <a:r>
              <a:rPr lang="fr-FR" dirty="0" smtClean="0"/>
              <a:t> (en anglais « </a:t>
            </a:r>
            <a:r>
              <a:rPr lang="fr-FR" i="1" dirty="0" smtClean="0"/>
              <a:t>hardware</a:t>
            </a:r>
            <a:r>
              <a:rPr lang="fr-FR" dirty="0" smtClean="0"/>
              <a:t> ») est l'ensemble des pièces détachées des </a:t>
            </a:r>
            <a:r>
              <a:rPr lang="fr-FR" u="sng" dirty="0" smtClean="0">
                <a:hlinkClick r:id="rId3" tooltip="Appareil informatique"/>
              </a:rPr>
              <a:t>appareils informatiques</a:t>
            </a:r>
            <a:r>
              <a:rPr lang="fr-FR" dirty="0" smtClean="0"/>
              <a:t>. Il y a des pièces situées à l'intérieur du boîtier de l'ordinateur aussi bien qu'à l'extérieur (les </a:t>
            </a:r>
            <a:r>
              <a:rPr lang="fr-FR" u="sng" dirty="0" smtClean="0">
                <a:hlinkClick r:id="rId4" tooltip="Périphérique informatique"/>
              </a:rPr>
              <a:t>périphériques</a:t>
            </a:r>
            <a:r>
              <a:rPr lang="fr-FR" dirty="0" smtClean="0"/>
              <a:t>).</a:t>
            </a:r>
          </a:p>
          <a:p>
            <a:r>
              <a:rPr lang="fr-FR" dirty="0" smtClean="0"/>
              <a:t>Les pièces intérieures sont montées sur des </a:t>
            </a:r>
            <a:r>
              <a:rPr lang="fr-FR" u="sng" dirty="0" smtClean="0">
                <a:hlinkClick r:id="rId5" tooltip="Circuit imprimé"/>
              </a:rPr>
              <a:t>circuits imprimés</a:t>
            </a:r>
            <a:r>
              <a:rPr lang="fr-FR" dirty="0" smtClean="0"/>
              <a:t>. Différentes pièces sont construites par différentes marques et connectées entre elles. Le respect des </a:t>
            </a:r>
            <a:r>
              <a:rPr lang="fr-FR" u="sng" dirty="0" smtClean="0">
                <a:hlinkClick r:id="rId6" tooltip="Norme industrielle"/>
              </a:rPr>
              <a:t>normes</a:t>
            </a:r>
            <a:r>
              <a:rPr lang="fr-FR" dirty="0" smtClean="0"/>
              <a:t> par les différentes marques permet le fonctionnement de l'ensemble.</a:t>
            </a:r>
          </a:p>
          <a:p>
            <a:r>
              <a:rPr lang="fr-FR" dirty="0" smtClean="0"/>
              <a:t>Les pièces servent soit à recevoir des informations, à les envoyer, les échanger, les stocker ou les traiter. Toutes les opérations sont effectuées conformément aux instructions contenues dans les </a:t>
            </a:r>
            <a:r>
              <a:rPr lang="fr-FR" u="sng" dirty="0" smtClean="0">
                <a:hlinkClick r:id="rId7" tooltip="Logiciel"/>
              </a:rPr>
              <a:t>logiciels</a:t>
            </a:r>
            <a:r>
              <a:rPr lang="fr-FR" dirty="0" smtClean="0"/>
              <a:t> et aux manipulations des périphériques de l'</a:t>
            </a:r>
            <a:r>
              <a:rPr lang="fr-FR" u="sng" dirty="0" smtClean="0">
                <a:hlinkClick r:id="rId8" tooltip="Interface homme-machine"/>
              </a:rPr>
              <a:t>interface homme-machine</a:t>
            </a:r>
            <a:endParaRPr lang="fr-FR" dirty="0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>
          <a:xfrm>
            <a:off x="457200" y="152400"/>
            <a:ext cx="8229600" cy="919146"/>
          </a:xfrm>
        </p:spPr>
        <p:txBody>
          <a:bodyPr/>
          <a:lstStyle/>
          <a:p>
            <a:pPr algn="ctr"/>
            <a:r>
              <a:rPr lang="fr-FR" dirty="0" smtClean="0"/>
              <a:t>Le matériel informatique </a:t>
            </a:r>
            <a:endParaRPr lang="fr-F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Espace réservé du contenu 6" descr="lan_card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85720" y="857232"/>
            <a:ext cx="6515808" cy="4929222"/>
          </a:xfrm>
        </p:spPr>
      </p:pic>
      <p:sp>
        <p:nvSpPr>
          <p:cNvPr id="6" name="Espace réservé du texte 5"/>
          <p:cNvSpPr>
            <a:spLocks noGrp="1"/>
          </p:cNvSpPr>
          <p:nvPr>
            <p:ph type="body" idx="2"/>
          </p:nvPr>
        </p:nvSpPr>
        <p:spPr>
          <a:xfrm>
            <a:off x="6781800" y="1600200"/>
            <a:ext cx="1984248" cy="4686320"/>
          </a:xfrm>
        </p:spPr>
        <p:txBody>
          <a:bodyPr>
            <a:normAutofit/>
          </a:bodyPr>
          <a:lstStyle/>
          <a:p>
            <a:r>
              <a:rPr lang="fr-FR" sz="2000" dirty="0" smtClean="0"/>
              <a:t>Une carte doit être installée dans chaque machine devant être raccordée au réseau, une carte Ethernet d'entrée de gamme d'environ 15€ fera l'affaire.</a:t>
            </a:r>
            <a:endParaRPr lang="fr-FR" sz="2000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pPr algn="ctr"/>
            <a:r>
              <a:rPr lang="fr-FR" sz="2400" dirty="0" smtClean="0"/>
              <a:t>La carte réseau </a:t>
            </a:r>
            <a:endParaRPr lang="fr-FR" sz="24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Espace réservé du contenu 5" descr="bnc.jpg"/>
          <p:cNvPicPr>
            <a:picLocks noGrp="1" noChangeAspect="1"/>
          </p:cNvPicPr>
          <p:nvPr>
            <p:ph sz="quarter" idx="1"/>
          </p:nvPr>
        </p:nvPicPr>
        <p:blipFill>
          <a:blip r:embed="rId2"/>
          <a:stretch>
            <a:fillRect/>
          </a:stretch>
        </p:blipFill>
        <p:spPr>
          <a:xfrm>
            <a:off x="214282" y="1142984"/>
            <a:ext cx="6572296" cy="4825705"/>
          </a:xfrm>
        </p:spPr>
      </p:pic>
      <p:sp>
        <p:nvSpPr>
          <p:cNvPr id="3" name="Espace réservé du texte 2"/>
          <p:cNvSpPr>
            <a:spLocks noGrp="1"/>
          </p:cNvSpPr>
          <p:nvPr>
            <p:ph type="body" idx="2"/>
          </p:nvPr>
        </p:nvSpPr>
        <p:spPr>
          <a:xfrm>
            <a:off x="6786578" y="357166"/>
            <a:ext cx="1984248" cy="5929354"/>
          </a:xfrm>
        </p:spPr>
        <p:txBody>
          <a:bodyPr>
            <a:normAutofit fontScale="77500" lnSpcReduction="20000"/>
          </a:bodyPr>
          <a:lstStyle/>
          <a:p>
            <a:pPr algn="ctr"/>
            <a:endParaRPr lang="fr-FR" sz="2000" dirty="0" smtClean="0"/>
          </a:p>
          <a:p>
            <a:pPr algn="ctr"/>
            <a:r>
              <a:rPr lang="fr-FR" sz="2000" dirty="0" smtClean="0"/>
              <a:t>.</a:t>
            </a:r>
          </a:p>
          <a:p>
            <a:r>
              <a:rPr lang="fr-FR" sz="2300" dirty="0" smtClean="0"/>
              <a:t>Il est raccordé aux cartes réseaux par l'intermédiaire de connecteurs </a:t>
            </a:r>
            <a:r>
              <a:rPr lang="fr-FR" sz="2300" b="1" i="1" dirty="0" smtClean="0"/>
              <a:t>BNC</a:t>
            </a:r>
            <a:r>
              <a:rPr lang="fr-FR" sz="2300" dirty="0" smtClean="0"/>
              <a:t> (British Naval Connector). Chaque ordinateur doit être muni d'un T et chaque extrémité de la chaîne doit être munie d'un bouchon de terminaison de 50 ohm .</a:t>
            </a:r>
            <a:endParaRPr lang="fr-FR" sz="2300" dirty="0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6781800" y="457200"/>
            <a:ext cx="1981200" cy="614346"/>
          </a:xfrm>
        </p:spPr>
        <p:txBody>
          <a:bodyPr>
            <a:normAutofit fontScale="90000"/>
          </a:bodyPr>
          <a:lstStyle/>
          <a:p>
            <a:pPr algn="ctr"/>
            <a:r>
              <a:rPr lang="fr-FR" sz="2800" dirty="0" smtClean="0"/>
              <a:t>Le câble coaxial   </a:t>
            </a:r>
            <a:endParaRPr lang="fr-FR" sz="28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apier">
  <a:themeElements>
    <a:clrScheme name="Papier">
      <a:dk1>
        <a:sysClr val="windowText" lastClr="000000"/>
      </a:dk1>
      <a:lt1>
        <a:sysClr val="window" lastClr="FFFFFF"/>
      </a:lt1>
      <a:dk2>
        <a:srgbClr val="444D26"/>
      </a:dk2>
      <a:lt2>
        <a:srgbClr val="FEFAC9"/>
      </a:lt2>
      <a:accent1>
        <a:srgbClr val="A5B592"/>
      </a:accent1>
      <a:accent2>
        <a:srgbClr val="F3A447"/>
      </a:accent2>
      <a:accent3>
        <a:srgbClr val="E7BC29"/>
      </a:accent3>
      <a:accent4>
        <a:srgbClr val="D092A7"/>
      </a:accent4>
      <a:accent5>
        <a:srgbClr val="9C85C0"/>
      </a:accent5>
      <a:accent6>
        <a:srgbClr val="809EC2"/>
      </a:accent6>
      <a:hlink>
        <a:srgbClr val="8E58B6"/>
      </a:hlink>
      <a:folHlink>
        <a:srgbClr val="7F6F6F"/>
      </a:folHlink>
    </a:clrScheme>
    <a:fontScheme name="Papier">
      <a:maj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onstantia"/>
        <a:ea typeface=""/>
        <a:cs typeface=""/>
        <a:font script="Jpan" typeface="HG明朝E"/>
        <a:font script="Hang" typeface="궁서"/>
        <a:font script="Hans" typeface="华文新魏"/>
        <a:font script="Hant" typeface="標楷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Papier">
      <a: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63000"/>
                <a:tint val="82000"/>
              </a:schemeClr>
              <a:schemeClr val="phClr">
                <a:tint val="10000"/>
                <a:satMod val="400000"/>
              </a:schemeClr>
            </a:duotone>
          </a:blip>
          <a:tile tx="0" ty="0" sx="40000" sy="40000" flip="none" algn="tl"/>
        </a:blipFill>
        <a:blipFill>
          <a:blip xmlns:r="http://schemas.openxmlformats.org/officeDocument/2006/relationships" r:embed="rId1">
            <a:duotone>
              <a:schemeClr val="phClr">
                <a:shade val="40000"/>
              </a:schemeClr>
              <a:schemeClr val="phClr">
                <a:tint val="42000"/>
              </a:schemeClr>
            </a:duotone>
          </a:blip>
          <a:tile tx="0" ty="0" sx="40000" sy="40000" flip="none" algn="tl"/>
        </a:blipFill>
      </a:fillStyleLst>
      <a:lnStyleLst>
        <a:ln w="127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  <a:ln w="635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rotWithShape="0">
              <a:srgbClr val="000000">
                <a:alpha val="50000"/>
              </a:srgbClr>
            </a:outerShdw>
            <a:softEdge rad="12700"/>
          </a:effectLst>
        </a:effectStyle>
        <a:effectStyle>
          <a:effectLst>
            <a:outerShdw blurRad="95000" algn="tl" rotWithShape="0">
              <a:srgbClr val="000000">
                <a:alpha val="50000"/>
              </a:srgbClr>
            </a:outerShdw>
          </a:effectLst>
          <a:scene3d>
            <a:camera prst="orthographicFront"/>
            <a:lightRig rig="soft" dir="t">
              <a:rot lat="0" lon="0" rev="18000000"/>
            </a:lightRig>
          </a:scene3d>
          <a:sp3d prstMaterial="dkEdge">
            <a:bevelT w="73660" h="44450" prst="riblet"/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55000"/>
                <a:alpha val="20000"/>
              </a:schemeClr>
              <a:schemeClr val="phClr">
                <a:tint val="40000"/>
                <a:shade val="90000"/>
                <a:satMod val="60000"/>
                <a:alpha val="20000"/>
              </a:schemeClr>
            </a:duotone>
          </a:blip>
          <a:tile tx="0" ty="0" sx="58000" sy="38000" flip="none" algn="tl"/>
        </a:blipFill>
        <a:blipFill>
          <a:blip xmlns:r="http://schemas.openxmlformats.org/officeDocument/2006/relationships" r:embed="rId2">
            <a:duotone>
              <a:schemeClr val="phClr">
                <a:shade val="12000"/>
                <a:satMod val="240000"/>
              </a:schemeClr>
              <a:schemeClr val="phClr">
                <a:tint val="65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Thèm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111</TotalTime>
  <Words>178</Words>
  <Application>Microsoft Office PowerPoint</Application>
  <PresentationFormat>Affichage à l'écran (4:3)</PresentationFormat>
  <Paragraphs>51</Paragraphs>
  <Slides>12</Slides>
  <Notes>1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Papier</vt:lpstr>
      <vt:lpstr>Exposée sur les réseau informatiques  </vt:lpstr>
      <vt:lpstr>Le réseau informatique </vt:lpstr>
      <vt:lpstr>Les types de réseau </vt:lpstr>
      <vt:lpstr>LAN</vt:lpstr>
      <vt:lpstr>MAN</vt:lpstr>
      <vt:lpstr>WAN</vt:lpstr>
      <vt:lpstr>Le matériel informatique </vt:lpstr>
      <vt:lpstr>La carte réseau </vt:lpstr>
      <vt:lpstr>Le câble coaxial   </vt:lpstr>
      <vt:lpstr>Une topologie de réseau </vt:lpstr>
      <vt:lpstr>Les topologies de réseau </vt:lpstr>
      <vt:lpstr>Présentation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Exposée sur les réseau informatiques</dc:title>
  <dc:creator>doja</dc:creator>
  <cp:lastModifiedBy>fujitsu</cp:lastModifiedBy>
  <cp:revision>15</cp:revision>
  <dcterms:created xsi:type="dcterms:W3CDTF">2014-04-15T11:55:32Z</dcterms:created>
  <dcterms:modified xsi:type="dcterms:W3CDTF">2014-05-27T21:10:18Z</dcterms:modified>
  <cp:contentStatus>Final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MarkAsFinal">
    <vt:bool>true</vt:bool>
  </property>
</Properties>
</file>