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7"/>
  </p:notesMasterIdLst>
  <p:sldIdLst>
    <p:sldId id="275" r:id="rId2"/>
    <p:sldId id="256" r:id="rId3"/>
    <p:sldId id="271" r:id="rId4"/>
    <p:sldId id="272" r:id="rId5"/>
    <p:sldId id="258" r:id="rId6"/>
    <p:sldId id="261" r:id="rId7"/>
    <p:sldId id="265" r:id="rId8"/>
    <p:sldId id="273" r:id="rId9"/>
    <p:sldId id="269" r:id="rId10"/>
    <p:sldId id="266" r:id="rId11"/>
    <p:sldId id="260" r:id="rId12"/>
    <p:sldId id="259" r:id="rId13"/>
    <p:sldId id="268" r:id="rId14"/>
    <p:sldId id="267" r:id="rId15"/>
    <p:sldId id="27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C266CA-5BB3-4DAE-8720-2EAA519A8E63}" type="datetimeFigureOut">
              <a:rPr lang="fr-FR" smtClean="0"/>
              <a:t>27/05/2014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7E157-DB38-408B-A780-220DEFDBC016}" type="slidenum">
              <a:rPr lang="fr-FR" smtClean="0"/>
              <a:t>‹N°›</a:t>
            </a:fld>
            <a:endParaRPr lang="fr-FR"/>
          </a:p>
        </p:txBody>
      </p:sp>
    </p:spTree>
    <p:extLst>
      <p:ext uri="{BB962C8B-B14F-4D97-AF65-F5344CB8AC3E}">
        <p14:creationId xmlns:p14="http://schemas.microsoft.com/office/powerpoint/2010/main" val="52385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B37E157-DB38-408B-A780-220DEFDBC016}" type="slidenum">
              <a:rPr lang="fr-FR" smtClean="0"/>
              <a:t>2</a:t>
            </a:fld>
            <a:endParaRPr lang="fr-FR"/>
          </a:p>
        </p:txBody>
      </p:sp>
    </p:spTree>
    <p:extLst>
      <p:ext uri="{BB962C8B-B14F-4D97-AF65-F5344CB8AC3E}">
        <p14:creationId xmlns:p14="http://schemas.microsoft.com/office/powerpoint/2010/main" val="41347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58F63283-D4F6-4680-9DC7-2E712D666175}" type="datetimeFigureOut">
              <a:rPr lang="fr-FR" smtClean="0"/>
              <a:t>27/05/2014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9487A434-61E2-4A30-A139-DD088D354B53}" type="slidenum">
              <a:rPr lang="fr-FR" smtClean="0"/>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8F63283-D4F6-4680-9DC7-2E712D666175}" type="datetimeFigureOut">
              <a:rPr lang="fr-FR" smtClean="0"/>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87A434-61E2-4A30-A139-DD088D354B5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8F63283-D4F6-4680-9DC7-2E712D666175}" type="datetimeFigureOut">
              <a:rPr lang="fr-FR" smtClean="0"/>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87A434-61E2-4A30-A139-DD088D354B5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8F63283-D4F6-4680-9DC7-2E712D666175}" type="datetimeFigureOut">
              <a:rPr lang="fr-FR" smtClean="0"/>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87A434-61E2-4A30-A139-DD088D354B5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58F63283-D4F6-4680-9DC7-2E712D666175}" type="datetimeFigureOut">
              <a:rPr lang="fr-FR" smtClean="0"/>
              <a:t>27/05/2014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9487A434-61E2-4A30-A139-DD088D354B53}"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8F63283-D4F6-4680-9DC7-2E712D666175}" type="datetimeFigureOut">
              <a:rPr lang="fr-FR" smtClean="0"/>
              <a:t>27/05/2014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87A434-61E2-4A30-A139-DD088D354B5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58F63283-D4F6-4680-9DC7-2E712D666175}" type="datetimeFigureOut">
              <a:rPr lang="fr-FR" smtClean="0"/>
              <a:t>27/05/2014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87A434-61E2-4A30-A139-DD088D354B53}"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58F63283-D4F6-4680-9DC7-2E712D666175}" type="datetimeFigureOut">
              <a:rPr lang="fr-FR" smtClean="0"/>
              <a:t>27/05/2014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87A434-61E2-4A30-A139-DD088D354B5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F63283-D4F6-4680-9DC7-2E712D666175}" type="datetimeFigureOut">
              <a:rPr lang="fr-FR" smtClean="0"/>
              <a:t>27/05/2014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87A434-61E2-4A30-A139-DD088D354B5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8F63283-D4F6-4680-9DC7-2E712D666175}" type="datetimeFigureOut">
              <a:rPr lang="fr-FR" smtClean="0"/>
              <a:t>27/05/2014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87A434-61E2-4A30-A139-DD088D354B53}"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58F63283-D4F6-4680-9DC7-2E712D666175}" type="datetimeFigureOut">
              <a:rPr lang="fr-FR" smtClean="0"/>
              <a:t>27/05/2014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87A434-61E2-4A30-A139-DD088D354B53}"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8F63283-D4F6-4680-9DC7-2E712D666175}" type="datetimeFigureOut">
              <a:rPr lang="fr-FR" smtClean="0"/>
              <a:t>27/05/2014</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487A434-61E2-4A30-A139-DD088D354B53}"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2434282"/>
          </a:xfrm>
        </p:spPr>
        <p:txBody>
          <a:bodyPr>
            <a:noAutofit/>
          </a:bodyPr>
          <a:lstStyle/>
          <a:p>
            <a:r>
              <a:rPr lang="fr-FR" sz="4000" dirty="0" smtClean="0"/>
              <a:t>Exposé </a:t>
            </a:r>
            <a:br>
              <a:rPr lang="fr-FR" sz="4000" dirty="0" smtClean="0"/>
            </a:br>
            <a:r>
              <a:rPr lang="fr-FR" sz="4000" dirty="0" smtClean="0"/>
              <a:t>sur les réseaux informatiques réalisé par  :</a:t>
            </a:r>
            <a:endParaRPr lang="fr-FR" sz="4000" dirty="0"/>
          </a:p>
        </p:txBody>
      </p:sp>
      <p:sp>
        <p:nvSpPr>
          <p:cNvPr id="3" name="Espace réservé du contenu 2"/>
          <p:cNvSpPr>
            <a:spLocks noGrp="1"/>
          </p:cNvSpPr>
          <p:nvPr>
            <p:ph idx="1"/>
          </p:nvPr>
        </p:nvSpPr>
        <p:spPr>
          <a:xfrm>
            <a:off x="1691680" y="2636912"/>
            <a:ext cx="5760640" cy="3024336"/>
          </a:xfrm>
        </p:spPr>
        <p:txBody>
          <a:bodyPr>
            <a:noAutofit/>
          </a:bodyPr>
          <a:lstStyle/>
          <a:p>
            <a:pPr>
              <a:buBlip>
                <a:blip r:embed="rId2"/>
              </a:buBlip>
            </a:pPr>
            <a:r>
              <a:rPr lang="fr-FR" sz="5400" dirty="0" smtClean="0">
                <a:solidFill>
                  <a:schemeClr val="bg1">
                    <a:lumMod val="85000"/>
                    <a:lumOff val="15000"/>
                  </a:schemeClr>
                </a:solidFill>
              </a:rPr>
              <a:t>Prénom : Idriss </a:t>
            </a:r>
          </a:p>
          <a:p>
            <a:pPr>
              <a:buBlip>
                <a:blip r:embed="rId2"/>
              </a:buBlip>
            </a:pPr>
            <a:r>
              <a:rPr lang="fr-FR" sz="5400" dirty="0" smtClean="0">
                <a:solidFill>
                  <a:schemeClr val="bg1">
                    <a:lumMod val="85000"/>
                    <a:lumOff val="15000"/>
                  </a:schemeClr>
                </a:solidFill>
              </a:rPr>
              <a:t>Nom: Akallal   </a:t>
            </a:r>
          </a:p>
          <a:p>
            <a:pPr>
              <a:buBlip>
                <a:blip r:embed="rId2"/>
              </a:buBlip>
            </a:pPr>
            <a:r>
              <a:rPr lang="fr-FR" sz="5400" dirty="0" smtClean="0">
                <a:solidFill>
                  <a:schemeClr val="bg1">
                    <a:lumMod val="85000"/>
                    <a:lumOff val="15000"/>
                  </a:schemeClr>
                </a:solidFill>
              </a:rPr>
              <a:t>Classe 2/6</a:t>
            </a:r>
          </a:p>
          <a:p>
            <a:pPr marL="137160" indent="0">
              <a:buNone/>
            </a:pPr>
            <a:endParaRPr lang="fr-FR" sz="5400" dirty="0">
              <a:solidFill>
                <a:schemeClr val="bg1">
                  <a:lumMod val="85000"/>
                  <a:lumOff val="15000"/>
                </a:schemeClr>
              </a:solidFill>
            </a:endParaRPr>
          </a:p>
        </p:txBody>
      </p:sp>
    </p:spTree>
    <p:extLst>
      <p:ext uri="{BB962C8B-B14F-4D97-AF65-F5344CB8AC3E}">
        <p14:creationId xmlns:p14="http://schemas.microsoft.com/office/powerpoint/2010/main" val="2270522718"/>
      </p:ext>
    </p:extLst>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064896" cy="4770537"/>
          </a:xfrm>
          <a:prstGeom prst="rect">
            <a:avLst/>
          </a:prstGeom>
        </p:spPr>
        <p:txBody>
          <a:bodyPr wrap="square">
            <a:spAutoFit/>
          </a:bodyPr>
          <a:lstStyle/>
          <a:p>
            <a:pPr algn="ctr"/>
            <a:r>
              <a:rPr lang="fr-FR" sz="4000" b="1" u="sng" dirty="0">
                <a:solidFill>
                  <a:schemeClr val="accent5">
                    <a:lumMod val="50000"/>
                  </a:schemeClr>
                </a:solidFill>
              </a:rPr>
              <a:t>On distinguer plusieurs topologie</a:t>
            </a:r>
            <a:r>
              <a:rPr lang="fr-FR" sz="4000" b="1" u="sng" dirty="0" smtClean="0">
                <a:solidFill>
                  <a:schemeClr val="accent5">
                    <a:lumMod val="50000"/>
                  </a:schemeClr>
                </a:solidFill>
              </a:rPr>
              <a:t>:</a:t>
            </a:r>
          </a:p>
          <a:p>
            <a:pPr algn="ctr"/>
            <a:endParaRPr lang="fr-FR" sz="3200" b="1" u="sng" dirty="0">
              <a:solidFill>
                <a:schemeClr val="accent2">
                  <a:lumMod val="50000"/>
                </a:schemeClr>
              </a:solidFill>
            </a:endParaRPr>
          </a:p>
          <a:p>
            <a:r>
              <a:rPr lang="fr-FR" sz="2400" dirty="0"/>
              <a:t>Topologie "bus": dans un réseau en bus , tous les ordinateurs sont reliés à une même ligne de transmission par l'intermédiaire de câble.</a:t>
            </a:r>
          </a:p>
          <a:p>
            <a:r>
              <a:rPr lang="fr-FR" sz="2400" dirty="0"/>
              <a:t>Topologie "étoile": dans un réseau en étoile, tous les ordinateurs sont reliés à un système matériel central appelé "concentrateur".</a:t>
            </a:r>
          </a:p>
          <a:p>
            <a:r>
              <a:rPr lang="fr-FR" sz="2400" dirty="0"/>
              <a:t>Topologie "anneau": dans un réseau en anneau, les ordinateurs sont reliés à boucle fermée</a:t>
            </a:r>
            <a:r>
              <a:rPr lang="fr-FR" sz="2400" dirty="0" smtClean="0"/>
              <a:t>.</a:t>
            </a:r>
            <a:endParaRPr lang="fr-FR" sz="2400" dirty="0"/>
          </a:p>
        </p:txBody>
      </p:sp>
    </p:spTree>
    <p:extLst>
      <p:ext uri="{BB962C8B-B14F-4D97-AF65-F5344CB8AC3E}">
        <p14:creationId xmlns:p14="http://schemas.microsoft.com/office/powerpoint/2010/main" val="3390076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Pictures\wif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5616624" cy="4896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5974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280920" cy="5016758"/>
          </a:xfrm>
          <a:prstGeom prst="rect">
            <a:avLst/>
          </a:prstGeom>
        </p:spPr>
        <p:txBody>
          <a:bodyPr wrap="square">
            <a:spAutoFit/>
          </a:bodyPr>
          <a:lstStyle/>
          <a:p>
            <a:endParaRPr lang="fr-FR" sz="3200" dirty="0" smtClean="0"/>
          </a:p>
          <a:p>
            <a:pPr algn="ctr"/>
            <a:r>
              <a:rPr lang="fr-FR" sz="4400" b="1" u="sng" dirty="0" smtClean="0">
                <a:solidFill>
                  <a:schemeClr val="accent5">
                    <a:lumMod val="50000"/>
                  </a:schemeClr>
                </a:solidFill>
              </a:rPr>
              <a:t>Le Wi-Fi</a:t>
            </a:r>
          </a:p>
          <a:p>
            <a:pPr algn="ctr"/>
            <a:endParaRPr lang="fr-FR" sz="4400" b="1" u="sng" dirty="0" smtClean="0">
              <a:solidFill>
                <a:schemeClr val="accent2">
                  <a:lumMod val="50000"/>
                </a:schemeClr>
              </a:solidFill>
            </a:endParaRPr>
          </a:p>
          <a:p>
            <a:r>
              <a:rPr lang="fr-FR" sz="2800" dirty="0" smtClean="0"/>
              <a:t>Le</a:t>
            </a:r>
            <a:r>
              <a:rPr lang="fr-FR" sz="2800" dirty="0"/>
              <a:t> </a:t>
            </a:r>
            <a:r>
              <a:rPr lang="fr-FR" sz="2800" b="1" dirty="0"/>
              <a:t>Wi-Fi</a:t>
            </a:r>
            <a:r>
              <a:rPr lang="fr-FR" sz="2800" dirty="0"/>
              <a:t> est un ensemble de protocoles de communication sans fil régi par les normes du groupe IEEE 802.11 (ISO/CEI 8802-11). Un réseau Wi-Fi permet de relier sans fil plusieurs appareils informatiques (ordinateur, routeur, décodeur Internet, etc.) au sein </a:t>
            </a:r>
            <a:r>
              <a:rPr lang="fr-FR" sz="2800" dirty="0" smtClean="0"/>
              <a:t>d'un réseau </a:t>
            </a:r>
            <a:r>
              <a:rPr lang="fr-FR" sz="2800" dirty="0"/>
              <a:t>informatique afin de permettre la transmission de données entre eux</a:t>
            </a:r>
            <a:r>
              <a:rPr lang="fr-FR" sz="3200" dirty="0" smtClean="0"/>
              <a:t>.</a:t>
            </a:r>
            <a:endParaRPr lang="fr-FR" sz="3200" dirty="0"/>
          </a:p>
        </p:txBody>
      </p:sp>
    </p:spTree>
    <p:extLst>
      <p:ext uri="{BB962C8B-B14F-4D97-AF65-F5344CB8AC3E}">
        <p14:creationId xmlns:p14="http://schemas.microsoft.com/office/powerpoint/2010/main" val="1776249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Picture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927594" cy="5801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9182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616895"/>
            <a:ext cx="7488832" cy="4154984"/>
          </a:xfrm>
          <a:prstGeom prst="rect">
            <a:avLst/>
          </a:prstGeom>
        </p:spPr>
        <p:txBody>
          <a:bodyPr wrap="square">
            <a:spAutoFit/>
          </a:bodyPr>
          <a:lstStyle/>
          <a:p>
            <a:r>
              <a:rPr lang="fr-FR" sz="2400" dirty="0"/>
              <a:t>Un réseau social est un ensemble d'entités, telles </a:t>
            </a:r>
            <a:r>
              <a:rPr lang="fr-FR" sz="2400" dirty="0" smtClean="0"/>
              <a:t>que </a:t>
            </a:r>
            <a:r>
              <a:rPr lang="fr-FR" sz="2400" dirty="0"/>
              <a:t>des individus ou des organisations, reliées entre elles par des liens créés lors d'interactions sociales. Il se représente par une structure ou une forme dynamique d'un groupement social. L'analyse des réseaux sociaux, basée sur la théorie des réseaux, l'usage des graphes et l'analyse sociologique, est le domaine qui étudie les réseaux sociaux. Des réseaux sociaux peuvent être créés stratégiquement pour agrandir ou rendre plus efficient son propre réseau social (professionnel, amical</a:t>
            </a:r>
            <a:r>
              <a:rPr lang="fr-FR" dirty="0">
                <a:solidFill>
                  <a:schemeClr val="accent2">
                    <a:lumMod val="50000"/>
                  </a:schemeClr>
                </a:solidFill>
              </a:rPr>
              <a:t>).</a:t>
            </a:r>
          </a:p>
        </p:txBody>
      </p:sp>
      <p:sp>
        <p:nvSpPr>
          <p:cNvPr id="3" name="Rectangle 2"/>
          <p:cNvSpPr/>
          <p:nvPr/>
        </p:nvSpPr>
        <p:spPr>
          <a:xfrm>
            <a:off x="1943708" y="203920"/>
            <a:ext cx="5544616" cy="1446550"/>
          </a:xfrm>
          <a:prstGeom prst="rect">
            <a:avLst/>
          </a:prstGeom>
        </p:spPr>
        <p:txBody>
          <a:bodyPr wrap="square">
            <a:spAutoFit/>
          </a:bodyPr>
          <a:lstStyle/>
          <a:p>
            <a:r>
              <a:rPr lang="fr-FR" sz="4400" u="sng" dirty="0" smtClean="0">
                <a:solidFill>
                  <a:schemeClr val="accent5">
                    <a:lumMod val="50000"/>
                  </a:schemeClr>
                </a:solidFill>
              </a:rPr>
              <a:t>les réseaux  sociaux </a:t>
            </a:r>
          </a:p>
          <a:p>
            <a:r>
              <a:rPr lang="fr-FR" sz="4400" u="sng" dirty="0" smtClean="0">
                <a:solidFill>
                  <a:schemeClr val="accent5">
                    <a:lumMod val="50000"/>
                  </a:schemeClr>
                </a:solidFill>
              </a:rPr>
              <a:t> </a:t>
            </a:r>
            <a:endParaRPr lang="fr-FR" sz="4400" u="sng" dirty="0">
              <a:solidFill>
                <a:schemeClr val="accent5">
                  <a:lumMod val="50000"/>
                </a:schemeClr>
              </a:solidFill>
            </a:endParaRPr>
          </a:p>
        </p:txBody>
      </p:sp>
    </p:spTree>
    <p:extLst>
      <p:ext uri="{BB962C8B-B14F-4D97-AF65-F5344CB8AC3E}">
        <p14:creationId xmlns:p14="http://schemas.microsoft.com/office/powerpoint/2010/main" val="42526736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08720"/>
            <a:ext cx="8301608" cy="4824536"/>
          </a:xfrm>
        </p:spPr>
        <p:txBody>
          <a:bodyPr>
            <a:noAutofit/>
          </a:bodyPr>
          <a:lstStyle/>
          <a:p>
            <a:r>
              <a:rPr lang="fr-FR" sz="41300" dirty="0" smtClean="0">
                <a:latin typeface="Curlz MT" panose="04040404050702020202" pitchFamily="82" charset="0"/>
              </a:rPr>
              <a:t>FIN</a:t>
            </a:r>
            <a:endParaRPr lang="fr-FR" sz="41300" dirty="0">
              <a:latin typeface="Curlz MT" panose="04040404050702020202" pitchFamily="82" charset="0"/>
            </a:endParaRPr>
          </a:p>
        </p:txBody>
      </p:sp>
    </p:spTree>
    <p:extLst>
      <p:ext uri="{BB962C8B-B14F-4D97-AF65-F5344CB8AC3E}">
        <p14:creationId xmlns:p14="http://schemas.microsoft.com/office/powerpoint/2010/main" val="15649614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Pictures\reseau_gau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640960" cy="5226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395536" y="274638"/>
            <a:ext cx="8424936" cy="1143000"/>
          </a:xfrm>
          <a:ln>
            <a:solidFill>
              <a:schemeClr val="tx1">
                <a:lumMod val="50000"/>
              </a:schemeClr>
            </a:solidFill>
          </a:ln>
        </p:spPr>
        <p:txBody>
          <a:bodyPr>
            <a:normAutofit/>
          </a:bodyPr>
          <a:lstStyle/>
          <a:p>
            <a:r>
              <a:rPr lang="fr-FR" dirty="0" smtClean="0"/>
              <a:t>  </a:t>
            </a:r>
            <a:r>
              <a:rPr lang="fr-FR" u="sng" dirty="0" smtClean="0">
                <a:solidFill>
                  <a:schemeClr val="accent5">
                    <a:lumMod val="50000"/>
                  </a:schemeClr>
                </a:solidFill>
              </a:rPr>
              <a:t>les Réseau  informatique</a:t>
            </a:r>
            <a:endParaRPr lang="fr-FR" u="sng" dirty="0">
              <a:solidFill>
                <a:schemeClr val="accent5">
                  <a:lumMod val="50000"/>
                </a:schemeClr>
              </a:solidFill>
            </a:endParaRPr>
          </a:p>
        </p:txBody>
      </p:sp>
      <p:sp>
        <p:nvSpPr>
          <p:cNvPr id="3" name="Sous-titre 2"/>
          <p:cNvSpPr>
            <a:spLocks noGrp="1"/>
          </p:cNvSpPr>
          <p:nvPr>
            <p:ph idx="1"/>
          </p:nvPr>
        </p:nvSpPr>
        <p:spPr>
          <a:xfrm>
            <a:off x="467544" y="1412775"/>
            <a:ext cx="8424936" cy="5040561"/>
          </a:xfrm>
        </p:spPr>
        <p:txBody>
          <a:bodyPr>
            <a:normAutofit/>
          </a:bodyPr>
          <a:lstStyle/>
          <a:p>
            <a:pPr algn="l">
              <a:spcBef>
                <a:spcPts val="600"/>
              </a:spcBef>
              <a:spcAft>
                <a:spcPts val="600"/>
              </a:spcAft>
            </a:pPr>
            <a:endParaRPr lang="fr-FR" dirty="0" smtClean="0">
              <a:solidFill>
                <a:schemeClr val="bg1"/>
              </a:solidFill>
              <a:effectLst/>
              <a:latin typeface="Arial"/>
              <a:ea typeface="Times New Roman"/>
            </a:endParaRPr>
          </a:p>
          <a:p>
            <a:pPr algn="l">
              <a:spcBef>
                <a:spcPts val="600"/>
              </a:spcBef>
              <a:spcAft>
                <a:spcPts val="600"/>
              </a:spcAft>
            </a:pPr>
            <a:r>
              <a:rPr lang="fr-FR" dirty="0" smtClean="0">
                <a:solidFill>
                  <a:schemeClr val="bg1"/>
                </a:solidFill>
                <a:effectLst/>
                <a:latin typeface="Arial"/>
                <a:ea typeface="Times New Roman"/>
              </a:rPr>
              <a:t>Un </a:t>
            </a:r>
            <a:r>
              <a:rPr lang="fr-FR" b="1" dirty="0" smtClean="0">
                <a:solidFill>
                  <a:schemeClr val="bg1"/>
                </a:solidFill>
                <a:effectLst/>
                <a:latin typeface="Arial"/>
                <a:ea typeface="Times New Roman"/>
              </a:rPr>
              <a:t>réseau informatique</a:t>
            </a:r>
            <a:r>
              <a:rPr lang="fr-FR" dirty="0" smtClean="0">
                <a:solidFill>
                  <a:schemeClr val="bg1"/>
                </a:solidFill>
                <a:effectLst/>
                <a:latin typeface="Arial"/>
                <a:ea typeface="Times New Roman"/>
              </a:rPr>
              <a:t> est un ensemble d'</a:t>
            </a:r>
            <a:r>
              <a:rPr lang="fr-FR" u="none" strike="noStrike" dirty="0" smtClean="0">
                <a:solidFill>
                  <a:schemeClr val="bg1"/>
                </a:solidFill>
                <a:effectLst/>
                <a:latin typeface="Arial"/>
                <a:ea typeface="Times New Roman"/>
              </a:rPr>
              <a:t>équipements</a:t>
            </a:r>
            <a:r>
              <a:rPr lang="fr-FR" dirty="0" smtClean="0">
                <a:solidFill>
                  <a:schemeClr val="bg1"/>
                </a:solidFill>
                <a:effectLst/>
                <a:latin typeface="Arial"/>
                <a:ea typeface="Times New Roman"/>
              </a:rPr>
              <a:t> reliés entre eux pour échanger des informations. Par analogie avec un </a:t>
            </a:r>
            <a:r>
              <a:rPr lang="fr-FR" u="none" strike="noStrike" dirty="0" smtClean="0">
                <a:solidFill>
                  <a:schemeClr val="bg1"/>
                </a:solidFill>
                <a:effectLst/>
                <a:latin typeface="Arial"/>
                <a:ea typeface="Times New Roman"/>
              </a:rPr>
              <a:t>filet</a:t>
            </a:r>
            <a:r>
              <a:rPr lang="fr-FR" dirty="0" smtClean="0">
                <a:solidFill>
                  <a:schemeClr val="bg1"/>
                </a:solidFill>
                <a:effectLst/>
                <a:latin typeface="Arial"/>
                <a:ea typeface="Times New Roman"/>
              </a:rPr>
              <a:t> (un réseau est un « petit rets », c'est-à-dire un petit filet)</a:t>
            </a:r>
            <a:r>
              <a:rPr lang="fr-FR" u="none" strike="noStrike" baseline="30000" dirty="0" smtClean="0">
                <a:solidFill>
                  <a:schemeClr val="bg1"/>
                </a:solidFill>
                <a:effectLst/>
                <a:latin typeface="Arial"/>
                <a:ea typeface="Times New Roman"/>
              </a:rPr>
              <a:t> </a:t>
            </a:r>
            <a:r>
              <a:rPr lang="fr-FR" dirty="0" smtClean="0">
                <a:solidFill>
                  <a:schemeClr val="bg1"/>
                </a:solidFill>
                <a:effectLst/>
                <a:latin typeface="Arial"/>
                <a:ea typeface="Times New Roman"/>
              </a:rPr>
              <a:t>on appelle </a:t>
            </a:r>
            <a:r>
              <a:rPr lang="fr-FR" u="none" strike="noStrike" dirty="0" smtClean="0">
                <a:solidFill>
                  <a:schemeClr val="bg1"/>
                </a:solidFill>
                <a:effectLst/>
                <a:latin typeface="Arial"/>
                <a:ea typeface="Times New Roman"/>
              </a:rPr>
              <a:t>nœud</a:t>
            </a:r>
            <a:r>
              <a:rPr lang="fr-FR" dirty="0" smtClean="0">
                <a:solidFill>
                  <a:schemeClr val="bg1"/>
                </a:solidFill>
                <a:effectLst/>
                <a:latin typeface="Arial"/>
                <a:ea typeface="Times New Roman"/>
              </a:rPr>
              <a:t> l'extrémité d'une connexion, qui peut être une intersection de plusieurs connexions ou équipements (un </a:t>
            </a:r>
            <a:r>
              <a:rPr lang="fr-FR" u="none" strike="noStrike" dirty="0" smtClean="0">
                <a:solidFill>
                  <a:schemeClr val="bg1"/>
                </a:solidFill>
                <a:effectLst/>
                <a:latin typeface="Arial"/>
                <a:ea typeface="Times New Roman"/>
              </a:rPr>
              <a:t>ordinateur</a:t>
            </a:r>
            <a:r>
              <a:rPr lang="fr-FR" dirty="0" smtClean="0">
                <a:solidFill>
                  <a:schemeClr val="bg1"/>
                </a:solidFill>
                <a:effectLst/>
                <a:latin typeface="Arial"/>
                <a:ea typeface="Times New Roman"/>
              </a:rPr>
              <a:t>, un </a:t>
            </a:r>
            <a:r>
              <a:rPr lang="fr-FR" u="none" strike="noStrike" dirty="0" smtClean="0">
                <a:solidFill>
                  <a:schemeClr val="bg1"/>
                </a:solidFill>
                <a:effectLst/>
                <a:latin typeface="Arial"/>
                <a:ea typeface="Times New Roman"/>
              </a:rPr>
              <a:t>routeur</a:t>
            </a:r>
            <a:r>
              <a:rPr lang="fr-FR" dirty="0" smtClean="0">
                <a:solidFill>
                  <a:schemeClr val="bg1"/>
                </a:solidFill>
                <a:effectLst/>
                <a:latin typeface="Arial"/>
                <a:ea typeface="Times New Roman"/>
              </a:rPr>
              <a:t>, un </a:t>
            </a:r>
            <a:r>
              <a:rPr lang="fr-FR" u="none" strike="noStrike" dirty="0" smtClean="0">
                <a:solidFill>
                  <a:schemeClr val="bg1"/>
                </a:solidFill>
                <a:effectLst/>
                <a:latin typeface="Arial"/>
                <a:ea typeface="Times New Roman"/>
              </a:rPr>
              <a:t>concentrateur</a:t>
            </a:r>
            <a:r>
              <a:rPr lang="fr-FR" dirty="0" smtClean="0">
                <a:solidFill>
                  <a:schemeClr val="bg1"/>
                </a:solidFill>
                <a:effectLst/>
                <a:latin typeface="Arial"/>
                <a:ea typeface="Times New Roman"/>
              </a:rPr>
              <a:t>, un </a:t>
            </a:r>
            <a:r>
              <a:rPr lang="fr-FR" u="none" strike="noStrike" dirty="0" smtClean="0">
                <a:solidFill>
                  <a:schemeClr val="bg1"/>
                </a:solidFill>
                <a:effectLst/>
                <a:latin typeface="Arial"/>
                <a:ea typeface="Times New Roman"/>
              </a:rPr>
              <a:t>commutateur</a:t>
            </a:r>
            <a:r>
              <a:rPr lang="fr-FR" dirty="0" smtClean="0">
                <a:solidFill>
                  <a:schemeClr val="bg1"/>
                </a:solidFill>
                <a:effectLst/>
                <a:latin typeface="Arial"/>
                <a:ea typeface="Times New Roman"/>
              </a:rPr>
              <a:t>).</a:t>
            </a:r>
            <a:endParaRPr lang="fr-FR" sz="4000" dirty="0" smtClean="0">
              <a:solidFill>
                <a:schemeClr val="bg1"/>
              </a:solidFill>
              <a:effectLst/>
              <a:latin typeface="Times New Roman"/>
              <a:ea typeface="Times New Roman"/>
            </a:endParaRPr>
          </a:p>
          <a:p>
            <a:endParaRPr lang="fr-FR" dirty="0">
              <a:solidFill>
                <a:schemeClr val="bg1"/>
              </a:solidFill>
            </a:endParaRPr>
          </a:p>
        </p:txBody>
      </p:sp>
    </p:spTree>
    <p:extLst>
      <p:ext uri="{BB962C8B-B14F-4D97-AF65-F5344CB8AC3E}">
        <p14:creationId xmlns:p14="http://schemas.microsoft.com/office/powerpoint/2010/main" val="2003341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547688"/>
            <a:ext cx="7778750" cy="57610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898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568952" cy="5755422"/>
          </a:xfrm>
          <a:prstGeom prst="rect">
            <a:avLst/>
          </a:prstGeom>
          <a:ln>
            <a:solidFill>
              <a:schemeClr val="accent1"/>
            </a:solidFill>
          </a:ln>
        </p:spPr>
        <p:txBody>
          <a:bodyPr wrap="square">
            <a:spAutoFit/>
          </a:bodyPr>
          <a:lstStyle/>
          <a:p>
            <a:pPr algn="ctr"/>
            <a:r>
              <a:rPr lang="fr-FR" sz="4400" b="1" u="sng" dirty="0" smtClean="0">
                <a:solidFill>
                  <a:schemeClr val="accent5">
                    <a:lumMod val="50000"/>
                  </a:schemeClr>
                </a:solidFill>
              </a:rPr>
              <a:t>Les </a:t>
            </a:r>
            <a:r>
              <a:rPr lang="fr-FR" sz="4400" b="1" u="sng" dirty="0">
                <a:solidFill>
                  <a:schemeClr val="accent5">
                    <a:lumMod val="50000"/>
                  </a:schemeClr>
                </a:solidFill>
              </a:rPr>
              <a:t>différents types </a:t>
            </a:r>
            <a:endParaRPr lang="fr-FR" sz="4400" b="1" u="sng" dirty="0" smtClean="0">
              <a:solidFill>
                <a:schemeClr val="accent5">
                  <a:lumMod val="50000"/>
                </a:schemeClr>
              </a:solidFill>
            </a:endParaRPr>
          </a:p>
          <a:p>
            <a:pPr algn="ctr"/>
            <a:r>
              <a:rPr lang="fr-FR" sz="4400" b="1" u="sng" dirty="0" smtClean="0">
                <a:solidFill>
                  <a:schemeClr val="accent5">
                    <a:lumMod val="50000"/>
                  </a:schemeClr>
                </a:solidFill>
              </a:rPr>
              <a:t>de réseaux</a:t>
            </a:r>
            <a:endParaRPr lang="fr-FR" sz="4400" b="1" u="sng" dirty="0">
              <a:solidFill>
                <a:schemeClr val="accent5">
                  <a:lumMod val="50000"/>
                </a:schemeClr>
              </a:solidFill>
            </a:endParaRPr>
          </a:p>
          <a:p>
            <a:r>
              <a:rPr lang="fr-FR" sz="2800" dirty="0"/>
              <a:t>On distingue différents types de </a:t>
            </a:r>
            <a:endParaRPr lang="fr-FR" sz="2800" dirty="0" smtClean="0"/>
          </a:p>
          <a:p>
            <a:r>
              <a:rPr lang="fr-FR" sz="2800" dirty="0" smtClean="0"/>
              <a:t>réseaux </a:t>
            </a:r>
            <a:r>
              <a:rPr lang="fr-FR" sz="2800" dirty="0"/>
              <a:t>(privés) selon leur taille </a:t>
            </a:r>
            <a:endParaRPr lang="fr-FR" sz="2800" dirty="0" smtClean="0"/>
          </a:p>
          <a:p>
            <a:r>
              <a:rPr lang="fr-FR" sz="2800" dirty="0" smtClean="0"/>
              <a:t>(</a:t>
            </a:r>
            <a:r>
              <a:rPr lang="fr-FR" sz="2800" dirty="0"/>
              <a:t>en terme de nombre de machines</a:t>
            </a:r>
            <a:r>
              <a:rPr lang="fr-FR" sz="2800" dirty="0" smtClean="0"/>
              <a:t>),</a:t>
            </a:r>
          </a:p>
          <a:p>
            <a:r>
              <a:rPr lang="fr-FR" sz="2800" dirty="0" smtClean="0"/>
              <a:t> </a:t>
            </a:r>
            <a:r>
              <a:rPr lang="fr-FR" sz="2800" dirty="0"/>
              <a:t>leur vitesse de transfert </a:t>
            </a:r>
            <a:r>
              <a:rPr lang="fr-FR" sz="2800" dirty="0" smtClean="0"/>
              <a:t>des données</a:t>
            </a:r>
          </a:p>
          <a:p>
            <a:r>
              <a:rPr lang="fr-FR" sz="2800" dirty="0" smtClean="0"/>
              <a:t> </a:t>
            </a:r>
            <a:r>
              <a:rPr lang="fr-FR" sz="2800" dirty="0"/>
              <a:t>ainsi que leur étendue. Les réseaux privés sont des réseaux appartenant à une même organisation. On fait généralement trois catégories de réseaux :</a:t>
            </a:r>
          </a:p>
          <a:p>
            <a:r>
              <a:rPr lang="fr-FR" sz="2800" dirty="0" smtClean="0"/>
              <a:t>     •     LAN </a:t>
            </a:r>
            <a:r>
              <a:rPr lang="fr-FR" sz="2800" dirty="0"/>
              <a:t>(local area network)</a:t>
            </a:r>
          </a:p>
          <a:p>
            <a:r>
              <a:rPr lang="fr-FR" sz="2800" dirty="0" smtClean="0"/>
              <a:t>     •     MAN </a:t>
            </a:r>
            <a:r>
              <a:rPr lang="fr-FR" sz="2800" dirty="0"/>
              <a:t>(</a:t>
            </a:r>
            <a:r>
              <a:rPr lang="fr-FR" sz="2800" dirty="0" err="1"/>
              <a:t>metropolitan</a:t>
            </a:r>
            <a:r>
              <a:rPr lang="fr-FR" sz="2800" dirty="0"/>
              <a:t> area network)</a:t>
            </a:r>
          </a:p>
          <a:p>
            <a:r>
              <a:rPr lang="fr-FR" sz="2800" dirty="0" smtClean="0"/>
              <a:t>     •     WAN </a:t>
            </a:r>
            <a:r>
              <a:rPr lang="fr-FR" sz="2800" dirty="0"/>
              <a:t>(</a:t>
            </a:r>
            <a:r>
              <a:rPr lang="fr-FR" sz="2800" dirty="0" err="1"/>
              <a:t>wide</a:t>
            </a:r>
            <a:r>
              <a:rPr lang="fr-FR" sz="2800" dirty="0"/>
              <a:t> area network</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196752"/>
            <a:ext cx="2466717" cy="216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219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940" y="143605"/>
            <a:ext cx="8712968" cy="6678751"/>
          </a:xfrm>
          <a:prstGeom prst="rect">
            <a:avLst/>
          </a:prstGeom>
        </p:spPr>
        <p:txBody>
          <a:bodyPr wrap="square">
            <a:spAutoFit/>
          </a:bodyPr>
          <a:lstStyle/>
          <a:p>
            <a:pPr algn="ctr"/>
            <a:r>
              <a:rPr lang="fr-FR" sz="3600" b="1" u="sng" dirty="0">
                <a:solidFill>
                  <a:schemeClr val="accent5">
                    <a:lumMod val="50000"/>
                  </a:schemeClr>
                </a:solidFill>
              </a:rPr>
              <a:t>Les réseaux informatiques sont classés suivant leur portée </a:t>
            </a:r>
            <a:r>
              <a:rPr lang="fr-FR" sz="3600" b="1" u="sng" dirty="0" smtClean="0">
                <a:solidFill>
                  <a:schemeClr val="accent5">
                    <a:lumMod val="50000"/>
                  </a:schemeClr>
                </a:solidFill>
              </a:rPr>
              <a:t>:</a:t>
            </a:r>
          </a:p>
          <a:p>
            <a:pPr algn="ctr"/>
            <a:endParaRPr lang="fr-FR" sz="3600" b="1" u="sng" dirty="0">
              <a:solidFill>
                <a:srgbClr val="E1D055"/>
              </a:solidFill>
            </a:endParaRPr>
          </a:p>
          <a:p>
            <a:pPr marL="342900" lvl="0" indent="-342900">
              <a:buFont typeface="Wingdings" panose="05000000000000000000" pitchFamily="2" charset="2"/>
              <a:buChar char="Ø"/>
            </a:pPr>
            <a:r>
              <a:rPr lang="fr-FR" sz="2000" b="1" u="sng" dirty="0">
                <a:solidFill>
                  <a:schemeClr val="bg1"/>
                </a:solidFill>
              </a:rPr>
              <a:t>le réseau personnel (PAN</a:t>
            </a:r>
            <a:r>
              <a:rPr lang="fr-FR" sz="2000" u="sng" dirty="0">
                <a:solidFill>
                  <a:schemeClr val="bg1"/>
                </a:solidFill>
              </a:rPr>
              <a:t>) </a:t>
            </a:r>
            <a:r>
              <a:rPr lang="fr-FR" sz="2000" dirty="0">
                <a:solidFill>
                  <a:schemeClr val="tx1">
                    <a:lumMod val="95000"/>
                    <a:lumOff val="5000"/>
                  </a:schemeClr>
                </a:solidFill>
              </a:rPr>
              <a:t>relie des appareils électroniques personnels ;</a:t>
            </a:r>
          </a:p>
          <a:p>
            <a:pPr marL="342900" lvl="0" indent="-342900">
              <a:buFont typeface="Wingdings" panose="05000000000000000000" pitchFamily="2" charset="2"/>
              <a:buChar char="Ø"/>
            </a:pPr>
            <a:r>
              <a:rPr lang="fr-FR" sz="2000" b="1" u="sng" dirty="0">
                <a:solidFill>
                  <a:schemeClr val="bg1"/>
                </a:solidFill>
              </a:rPr>
              <a:t>le réseau local (LAN) </a:t>
            </a:r>
            <a:r>
              <a:rPr lang="fr-FR" sz="2000" dirty="0">
                <a:solidFill>
                  <a:schemeClr val="tx1">
                    <a:lumMod val="95000"/>
                    <a:lumOff val="5000"/>
                  </a:schemeClr>
                </a:solidFill>
              </a:rPr>
              <a:t>relie les ordinateurs ou postes téléphoniques situés dans la même pièce ou dans le même bâtiment ;</a:t>
            </a:r>
          </a:p>
          <a:p>
            <a:pPr marL="342900" indent="-342900">
              <a:buFont typeface="Wingdings" panose="05000000000000000000" pitchFamily="2" charset="2"/>
              <a:buChar char="Ø"/>
            </a:pPr>
            <a:r>
              <a:rPr lang="fr-FR" sz="2000" b="1" u="sng" dirty="0">
                <a:solidFill>
                  <a:schemeClr val="bg1"/>
                </a:solidFill>
              </a:rPr>
              <a:t>le réseau local (WLAN) </a:t>
            </a:r>
            <a:r>
              <a:rPr lang="fr-FR" sz="2000" dirty="0">
                <a:solidFill>
                  <a:schemeClr val="tx1">
                    <a:lumMod val="95000"/>
                    <a:lumOff val="5000"/>
                  </a:schemeClr>
                </a:solidFill>
              </a:rPr>
              <a:t>est un réseau LAN utilisant le technologie WIFI ;</a:t>
            </a:r>
          </a:p>
          <a:p>
            <a:pPr marL="342900" lvl="0" indent="-342900">
              <a:buFont typeface="Wingdings" panose="05000000000000000000" pitchFamily="2" charset="2"/>
              <a:buChar char="Ø"/>
            </a:pPr>
            <a:r>
              <a:rPr lang="fr-FR" sz="2000" b="1" u="sng" dirty="0">
                <a:solidFill>
                  <a:schemeClr val="bg1"/>
                </a:solidFill>
              </a:rPr>
              <a:t>le réseau métropolitain (MAN) </a:t>
            </a:r>
            <a:r>
              <a:rPr lang="fr-FR" sz="2000" dirty="0">
                <a:solidFill>
                  <a:schemeClr val="tx1">
                    <a:lumMod val="95000"/>
                    <a:lumOff val="5000"/>
                  </a:schemeClr>
                </a:solidFill>
              </a:rPr>
              <a:t>est un réseau à l'échelle d'une ville ;</a:t>
            </a:r>
          </a:p>
          <a:p>
            <a:pPr marL="342900" lvl="0" indent="-342900">
              <a:buFont typeface="Wingdings" panose="05000000000000000000" pitchFamily="2" charset="2"/>
              <a:buChar char="Ø"/>
            </a:pPr>
            <a:r>
              <a:rPr lang="fr-FR" sz="2000" b="1" u="sng" dirty="0">
                <a:solidFill>
                  <a:schemeClr val="bg1"/>
                </a:solidFill>
              </a:rPr>
              <a:t>le réseau étendu (WAN) </a:t>
            </a:r>
            <a:r>
              <a:rPr lang="fr-FR" sz="2000" dirty="0">
                <a:solidFill>
                  <a:schemeClr val="tx1">
                    <a:lumMod val="95000"/>
                    <a:lumOff val="5000"/>
                  </a:schemeClr>
                </a:solidFill>
              </a:rPr>
              <a:t>est un réseau à grande échelle qui relie plusieurs sites ou des ordinateurs du monde entier</a:t>
            </a:r>
          </a:p>
          <a:p>
            <a:pPr algn="ctr"/>
            <a:r>
              <a:rPr lang="fr-FR" sz="2000" u="sng" dirty="0">
                <a:solidFill>
                  <a:schemeClr val="bg1">
                    <a:lumMod val="85000"/>
                    <a:lumOff val="15000"/>
                  </a:schemeClr>
                </a:solidFill>
              </a:rPr>
              <a:t>Également (à titre indicatif):</a:t>
            </a:r>
          </a:p>
          <a:p>
            <a:pPr marL="342900" lvl="0" indent="-342900">
              <a:buFont typeface="Wingdings" panose="05000000000000000000" pitchFamily="2" charset="2"/>
              <a:buChar char="Ø"/>
            </a:pPr>
            <a:r>
              <a:rPr lang="fr-FR" sz="2000" b="1" u="sng" dirty="0">
                <a:solidFill>
                  <a:schemeClr val="bg1"/>
                </a:solidFill>
              </a:rPr>
              <a:t>le réseau régional (RAN) </a:t>
            </a:r>
            <a:r>
              <a:rPr lang="fr-FR" sz="2000" dirty="0">
                <a:solidFill>
                  <a:schemeClr val="tx1">
                    <a:lumMod val="95000"/>
                    <a:lumOff val="5000"/>
                  </a:schemeClr>
                </a:solidFill>
              </a:rPr>
              <a:t>qui a "pour objectif de couvrir une large surface géographique. Dans le cas des réseaux sans fil, les RAN peuvent avoir une cinquantaine de kilomètres de rayon, ce qui permet, à partir d'une seule antenne, de connecter un très grand nombre d'utilisateurs. Cette solution devrait profiter du dividende numérique, c'est-à-dire des bandes de fréquences de la télévision analogique, qui seront libérés, après le passage au tout numérique, fin 2011 en France".</a:t>
            </a:r>
          </a:p>
        </p:txBody>
      </p:sp>
    </p:spTree>
    <p:extLst>
      <p:ext uri="{BB962C8B-B14F-4D97-AF65-F5344CB8AC3E}">
        <p14:creationId xmlns:p14="http://schemas.microsoft.com/office/powerpoint/2010/main" val="3374098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7992888" cy="1292662"/>
          </a:xfrm>
          <a:prstGeom prst="rect">
            <a:avLst/>
          </a:prstGeom>
        </p:spPr>
        <p:txBody>
          <a:bodyPr wrap="square">
            <a:spAutoFit/>
          </a:bodyPr>
          <a:lstStyle/>
          <a:p>
            <a:pPr marL="457200" indent="-457200">
              <a:buFont typeface="Wingdings" panose="05000000000000000000" pitchFamily="2" charset="2"/>
              <a:buChar char="Ø"/>
            </a:pPr>
            <a:r>
              <a:rPr lang="fr-FR" sz="2400" b="1" u="sng" dirty="0">
                <a:solidFill>
                  <a:schemeClr val="bg1">
                    <a:lumMod val="85000"/>
                    <a:lumOff val="15000"/>
                  </a:schemeClr>
                </a:solidFill>
              </a:rPr>
              <a:t>WINS (</a:t>
            </a:r>
            <a:r>
              <a:rPr lang="fr-FR" sz="2400" b="1" i="1" u="sng" dirty="0">
                <a:solidFill>
                  <a:schemeClr val="bg1">
                    <a:lumMod val="85000"/>
                    <a:lumOff val="15000"/>
                  </a:schemeClr>
                </a:solidFill>
              </a:rPr>
              <a:t>Windows Internet Name Service</a:t>
            </a:r>
            <a:r>
              <a:rPr lang="fr-FR" sz="2400" b="1" u="sng" dirty="0">
                <a:solidFill>
                  <a:schemeClr val="bg1">
                    <a:lumMod val="85000"/>
                    <a:lumOff val="15000"/>
                  </a:schemeClr>
                </a:solidFill>
              </a:rPr>
              <a:t>)</a:t>
            </a:r>
            <a:r>
              <a:rPr lang="fr-FR" dirty="0"/>
              <a:t> </a:t>
            </a:r>
            <a:endParaRPr lang="fr-FR" dirty="0" smtClean="0"/>
          </a:p>
          <a:p>
            <a:r>
              <a:rPr lang="fr-FR" dirty="0" smtClean="0"/>
              <a:t>est </a:t>
            </a:r>
            <a:r>
              <a:rPr lang="fr-FR" dirty="0"/>
              <a:t>un serveur de noms et services pour les ordinateurs utilisant NetBIOS.</a:t>
            </a:r>
          </a:p>
          <a:p>
            <a:r>
              <a:rPr lang="fr-FR" dirty="0"/>
              <a:t>Depuis Windows 2000, Microsoft conseille à ses clients d'utiliser Active Directory (et le DNS Dynamique) plutôt que WINS.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732" y="1772816"/>
            <a:ext cx="6296520" cy="4722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03955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16632"/>
            <a:ext cx="8856984" cy="6032421"/>
          </a:xfrm>
          <a:prstGeom prst="rect">
            <a:avLst/>
          </a:prstGeom>
        </p:spPr>
        <p:txBody>
          <a:bodyPr wrap="square">
            <a:spAutoFit/>
          </a:bodyPr>
          <a:lstStyle/>
          <a:p>
            <a:pPr algn="ctr"/>
            <a:r>
              <a:rPr lang="fr-FR" sz="4400" b="1" u="sng" dirty="0">
                <a:solidFill>
                  <a:schemeClr val="accent5">
                    <a:lumMod val="50000"/>
                  </a:schemeClr>
                </a:solidFill>
              </a:rPr>
              <a:t>Configuration matérielle d'un réseau </a:t>
            </a:r>
            <a:r>
              <a:rPr lang="fr-FR" sz="4400" b="1" u="sng" dirty="0" smtClean="0">
                <a:solidFill>
                  <a:schemeClr val="accent5">
                    <a:lumMod val="50000"/>
                  </a:schemeClr>
                </a:solidFill>
              </a:rPr>
              <a:t>local</a:t>
            </a:r>
            <a:endParaRPr lang="fr-FR" sz="4400" b="1" u="sng" dirty="0">
              <a:solidFill>
                <a:schemeClr val="accent5">
                  <a:lumMod val="50000"/>
                </a:schemeClr>
              </a:solidFill>
            </a:endParaRPr>
          </a:p>
          <a:p>
            <a:r>
              <a:rPr lang="fr-FR" dirty="0"/>
              <a:t> </a:t>
            </a:r>
          </a:p>
          <a:p>
            <a:r>
              <a:rPr lang="fr-FR" sz="2000" b="1" u="sng" dirty="0">
                <a:solidFill>
                  <a:schemeClr val="bg1">
                    <a:lumMod val="95000"/>
                    <a:lumOff val="5000"/>
                  </a:schemeClr>
                </a:solidFill>
              </a:rPr>
              <a:t>1. Notion de réseau</a:t>
            </a:r>
          </a:p>
          <a:p>
            <a:r>
              <a:rPr lang="fr-FR" sz="2000" dirty="0"/>
              <a:t>Un réseau est un ensemble d'entité reliées entre elles par des moyens de connexion permettant d'assurer l'échange de certains types d'objets (personnes, marchandises, courant électrique, données...).</a:t>
            </a:r>
          </a:p>
          <a:p>
            <a:r>
              <a:rPr lang="fr-FR" sz="2000" b="1" u="sng" dirty="0">
                <a:solidFill>
                  <a:schemeClr val="bg1">
                    <a:lumMod val="95000"/>
                    <a:lumOff val="5000"/>
                  </a:schemeClr>
                </a:solidFill>
              </a:rPr>
              <a:t>2. Qu'est-ce qu'un réseau informatique ?</a:t>
            </a:r>
          </a:p>
          <a:p>
            <a:r>
              <a:rPr lang="fr-FR" sz="2000" dirty="0"/>
              <a:t>Un réseau informatique est un ensemble de moyens matériels et logiciels mise en ouvre pour assurer la communication entre ordinateurs et le partage des ressources (logiciels, imprimante, graveur</a:t>
            </a:r>
            <a:r>
              <a:rPr lang="fr-FR" sz="2000" dirty="0" smtClean="0"/>
              <a:t>...).</a:t>
            </a:r>
          </a:p>
          <a:p>
            <a:r>
              <a:rPr lang="fr-FR" sz="2000" b="1" u="sng" dirty="0">
                <a:solidFill>
                  <a:schemeClr val="bg1">
                    <a:lumMod val="95000"/>
                    <a:lumOff val="5000"/>
                  </a:schemeClr>
                </a:solidFill>
              </a:rPr>
              <a:t>3. Configuration matérielle d'un réseau local</a:t>
            </a:r>
          </a:p>
          <a:p>
            <a:r>
              <a:rPr lang="fr-FR" sz="2000" dirty="0"/>
              <a:t>Pour réaliser un réseau filiale, on a besoin de :</a:t>
            </a:r>
          </a:p>
          <a:p>
            <a:r>
              <a:rPr lang="fr-FR" sz="2000" dirty="0"/>
              <a:t>          •	Carte réseau ;</a:t>
            </a:r>
          </a:p>
          <a:p>
            <a:r>
              <a:rPr lang="fr-FR" sz="2000" dirty="0"/>
              <a:t>          •	Câble de connexion ;</a:t>
            </a:r>
          </a:p>
          <a:p>
            <a:r>
              <a:rPr lang="fr-FR" sz="2000" dirty="0"/>
              <a:t>          •	Autres dispositifs (Hub, Switch) qui assure l'interconnexion.</a:t>
            </a:r>
          </a:p>
          <a:p>
            <a:endParaRPr lang="fr-FR" sz="2000" dirty="0"/>
          </a:p>
        </p:txBody>
      </p:sp>
    </p:spTree>
    <p:extLst>
      <p:ext uri="{BB962C8B-B14F-4D97-AF65-F5344CB8AC3E}">
        <p14:creationId xmlns:p14="http://schemas.microsoft.com/office/powerpoint/2010/main" val="4177141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62565"/>
            <a:ext cx="8856984" cy="6463308"/>
          </a:xfrm>
          <a:prstGeom prst="rect">
            <a:avLst/>
          </a:prstGeom>
        </p:spPr>
        <p:txBody>
          <a:bodyPr wrap="square">
            <a:spAutoFit/>
          </a:bodyPr>
          <a:lstStyle/>
          <a:p>
            <a:r>
              <a:rPr lang="fr-FR" b="1" u="sng" dirty="0" smtClean="0">
                <a:solidFill>
                  <a:schemeClr val="bg1">
                    <a:lumMod val="75000"/>
                    <a:lumOff val="25000"/>
                  </a:schemeClr>
                </a:solidFill>
              </a:rPr>
              <a:t>a</a:t>
            </a:r>
            <a:r>
              <a:rPr lang="fr-FR" b="1" u="sng" dirty="0">
                <a:solidFill>
                  <a:schemeClr val="bg1">
                    <a:lumMod val="75000"/>
                    <a:lumOff val="25000"/>
                  </a:schemeClr>
                </a:solidFill>
              </a:rPr>
              <a:t>. Les câble de </a:t>
            </a:r>
            <a:r>
              <a:rPr lang="fr-FR" b="1" u="sng" dirty="0" smtClean="0">
                <a:solidFill>
                  <a:schemeClr val="bg1">
                    <a:lumMod val="75000"/>
                    <a:lumOff val="25000"/>
                  </a:schemeClr>
                </a:solidFill>
              </a:rPr>
              <a:t>connexion</a:t>
            </a:r>
          </a:p>
          <a:p>
            <a:r>
              <a:rPr lang="fr-FR" dirty="0" smtClean="0"/>
              <a:t>Plusieurs types de câbles peuvent être utilisées pour assurer la connexion dans un réseau local. Les plus utilisés sont: fils à paire torsadées, câble coaxial, fibres optiques.</a:t>
            </a:r>
          </a:p>
          <a:p>
            <a:r>
              <a:rPr lang="fr-FR" b="1" u="sng" dirty="0" smtClean="0">
                <a:solidFill>
                  <a:schemeClr val="bg1">
                    <a:lumMod val="75000"/>
                    <a:lumOff val="25000"/>
                  </a:schemeClr>
                </a:solidFill>
              </a:rPr>
              <a:t>b</a:t>
            </a:r>
            <a:r>
              <a:rPr lang="fr-FR" b="1" u="sng" dirty="0">
                <a:solidFill>
                  <a:schemeClr val="bg1">
                    <a:lumMod val="75000"/>
                    <a:lumOff val="25000"/>
                  </a:schemeClr>
                </a:solidFill>
              </a:rPr>
              <a:t>. Les cartes réseau :</a:t>
            </a:r>
          </a:p>
          <a:p>
            <a:r>
              <a:rPr lang="fr-FR" dirty="0"/>
              <a:t>Une carte réseau est un circuit électronique implanter directement sur un connecteur de l'unité centrale d'un ordinateur. Elle assure l'échange d'informations entre l'ordinateur et les autres éléments du réseau.</a:t>
            </a:r>
          </a:p>
          <a:p>
            <a:r>
              <a:rPr lang="fr-FR" b="1" u="sng" dirty="0">
                <a:solidFill>
                  <a:schemeClr val="bg1">
                    <a:lumMod val="75000"/>
                    <a:lumOff val="25000"/>
                  </a:schemeClr>
                </a:solidFill>
              </a:rPr>
              <a:t>c. Les concentrateurs (HUB):</a:t>
            </a:r>
          </a:p>
          <a:p>
            <a:r>
              <a:rPr lang="fr-FR" dirty="0"/>
              <a:t>Un réseau local nécessite un autre équipement qui assure l'interconnexion entre ces différents éléments il s'agit </a:t>
            </a:r>
            <a:r>
              <a:rPr lang="fr-FR" dirty="0" err="1"/>
              <a:t>du"HUB</a:t>
            </a:r>
            <a:r>
              <a:rPr lang="fr-FR" dirty="0"/>
              <a:t>".</a:t>
            </a:r>
          </a:p>
          <a:p>
            <a:r>
              <a:rPr lang="fr-FR" dirty="0"/>
              <a:t>Tous les ordinateurs du réseau sont connectés aux ports "HUB" au moyen de câble munis de de connecteur (RJ45). Le "HUB" reçoit les données émises par l'ordinateur et les diffuse vers les autres.</a:t>
            </a:r>
          </a:p>
          <a:p>
            <a:r>
              <a:rPr lang="fr-FR" b="1" u="sng" dirty="0">
                <a:solidFill>
                  <a:schemeClr val="bg1">
                    <a:lumMod val="75000"/>
                    <a:lumOff val="25000"/>
                  </a:schemeClr>
                </a:solidFill>
              </a:rPr>
              <a:t>d. Topologie des réseaux:</a:t>
            </a:r>
          </a:p>
          <a:p>
            <a:r>
              <a:rPr lang="fr-FR" dirty="0"/>
              <a:t>Le terme de "Topologie" logique d'un réseau désigné de la manière avec laquelle les composants (ordinateur, périphérique, câble de liaison...) sont </a:t>
            </a:r>
            <a:r>
              <a:rPr lang="fr-FR" dirty="0" err="1"/>
              <a:t>intrconnextés</a:t>
            </a:r>
            <a:r>
              <a:rPr lang="fr-FR" dirty="0"/>
              <a:t> entre eux. e. Réalisation d'un réseau local:</a:t>
            </a:r>
          </a:p>
          <a:p>
            <a:r>
              <a:rPr lang="fr-FR" dirty="0"/>
              <a:t>La topologie " étoile" est la plus usuelle dans la réalisation de réseaux locaux. Dans une topologie "étoile", on </a:t>
            </a:r>
            <a:r>
              <a:rPr lang="fr-FR" dirty="0" err="1"/>
              <a:t>utilise:des</a:t>
            </a:r>
            <a:endParaRPr lang="fr-FR" dirty="0"/>
          </a:p>
          <a:p>
            <a:r>
              <a:rPr lang="fr-FR" dirty="0"/>
              <a:t>ordinateurs munis de cartes réseau "RJ45";</a:t>
            </a:r>
          </a:p>
          <a:p>
            <a:r>
              <a:rPr lang="fr-FR" dirty="0"/>
              <a:t>un concentrateur: (HUB ou Switch);</a:t>
            </a:r>
          </a:p>
          <a:p>
            <a:r>
              <a:rPr lang="fr-FR" dirty="0"/>
              <a:t>des fils à paire torsadées mini de fiches "RJ45".</a:t>
            </a:r>
          </a:p>
          <a:p>
            <a:endParaRPr lang="fr-FR" dirty="0"/>
          </a:p>
        </p:txBody>
      </p:sp>
    </p:spTree>
    <p:extLst>
      <p:ext uri="{BB962C8B-B14F-4D97-AF65-F5344CB8AC3E}">
        <p14:creationId xmlns:p14="http://schemas.microsoft.com/office/powerpoint/2010/main" val="143059804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6"/>
            <a:ext cx="8568952" cy="4985980"/>
          </a:xfrm>
          <a:prstGeom prst="rect">
            <a:avLst/>
          </a:prstGeom>
        </p:spPr>
        <p:txBody>
          <a:bodyPr wrap="square">
            <a:spAutoFit/>
          </a:bodyPr>
          <a:lstStyle/>
          <a:p>
            <a:endParaRPr lang="fr-FR" dirty="0" smtClean="0"/>
          </a:p>
          <a:p>
            <a:pPr algn="ctr"/>
            <a:r>
              <a:rPr lang="fr-FR" sz="5400" b="1" u="sng" dirty="0" smtClean="0">
                <a:solidFill>
                  <a:schemeClr val="accent5">
                    <a:lumMod val="50000"/>
                  </a:schemeClr>
                </a:solidFill>
              </a:rPr>
              <a:t>Topologie</a:t>
            </a:r>
            <a:r>
              <a:rPr lang="fr-FR" dirty="0" smtClean="0">
                <a:solidFill>
                  <a:schemeClr val="accent5">
                    <a:lumMod val="50000"/>
                  </a:schemeClr>
                </a:solidFill>
              </a:rPr>
              <a:t> </a:t>
            </a:r>
          </a:p>
          <a:p>
            <a:pPr algn="ctr"/>
            <a:endParaRPr lang="fr-FR" dirty="0" smtClean="0"/>
          </a:p>
          <a:p>
            <a:r>
              <a:rPr lang="fr-FR" sz="2400" dirty="0" smtClean="0"/>
              <a:t>Une</a:t>
            </a:r>
            <a:r>
              <a:rPr lang="fr-FR" sz="3600" dirty="0" smtClean="0">
                <a:solidFill>
                  <a:schemeClr val="tx1">
                    <a:lumMod val="95000"/>
                    <a:lumOff val="5000"/>
                  </a:schemeClr>
                </a:solidFill>
              </a:rPr>
              <a:t> </a:t>
            </a:r>
            <a:r>
              <a:rPr lang="fr-FR" sz="3600" dirty="0">
                <a:solidFill>
                  <a:schemeClr val="tx1">
                    <a:lumMod val="95000"/>
                    <a:lumOff val="5000"/>
                  </a:schemeClr>
                </a:solidFill>
              </a:rPr>
              <a:t>topologie </a:t>
            </a:r>
            <a:r>
              <a:rPr lang="fr-FR" sz="2400" dirty="0"/>
              <a:t>de réseau est en informatique une définition de l'architecture d'un réseau. Définissant les connexions entre ces postes et une hiérarchie éventuelle entre eux, elle peut avoir des implications sur la disposition géographique des différents postes informatiques du réseau. Ainsi Ethernet peut avoir comme support un simple plafond blanc visible de tous les postes (voir </a:t>
            </a:r>
            <a:r>
              <a:rPr lang="fr-FR" sz="2400" dirty="0" err="1"/>
              <a:t>LiFi</a:t>
            </a:r>
            <a:r>
              <a:rPr lang="fr-FR" sz="2400" dirty="0"/>
              <a:t>), alors que cela sera par construction impossible en </a:t>
            </a:r>
            <a:r>
              <a:rPr lang="fr-FR" sz="2400" dirty="0" err="1"/>
              <a:t>token</a:t>
            </a:r>
            <a:r>
              <a:rPr lang="fr-FR" sz="2400" dirty="0"/>
              <a:t> ring, bien que possible en </a:t>
            </a:r>
            <a:r>
              <a:rPr lang="fr-FR" sz="2400" dirty="0" err="1"/>
              <a:t>token</a:t>
            </a:r>
            <a:r>
              <a:rPr lang="fr-FR" sz="2400" dirty="0"/>
              <a:t> bus.</a:t>
            </a:r>
          </a:p>
        </p:txBody>
      </p:sp>
    </p:spTree>
    <p:extLst>
      <p:ext uri="{BB962C8B-B14F-4D97-AF65-F5344CB8AC3E}">
        <p14:creationId xmlns:p14="http://schemas.microsoft.com/office/powerpoint/2010/main" val="26545981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1162</TotalTime>
  <Words>694</Words>
  <Application>Microsoft Office PowerPoint</Application>
  <PresentationFormat>Affichage à l'écran (4:3)</PresentationFormat>
  <Paragraphs>71</Paragraphs>
  <Slides>15</Slides>
  <Notes>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Apex</vt:lpstr>
      <vt:lpstr>Exposé  sur les réseaux informatiques réalisé par  :</vt:lpstr>
      <vt:lpstr>  les Réseau  informatique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Réseau  informatique</dc:title>
  <dc:creator>p</dc:creator>
  <cp:lastModifiedBy>fujitsu</cp:lastModifiedBy>
  <cp:revision>35</cp:revision>
  <dcterms:created xsi:type="dcterms:W3CDTF">2014-05-05T15:34:34Z</dcterms:created>
  <dcterms:modified xsi:type="dcterms:W3CDTF">2014-05-27T21:04:49Z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