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A3B74-2A4A-4205-BC12-60B8633657E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D5D7B5-E3B7-4428-A2A0-F7B71795CE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a-sciences.com/magazines/high-tech/infos/dico/d/informatique-ordinateur-586/" TargetMode="External"/><Relationship Id="rId2" Type="http://schemas.openxmlformats.org/officeDocument/2006/relationships/hyperlink" Target="http://www.futura-sciences.com/magazines/high-tech/infos/dico/d/informatique-logiciel-561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1828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fr-FR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les </a:t>
            </a:r>
            <a:r>
              <a:rPr lang="fr-FR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réseaus</a:t>
            </a:r>
            <a:r>
              <a:rPr lang="fr-FR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informatiques </a:t>
            </a:r>
            <a:br>
              <a:rPr lang="fr-FR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fr-FR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 descr="gestion-reseau-informatique-id7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000372"/>
            <a:ext cx="4572032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u="sng" dirty="0" smtClean="0"/>
              <a:t>Le réseau  informatique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Ensemble des moyens matériels et </a:t>
            </a:r>
            <a:r>
              <a:rPr lang="fr-FR" sz="2000" u="sng" dirty="0" smtClean="0">
                <a:hlinkClick r:id="rId2"/>
              </a:rPr>
              <a:t>logiciels</a:t>
            </a:r>
            <a:r>
              <a:rPr lang="fr-FR" sz="2000" dirty="0" smtClean="0"/>
              <a:t> mis en </a:t>
            </a:r>
            <a:r>
              <a:rPr lang="fr-FR" sz="2000" dirty="0" err="1" smtClean="0"/>
              <a:t>oeuvre</a:t>
            </a:r>
            <a:r>
              <a:rPr lang="fr-FR" sz="2000" dirty="0" smtClean="0"/>
              <a:t> pour assurer les communications </a:t>
            </a:r>
            <a:r>
              <a:rPr lang="fr-FR" sz="2000" dirty="0" err="1" smtClean="0"/>
              <a:t>entre</a:t>
            </a:r>
            <a:r>
              <a:rPr lang="fr-FR" sz="2000" u="sng" dirty="0" err="1" smtClean="0">
                <a:hlinkClick r:id="rId3"/>
              </a:rPr>
              <a:t>ordinateurs</a:t>
            </a:r>
            <a:r>
              <a:rPr lang="fr-FR" sz="2000" dirty="0" smtClean="0"/>
              <a:t>, et le partage des ressources (logiciels, imprimante, graveur...)</a:t>
            </a:r>
            <a:endParaRPr lang="fr-FR" sz="2000" dirty="0"/>
          </a:p>
        </p:txBody>
      </p:sp>
      <p:pic>
        <p:nvPicPr>
          <p:cNvPr id="4" name="Image 3" descr="téléchargeme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3143248"/>
            <a:ext cx="4403786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u="sng" dirty="0" smtClean="0"/>
              <a:t>Les types de réseau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Au niveau "général" on peut parler de : </a:t>
            </a:r>
            <a:br>
              <a:rPr lang="fr-FR" sz="2000" dirty="0" smtClean="0"/>
            </a:br>
            <a:r>
              <a:rPr lang="fr-FR" sz="2000" dirty="0" smtClean="0"/>
              <a:t>LAN : Réseau local </a:t>
            </a:r>
            <a:br>
              <a:rPr lang="fr-FR" sz="2000" dirty="0" smtClean="0"/>
            </a:br>
            <a:r>
              <a:rPr lang="fr-FR" sz="2000" dirty="0" smtClean="0"/>
              <a:t>MAN : Réseau métropolitain (plus étendu qu'un réseau local, à l'échelle d'un campus ou d'une ville par exemple) </a:t>
            </a:r>
            <a:br>
              <a:rPr lang="fr-FR" sz="2000" dirty="0" smtClean="0"/>
            </a:br>
            <a:r>
              <a:rPr lang="fr-FR" sz="2000" dirty="0" smtClean="0"/>
              <a:t>WAN : Réseau étendu (internet) </a:t>
            </a:r>
            <a:endParaRPr lang="fr-FR" sz="2000" dirty="0"/>
          </a:p>
        </p:txBody>
      </p:sp>
      <p:pic>
        <p:nvPicPr>
          <p:cNvPr id="4" name="Image 3" descr="téléchargement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429132"/>
            <a:ext cx="2571768" cy="2286016"/>
          </a:xfrm>
          <a:prstGeom prst="rect">
            <a:avLst/>
          </a:prstGeom>
        </p:spPr>
      </p:pic>
      <p:pic>
        <p:nvPicPr>
          <p:cNvPr id="5" name="Image 4" descr="téléchargement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4429132"/>
            <a:ext cx="2643206" cy="2214554"/>
          </a:xfrm>
          <a:prstGeom prst="rect">
            <a:avLst/>
          </a:prstGeom>
        </p:spPr>
      </p:pic>
      <p:pic>
        <p:nvPicPr>
          <p:cNvPr id="6" name="Image 5" descr="téléchargement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429132"/>
            <a:ext cx="2428892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u="sng" dirty="0" smtClean="0"/>
              <a:t>Le réseau </a:t>
            </a:r>
            <a:r>
              <a:rPr lang="fr-FR" i="1" u="sng" dirty="0" err="1" smtClean="0"/>
              <a:t>Wi-Fi</a:t>
            </a:r>
            <a:r>
              <a:rPr lang="fr-FR" i="1" u="sng" dirty="0" smtClean="0"/>
              <a:t>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 </a:t>
            </a:r>
            <a:r>
              <a:rPr lang="fr-FR" sz="2400" dirty="0" err="1" smtClean="0"/>
              <a:t>Wi-Fi</a:t>
            </a:r>
            <a:r>
              <a:rPr lang="fr-FR" sz="2400" dirty="0" smtClean="0"/>
              <a:t> est réseau local sans fil à haut débit. Dans la pratique, le </a:t>
            </a:r>
            <a:r>
              <a:rPr lang="fr-FR" sz="2400" dirty="0" err="1" smtClean="0"/>
              <a:t>Wi-Fi</a:t>
            </a:r>
            <a:r>
              <a:rPr lang="fr-FR" sz="2400" dirty="0" smtClean="0"/>
              <a:t> permet de relier des ordinateurs portables, des machines de bureau, des assistants personnels à Internet.</a:t>
            </a:r>
            <a:endParaRPr lang="fr-FR" sz="2400" dirty="0"/>
          </a:p>
        </p:txBody>
      </p:sp>
      <p:pic>
        <p:nvPicPr>
          <p:cNvPr id="4" name="Image 3" descr="téléchargemen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885692"/>
            <a:ext cx="3857652" cy="2686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u="sng" dirty="0" smtClean="0"/>
              <a:t>Configuration matérielle d'un réseau local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sz="2000" dirty="0" smtClean="0"/>
              <a:t>Pour réaliser un réseau filiale, on a besoin de :</a:t>
            </a:r>
          </a:p>
          <a:p>
            <a:pPr marL="59436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 smtClean="0"/>
              <a:t>Carte réseau 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 smtClean="0"/>
              <a:t>Câble de connexion 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 smtClean="0"/>
              <a:t>Autres dispositifs (Hub, Switch) qui assure l'interconnexion.</a:t>
            </a:r>
          </a:p>
          <a:p>
            <a:endParaRPr lang="fr-FR" dirty="0"/>
          </a:p>
        </p:txBody>
      </p:sp>
      <p:pic>
        <p:nvPicPr>
          <p:cNvPr id="4" name="Image 3" descr="téléchargement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857628"/>
            <a:ext cx="3903110" cy="277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r>
              <a:rPr lang="fr-FR" sz="6600" spc="300" dirty="0" smtClean="0"/>
              <a:t>Réalisé par :</a:t>
            </a:r>
            <a:endParaRPr lang="fr-FR" sz="6600" spc="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fr-FR" sz="7200" dirty="0" smtClean="0">
                <a:latin typeface="Blue Highway" pitchFamily="2" charset="0"/>
              </a:rPr>
              <a:t>Tarik </a:t>
            </a:r>
            <a:r>
              <a:rPr lang="fr-FR" sz="7200" dirty="0" err="1" smtClean="0">
                <a:latin typeface="Blue Highway" pitchFamily="2" charset="0"/>
              </a:rPr>
              <a:t>allali</a:t>
            </a:r>
            <a:endParaRPr lang="fr-FR" sz="7200" dirty="0" smtClean="0">
              <a:latin typeface="Blue Highway" pitchFamily="2" charset="0"/>
            </a:endParaRPr>
          </a:p>
          <a:p>
            <a:pPr algn="ctr">
              <a:buNone/>
            </a:pPr>
            <a:r>
              <a:rPr lang="fr-FR" sz="7200" dirty="0" smtClean="0">
                <a:latin typeface="Blue Highway" pitchFamily="2" charset="0"/>
              </a:rPr>
              <a:t>Salah </a:t>
            </a:r>
            <a:r>
              <a:rPr lang="fr-FR" sz="7200" dirty="0" err="1" smtClean="0">
                <a:latin typeface="Blue Highway" pitchFamily="2" charset="0"/>
              </a:rPr>
              <a:t>din</a:t>
            </a:r>
            <a:r>
              <a:rPr lang="fr-FR" sz="7200" dirty="0" smtClean="0">
                <a:latin typeface="Blue Highway" pitchFamily="2" charset="0"/>
              </a:rPr>
              <a:t> </a:t>
            </a:r>
            <a:r>
              <a:rPr lang="fr-FR" sz="7200" dirty="0" err="1" smtClean="0">
                <a:latin typeface="Blue Highway" pitchFamily="2" charset="0"/>
              </a:rPr>
              <a:t>qannaa</a:t>
            </a:r>
            <a:endParaRPr lang="fr-FR" sz="7200" dirty="0" smtClean="0">
              <a:latin typeface="Blue Highway" pitchFamily="2" charset="0"/>
            </a:endParaRPr>
          </a:p>
          <a:p>
            <a:pPr algn="ctr">
              <a:buNone/>
            </a:pPr>
            <a:r>
              <a:rPr lang="fr-FR" sz="5400" dirty="0" smtClean="0">
                <a:latin typeface="Matura MT Script Capitals" pitchFamily="66" charset="0"/>
              </a:rPr>
              <a:t>2/6</a:t>
            </a:r>
          </a:p>
          <a:p>
            <a:pPr algn="ctr">
              <a:buNone/>
            </a:pPr>
            <a:r>
              <a:rPr lang="fr-FR" sz="5400" dirty="0" err="1" smtClean="0">
                <a:latin typeface="Blue Highway" pitchFamily="2" charset="0"/>
              </a:rPr>
              <a:t>College</a:t>
            </a:r>
            <a:r>
              <a:rPr lang="fr-FR" sz="5400" dirty="0" smtClean="0">
                <a:latin typeface="Blue Highway" pitchFamily="2" charset="0"/>
              </a:rPr>
              <a:t> al </a:t>
            </a:r>
            <a:r>
              <a:rPr lang="fr-FR" sz="5400" dirty="0" err="1" smtClean="0">
                <a:latin typeface="Blue Highway" pitchFamily="2" charset="0"/>
              </a:rPr>
              <a:t>qods</a:t>
            </a:r>
            <a:r>
              <a:rPr lang="fr-FR" sz="5400" dirty="0" smtClean="0">
                <a:latin typeface="Blue Highway" pitchFamily="2" charset="0"/>
              </a:rPr>
              <a:t> </a:t>
            </a:r>
          </a:p>
          <a:p>
            <a:pPr algn="ctr">
              <a:buNone/>
            </a:pPr>
            <a:r>
              <a:rPr lang="fr-FR" sz="5400" dirty="0" smtClean="0">
                <a:latin typeface="Matura MT Script Capitals" pitchFamily="66" charset="0"/>
              </a:rPr>
              <a:t>2013/2014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107</Words>
  <Application>Microsoft Office PowerPoint</Application>
  <PresentationFormat>Affichage à l'écran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Apex</vt:lpstr>
      <vt:lpstr>   les réseaus informatiques  </vt:lpstr>
      <vt:lpstr>Le réseau  informatique : </vt:lpstr>
      <vt:lpstr>Les types de réseau : </vt:lpstr>
      <vt:lpstr>Le réseau Wi-Fi : </vt:lpstr>
      <vt:lpstr>Configuration matérielle d'un réseau local </vt:lpstr>
      <vt:lpstr>Réalisé par :</vt:lpstr>
    </vt:vector>
  </TitlesOfParts>
  <Company>zizousoft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les réseau informatiques  </dc:title>
  <dc:creator>UTiLISATEUR</dc:creator>
  <cp:lastModifiedBy>fujitsu</cp:lastModifiedBy>
  <cp:revision>12</cp:revision>
  <dcterms:created xsi:type="dcterms:W3CDTF">2014-04-29T20:07:32Z</dcterms:created>
  <dcterms:modified xsi:type="dcterms:W3CDTF">2014-05-27T21:09:31Z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