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6"/>
  </p:notesMasterIdLst>
  <p:sldIdLst>
    <p:sldId id="256" r:id="rId2"/>
    <p:sldId id="272" r:id="rId3"/>
    <p:sldId id="257" r:id="rId4"/>
    <p:sldId id="270" r:id="rId5"/>
    <p:sldId id="263" r:id="rId6"/>
    <p:sldId id="264" r:id="rId7"/>
    <p:sldId id="265" r:id="rId8"/>
    <p:sldId id="266" r:id="rId9"/>
    <p:sldId id="267" r:id="rId10"/>
    <p:sldId id="258" r:id="rId11"/>
    <p:sldId id="259" r:id="rId12"/>
    <p:sldId id="268" r:id="rId13"/>
    <p:sldId id="260" r:id="rId14"/>
    <p:sldId id="27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456" autoAdjust="0"/>
    <p:restoredTop sz="86323" autoAdjust="0"/>
  </p:normalViewPr>
  <p:slideViewPr>
    <p:cSldViewPr>
      <p:cViewPr varScale="1">
        <p:scale>
          <a:sx n="63" d="100"/>
          <a:sy n="63" d="100"/>
        </p:scale>
        <p:origin x="-1362" y="-108"/>
      </p:cViewPr>
      <p:guideLst>
        <p:guide orient="horz" pos="2160"/>
        <p:guide pos="2880"/>
      </p:guideLst>
    </p:cSldViewPr>
  </p:slideViewPr>
  <p:outlineViewPr>
    <p:cViewPr>
      <p:scale>
        <a:sx n="33" d="100"/>
        <a:sy n="33" d="100"/>
      </p:scale>
      <p:origin x="0" y="158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7E53E-04CC-4E92-9581-69CB5DCECAEC}" type="datetimeFigureOut">
              <a:rPr lang="fr-FR" smtClean="0"/>
              <a:pPr/>
              <a:t>27/05/2014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1CFC70-DC6D-4B42-BDFF-226348AEA967}" type="slidenum">
              <a:rPr lang="fr-FR" smtClean="0"/>
              <a:pPr/>
              <a:t>‹N°›</a:t>
            </a:fld>
            <a:endParaRPr lang="fr-FR"/>
          </a:p>
        </p:txBody>
      </p:sp>
    </p:spTree>
    <p:extLst>
      <p:ext uri="{BB962C8B-B14F-4D97-AF65-F5344CB8AC3E}">
        <p14:creationId xmlns:p14="http://schemas.microsoft.com/office/powerpoint/2010/main" val="3241157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81CFC70-DC6D-4B42-BDFF-226348AEA967}"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281CFC70-DC6D-4B42-BDFF-226348AEA967}" type="slidenum">
              <a:rPr lang="fr-FR" smtClean="0"/>
              <a:pPr/>
              <a:t>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81CFC70-DC6D-4B42-BDFF-226348AEA967}"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2E878C3-EDBC-443D-A95B-14BB6C14CC82}" type="datetimeFigureOut">
              <a:rPr lang="fr-FR" smtClean="0"/>
              <a:pPr/>
              <a:t>27/05/2014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793E41A4-A1B8-4C0C-99E1-0CD478CA8F7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2E878C3-EDBC-443D-A95B-14BB6C14CC82}" type="datetimeFigureOut">
              <a:rPr lang="fr-FR" smtClean="0"/>
              <a:pPr/>
              <a:t>27/05/2014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3E41A4-A1B8-4C0C-99E1-0CD478CA8F7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2E878C3-EDBC-443D-A95B-14BB6C14CC82}" type="datetimeFigureOut">
              <a:rPr lang="fr-FR" smtClean="0"/>
              <a:pPr/>
              <a:t>27/05/2014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3E41A4-A1B8-4C0C-99E1-0CD478CA8F7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2E878C3-EDBC-443D-A95B-14BB6C14CC82}" type="datetimeFigureOut">
              <a:rPr lang="fr-FR" smtClean="0"/>
              <a:pPr/>
              <a:t>27/05/2014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3E41A4-A1B8-4C0C-99E1-0CD478CA8F7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2E878C3-EDBC-443D-A95B-14BB6C14CC82}" type="datetimeFigureOut">
              <a:rPr lang="fr-FR" smtClean="0"/>
              <a:pPr/>
              <a:t>27/05/2014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3E41A4-A1B8-4C0C-99E1-0CD478CA8F7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2E878C3-EDBC-443D-A95B-14BB6C14CC82}" type="datetimeFigureOut">
              <a:rPr lang="fr-FR" smtClean="0"/>
              <a:pPr/>
              <a:t>27/05/2014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3E41A4-A1B8-4C0C-99E1-0CD478CA8F7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2E878C3-EDBC-443D-A95B-14BB6C14CC82}" type="datetimeFigureOut">
              <a:rPr lang="fr-FR" smtClean="0"/>
              <a:pPr/>
              <a:t>27/05/2014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93E41A4-A1B8-4C0C-99E1-0CD478CA8F7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2E878C3-EDBC-443D-A95B-14BB6C14CC82}" type="datetimeFigureOut">
              <a:rPr lang="fr-FR" smtClean="0"/>
              <a:pPr/>
              <a:t>27/05/2014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93E41A4-A1B8-4C0C-99E1-0CD478CA8F7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2E878C3-EDBC-443D-A95B-14BB6C14CC82}" type="datetimeFigureOut">
              <a:rPr lang="fr-FR" smtClean="0"/>
              <a:pPr/>
              <a:t>27/05/2014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93E41A4-A1B8-4C0C-99E1-0CD478CA8F7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2E878C3-EDBC-443D-A95B-14BB6C14CC82}" type="datetimeFigureOut">
              <a:rPr lang="fr-FR" smtClean="0"/>
              <a:pPr/>
              <a:t>27/05/2014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3E41A4-A1B8-4C0C-99E1-0CD478CA8F7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2E878C3-EDBC-443D-A95B-14BB6C14CC82}" type="datetimeFigureOut">
              <a:rPr lang="fr-FR" smtClean="0"/>
              <a:pPr/>
              <a:t>27/05/2014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93E41A4-A1B8-4C0C-99E1-0CD478CA8F72}"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E878C3-EDBC-443D-A95B-14BB6C14CC82}" type="datetimeFigureOut">
              <a:rPr lang="fr-FR" smtClean="0"/>
              <a:pPr/>
              <a:t>27/05/2014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3E41A4-A1B8-4C0C-99E1-0CD478CA8F72}"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6.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audio" Target="../media/audio7.wav"/><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descr="kmbtea3n.gif"/>
          <p:cNvPicPr>
            <a:picLocks noChangeAspect="1"/>
          </p:cNvPicPr>
          <p:nvPr/>
        </p:nvPicPr>
        <p:blipFill>
          <a:blip r:embed="rId4"/>
          <a:stretch>
            <a:fillRect/>
          </a:stretch>
        </p:blipFill>
        <p:spPr>
          <a:xfrm>
            <a:off x="0" y="0"/>
            <a:ext cx="9144000" cy="3500438"/>
          </a:xfrm>
          <a:prstGeom prst="rect">
            <a:avLst/>
          </a:prstGeom>
        </p:spPr>
        <p:style>
          <a:lnRef idx="1">
            <a:schemeClr val="accent2"/>
          </a:lnRef>
          <a:fillRef idx="2">
            <a:schemeClr val="accent2"/>
          </a:fillRef>
          <a:effectRef idx="1">
            <a:schemeClr val="accent2"/>
          </a:effectRef>
          <a:fontRef idx="minor">
            <a:schemeClr val="dk1"/>
          </a:fontRef>
        </p:style>
      </p:pic>
      <p:sp>
        <p:nvSpPr>
          <p:cNvPr id="6" name="Rectangle 5"/>
          <p:cNvSpPr/>
          <p:nvPr/>
        </p:nvSpPr>
        <p:spPr>
          <a:xfrm>
            <a:off x="0" y="3500438"/>
            <a:ext cx="9144000" cy="335756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chemeClr val="accent2">
                    <a:lumMod val="75000"/>
                  </a:schemeClr>
                </a:solidFill>
                <a:latin typeface="Baskerville Old Face" pitchFamily="18" charset="0"/>
              </a:rPr>
              <a:t>Nom et prénom:  CHAHTI  </a:t>
            </a:r>
            <a:r>
              <a:rPr lang="fr-FR" sz="3600" b="1" dirty="0" err="1" smtClean="0">
                <a:solidFill>
                  <a:schemeClr val="accent2">
                    <a:lumMod val="75000"/>
                  </a:schemeClr>
                </a:solidFill>
                <a:latin typeface="Baskerville Old Face" pitchFamily="18" charset="0"/>
              </a:rPr>
              <a:t>Chaimae</a:t>
            </a:r>
            <a:endParaRPr lang="fr-FR" sz="3600" b="1" dirty="0" smtClean="0">
              <a:solidFill>
                <a:schemeClr val="accent2">
                  <a:lumMod val="75000"/>
                </a:schemeClr>
              </a:solidFill>
              <a:latin typeface="Baskerville Old Face" pitchFamily="18" charset="0"/>
            </a:endParaRPr>
          </a:p>
          <a:p>
            <a:pPr algn="ctr"/>
            <a:r>
              <a:rPr lang="fr-FR" sz="3600" b="1" dirty="0" smtClean="0">
                <a:solidFill>
                  <a:schemeClr val="accent2">
                    <a:lumMod val="75000"/>
                  </a:schemeClr>
                </a:solidFill>
                <a:latin typeface="Baskerville Old Face" pitchFamily="18" charset="0"/>
              </a:rPr>
              <a:t>Année scolaire: 2014/2015</a:t>
            </a:r>
          </a:p>
          <a:p>
            <a:pPr algn="ctr"/>
            <a:r>
              <a:rPr lang="fr-FR" sz="3600" b="1" dirty="0" smtClean="0">
                <a:solidFill>
                  <a:schemeClr val="accent2">
                    <a:lumMod val="75000"/>
                  </a:schemeClr>
                </a:solidFill>
                <a:latin typeface="Baskerville Old Face" pitchFamily="18" charset="0"/>
              </a:rPr>
              <a:t>Classe: 2/6</a:t>
            </a:r>
          </a:p>
          <a:p>
            <a:pPr algn="ctr"/>
            <a:r>
              <a:rPr lang="fr-FR" dirty="0" smtClean="0"/>
              <a:t> </a:t>
            </a:r>
            <a:endParaRPr lang="fr-FR" dirty="0"/>
          </a:p>
        </p:txBody>
      </p:sp>
    </p:spTree>
  </p:cSld>
  <p:clrMapOvr>
    <a:masterClrMapping/>
  </p:clrMapOvr>
  <p:transition spd="slow">
    <p:dissolve/>
    <p:sndAc>
      <p:stSnd>
        <p:snd r:embed="rId3"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857375"/>
            <a:ext cx="9144000" cy="6143625"/>
          </a:xfrm>
        </p:spPr>
        <p:style>
          <a:lnRef idx="0">
            <a:schemeClr val="accent1"/>
          </a:lnRef>
          <a:fillRef idx="3">
            <a:schemeClr val="accent1"/>
          </a:fillRef>
          <a:effectRef idx="3">
            <a:schemeClr val="accent1"/>
          </a:effectRef>
          <a:fontRef idx="minor">
            <a:schemeClr val="lt1"/>
          </a:fontRef>
        </p:style>
        <p:txBody>
          <a:bodyPr>
            <a:normAutofit/>
          </a:bodyPr>
          <a:lstStyle/>
          <a:p>
            <a:pPr>
              <a:buNone/>
            </a:pPr>
            <a:r>
              <a:rPr lang="fr-FR" sz="2800" b="1" dirty="0" smtClean="0">
                <a:solidFill>
                  <a:schemeClr val="accent3">
                    <a:lumMod val="75000"/>
                  </a:schemeClr>
                </a:solidFill>
                <a:effectLst>
                  <a:outerShdw blurRad="38100" dist="38100" dir="2700000" algn="tl">
                    <a:srgbClr val="000000">
                      <a:alpha val="43137"/>
                    </a:srgbClr>
                  </a:outerShdw>
                </a:effectLst>
              </a:rPr>
              <a:t>       </a:t>
            </a:r>
            <a:r>
              <a:rPr lang="fr-FR" sz="2800" b="1" u="sng" dirty="0" smtClean="0">
                <a:solidFill>
                  <a:schemeClr val="accent3">
                    <a:lumMod val="75000"/>
                  </a:schemeClr>
                </a:solidFill>
                <a:effectLst>
                  <a:outerShdw blurRad="38100" dist="38100" dir="2700000" algn="tl">
                    <a:srgbClr val="000000">
                      <a:alpha val="43137"/>
                    </a:srgbClr>
                  </a:outerShdw>
                </a:effectLst>
              </a:rPr>
              <a:t>Topologie des réseaux:</a:t>
            </a:r>
          </a:p>
          <a:p>
            <a:pPr>
              <a:buNone/>
            </a:pPr>
            <a:r>
              <a:rPr lang="fr-FR" sz="1800" dirty="0" smtClean="0"/>
              <a:t>               Le terne «topologie »d’un réseau désigne la manière avec quelle les composants (ordinateur ,périphérique ,câble  de liaison ….) sont interconnectés entre eux.</a:t>
            </a:r>
          </a:p>
          <a:p>
            <a:pPr>
              <a:buNone/>
            </a:pPr>
            <a:r>
              <a:rPr lang="fr-FR" sz="1800" dirty="0" smtClean="0"/>
              <a:t>              On distingue plusieurs topologies, on peut citer quelque unes :</a:t>
            </a:r>
          </a:p>
          <a:p>
            <a:pPr>
              <a:buNone/>
            </a:pPr>
            <a:r>
              <a:rPr lang="fr-FR" sz="2800" b="1" dirty="0" smtClean="0">
                <a:effectLst>
                  <a:outerShdw blurRad="38100" dist="38100" dir="2700000" algn="tl">
                    <a:srgbClr val="000000">
                      <a:alpha val="43137"/>
                    </a:srgbClr>
                  </a:outerShdw>
                </a:effectLst>
              </a:rPr>
              <a:t>      </a:t>
            </a:r>
            <a:r>
              <a:rPr lang="fr-FR" sz="2800" b="1" u="sng" dirty="0" smtClean="0">
                <a:solidFill>
                  <a:schemeClr val="accent3">
                    <a:lumMod val="75000"/>
                  </a:schemeClr>
                </a:solidFill>
                <a:effectLst>
                  <a:outerShdw blurRad="38100" dist="38100" dir="2700000" algn="tl">
                    <a:srgbClr val="000000">
                      <a:alpha val="43137"/>
                    </a:srgbClr>
                  </a:outerShdw>
                </a:effectLst>
              </a:rPr>
              <a:t>Topologie en bus :</a:t>
            </a:r>
            <a:r>
              <a:rPr lang="fr-FR" sz="1800" b="1" dirty="0" smtClean="0">
                <a:solidFill>
                  <a:schemeClr val="accent3">
                    <a:lumMod val="75000"/>
                  </a:schemeClr>
                </a:solidFill>
              </a:rPr>
              <a:t> </a:t>
            </a:r>
          </a:p>
          <a:p>
            <a:pPr>
              <a:buNone/>
            </a:pPr>
            <a:r>
              <a:rPr lang="fr-FR" sz="1800" dirty="0" smtClean="0"/>
              <a:t>               tous les ordinateurs sont reliés à même ligne de transmission par l’intermédiaire de câble.</a:t>
            </a:r>
          </a:p>
          <a:p>
            <a:pPr>
              <a:buNone/>
            </a:pPr>
            <a:endParaRPr lang="fr-FR" sz="1800" i="1" dirty="0" smtClean="0"/>
          </a:p>
          <a:p>
            <a:pPr>
              <a:buNone/>
            </a:pPr>
            <a:endParaRPr lang="fr-FR" sz="1800" i="1" dirty="0" smtClean="0"/>
          </a:p>
          <a:p>
            <a:pPr>
              <a:buNone/>
            </a:pPr>
            <a:endParaRPr lang="fr-FR" sz="1800" i="1" dirty="0" smtClean="0"/>
          </a:p>
        </p:txBody>
      </p:sp>
      <p:pic>
        <p:nvPicPr>
          <p:cNvPr id="4" name="Image 3" descr="Construction-dune-bibliotheque-virtuelle-cas-de-la-bibliotheque-de-la-faculte-des-sciences21.png"/>
          <p:cNvPicPr>
            <a:picLocks noChangeAspect="1"/>
          </p:cNvPicPr>
          <p:nvPr/>
        </p:nvPicPr>
        <p:blipFill>
          <a:blip r:embed="rId3"/>
          <a:stretch>
            <a:fillRect/>
          </a:stretch>
        </p:blipFill>
        <p:spPr>
          <a:xfrm>
            <a:off x="2214546" y="5000635"/>
            <a:ext cx="5357850" cy="2586829"/>
          </a:xfrm>
          <a:prstGeom prst="rect">
            <a:avLst/>
          </a:prstGeom>
        </p:spPr>
        <p:style>
          <a:lnRef idx="1">
            <a:schemeClr val="accent3"/>
          </a:lnRef>
          <a:fillRef idx="2">
            <a:schemeClr val="accent3"/>
          </a:fillRef>
          <a:effectRef idx="1">
            <a:schemeClr val="accent3"/>
          </a:effectRef>
          <a:fontRef idx="minor">
            <a:schemeClr val="dk1"/>
          </a:fontRef>
        </p:style>
      </p:pic>
      <p:sp>
        <p:nvSpPr>
          <p:cNvPr id="10" name="Vague 9"/>
          <p:cNvSpPr/>
          <p:nvPr/>
        </p:nvSpPr>
        <p:spPr>
          <a:xfrm>
            <a:off x="714348" y="0"/>
            <a:ext cx="8072494" cy="1714488"/>
          </a:xfrm>
          <a:prstGeom prst="wav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fr-FR" sz="4800" b="1" u="sng" dirty="0" smtClean="0">
                <a:solidFill>
                  <a:schemeClr val="bg1"/>
                </a:solidFill>
                <a:effectLst>
                  <a:glow rad="139700">
                    <a:schemeClr val="accent3">
                      <a:satMod val="175000"/>
                      <a:alpha val="40000"/>
                    </a:schemeClr>
                  </a:glow>
                  <a:innerShdw blurRad="63500" dist="50800" dir="13500000">
                    <a:prstClr val="black">
                      <a:alpha val="50000"/>
                    </a:prstClr>
                  </a:innerShdw>
                </a:effectLst>
                <a:latin typeface="Blackadder ITC" pitchFamily="82" charset="0"/>
              </a:rPr>
              <a:t>3.Topologie d’un réseau informatique </a:t>
            </a:r>
          </a:p>
          <a:p>
            <a:pPr algn="ctr"/>
            <a:endParaRPr lang="fr-FR" b="1" dirty="0">
              <a:effectLst>
                <a:outerShdw blurRad="38100" dist="38100" dir="2700000" algn="tl">
                  <a:srgbClr val="000000">
                    <a:alpha val="43137"/>
                  </a:srgbClr>
                </a:outerShdw>
              </a:effectLst>
            </a:endParaRPr>
          </a:p>
        </p:txBody>
      </p:sp>
      <p:sp>
        <p:nvSpPr>
          <p:cNvPr id="8" name="Organigramme : Connecteur 7"/>
          <p:cNvSpPr/>
          <p:nvPr/>
        </p:nvSpPr>
        <p:spPr>
          <a:xfrm>
            <a:off x="285720" y="1928802"/>
            <a:ext cx="285752" cy="500066"/>
          </a:xfrm>
          <a:prstGeom prst="flowChartConnector">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9" name="Organigramme : Connecteur 8"/>
          <p:cNvSpPr/>
          <p:nvPr/>
        </p:nvSpPr>
        <p:spPr>
          <a:xfrm>
            <a:off x="285720" y="3286124"/>
            <a:ext cx="285752" cy="500066"/>
          </a:xfrm>
          <a:prstGeom prst="flowChartConnector">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ransition>
    <p:newsflash/>
    <p:sndAc>
      <p:stSnd loop="1">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wipe(down)">
                                      <p:cBhvr>
                                        <p:cTn id="7" dur="500"/>
                                        <p:tgtEl>
                                          <p:spTgt spid="10">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down)">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ipe(down)">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down)">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down)">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wipe(down)">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wipe(down)">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7143776"/>
          </a:xfrm>
        </p:spPr>
        <p:style>
          <a:lnRef idx="1">
            <a:schemeClr val="accent1"/>
          </a:lnRef>
          <a:fillRef idx="3">
            <a:schemeClr val="accent1"/>
          </a:fillRef>
          <a:effectRef idx="2">
            <a:schemeClr val="accent1"/>
          </a:effectRef>
          <a:fontRef idx="minor">
            <a:schemeClr val="lt1"/>
          </a:fontRef>
        </p:style>
        <p:txBody>
          <a:bodyPr/>
          <a:lstStyle/>
          <a:p>
            <a:pPr>
              <a:buNone/>
            </a:pPr>
            <a:r>
              <a:rPr lang="fr-FR" dirty="0" smtClean="0"/>
              <a:t>              </a:t>
            </a:r>
            <a:r>
              <a:rPr lang="fr-FR" sz="2800" b="1" u="sng" dirty="0" smtClean="0">
                <a:solidFill>
                  <a:schemeClr val="accent3">
                    <a:lumMod val="75000"/>
                  </a:schemeClr>
                </a:solidFill>
                <a:effectLst>
                  <a:outerShdw blurRad="38100" dist="38100" dir="2700000" algn="tl">
                    <a:srgbClr val="000000">
                      <a:alpha val="43137"/>
                    </a:srgbClr>
                  </a:outerShdw>
                </a:effectLst>
              </a:rPr>
              <a:t>Topologie en étoile : </a:t>
            </a:r>
          </a:p>
          <a:p>
            <a:pPr>
              <a:buNone/>
            </a:pPr>
            <a:r>
              <a:rPr lang="fr-FR" sz="2800" b="1" dirty="0" smtClean="0"/>
              <a:t>         </a:t>
            </a:r>
            <a:r>
              <a:rPr lang="fr-FR" sz="3200" b="1" dirty="0" smtClean="0"/>
              <a:t>t</a:t>
            </a:r>
            <a:r>
              <a:rPr lang="fr-FR" sz="2000" b="1" dirty="0" smtClean="0"/>
              <a:t>o</a:t>
            </a:r>
            <a:r>
              <a:rPr lang="fr-FR" sz="2000" dirty="0" smtClean="0">
                <a:effectLst>
                  <a:outerShdw blurRad="38100" dist="38100" dir="2700000" algn="tl">
                    <a:srgbClr val="000000">
                      <a:alpha val="43137"/>
                    </a:srgbClr>
                  </a:outerShdw>
                </a:effectLst>
              </a:rPr>
              <a:t>us les ordinateurs sont reliés à un système matériel central appelé concentrateur (HUB ou SWITCH)</a:t>
            </a:r>
            <a:endParaRPr lang="fr-FR" sz="1800" dirty="0" smtClean="0">
              <a:effectLst>
                <a:outerShdw blurRad="38100" dist="38100" dir="2700000" algn="tl">
                  <a:srgbClr val="000000">
                    <a:alpha val="43137"/>
                  </a:srgbClr>
                </a:outerShdw>
              </a:effectLst>
            </a:endParaRPr>
          </a:p>
          <a:p>
            <a:endParaRPr lang="fr-FR" sz="2800" b="1" u="sng" dirty="0" smtClean="0">
              <a:effectLst>
                <a:outerShdw blurRad="38100" dist="38100" dir="2700000" algn="tl">
                  <a:srgbClr val="000000">
                    <a:alpha val="43137"/>
                  </a:srgbClr>
                </a:outerShdw>
              </a:effectLst>
            </a:endParaRPr>
          </a:p>
          <a:p>
            <a:endParaRPr lang="fr-FR" sz="2800" b="1" u="sng" dirty="0" smtClean="0">
              <a:effectLst>
                <a:outerShdw blurRad="38100" dist="38100" dir="2700000" algn="tl">
                  <a:srgbClr val="000000">
                    <a:alpha val="43137"/>
                  </a:srgbClr>
                </a:outerShdw>
              </a:effectLst>
            </a:endParaRPr>
          </a:p>
          <a:p>
            <a:endParaRPr lang="fr-FR" sz="2800" b="1" u="sng" dirty="0" smtClean="0">
              <a:effectLst>
                <a:outerShdw blurRad="38100" dist="38100" dir="2700000" algn="tl">
                  <a:srgbClr val="000000">
                    <a:alpha val="43137"/>
                  </a:srgbClr>
                </a:outerShdw>
              </a:effectLst>
            </a:endParaRPr>
          </a:p>
          <a:p>
            <a:endParaRPr lang="fr-FR" sz="2800" b="1" u="sng" dirty="0" smtClean="0">
              <a:effectLst>
                <a:outerShdw blurRad="38100" dist="38100" dir="2700000" algn="tl">
                  <a:srgbClr val="000000">
                    <a:alpha val="43137"/>
                  </a:srgbClr>
                </a:outerShdw>
              </a:effectLst>
            </a:endParaRPr>
          </a:p>
          <a:p>
            <a:pPr>
              <a:buNone/>
            </a:pPr>
            <a:r>
              <a:rPr lang="fr-FR" sz="2800" b="1" dirty="0" smtClean="0">
                <a:effectLst>
                  <a:outerShdw blurRad="38100" dist="38100" dir="2700000" algn="tl">
                    <a:srgbClr val="000000">
                      <a:alpha val="43137"/>
                    </a:srgbClr>
                  </a:outerShdw>
                </a:effectLst>
              </a:rPr>
              <a:t>              </a:t>
            </a:r>
            <a:r>
              <a:rPr lang="fr-FR" sz="2800" b="1" u="sng" dirty="0" smtClean="0">
                <a:solidFill>
                  <a:schemeClr val="accent3">
                    <a:lumMod val="75000"/>
                  </a:schemeClr>
                </a:solidFill>
                <a:effectLst>
                  <a:outerShdw blurRad="38100" dist="38100" dir="2700000" algn="tl">
                    <a:srgbClr val="000000">
                      <a:alpha val="43137"/>
                    </a:srgbClr>
                  </a:outerShdw>
                </a:effectLst>
              </a:rPr>
              <a:t>Topologie en anneau:</a:t>
            </a:r>
            <a:r>
              <a:rPr lang="fr-FR" sz="1800" b="1" dirty="0" smtClean="0">
                <a:solidFill>
                  <a:schemeClr val="accent3">
                    <a:lumMod val="75000"/>
                  </a:schemeClr>
                </a:solidFill>
                <a:effectLst>
                  <a:outerShdw blurRad="38100" dist="38100" dir="2700000" algn="tl">
                    <a:srgbClr val="000000">
                      <a:alpha val="43137"/>
                    </a:srgbClr>
                  </a:outerShdw>
                </a:effectLst>
              </a:rPr>
              <a:t>  </a:t>
            </a:r>
          </a:p>
          <a:p>
            <a:pPr>
              <a:buNone/>
            </a:pPr>
            <a:r>
              <a:rPr lang="fr-FR" sz="2000" dirty="0" smtClean="0">
                <a:effectLst>
                  <a:outerShdw blurRad="38100" dist="38100" dir="2700000" algn="tl">
                    <a:srgbClr val="000000">
                      <a:alpha val="43137"/>
                    </a:srgbClr>
                  </a:outerShdw>
                </a:effectLst>
              </a:rPr>
              <a:t>         les ordinateurs sont situés sur une boucle et communiquent chacun à leur tour.</a:t>
            </a:r>
          </a:p>
          <a:p>
            <a:pPr>
              <a:buNone/>
            </a:pPr>
            <a:endParaRPr lang="fr-FR" sz="1800" dirty="0" smtClean="0">
              <a:effectLst>
                <a:outerShdw blurRad="38100" dist="38100" dir="2700000" algn="tl">
                  <a:srgbClr val="000000">
                    <a:alpha val="43137"/>
                  </a:srgbClr>
                </a:outerShdw>
              </a:effectLst>
            </a:endParaRPr>
          </a:p>
          <a:p>
            <a:pPr>
              <a:buNone/>
            </a:pPr>
            <a:endParaRPr lang="fr-FR" sz="1800" dirty="0" smtClean="0">
              <a:effectLst>
                <a:outerShdw blurRad="38100" dist="38100" dir="2700000" algn="tl">
                  <a:srgbClr val="000000">
                    <a:alpha val="43137"/>
                  </a:srgbClr>
                </a:outerShdw>
              </a:effectLst>
            </a:endParaRPr>
          </a:p>
          <a:p>
            <a:endParaRPr lang="fr-FR" sz="2800" b="1" u="sng" dirty="0" smtClean="0">
              <a:effectLst>
                <a:outerShdw blurRad="38100" dist="38100" dir="2700000" algn="tl">
                  <a:srgbClr val="000000">
                    <a:alpha val="43137"/>
                  </a:srgbClr>
                </a:outerShdw>
              </a:effectLst>
            </a:endParaRPr>
          </a:p>
          <a:p>
            <a:endParaRPr lang="fr-FR" sz="2800" b="1" u="sng" dirty="0" smtClean="0">
              <a:effectLst>
                <a:outerShdw blurRad="38100" dist="38100" dir="2700000" algn="tl">
                  <a:srgbClr val="000000">
                    <a:alpha val="43137"/>
                  </a:srgbClr>
                </a:outerShdw>
              </a:effectLst>
            </a:endParaRPr>
          </a:p>
          <a:p>
            <a:pPr>
              <a:buNone/>
            </a:pPr>
            <a:endParaRPr lang="fr-FR" sz="2800" b="1" u="sng" dirty="0" smtClean="0">
              <a:effectLst>
                <a:outerShdw blurRad="38100" dist="38100" dir="2700000" algn="tl">
                  <a:srgbClr val="000000">
                    <a:alpha val="43137"/>
                  </a:srgbClr>
                </a:outerShdw>
              </a:effectLst>
            </a:endParaRPr>
          </a:p>
        </p:txBody>
      </p:sp>
      <p:pic>
        <p:nvPicPr>
          <p:cNvPr id="5" name="Image 4" descr="etoile.gif"/>
          <p:cNvPicPr>
            <a:picLocks noChangeAspect="1"/>
          </p:cNvPicPr>
          <p:nvPr/>
        </p:nvPicPr>
        <p:blipFill>
          <a:blip r:embed="rId3"/>
          <a:stretch>
            <a:fillRect/>
          </a:stretch>
        </p:blipFill>
        <p:spPr>
          <a:xfrm>
            <a:off x="2357422" y="1500174"/>
            <a:ext cx="3643338" cy="1500198"/>
          </a:xfrm>
          <a:prstGeom prst="rect">
            <a:avLst/>
          </a:prstGeom>
        </p:spPr>
        <p:style>
          <a:lnRef idx="2">
            <a:schemeClr val="accent5"/>
          </a:lnRef>
          <a:fillRef idx="1">
            <a:schemeClr val="lt1"/>
          </a:fillRef>
          <a:effectRef idx="0">
            <a:schemeClr val="accent5"/>
          </a:effectRef>
          <a:fontRef idx="minor">
            <a:schemeClr val="dk1"/>
          </a:fontRef>
        </p:style>
      </p:pic>
      <p:pic>
        <p:nvPicPr>
          <p:cNvPr id="6" name="Image 5" descr="technologies-images-ring.gif"/>
          <p:cNvPicPr>
            <a:picLocks noChangeAspect="1"/>
          </p:cNvPicPr>
          <p:nvPr/>
        </p:nvPicPr>
        <p:blipFill>
          <a:blip r:embed="rId4"/>
          <a:stretch>
            <a:fillRect/>
          </a:stretch>
        </p:blipFill>
        <p:spPr>
          <a:xfrm>
            <a:off x="2428860" y="4776782"/>
            <a:ext cx="4277324" cy="2081218"/>
          </a:xfrm>
          <a:prstGeom prst="rect">
            <a:avLst/>
          </a:prstGeom>
        </p:spPr>
        <p:style>
          <a:lnRef idx="2">
            <a:schemeClr val="accent6"/>
          </a:lnRef>
          <a:fillRef idx="1">
            <a:schemeClr val="lt1"/>
          </a:fillRef>
          <a:effectRef idx="0">
            <a:schemeClr val="accent6"/>
          </a:effectRef>
          <a:fontRef idx="minor">
            <a:schemeClr val="dk1"/>
          </a:fontRef>
        </p:style>
      </p:pic>
      <p:sp>
        <p:nvSpPr>
          <p:cNvPr id="8" name="Organigramme : Connecteur 7"/>
          <p:cNvSpPr/>
          <p:nvPr/>
        </p:nvSpPr>
        <p:spPr>
          <a:xfrm flipV="1">
            <a:off x="785786" y="0"/>
            <a:ext cx="285752" cy="500042"/>
          </a:xfrm>
          <a:prstGeom prst="flowChartConnector">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9" name="Organigramme : Connecteur 8"/>
          <p:cNvSpPr/>
          <p:nvPr/>
        </p:nvSpPr>
        <p:spPr>
          <a:xfrm>
            <a:off x="928662" y="3429000"/>
            <a:ext cx="285752" cy="500066"/>
          </a:xfrm>
          <a:prstGeom prst="flowChartConnector">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ipe(down)">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428736"/>
            <a:ext cx="8215370" cy="5214974"/>
          </a:xfrm>
        </p:spPr>
        <p:style>
          <a:lnRef idx="3">
            <a:schemeClr val="lt1"/>
          </a:lnRef>
          <a:fillRef idx="1">
            <a:schemeClr val="accent1"/>
          </a:fillRef>
          <a:effectRef idx="1">
            <a:schemeClr val="accent1"/>
          </a:effectRef>
          <a:fontRef idx="minor">
            <a:schemeClr val="lt1"/>
          </a:fontRef>
        </p:style>
        <p:txBody>
          <a:bodyPr>
            <a:noAutofit/>
          </a:bodyPr>
          <a:lstStyle/>
          <a:p>
            <a:r>
              <a:rPr lang="fr-FR" sz="2400" b="1" dirty="0" smtClean="0">
                <a:effectLst>
                  <a:outerShdw blurRad="38100" dist="38100" dir="2700000" algn="tl">
                    <a:srgbClr val="000000">
                      <a:alpha val="43137"/>
                    </a:srgbClr>
                  </a:outerShdw>
                </a:effectLst>
              </a:rPr>
              <a:t>Le Wifi est une technologie permettant de créer des réseaux informatiques sans fil (Wireless). Il s'agit d'une norme de l'IEEE baptisée 802.11. </a:t>
            </a:r>
            <a:br>
              <a:rPr lang="fr-FR" sz="2400" b="1" dirty="0" smtClean="0">
                <a:effectLst>
                  <a:outerShdw blurRad="38100" dist="38100" dir="2700000" algn="tl">
                    <a:srgbClr val="000000">
                      <a:alpha val="43137"/>
                    </a:srgbClr>
                  </a:outerShdw>
                </a:effectLst>
              </a:rPr>
            </a:br>
            <a:r>
              <a:rPr lang="fr-FR" sz="2400" b="1" dirty="0" smtClean="0">
                <a:effectLst>
                  <a:outerShdw blurRad="38100" dist="38100" dir="2700000" algn="tl">
                    <a:srgbClr val="000000">
                      <a:alpha val="43137"/>
                    </a:srgbClr>
                  </a:outerShdw>
                </a:effectLst>
              </a:rPr>
              <a:t/>
            </a:r>
            <a:br>
              <a:rPr lang="fr-FR" sz="2400" b="1" dirty="0" smtClean="0">
                <a:effectLst>
                  <a:outerShdw blurRad="38100" dist="38100" dir="2700000" algn="tl">
                    <a:srgbClr val="000000">
                      <a:alpha val="43137"/>
                    </a:srgbClr>
                  </a:outerShdw>
                </a:effectLst>
              </a:rPr>
            </a:br>
            <a:r>
              <a:rPr lang="fr-FR" sz="2400" b="1" dirty="0" smtClean="0">
                <a:effectLst>
                  <a:outerShdw blurRad="38100" dist="38100" dir="2700000" algn="tl">
                    <a:srgbClr val="000000">
                      <a:alpha val="43137"/>
                    </a:srgbClr>
                  </a:outerShdw>
                </a:effectLst>
              </a:rPr>
              <a:t>-Sa portée varie d'un appareil à l'autre entre quelques dizaines de mètres à plusieurs centaines de mètres, ce qui en fait une technologie de premier choix pour le réseau domestique avec connexion internet. </a:t>
            </a:r>
            <a:br>
              <a:rPr lang="fr-FR" sz="2400" b="1" dirty="0" smtClean="0">
                <a:effectLst>
                  <a:outerShdw blurRad="38100" dist="38100" dir="2700000" algn="tl">
                    <a:srgbClr val="000000">
                      <a:alpha val="43137"/>
                    </a:srgbClr>
                  </a:outerShdw>
                </a:effectLst>
              </a:rPr>
            </a:br>
            <a:r>
              <a:rPr lang="fr-FR" sz="2400" b="1" dirty="0" smtClean="0">
                <a:effectLst>
                  <a:outerShdw blurRad="38100" dist="38100" dir="2700000" algn="tl">
                    <a:srgbClr val="000000">
                      <a:alpha val="43137"/>
                    </a:srgbClr>
                  </a:outerShdw>
                </a:effectLst>
              </a:rPr>
              <a:t/>
            </a:r>
            <a:br>
              <a:rPr lang="fr-FR" sz="2400" b="1" dirty="0" smtClean="0">
                <a:effectLst>
                  <a:outerShdw blurRad="38100" dist="38100" dir="2700000" algn="tl">
                    <a:srgbClr val="000000">
                      <a:alpha val="43137"/>
                    </a:srgbClr>
                  </a:outerShdw>
                </a:effectLst>
              </a:rPr>
            </a:br>
            <a:r>
              <a:rPr lang="fr-FR" sz="2400" b="1" dirty="0" smtClean="0">
                <a:effectLst>
                  <a:outerShdw blurRad="38100" dist="38100" dir="2700000" algn="tl">
                    <a:srgbClr val="000000">
                      <a:alpha val="43137"/>
                    </a:srgbClr>
                  </a:outerShdw>
                </a:effectLst>
              </a:rPr>
              <a:t>-Il est de plus en plus utilisé par divers matériels informatiques, ordinateurs, organiseurs (PDA), consoles de jeux portables voire des imprimantes utilisent elles aussi le Wifi pour simplifier leur connexion. </a:t>
            </a:r>
            <a:br>
              <a:rPr lang="fr-FR" sz="2400" b="1" dirty="0" smtClean="0">
                <a:effectLst>
                  <a:outerShdw blurRad="38100" dist="38100" dir="2700000" algn="tl">
                    <a:srgbClr val="000000">
                      <a:alpha val="43137"/>
                    </a:srgbClr>
                  </a:outerShdw>
                </a:effectLst>
              </a:rPr>
            </a:br>
            <a:r>
              <a:rPr lang="fr-FR" sz="2400" b="1" dirty="0" smtClean="0">
                <a:effectLst>
                  <a:outerShdw blurRad="38100" dist="38100" dir="2700000" algn="tl">
                    <a:srgbClr val="000000">
                      <a:alpha val="43137"/>
                    </a:srgbClr>
                  </a:outerShdw>
                </a:effectLst>
              </a:rPr>
              <a:t/>
            </a:r>
            <a:br>
              <a:rPr lang="fr-FR" sz="2400" b="1" dirty="0" smtClean="0">
                <a:effectLst>
                  <a:outerShdw blurRad="38100" dist="38100" dir="2700000" algn="tl">
                    <a:srgbClr val="000000">
                      <a:alpha val="43137"/>
                    </a:srgbClr>
                  </a:outerShdw>
                </a:effectLst>
              </a:rPr>
            </a:br>
            <a:endParaRPr lang="fr-FR" sz="2400" b="1" dirty="0" smtClean="0">
              <a:effectLst>
                <a:outerShdw blurRad="38100" dist="38100" dir="2700000" algn="tl">
                  <a:srgbClr val="000000">
                    <a:alpha val="43137"/>
                  </a:srgbClr>
                </a:outerShdw>
              </a:effectLst>
            </a:endParaRPr>
          </a:p>
        </p:txBody>
      </p:sp>
      <p:sp>
        <p:nvSpPr>
          <p:cNvPr id="4" name="Vague 3"/>
          <p:cNvSpPr/>
          <p:nvPr/>
        </p:nvSpPr>
        <p:spPr>
          <a:xfrm>
            <a:off x="1643042" y="0"/>
            <a:ext cx="6072230" cy="1143008"/>
          </a:xfrm>
          <a:prstGeom prst="wav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fr-FR" sz="4800" b="1" u="sng" dirty="0" smtClean="0">
                <a:solidFill>
                  <a:schemeClr val="bg1"/>
                </a:solidFill>
                <a:effectLst>
                  <a:glow rad="139700">
                    <a:schemeClr val="accent3">
                      <a:satMod val="175000"/>
                      <a:alpha val="40000"/>
                    </a:schemeClr>
                  </a:glow>
                  <a:innerShdw blurRad="63500" dist="50800" dir="13500000">
                    <a:prstClr val="black">
                      <a:alpha val="50000"/>
                    </a:prstClr>
                  </a:innerShdw>
                </a:effectLst>
                <a:latin typeface="Blackadder ITC" pitchFamily="82" charset="0"/>
              </a:rPr>
              <a:t>4.Réseau wifi </a:t>
            </a:r>
          </a:p>
          <a:p>
            <a:pPr algn="ctr"/>
            <a:endParaRPr lang="fr-FR"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ipe(down)">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down)">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Bande perforée 3"/>
          <p:cNvSpPr/>
          <p:nvPr/>
        </p:nvSpPr>
        <p:spPr>
          <a:xfrm>
            <a:off x="357158" y="714356"/>
            <a:ext cx="8215370" cy="1500174"/>
          </a:xfrm>
          <a:prstGeom prst="flowChartPunchedTape">
            <a:avLst/>
          </a:prstGeom>
          <a:ln/>
        </p:spPr>
        <p:style>
          <a:lnRef idx="3">
            <a:schemeClr val="lt1"/>
          </a:lnRef>
          <a:fillRef idx="1">
            <a:schemeClr val="accent2"/>
          </a:fillRef>
          <a:effectRef idx="1">
            <a:schemeClr val="accent2"/>
          </a:effectRef>
          <a:fontRef idx="minor">
            <a:schemeClr val="lt1"/>
          </a:fontRef>
        </p:style>
        <p:txBody>
          <a:bodyPr rtlCol="0" anchor="ctr">
            <a:prstTxWarp prst="textPlain">
              <a:avLst/>
            </a:prstTxWarp>
            <a:scene3d>
              <a:camera prst="obliqueTopRight"/>
              <a:lightRig rig="threePt" dir="t"/>
            </a:scene3d>
            <a:sp3d extrusionH="57150">
              <a:bevelT w="38100" h="38100" prst="convex"/>
            </a:sp3d>
          </a:bodyPr>
          <a:lstStyle/>
          <a:p>
            <a:pPr algn="ctr"/>
            <a:r>
              <a:rPr lang="fr-FR" sz="4000" b="1" u="sng" dirty="0" smtClean="0">
                <a:solidFill>
                  <a:schemeClr val="tx1"/>
                </a:solidFill>
                <a:effectLst>
                  <a:glow rad="139700">
                    <a:schemeClr val="accent5">
                      <a:satMod val="175000"/>
                      <a:alpha val="40000"/>
                    </a:schemeClr>
                  </a:glow>
                  <a:reflection blurRad="6350" stA="55000" endA="300" endPos="45500" dir="5400000" sy="-100000" algn="bl" rotWithShape="0"/>
                </a:effectLst>
                <a:latin typeface="Brush Script MT" pitchFamily="66" charset="0"/>
              </a:rPr>
              <a:t>Notion &amp; système d’exploitation  réseau </a:t>
            </a:r>
          </a:p>
          <a:p>
            <a:pPr algn="ctr"/>
            <a:endParaRPr lang="fr-FR" dirty="0">
              <a:effectLst>
                <a:reflection blurRad="6350" stA="55000" endA="300" endPos="45500" dir="5400000" sy="-100000" algn="bl" rotWithShape="0"/>
              </a:effectLst>
            </a:endParaRPr>
          </a:p>
        </p:txBody>
      </p:sp>
      <p:sp>
        <p:nvSpPr>
          <p:cNvPr id="8" name="Espace réservé du contenu 8"/>
          <p:cNvSpPr txBox="1">
            <a:spLocks/>
          </p:cNvSpPr>
          <p:nvPr/>
        </p:nvSpPr>
        <p:spPr>
          <a:xfrm>
            <a:off x="500034" y="8429660"/>
            <a:ext cx="8286808" cy="14285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b">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600" b="1" i="1" u="none" strike="noStrike" kern="1200" cap="none" spc="0" normalizeH="0" baseline="0" noProof="0" dirty="0" smtClean="0">
              <a:ln>
                <a:noFill/>
              </a:ln>
              <a:solidFill>
                <a:schemeClr val="tx1">
                  <a:lumMod val="95000"/>
                  <a:lumOff val="5000"/>
                </a:schemeClr>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000" b="0" i="0" u="sng"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fr-FR" sz="2000" u="sng" dirty="0" smtClean="0">
              <a:solidFill>
                <a:schemeClr val="tx1">
                  <a:lumMod val="95000"/>
                  <a:lumOff val="5000"/>
                </a:schemeClr>
              </a:solidFill>
              <a:effectLst>
                <a:outerShdw blurRad="38100" dist="38100" dir="2700000" algn="tl">
                  <a:srgbClr val="000000">
                    <a:alpha val="43137"/>
                  </a:srgbClr>
                </a:outerShdw>
              </a:effectLst>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000" b="0" i="0" u="sng"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fr-FR" sz="2000" u="sng" dirty="0" smtClean="0">
              <a:solidFill>
                <a:schemeClr val="tx1">
                  <a:lumMod val="95000"/>
                  <a:lumOff val="5000"/>
                </a:schemeClr>
              </a:solidFill>
              <a:effectLst>
                <a:outerShdw blurRad="38100" dist="38100" dir="2700000" algn="tl">
                  <a:srgbClr val="000000">
                    <a:alpha val="43137"/>
                  </a:srgbClr>
                </a:outerShdw>
              </a:effectLst>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000" b="0" i="0" u="sng"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n-lt"/>
              <a:ea typeface="+mn-ea"/>
              <a:cs typeface="+mn-cs"/>
            </a:endParaRPr>
          </a:p>
          <a:p>
            <a:pPr marL="342900" marR="0" lvl="0" indent="-342900" fontAlgn="auto">
              <a:lnSpc>
                <a:spcPct val="100000"/>
              </a:lnSpc>
              <a:spcBef>
                <a:spcPct val="20000"/>
              </a:spcBef>
              <a:spcAft>
                <a:spcPts val="0"/>
              </a:spcAft>
              <a:buClrTx/>
              <a:buSzTx/>
              <a:buFont typeface="Arial" pitchFamily="34" charset="0"/>
              <a:buChar char="•"/>
              <a:tabLst/>
              <a:defRPr/>
            </a:pPr>
            <a:r>
              <a:rPr lang="fr-FR" sz="4400" u="sng" dirty="0" smtClean="0">
                <a:solidFill>
                  <a:schemeClr val="accent2">
                    <a:lumMod val="75000"/>
                  </a:schemeClr>
                </a:solidFill>
                <a:effectLst>
                  <a:outerShdw blurRad="38100" dist="38100" dir="2700000" algn="tl">
                    <a:srgbClr val="000000">
                      <a:alpha val="43137"/>
                    </a:srgbClr>
                  </a:outerShdw>
                </a:effectLst>
                <a:latin typeface="Blackadder ITC" pitchFamily="82" charset="0"/>
              </a:rPr>
              <a:t>Système d’exploitation réseau:</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fr-FR" sz="2000" u="sng" dirty="0" smtClean="0">
              <a:solidFill>
                <a:schemeClr val="tx1">
                  <a:lumMod val="95000"/>
                  <a:lumOff val="5000"/>
                </a:schemeClr>
              </a:solidFill>
              <a:effectLst>
                <a:outerShdw blurRad="38100" dist="38100" dir="2700000" algn="tl">
                  <a:srgbClr val="000000">
                    <a:alpha val="43137"/>
                  </a:srgbClr>
                </a:outerShdw>
              </a:effectLst>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fr-FR" sz="2000" dirty="0" smtClean="0">
                <a:solidFill>
                  <a:schemeClr val="tx1">
                    <a:lumMod val="95000"/>
                    <a:lumOff val="5000"/>
                  </a:schemeClr>
                </a:solidFill>
                <a:effectLst>
                  <a:outerShdw blurRad="38100" dist="38100" dir="2700000" algn="tl">
                    <a:srgbClr val="000000">
                      <a:alpha val="43137"/>
                    </a:srgbClr>
                  </a:outerShdw>
                </a:effectLst>
              </a:rPr>
              <a:t>        </a:t>
            </a:r>
            <a:r>
              <a:rPr lang="fr-FR" sz="2000" u="sng" dirty="0" smtClean="0">
                <a:solidFill>
                  <a:schemeClr val="tx1">
                    <a:lumMod val="95000"/>
                    <a:lumOff val="5000"/>
                  </a:schemeClr>
                </a:solidFill>
                <a:effectLst>
                  <a:outerShdw blurRad="38100" dist="38100" dir="2700000" algn="tl">
                    <a:srgbClr val="000000">
                      <a:alpha val="43137"/>
                    </a:srgbClr>
                  </a:outerShdw>
                </a:effectLst>
              </a:rPr>
              <a:t>pour pouvoir exploiter  </a:t>
            </a:r>
            <a:r>
              <a:rPr lang="fr-FR" dirty="0" smtClean="0">
                <a:solidFill>
                  <a:schemeClr val="tx1">
                    <a:lumMod val="95000"/>
                    <a:lumOff val="5000"/>
                  </a:schemeClr>
                </a:solidFill>
                <a:effectLst>
                  <a:outerShdw blurRad="38100" dist="38100" dir="2700000" algn="tl">
                    <a:srgbClr val="000000">
                      <a:alpha val="43137"/>
                    </a:srgbClr>
                  </a:outerShdw>
                </a:effectLst>
              </a:rPr>
              <a:t>la configuration matérielle d’un réseau local, nous avons besoin d’un système exploitation réseau ( exemple :Unix ,Win NT ,Win xp) qui permet :</a:t>
            </a:r>
            <a:endParaRPr lang="fr-FR" sz="2000" u="sng" dirty="0" smtClean="0">
              <a:solidFill>
                <a:schemeClr val="tx1">
                  <a:lumMod val="95000"/>
                  <a:lumOff val="5000"/>
                </a:schemeClr>
              </a:solidFill>
              <a:effectLst>
                <a:outerShdw blurRad="38100" dist="38100" dir="2700000" algn="tl">
                  <a:srgbClr val="000000">
                    <a:alpha val="43137"/>
                  </a:srgbClr>
                </a:outerShdw>
              </a:effectLst>
            </a:endParaRPr>
          </a:p>
          <a:p>
            <a:pPr lvl="3">
              <a:spcBef>
                <a:spcPct val="20000"/>
              </a:spcBef>
              <a:buFont typeface="Wingdings" pitchFamily="2" charset="2"/>
              <a:buChar char="Ø"/>
            </a:pPr>
            <a:r>
              <a:rPr lang="fr-FR" sz="2000" dirty="0" smtClean="0">
                <a:solidFill>
                  <a:schemeClr val="accent1"/>
                </a:solidFill>
                <a:effectLst>
                  <a:outerShdw blurRad="38100" dist="38100" dir="2700000" algn="tl">
                    <a:srgbClr val="000000">
                      <a:alpha val="43137"/>
                    </a:srgbClr>
                  </a:outerShdw>
                </a:effectLst>
              </a:rPr>
              <a:t> l’accès des utilisateur au réseau . </a:t>
            </a:r>
          </a:p>
          <a:p>
            <a:pPr lvl="3">
              <a:spcBef>
                <a:spcPct val="20000"/>
              </a:spcBef>
              <a:buFont typeface="Wingdings" pitchFamily="2" charset="2"/>
              <a:buChar char="Ø"/>
            </a:pPr>
            <a:r>
              <a:rPr lang="fr-FR" sz="2000" dirty="0" smtClean="0">
                <a:solidFill>
                  <a:schemeClr val="accent1"/>
                </a:solidFill>
                <a:effectLst>
                  <a:outerShdw blurRad="38100" dist="38100" dir="2700000" algn="tl">
                    <a:srgbClr val="000000">
                      <a:alpha val="43137"/>
                    </a:srgbClr>
                  </a:outerShdw>
                </a:effectLst>
              </a:rPr>
              <a:t>Le gestion les ressources d’un ordinateur. </a:t>
            </a:r>
          </a:p>
          <a:p>
            <a:pPr lvl="3">
              <a:spcBef>
                <a:spcPct val="20000"/>
              </a:spcBef>
              <a:buFont typeface="Wingdings" pitchFamily="2" charset="2"/>
              <a:buChar char="Ø"/>
            </a:pPr>
            <a:r>
              <a:rPr lang="fr-FR" sz="2000" dirty="0" smtClean="0">
                <a:solidFill>
                  <a:schemeClr val="accent1"/>
                </a:solidFill>
                <a:effectLst>
                  <a:outerShdw blurRad="38100" dist="38100" dir="2700000" algn="tl">
                    <a:srgbClr val="000000">
                      <a:alpha val="43137"/>
                    </a:srgbClr>
                  </a:outerShdw>
                </a:effectLst>
              </a:rPr>
              <a:t>La partage des ressources dans un réseau.</a:t>
            </a:r>
          </a:p>
          <a:p>
            <a:pPr lvl="3">
              <a:spcBef>
                <a:spcPct val="20000"/>
              </a:spcBef>
              <a:buFont typeface="Wingdings" pitchFamily="2" charset="2"/>
              <a:buChar char="Ø"/>
            </a:pPr>
            <a:r>
              <a:rPr lang="fr-FR" sz="2000" dirty="0" smtClean="0">
                <a:solidFill>
                  <a:schemeClr val="accent1"/>
                </a:solidFill>
                <a:effectLst>
                  <a:outerShdw blurRad="38100" dist="38100" dir="2700000" algn="tl">
                    <a:srgbClr val="000000">
                      <a:alpha val="43137"/>
                    </a:srgbClr>
                  </a:outerShdw>
                </a:effectLst>
              </a:rPr>
              <a:t>La communication entre utilisateurs.           </a:t>
            </a:r>
          </a:p>
          <a:p>
            <a:pPr marR="0" lvl="3" indent="0" fontAlgn="auto">
              <a:lnSpc>
                <a:spcPct val="100000"/>
              </a:lnSpc>
              <a:spcBef>
                <a:spcPct val="20000"/>
              </a:spcBef>
              <a:spcAft>
                <a:spcPts val="0"/>
              </a:spcAft>
              <a:buClrTx/>
              <a:buSzTx/>
              <a:tabLst/>
              <a:defRPr/>
            </a:pPr>
            <a:r>
              <a:rPr lang="fr-FR" sz="2000" dirty="0" smtClean="0">
                <a:solidFill>
                  <a:schemeClr val="accent1"/>
                </a:solidFill>
                <a:effectLst>
                  <a:outerShdw blurRad="38100" dist="38100" dir="2700000" algn="tl">
                    <a:srgbClr val="000000">
                      <a:alpha val="43137"/>
                    </a:srgbClr>
                  </a:outerShdw>
                </a:effectLst>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fr-FR" sz="2000" u="sng" dirty="0" smtClean="0">
                <a:solidFill>
                  <a:schemeClr val="tx1">
                    <a:lumMod val="95000"/>
                    <a:lumOff val="5000"/>
                  </a:schemeClr>
                </a:solidFill>
                <a:effectLst>
                  <a:outerShdw blurRad="38100" dist="38100" dir="2700000" algn="tl">
                    <a:srgbClr val="000000">
                      <a:alpha val="43137"/>
                    </a:srgbClr>
                  </a:outerShdw>
                </a:effectLst>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000" b="0" i="0" u="sng"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000" b="0" i="0" u="sng"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000" b="0" i="0" u="sng"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b="0" i="0" u="none"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n-lt"/>
              <a:ea typeface="+mn-ea"/>
              <a:cs typeface="+mn-cs"/>
            </a:endParaRPr>
          </a:p>
        </p:txBody>
      </p:sp>
      <p:sp>
        <p:nvSpPr>
          <p:cNvPr id="15" name="Flèche courbée vers la droite 14"/>
          <p:cNvSpPr/>
          <p:nvPr/>
        </p:nvSpPr>
        <p:spPr>
          <a:xfrm>
            <a:off x="642910" y="4071942"/>
            <a:ext cx="214314" cy="2857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ransition>
    <p:plus/>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bg/>
                                          </p:spTgt>
                                        </p:tgtEl>
                                        <p:attrNameLst>
                                          <p:attrName>style.visibility</p:attrName>
                                        </p:attrNameLst>
                                      </p:cBhvr>
                                      <p:to>
                                        <p:strVal val="visible"/>
                                      </p:to>
                                    </p:set>
                                    <p:animEffect transition="in" filter="wipe(down)">
                                      <p:cBhvr>
                                        <p:cTn id="17" dur="500"/>
                                        <p:tgtEl>
                                          <p:spTgt spid="8">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down)">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wipe(down)">
                                      <p:cBhvr>
                                        <p:cTn id="27" dur="500"/>
                                        <p:tgtEl>
                                          <p:spTgt spid="8">
                                            <p:txEl>
                                              <p:pRg st="8" end="8"/>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8">
                                            <p:txEl>
                                              <p:pRg st="9" end="9"/>
                                            </p:txEl>
                                          </p:spTgt>
                                        </p:tgtEl>
                                        <p:attrNameLst>
                                          <p:attrName>style.visibility</p:attrName>
                                        </p:attrNameLst>
                                      </p:cBhvr>
                                      <p:to>
                                        <p:strVal val="visible"/>
                                      </p:to>
                                    </p:set>
                                    <p:animEffect transition="in" filter="wipe(down)">
                                      <p:cBhvr>
                                        <p:cTn id="30" dur="500"/>
                                        <p:tgtEl>
                                          <p:spTgt spid="8">
                                            <p:txEl>
                                              <p:pRg st="9" end="9"/>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8">
                                            <p:txEl>
                                              <p:pRg st="10" end="10"/>
                                            </p:txEl>
                                          </p:spTgt>
                                        </p:tgtEl>
                                        <p:attrNameLst>
                                          <p:attrName>style.visibility</p:attrName>
                                        </p:attrNameLst>
                                      </p:cBhvr>
                                      <p:to>
                                        <p:strVal val="visible"/>
                                      </p:to>
                                    </p:set>
                                    <p:animEffect transition="in" filter="wipe(down)">
                                      <p:cBhvr>
                                        <p:cTn id="33" dur="500"/>
                                        <p:tgtEl>
                                          <p:spTgt spid="8">
                                            <p:txEl>
                                              <p:pRg st="10" end="10"/>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8">
                                            <p:txEl>
                                              <p:pRg st="11" end="11"/>
                                            </p:txEl>
                                          </p:spTgt>
                                        </p:tgtEl>
                                        <p:attrNameLst>
                                          <p:attrName>style.visibility</p:attrName>
                                        </p:attrNameLst>
                                      </p:cBhvr>
                                      <p:to>
                                        <p:strVal val="visible"/>
                                      </p:to>
                                    </p:set>
                                    <p:animEffect transition="in" filter="wipe(down)">
                                      <p:cBhvr>
                                        <p:cTn id="36" dur="500"/>
                                        <p:tgtEl>
                                          <p:spTgt spid="8">
                                            <p:txEl>
                                              <p:pRg st="11" end="11"/>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8">
                                            <p:txEl>
                                              <p:pRg st="12" end="12"/>
                                            </p:txEl>
                                          </p:spTgt>
                                        </p:tgtEl>
                                        <p:attrNameLst>
                                          <p:attrName>style.visibility</p:attrName>
                                        </p:attrNameLst>
                                      </p:cBhvr>
                                      <p:to>
                                        <p:strVal val="visible"/>
                                      </p:to>
                                    </p:set>
                                    <p:animEffect transition="in" filter="wipe(down)">
                                      <p:cBhvr>
                                        <p:cTn id="39" dur="500"/>
                                        <p:tgtEl>
                                          <p:spTgt spid="8">
                                            <p:txEl>
                                              <p:pRg st="12" end="12"/>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8">
                                            <p:txEl>
                                              <p:pRg st="13" end="13"/>
                                            </p:txEl>
                                          </p:spTgt>
                                        </p:tgtEl>
                                        <p:attrNameLst>
                                          <p:attrName>style.visibility</p:attrName>
                                        </p:attrNameLst>
                                      </p:cBhvr>
                                      <p:to>
                                        <p:strVal val="visible"/>
                                      </p:to>
                                    </p:set>
                                    <p:animEffect transition="in" filter="wipe(down)">
                                      <p:cBhvr>
                                        <p:cTn id="42" dur="500"/>
                                        <p:tgtEl>
                                          <p:spTgt spid="8">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
                                            <p:txEl>
                                              <p:pRg st="14" end="14"/>
                                            </p:txEl>
                                          </p:spTgt>
                                        </p:tgtEl>
                                        <p:attrNameLst>
                                          <p:attrName>style.visibility</p:attrName>
                                        </p:attrNameLst>
                                      </p:cBhvr>
                                      <p:to>
                                        <p:strVal val="visible"/>
                                      </p:to>
                                    </p:set>
                                    <p:animEffect transition="in" filter="wipe(down)">
                                      <p:cBhvr>
                                        <p:cTn id="47" dur="500"/>
                                        <p:tgtEl>
                                          <p:spTgt spid="8">
                                            <p:txEl>
                                              <p:pRg st="14" end="1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8">
                                            <p:txEl>
                                              <p:pRg st="15" end="15"/>
                                            </p:txEl>
                                          </p:spTgt>
                                        </p:tgtEl>
                                        <p:attrNameLst>
                                          <p:attrName>style.visibility</p:attrName>
                                        </p:attrNameLst>
                                      </p:cBhvr>
                                      <p:to>
                                        <p:strVal val="visible"/>
                                      </p:to>
                                    </p:set>
                                    <p:animEffect transition="in" filter="wipe(down)">
                                      <p:cBhvr>
                                        <p:cTn id="52" dur="500"/>
                                        <p:tgtEl>
                                          <p:spTgt spid="8">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8"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youssef malak\Bureau\mariam\bouquet_fleurs_rose_blanche.jpg"/>
          <p:cNvPicPr>
            <a:picLocks noChangeAspect="1" noChangeArrowheads="1"/>
          </p:cNvPicPr>
          <p:nvPr/>
        </p:nvPicPr>
        <p:blipFill>
          <a:blip r:embed="rId2"/>
          <a:srcRect/>
          <a:stretch>
            <a:fillRect/>
          </a:stretch>
        </p:blipFill>
        <p:spPr>
          <a:xfrm>
            <a:off x="0" y="0"/>
            <a:ext cx="9144000" cy="6858000"/>
          </a:xfrm>
          <a:prstGeom prst="rect">
            <a:avLst/>
          </a:prstGeom>
          <a:noFill/>
        </p:spPr>
      </p:pic>
      <p:sp>
        <p:nvSpPr>
          <p:cNvPr id="6" name="Rectangle 5"/>
          <p:cNvSpPr/>
          <p:nvPr/>
        </p:nvSpPr>
        <p:spPr>
          <a:xfrm>
            <a:off x="1071538" y="500042"/>
            <a:ext cx="7215238" cy="1938992"/>
          </a:xfrm>
          <a:prstGeom prst="rect">
            <a:avLst/>
          </a:prstGeom>
        </p:spPr>
        <p:txBody>
          <a:bodyPr wrap="square">
            <a:spAutoFit/>
          </a:bodyPr>
          <a:lstStyle/>
          <a:p>
            <a:pPr algn="ctr" fontAlgn="base">
              <a:spcBef>
                <a:spcPct val="0"/>
              </a:spcBef>
              <a:spcAft>
                <a:spcPct val="0"/>
              </a:spcAft>
              <a:defRPr/>
            </a:pPr>
            <a:r>
              <a:rPr lang="fr-FR" sz="6000" b="1" dirty="0" smtClean="0">
                <a:solidFill>
                  <a:srgbClr val="FFFF00"/>
                </a:solidFill>
                <a:effectLst>
                  <a:outerShdw blurRad="38100" dist="38100" dir="2700000" algn="tl">
                    <a:srgbClr val="000000"/>
                  </a:outerShdw>
                </a:effectLst>
                <a:latin typeface="+mj-lt"/>
                <a:ea typeface="+mj-ea"/>
                <a:cs typeface="+mj-cs"/>
              </a:rPr>
              <a:t>MERCI POUR VOTRE ATTENTION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youssef malak\Bureau\mariam\medium_bouquet-de-mariee-fleurs-mariage-roses-02.jpg"/>
          <p:cNvPicPr>
            <a:picLocks noChangeAspect="1" noChangeArrowheads="1"/>
          </p:cNvPicPr>
          <p:nvPr/>
        </p:nvPicPr>
        <p:blipFill>
          <a:blip r:embed="rId2">
            <a:lum bright="10000" contrast="-20000"/>
          </a:blip>
          <a:srcRect/>
          <a:stretch>
            <a:fillRect/>
          </a:stretch>
        </p:blipFill>
        <p:spPr>
          <a:xfrm>
            <a:off x="0" y="0"/>
            <a:ext cx="9144000" cy="7143752"/>
          </a:xfrm>
          <a:prstGeom prst="rect">
            <a:avLst/>
          </a:prstGeom>
          <a:noFill/>
        </p:spPr>
      </p:pic>
      <p:sp>
        <p:nvSpPr>
          <p:cNvPr id="5" name="Vague 4"/>
          <p:cNvSpPr/>
          <p:nvPr/>
        </p:nvSpPr>
        <p:spPr>
          <a:xfrm>
            <a:off x="0" y="0"/>
            <a:ext cx="9144000" cy="2500330"/>
          </a:xfrm>
          <a:prstGeom prst="wave">
            <a:avLst/>
          </a:prstGeom>
        </p:spPr>
        <p:style>
          <a:lnRef idx="3">
            <a:schemeClr val="lt1"/>
          </a:lnRef>
          <a:fillRef idx="1">
            <a:schemeClr val="accent2"/>
          </a:fillRef>
          <a:effectRef idx="1">
            <a:schemeClr val="accent2"/>
          </a:effectRef>
          <a:fontRef idx="minor">
            <a:schemeClr val="lt1"/>
          </a:fontRef>
        </p:style>
        <p:txBody>
          <a:bodyPr rtlCol="0" anchor="ctr"/>
          <a:lstStyle/>
          <a:p>
            <a:pPr algn="ctr" rtl="1"/>
            <a:r>
              <a:rPr lang="fr-FR" sz="5400" dirty="0" smtClean="0">
                <a:effectLst>
                  <a:outerShdw blurRad="38100" dist="38100" dir="2700000" algn="tl">
                    <a:srgbClr val="000000">
                      <a:alpha val="43137"/>
                    </a:srgbClr>
                  </a:outerShdw>
                </a:effectLst>
                <a:latin typeface="Edwardian Script ITC" pitchFamily="66" charset="0"/>
              </a:rPr>
              <a:t>Voici mon projet </a:t>
            </a:r>
            <a:endParaRPr lang="fr-FR" sz="5400" dirty="0">
              <a:effectLst>
                <a:outerShdw blurRad="38100" dist="38100" dir="2700000" algn="tl">
                  <a:srgbClr val="000000">
                    <a:alpha val="43137"/>
                  </a:srgbClr>
                </a:outerShdw>
              </a:effectLst>
              <a:latin typeface="Edwardian Script ITC" pitchFamily="66" charset="0"/>
            </a:endParaRPr>
          </a:p>
        </p:txBody>
      </p:sp>
      <p:sp>
        <p:nvSpPr>
          <p:cNvPr id="6" name="Rectangle à coins arrondis 5"/>
          <p:cNvSpPr/>
          <p:nvPr/>
        </p:nvSpPr>
        <p:spPr>
          <a:xfrm>
            <a:off x="285720" y="3357562"/>
            <a:ext cx="8572560" cy="2428892"/>
          </a:xfrm>
          <a:prstGeom prst="roundRect">
            <a:avLst/>
          </a:prstGeom>
          <a:blipFill>
            <a:blip r:embed="rId3"/>
            <a:tile tx="0" ty="0" sx="100000" sy="100000" flip="none" algn="tl"/>
          </a:blipFill>
        </p:spPr>
        <p:style>
          <a:lnRef idx="0">
            <a:schemeClr val="accent5"/>
          </a:lnRef>
          <a:fillRef idx="3">
            <a:schemeClr val="accent5"/>
          </a:fillRef>
          <a:effectRef idx="3">
            <a:schemeClr val="accent5"/>
          </a:effectRef>
          <a:fontRef idx="minor">
            <a:schemeClr val="lt1"/>
          </a:fontRef>
        </p:style>
        <p:txBody>
          <a:bodyPr rtlCol="0" anchor="ctr"/>
          <a:lstStyle/>
          <a:p>
            <a:pPr algn="ctr"/>
            <a:r>
              <a:rPr lang="fr-FR" sz="4000" b="1" u="sng" cap="all" dirty="0" smtClean="0">
                <a:ln w="0"/>
                <a:solidFill>
                  <a:schemeClr val="accent1"/>
                </a:solidFill>
                <a:effectLst>
                  <a:reflection blurRad="12700" stA="50000" endPos="50000" dist="5000" dir="5400000" sy="-100000" rotWithShape="0"/>
                </a:effectLst>
              </a:rPr>
              <a:t>Les réseaux informatiques </a:t>
            </a:r>
          </a:p>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8959273" y="0"/>
            <a:ext cx="184731"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BH" sz="1300" b="1" i="0" u="none" strike="noStrike" cap="none" normalizeH="0" baseline="0" dirty="0" smtClean="0">
                <a:ln>
                  <a:noFill/>
                </a:ln>
                <a:solidFill>
                  <a:srgbClr val="000000"/>
                </a:solidFill>
                <a:effectLst/>
                <a:latin typeface="Times New Roman" pitchFamily="18" charset="0"/>
                <a:ea typeface="Times New Roman" pitchFamily="18" charset="0"/>
                <a:cs typeface="Simplified Arabic" pitchFamily="2" charset="-78"/>
              </a:rPr>
              <a:t/>
            </a:r>
            <a:br>
              <a:rPr kumimoji="0" lang="ar-BH" sz="1300" b="1" i="0" u="none" strike="noStrike" cap="none" normalizeH="0" baseline="0" dirty="0" smtClean="0">
                <a:ln>
                  <a:noFill/>
                </a:ln>
                <a:solidFill>
                  <a:srgbClr val="000000"/>
                </a:solidFill>
                <a:effectLst/>
                <a:latin typeface="Times New Roman" pitchFamily="18" charset="0"/>
                <a:ea typeface="Times New Roman" pitchFamily="18" charset="0"/>
                <a:cs typeface="Simplified Arabic" pitchFamily="2" charset="-78"/>
              </a:rPr>
            </a:br>
            <a:r>
              <a:rPr kumimoji="0" lang="ar-BH" sz="1300" b="1" i="0" u="none" strike="noStrike" cap="none" normalizeH="0" baseline="0" dirty="0" smtClean="0">
                <a:ln>
                  <a:noFill/>
                </a:ln>
                <a:solidFill>
                  <a:srgbClr val="000000"/>
                </a:solidFill>
                <a:effectLst/>
                <a:latin typeface="Times New Roman" pitchFamily="18" charset="0"/>
                <a:ea typeface="Times New Roman" pitchFamily="18" charset="0"/>
                <a:cs typeface="Simplified Arabic" pitchFamily="2" charset="-78"/>
              </a:rPr>
              <a:t/>
            </a:r>
            <a:br>
              <a:rPr kumimoji="0" lang="ar-BH" sz="1300" b="1" i="0" u="none" strike="noStrike" cap="none" normalizeH="0" baseline="0" dirty="0" smtClean="0">
                <a:ln>
                  <a:noFill/>
                </a:ln>
                <a:solidFill>
                  <a:srgbClr val="000000"/>
                </a:solidFill>
                <a:effectLst/>
                <a:latin typeface="Times New Roman" pitchFamily="18" charset="0"/>
                <a:ea typeface="Times New Roman" pitchFamily="18" charset="0"/>
                <a:cs typeface="Simplified Arabic" pitchFamily="2" charset="-78"/>
              </a:rPr>
            </a:br>
            <a:endParaRPr kumimoji="0" lang="ar-BH"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Espace réservé du contenu 8"/>
          <p:cNvSpPr>
            <a:spLocks noGrp="1"/>
          </p:cNvSpPr>
          <p:nvPr>
            <p:ph idx="1"/>
          </p:nvPr>
        </p:nvSpPr>
        <p:spPr>
          <a:xfrm>
            <a:off x="0" y="1928802"/>
            <a:ext cx="9144000" cy="5857915"/>
          </a:xfrm>
        </p:spPr>
        <p:style>
          <a:lnRef idx="0">
            <a:schemeClr val="accent1"/>
          </a:lnRef>
          <a:fillRef idx="3">
            <a:schemeClr val="accent1"/>
          </a:fillRef>
          <a:effectRef idx="3">
            <a:schemeClr val="accent1"/>
          </a:effectRef>
          <a:fontRef idx="minor">
            <a:schemeClr val="lt1"/>
          </a:fontRef>
        </p:style>
        <p:txBody>
          <a:bodyPr/>
          <a:lstStyle/>
          <a:p>
            <a:pPr>
              <a:buClr>
                <a:srgbClr val="0070C0"/>
              </a:buClr>
              <a:buFont typeface="Arial" pitchFamily="34" charset="0"/>
              <a:buChar char="•"/>
            </a:pPr>
            <a:r>
              <a:rPr lang="fr-FR" sz="4400" b="1" u="sng" dirty="0" smtClean="0">
                <a:solidFill>
                  <a:srgbClr val="0070C0"/>
                </a:solidFill>
                <a:effectLst>
                  <a:outerShdw blurRad="38100" dist="38100" dir="2700000" algn="tl">
                    <a:srgbClr val="000000">
                      <a:alpha val="43137"/>
                    </a:srgbClr>
                  </a:outerShdw>
                </a:effectLst>
                <a:latin typeface="Blackadder ITC" pitchFamily="82" charset="0"/>
              </a:rPr>
              <a:t>La configuration matériel d’un réseau :</a:t>
            </a:r>
          </a:p>
          <a:p>
            <a:pPr>
              <a:buNone/>
            </a:pPr>
            <a:endParaRPr lang="fr-FR" sz="1600" b="1" i="1" dirty="0"/>
          </a:p>
          <a:p>
            <a:pPr>
              <a:buNone/>
            </a:pPr>
            <a:r>
              <a:rPr lang="fr-FR" sz="1600" b="1" i="1" dirty="0" smtClean="0"/>
              <a:t>Pour connecter de plus de trois ordinateurs ,on a besoin pour: </a:t>
            </a:r>
            <a:endParaRPr lang="fr-FR" u="sng" dirty="0" smtClean="0">
              <a:effectLst>
                <a:outerShdw blurRad="38100" dist="38100" dir="2700000" algn="tl">
                  <a:srgbClr val="000000">
                    <a:alpha val="43137"/>
                  </a:srgbClr>
                </a:outerShdw>
              </a:effectLst>
            </a:endParaRPr>
          </a:p>
          <a:p>
            <a:pPr>
              <a:buNone/>
            </a:pPr>
            <a:r>
              <a:rPr lang="fr-FR" u="sng" dirty="0" smtClean="0">
                <a:effectLst>
                  <a:outerShdw blurRad="38100" dist="38100" dir="2700000" algn="tl">
                    <a:srgbClr val="000000">
                      <a:alpha val="43137"/>
                    </a:srgbClr>
                  </a:outerShdw>
                </a:effectLst>
              </a:rPr>
              <a:t>     </a:t>
            </a:r>
            <a:r>
              <a:rPr lang="fr-FR" u="sng" dirty="0" smtClean="0">
                <a:solidFill>
                  <a:schemeClr val="tx1">
                    <a:lumMod val="95000"/>
                    <a:lumOff val="5000"/>
                  </a:schemeClr>
                </a:solidFill>
                <a:effectLst>
                  <a:outerShdw blurRad="38100" dist="38100" dir="2700000" algn="tl">
                    <a:srgbClr val="000000">
                      <a:alpha val="43137"/>
                    </a:srgbClr>
                  </a:outerShdw>
                </a:effectLst>
              </a:rPr>
              <a:t>Réseau filaire</a:t>
            </a:r>
            <a:r>
              <a:rPr lang="fr-FR" u="sng" dirty="0" smtClean="0">
                <a:effectLst>
                  <a:outerShdw blurRad="38100" dist="38100" dir="2700000" algn="tl">
                    <a:srgbClr val="000000">
                      <a:alpha val="43137"/>
                    </a:srgbClr>
                  </a:outerShdw>
                </a:effectLst>
              </a:rPr>
              <a:t> :</a:t>
            </a:r>
            <a:r>
              <a:rPr lang="fr-FR" i="1" dirty="0" smtClean="0"/>
              <a:t> </a:t>
            </a:r>
            <a:r>
              <a:rPr lang="fr-FR" sz="1800" i="1" dirty="0" smtClean="0">
                <a:effectLst>
                  <a:outerShdw blurRad="38100" dist="38100" dir="2700000" algn="tl">
                    <a:srgbClr val="000000">
                      <a:alpha val="43137"/>
                    </a:srgbClr>
                  </a:outerShdw>
                </a:effectLst>
              </a:rPr>
              <a:t>un hub ou un Switch qui assurent l’interconnexion avec </a:t>
            </a:r>
          </a:p>
          <a:p>
            <a:pPr>
              <a:buNone/>
            </a:pPr>
            <a:r>
              <a:rPr lang="fr-FR" sz="1800" i="1" dirty="0" smtClean="0">
                <a:effectLst>
                  <a:outerShdw blurRad="38100" dist="38100" dir="2700000" algn="tl">
                    <a:srgbClr val="000000">
                      <a:alpha val="43137"/>
                    </a:srgbClr>
                  </a:outerShdw>
                </a:effectLst>
              </a:rPr>
              <a:t>          des cartes réseau et des câbles de connexion </a:t>
            </a:r>
          </a:p>
          <a:p>
            <a:pPr>
              <a:buNone/>
            </a:pPr>
            <a:r>
              <a:rPr lang="fr-FR" sz="1800" b="1" u="sng" dirty="0" smtClean="0">
                <a:effectLst>
                  <a:outerShdw blurRad="38100" dist="38100" dir="2700000" algn="tl">
                    <a:srgbClr val="000000">
                      <a:alpha val="43137"/>
                    </a:srgbClr>
                  </a:outerShdw>
                </a:effectLst>
              </a:rPr>
              <a:t>      </a:t>
            </a:r>
            <a:r>
              <a:rPr lang="fr-FR" u="sng" dirty="0" smtClean="0">
                <a:solidFill>
                  <a:schemeClr val="tx1">
                    <a:lumMod val="95000"/>
                    <a:lumOff val="5000"/>
                  </a:schemeClr>
                </a:solidFill>
                <a:effectLst>
                  <a:outerShdw blurRad="38100" dist="38100" dir="2700000" algn="tl">
                    <a:srgbClr val="000000">
                      <a:alpha val="43137"/>
                    </a:srgbClr>
                  </a:outerShdw>
                </a:effectLst>
              </a:rPr>
              <a:t>Réseau  sans fil </a:t>
            </a:r>
            <a:r>
              <a:rPr lang="fr-FR" sz="1800" i="1" u="sng" dirty="0" smtClean="0">
                <a:effectLst>
                  <a:outerShdw blurRad="38100" dist="38100" dir="2700000" algn="tl">
                    <a:srgbClr val="000000">
                      <a:alpha val="43137"/>
                    </a:srgbClr>
                  </a:outerShdw>
                </a:effectLst>
              </a:rPr>
              <a:t>:</a:t>
            </a:r>
            <a:r>
              <a:rPr lang="fr-FR" sz="1800" i="1" dirty="0" smtClean="0">
                <a:effectLst>
                  <a:outerShdw blurRad="38100" dist="38100" dir="2700000" algn="tl">
                    <a:srgbClr val="000000">
                      <a:alpha val="43137"/>
                    </a:srgbClr>
                  </a:outerShdw>
                </a:effectLst>
              </a:rPr>
              <a:t> un point d’accès avec des adaptateurs Wifi et  respecter la </a:t>
            </a:r>
          </a:p>
          <a:p>
            <a:pPr>
              <a:buNone/>
            </a:pPr>
            <a:r>
              <a:rPr lang="fr-FR" sz="1800" i="1" dirty="0" smtClean="0">
                <a:effectLst>
                  <a:outerShdw blurRad="38100" dist="38100" dir="2700000" algn="tl">
                    <a:srgbClr val="000000">
                      <a:alpha val="43137"/>
                    </a:srgbClr>
                  </a:outerShdw>
                </a:effectLst>
              </a:rPr>
              <a:t>           zone de couverture du point d’accès </a:t>
            </a:r>
            <a:endParaRPr lang="fr-FR" sz="1800" i="1" u="sng" dirty="0" smtClean="0">
              <a:effectLst>
                <a:outerShdw blurRad="38100" dist="38100" dir="2700000" algn="tl">
                  <a:srgbClr val="000000">
                    <a:alpha val="43137"/>
                  </a:srgbClr>
                </a:outerShdw>
              </a:effectLst>
            </a:endParaRPr>
          </a:p>
          <a:p>
            <a:pPr>
              <a:buNone/>
            </a:pPr>
            <a:r>
              <a:rPr lang="fr-FR" sz="1800" dirty="0" smtClean="0">
                <a:effectLst>
                  <a:outerShdw blurRad="38100" dist="38100" dir="2700000" algn="tl">
                    <a:srgbClr val="000000">
                      <a:alpha val="43137"/>
                    </a:srgbClr>
                  </a:outerShdw>
                </a:effectLst>
              </a:rPr>
              <a:t>Les ordinateurs d’un réseau filaire et d’un réseau sans filaire  peuvent communiquer.</a:t>
            </a:r>
          </a:p>
          <a:p>
            <a:pPr>
              <a:buNone/>
            </a:pPr>
            <a:r>
              <a:rPr lang="fr-FR" sz="1800" b="1" dirty="0" smtClean="0">
                <a:solidFill>
                  <a:schemeClr val="tx1">
                    <a:lumMod val="95000"/>
                    <a:lumOff val="5000"/>
                  </a:schemeClr>
                </a:solidFill>
                <a:effectLst>
                  <a:outerShdw blurRad="38100" dist="38100" dir="2700000" algn="tl">
                    <a:srgbClr val="000000">
                      <a:alpha val="43137"/>
                    </a:srgbClr>
                  </a:outerShdw>
                </a:effectLst>
              </a:rPr>
              <a:t>N.B </a:t>
            </a:r>
          </a:p>
          <a:p>
            <a:pPr>
              <a:buNone/>
            </a:pPr>
            <a:r>
              <a:rPr lang="fr-FR" sz="1800" dirty="0" smtClean="0">
                <a:effectLst>
                  <a:outerShdw blurRad="38100" dist="38100" dir="2700000" algn="tl">
                    <a:srgbClr val="000000">
                      <a:alpha val="43137"/>
                    </a:srgbClr>
                  </a:outerShdw>
                </a:effectLst>
              </a:rPr>
              <a:t>    Le hub transmet ,indifféremment , les données qu’il reçoit vers tous les ordinateurs, </a:t>
            </a:r>
          </a:p>
          <a:p>
            <a:pPr>
              <a:buNone/>
            </a:pPr>
            <a:r>
              <a:rPr lang="fr-FR" sz="1800" dirty="0" smtClean="0">
                <a:effectLst>
                  <a:outerShdw blurRad="38100" dist="38100" dir="2700000" algn="tl">
                    <a:srgbClr val="000000">
                      <a:alpha val="43137"/>
                    </a:srgbClr>
                  </a:outerShdw>
                </a:effectLst>
              </a:rPr>
              <a:t>    Le Switch transmet , sélectivement, les donnée qu’il reçoit vers l’ordinateur concerné</a:t>
            </a:r>
          </a:p>
        </p:txBody>
      </p:sp>
      <p:sp>
        <p:nvSpPr>
          <p:cNvPr id="11" name="Flèche courbée vers la droite 10"/>
          <p:cNvSpPr/>
          <p:nvPr/>
        </p:nvSpPr>
        <p:spPr>
          <a:xfrm>
            <a:off x="214282" y="3286124"/>
            <a:ext cx="214314" cy="2857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Flèche courbée vers la droite 11"/>
          <p:cNvSpPr/>
          <p:nvPr/>
        </p:nvSpPr>
        <p:spPr>
          <a:xfrm>
            <a:off x="214282" y="4143380"/>
            <a:ext cx="142876" cy="21431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Rogner un rectangle avec un coin diagonal 12"/>
          <p:cNvSpPr/>
          <p:nvPr/>
        </p:nvSpPr>
        <p:spPr>
          <a:xfrm>
            <a:off x="285720" y="0"/>
            <a:ext cx="7643866" cy="1714512"/>
          </a:xfrm>
          <a:prstGeom prst="snip2DiagRect">
            <a:avLst>
              <a:gd name="adj1" fmla="val 0"/>
              <a:gd name="adj2" fmla="val 23427"/>
            </a:avLst>
          </a:prstGeom>
          <a:blipFill>
            <a:blip r:embed="rId3"/>
            <a:tile tx="0" ty="0" sx="100000" sy="100000" flip="none" algn="tl"/>
          </a:blipFill>
        </p:spPr>
        <p:style>
          <a:lnRef idx="3">
            <a:schemeClr val="lt1"/>
          </a:lnRef>
          <a:fillRef idx="1">
            <a:schemeClr val="accent1"/>
          </a:fillRef>
          <a:effectRef idx="1">
            <a:schemeClr val="accent1"/>
          </a:effectRef>
          <a:fontRef idx="minor">
            <a:schemeClr val="lt1"/>
          </a:fontRef>
        </p:style>
        <p:txBody>
          <a:bodyPr rtlCol="0" anchor="ctr"/>
          <a:lstStyle/>
          <a:p>
            <a:r>
              <a:rPr lang="fr-FR" sz="4000" b="1" dirty="0" smtClean="0">
                <a:solidFill>
                  <a:schemeClr val="accent1"/>
                </a:solidFill>
                <a:latin typeface="Bookman Old Style" pitchFamily="18" charset="0"/>
              </a:rPr>
              <a:t>1:Environnement matériel d’un réseau informatique</a:t>
            </a:r>
          </a:p>
          <a:p>
            <a:pPr algn="ctr"/>
            <a:endParaRPr lang="fr-FR" dirty="0">
              <a:solidFill>
                <a:schemeClr val="bg1"/>
              </a:solidFill>
              <a:latin typeface="Baskerville Old Face" pitchFamily="18" charset="0"/>
            </a:endParaRPr>
          </a:p>
        </p:txBody>
      </p:sp>
      <p:sp>
        <p:nvSpPr>
          <p:cNvPr id="8" name="Bouton d'action : Suivant 7">
            <a:hlinkClick r:id="" action="ppaction://hlinkshowjump?jump=nextslide" highlightClick="1"/>
          </p:cNvPr>
          <p:cNvSpPr/>
          <p:nvPr/>
        </p:nvSpPr>
        <p:spPr>
          <a:xfrm>
            <a:off x="0" y="5643578"/>
            <a:ext cx="214314" cy="14287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Bouton d'action : Suivant 13">
            <a:hlinkClick r:id="" action="ppaction://hlinkshowjump?jump=nextslide" highlightClick="1"/>
          </p:cNvPr>
          <p:cNvSpPr/>
          <p:nvPr/>
        </p:nvSpPr>
        <p:spPr>
          <a:xfrm>
            <a:off x="0" y="5929330"/>
            <a:ext cx="214314" cy="14287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spd="med">
    <p:wheel/>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wipe(down)">
                                      <p:cBhvr>
                                        <p:cTn id="7" dur="500"/>
                                        <p:tgtEl>
                                          <p:spTgt spid="1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down)">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bg/>
                                          </p:spTgt>
                                        </p:tgtEl>
                                        <p:attrNameLst>
                                          <p:attrName>style.visibility</p:attrName>
                                        </p:attrNameLst>
                                      </p:cBhvr>
                                      <p:to>
                                        <p:strVal val="visible"/>
                                      </p:to>
                                    </p:set>
                                    <p:anim calcmode="lin" valueType="num">
                                      <p:cBhvr additive="base">
                                        <p:cTn id="1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additive="base">
                                        <p:cTn id="2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 calcmode="lin" valueType="num">
                                      <p:cBhvr additive="base">
                                        <p:cTn id="4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 calcmode="lin" valueType="num">
                                      <p:cBhvr additive="base">
                                        <p:cTn id="4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9">
                                            <p:txEl>
                                              <p:pRg st="6" end="6"/>
                                            </p:txEl>
                                          </p:spTgt>
                                        </p:tgtEl>
                                        <p:attrNameLst>
                                          <p:attrName>style.visibility</p:attrName>
                                        </p:attrNameLst>
                                      </p:cBhvr>
                                      <p:to>
                                        <p:strVal val="visible"/>
                                      </p:to>
                                    </p:set>
                                    <p:anim calcmode="lin" valueType="num">
                                      <p:cBhvr additive="base">
                                        <p:cTn id="5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9">
                                            <p:txEl>
                                              <p:pRg st="7" end="7"/>
                                            </p:txEl>
                                          </p:spTgt>
                                        </p:tgtEl>
                                        <p:attrNameLst>
                                          <p:attrName>style.visibility</p:attrName>
                                        </p:attrNameLst>
                                      </p:cBhvr>
                                      <p:to>
                                        <p:strVal val="visible"/>
                                      </p:to>
                                    </p:set>
                                    <p:anim calcmode="lin" valueType="num">
                                      <p:cBhvr additive="base">
                                        <p:cTn id="5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9">
                                            <p:txEl>
                                              <p:pRg st="8" end="8"/>
                                            </p:txEl>
                                          </p:spTgt>
                                        </p:tgtEl>
                                        <p:attrNameLst>
                                          <p:attrName>style.visibility</p:attrName>
                                        </p:attrNameLst>
                                      </p:cBhvr>
                                      <p:to>
                                        <p:strVal val="visible"/>
                                      </p:to>
                                    </p:set>
                                    <p:anim calcmode="lin" valueType="num">
                                      <p:cBhvr additive="base">
                                        <p:cTn id="65"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9">
                                            <p:txEl>
                                              <p:pRg st="9" end="9"/>
                                            </p:txEl>
                                          </p:spTgt>
                                        </p:tgtEl>
                                        <p:attrNameLst>
                                          <p:attrName>style.visibility</p:attrName>
                                        </p:attrNameLst>
                                      </p:cBhvr>
                                      <p:to>
                                        <p:strVal val="visible"/>
                                      </p:to>
                                    </p:set>
                                    <p:anim calcmode="lin" valueType="num">
                                      <p:cBhvr additive="base">
                                        <p:cTn id="71"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9">
                                            <p:txEl>
                                              <p:pRg st="10" end="10"/>
                                            </p:txEl>
                                          </p:spTgt>
                                        </p:tgtEl>
                                        <p:attrNameLst>
                                          <p:attrName>style.visibility</p:attrName>
                                        </p:attrNameLst>
                                      </p:cBhvr>
                                      <p:to>
                                        <p:strVal val="visible"/>
                                      </p:to>
                                    </p:set>
                                    <p:anim calcmode="lin" valueType="num">
                                      <p:cBhvr additive="base">
                                        <p:cTn id="77"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785794"/>
            <a:ext cx="8115328" cy="846980"/>
          </a:xfrm>
        </p:spPr>
        <p:style>
          <a:lnRef idx="3">
            <a:schemeClr val="lt1"/>
          </a:lnRef>
          <a:fillRef idx="1">
            <a:schemeClr val="accent1"/>
          </a:fillRef>
          <a:effectRef idx="1">
            <a:schemeClr val="accent1"/>
          </a:effectRef>
          <a:fontRef idx="minor">
            <a:schemeClr val="lt1"/>
          </a:fontRef>
        </p:style>
        <p:txBody>
          <a:bodyPr>
            <a:noAutofit/>
          </a:bodyPr>
          <a:lstStyle/>
          <a:p>
            <a:r>
              <a:rPr lang="fr-FR" sz="4000" b="1" u="sng" dirty="0" smtClean="0">
                <a:solidFill>
                  <a:schemeClr val="bg1"/>
                </a:solidFill>
                <a:effectLst>
                  <a:outerShdw blurRad="38100" dist="38100" dir="2700000" algn="tl">
                    <a:srgbClr val="000000">
                      <a:alpha val="43137"/>
                    </a:srgbClr>
                  </a:outerShdw>
                </a:effectLst>
              </a:rPr>
              <a:t/>
            </a:r>
            <a:br>
              <a:rPr lang="fr-FR" sz="4000" b="1" u="sng" dirty="0" smtClean="0">
                <a:solidFill>
                  <a:schemeClr val="bg1"/>
                </a:solidFill>
                <a:effectLst>
                  <a:outerShdw blurRad="38100" dist="38100" dir="2700000" algn="tl">
                    <a:srgbClr val="000000">
                      <a:alpha val="43137"/>
                    </a:srgbClr>
                  </a:outerShdw>
                </a:effectLst>
              </a:rPr>
            </a:br>
            <a:r>
              <a:rPr lang="fr-FR" sz="5400" b="1" u="sng" dirty="0" smtClean="0">
                <a:solidFill>
                  <a:srgbClr val="0070C0"/>
                </a:solidFill>
                <a:effectLst>
                  <a:outerShdw blurRad="38100" dist="38100" dir="2700000" algn="tl">
                    <a:srgbClr val="000000">
                      <a:alpha val="43137"/>
                    </a:srgbClr>
                  </a:outerShdw>
                </a:effectLst>
                <a:latin typeface="Blackadder ITC" pitchFamily="82" charset="0"/>
              </a:rPr>
              <a:t>les catégories de réseaux sans fil</a:t>
            </a:r>
            <a:endParaRPr lang="fr-FR" sz="4400" b="1" u="sng" dirty="0">
              <a:solidFill>
                <a:srgbClr val="0070C0"/>
              </a:solidFill>
              <a:effectLst>
                <a:outerShdw blurRad="38100" dist="38100" dir="2700000" algn="tl">
                  <a:srgbClr val="000000">
                    <a:alpha val="43137"/>
                  </a:srgbClr>
                </a:outerShdw>
              </a:effectLst>
              <a:latin typeface="Blackadder ITC" pitchFamily="82" charset="0"/>
            </a:endParaRPr>
          </a:p>
        </p:txBody>
      </p:sp>
      <p:pic>
        <p:nvPicPr>
          <p:cNvPr id="4" name="Espace réservé du contenu 3" descr="wireless-images-wpan-wlan-wman-wwan.png"/>
          <p:cNvPicPr>
            <a:picLocks noGrp="1" noChangeAspect="1"/>
          </p:cNvPicPr>
          <p:nvPr>
            <p:ph idx="1"/>
          </p:nvPr>
        </p:nvPicPr>
        <p:blipFill>
          <a:blip r:embed="rId2"/>
          <a:stretch>
            <a:fillRect/>
          </a:stretch>
        </p:blipFill>
        <p:spPr>
          <a:xfrm>
            <a:off x="1605874" y="2033904"/>
            <a:ext cx="5932251" cy="4191955"/>
          </a:xfrm>
          <a:prstGeom prst="rect">
            <a:avLst/>
          </a:prstGeom>
          <a:ln w="127000" cap="sq">
            <a:solidFill>
              <a:schemeClr val="accent1"/>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7901014" cy="1061294"/>
          </a:xfrm>
        </p:spPr>
        <p:style>
          <a:lnRef idx="3">
            <a:schemeClr val="lt1"/>
          </a:lnRef>
          <a:fillRef idx="1">
            <a:schemeClr val="accent1"/>
          </a:fillRef>
          <a:effectRef idx="1">
            <a:schemeClr val="accent1"/>
          </a:effectRef>
          <a:fontRef idx="minor">
            <a:schemeClr val="lt1"/>
          </a:fontRef>
        </p:style>
        <p:txBody>
          <a:bodyPr>
            <a:noAutofit/>
          </a:bodyPr>
          <a:lstStyle/>
          <a:p>
            <a:pPr algn="ctr"/>
            <a:r>
              <a:rPr lang="fr-FR" sz="5400" u="sng" dirty="0" smtClean="0">
                <a:solidFill>
                  <a:schemeClr val="bg1"/>
                </a:solidFill>
                <a:effectLst>
                  <a:outerShdw blurRad="38100" dist="38100" dir="2700000" algn="tl">
                    <a:srgbClr val="000000">
                      <a:alpha val="43137"/>
                    </a:srgbClr>
                  </a:outerShdw>
                </a:effectLst>
                <a:latin typeface="Blackadder ITC" pitchFamily="82" charset="0"/>
                <a:ea typeface="+mn-ea"/>
                <a:cs typeface="+mn-cs"/>
              </a:rPr>
              <a:t>* Câbles et connecteurs</a:t>
            </a:r>
            <a:endParaRPr lang="fr-FR" sz="5400" dirty="0">
              <a:solidFill>
                <a:schemeClr val="bg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0" y="1500174"/>
            <a:ext cx="9144000" cy="6072230"/>
          </a:xfrm>
        </p:spPr>
        <p:style>
          <a:lnRef idx="0">
            <a:schemeClr val="accent1"/>
          </a:lnRef>
          <a:fillRef idx="3">
            <a:schemeClr val="accent1"/>
          </a:fillRef>
          <a:effectRef idx="3">
            <a:schemeClr val="accent1"/>
          </a:effectRef>
          <a:fontRef idx="minor">
            <a:schemeClr val="lt1"/>
          </a:fontRef>
        </p:style>
        <p:txBody>
          <a:bodyPr/>
          <a:lstStyle/>
          <a:p>
            <a:r>
              <a:rPr lang="fr-FR" sz="1800" i="1" dirty="0" smtClean="0">
                <a:effectLst>
                  <a:outerShdw blurRad="38100" dist="38100" dir="2700000" algn="tl">
                    <a:srgbClr val="000000">
                      <a:alpha val="43137"/>
                    </a:srgbClr>
                  </a:outerShdw>
                </a:effectLst>
              </a:rPr>
              <a:t>On distingue plusieurs types de câbles </a:t>
            </a:r>
            <a:r>
              <a:rPr lang="fr-FR" dirty="0" smtClean="0"/>
              <a:t>:</a:t>
            </a:r>
          </a:p>
          <a:p>
            <a:pPr>
              <a:buNone/>
            </a:pPr>
            <a:r>
              <a:rPr lang="fr-FR" dirty="0" smtClean="0">
                <a:solidFill>
                  <a:schemeClr val="accent4"/>
                </a:solidFill>
                <a:effectLst>
                  <a:outerShdw blurRad="38100" dist="38100" dir="2700000" algn="tl">
                    <a:srgbClr val="000000">
                      <a:alpha val="43137"/>
                    </a:srgbClr>
                  </a:outerShdw>
                </a:effectLst>
              </a:rPr>
              <a:t>     </a:t>
            </a:r>
            <a:r>
              <a:rPr lang="fr-FR" u="sng" dirty="0" smtClean="0">
                <a:solidFill>
                  <a:schemeClr val="accent4"/>
                </a:solidFill>
                <a:effectLst>
                  <a:outerShdw blurRad="38100" dist="38100" dir="2700000" algn="tl">
                    <a:srgbClr val="000000">
                      <a:alpha val="43137"/>
                    </a:srgbClr>
                  </a:outerShdw>
                </a:effectLst>
              </a:rPr>
              <a:t>le câble coaxial:</a:t>
            </a:r>
          </a:p>
          <a:p>
            <a:pPr>
              <a:buNone/>
            </a:pPr>
            <a:r>
              <a:rPr lang="fr-FR" dirty="0" smtClean="0">
                <a:solidFill>
                  <a:srgbClr val="FF0000"/>
                </a:solidFill>
                <a:effectLst>
                  <a:outerShdw blurRad="38100" dist="38100" dir="2700000" algn="tl">
                    <a:srgbClr val="000000">
                      <a:alpha val="43137"/>
                    </a:srgbClr>
                  </a:outerShdw>
                </a:effectLst>
              </a:rPr>
              <a:t>      </a:t>
            </a:r>
            <a:r>
              <a:rPr lang="fr-FR" dirty="0" smtClean="0">
                <a:solidFill>
                  <a:schemeClr val="tx1"/>
                </a:solidFill>
                <a:effectLst>
                  <a:outerShdw blurRad="38100" dist="38100" dir="2700000" algn="tl">
                    <a:srgbClr val="000000">
                      <a:alpha val="43137"/>
                    </a:srgbClr>
                  </a:outerShdw>
                </a:effectLst>
              </a:rPr>
              <a:t> </a:t>
            </a:r>
            <a:r>
              <a:rPr lang="fr-FR" sz="1800" i="1" dirty="0" smtClean="0">
                <a:effectLst>
                  <a:outerShdw blurRad="38100" dist="38100" dir="2700000" algn="tl">
                    <a:srgbClr val="000000">
                      <a:alpha val="43137"/>
                    </a:srgbClr>
                  </a:outerShdw>
                </a:effectLst>
              </a:rPr>
              <a:t>Ce câble présente la particularité d’avoir deux conducteurs(âme et blindage) ayant le même axe.</a:t>
            </a:r>
          </a:p>
          <a:p>
            <a:pPr>
              <a:buNone/>
            </a:pPr>
            <a:r>
              <a:rPr lang="fr-FR" sz="1800" i="1" dirty="0" smtClean="0">
                <a:effectLst>
                  <a:outerShdw blurRad="38100" dist="38100" dir="2700000" algn="tl">
                    <a:srgbClr val="000000">
                      <a:alpha val="43137"/>
                    </a:srgbClr>
                  </a:outerShdw>
                </a:effectLst>
              </a:rPr>
              <a:t>       On utilise ce type de câblage pour limiter les perturbation dues aux bruits externes.</a:t>
            </a:r>
          </a:p>
          <a:p>
            <a:pPr>
              <a:buNone/>
            </a:pPr>
            <a:r>
              <a:rPr lang="fr-FR" sz="1800" i="1" dirty="0" smtClean="0">
                <a:effectLst>
                  <a:outerShdw blurRad="38100" dist="38100" dir="2700000" algn="tl">
                    <a:srgbClr val="000000">
                      <a:alpha val="43137"/>
                    </a:srgbClr>
                  </a:outerShdw>
                </a:effectLst>
              </a:rPr>
              <a:t>         très économique ,il  pourra être adopté pour un réseau de salle constitué de quelques postes </a:t>
            </a:r>
            <a:r>
              <a:rPr lang="fr-FR" dirty="0" smtClean="0">
                <a:solidFill>
                  <a:schemeClr val="tx1"/>
                </a:solidFill>
                <a:effectLst>
                  <a:outerShdw blurRad="38100" dist="38100" dir="2700000" algn="tl">
                    <a:srgbClr val="000000">
                      <a:alpha val="43137"/>
                    </a:srgbClr>
                  </a:outerShdw>
                </a:effectLst>
              </a:rPr>
              <a:t>.</a:t>
            </a:r>
          </a:p>
          <a:p>
            <a:pPr>
              <a:buNone/>
            </a:pPr>
            <a:endParaRPr lang="fr-FR" dirty="0" smtClean="0">
              <a:solidFill>
                <a:srgbClr val="FF0000"/>
              </a:solidFill>
              <a:effectLst>
                <a:outerShdw blurRad="38100" dist="38100" dir="2700000" algn="tl">
                  <a:srgbClr val="000000">
                    <a:alpha val="43137"/>
                  </a:srgbClr>
                </a:outerShdw>
              </a:effectLst>
            </a:endParaRPr>
          </a:p>
        </p:txBody>
      </p:sp>
      <p:pic>
        <p:nvPicPr>
          <p:cNvPr id="15" name="Image 14" descr="struture-cable-coaxial.gif"/>
          <p:cNvPicPr>
            <a:picLocks noChangeAspect="1"/>
          </p:cNvPicPr>
          <p:nvPr/>
        </p:nvPicPr>
        <p:blipFill>
          <a:blip r:embed="rId4"/>
          <a:stretch>
            <a:fillRect/>
          </a:stretch>
        </p:blipFill>
        <p:spPr>
          <a:xfrm>
            <a:off x="1785918" y="4143380"/>
            <a:ext cx="4643470" cy="2062157"/>
          </a:xfrm>
          <a:prstGeom prst="rect">
            <a:avLst/>
          </a:prstGeom>
        </p:spPr>
      </p:pic>
    </p:spTree>
  </p:cSld>
  <p:clrMapOvr>
    <a:masterClrMapping/>
  </p:clrMapOvr>
  <p:transition>
    <p:wedge/>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style>
          <a:lnRef idx="3">
            <a:schemeClr val="lt1"/>
          </a:lnRef>
          <a:fillRef idx="1">
            <a:schemeClr val="accent1"/>
          </a:fillRef>
          <a:effectRef idx="1">
            <a:schemeClr val="accent1"/>
          </a:effectRef>
          <a:fontRef idx="minor">
            <a:schemeClr val="lt1"/>
          </a:fontRef>
        </p:style>
        <p:txBody>
          <a:bodyPr>
            <a:normAutofit/>
          </a:bodyPr>
          <a:lstStyle/>
          <a:p>
            <a:pPr algn="ctr"/>
            <a:r>
              <a:rPr lang="fr-FR" sz="5400" u="sng" dirty="0" smtClean="0">
                <a:solidFill>
                  <a:schemeClr val="bg1"/>
                </a:solidFill>
                <a:effectLst>
                  <a:outerShdw blurRad="38100" dist="38100" dir="2700000" algn="tl">
                    <a:srgbClr val="000000">
                      <a:alpha val="43137"/>
                    </a:srgbClr>
                  </a:outerShdw>
                </a:effectLst>
                <a:latin typeface="Blackadder ITC" pitchFamily="82" charset="0"/>
                <a:ea typeface="+mn-ea"/>
                <a:cs typeface="+mn-cs"/>
              </a:rPr>
              <a:t> *Les paire torsadées :</a:t>
            </a:r>
          </a:p>
        </p:txBody>
      </p:sp>
      <p:sp>
        <p:nvSpPr>
          <p:cNvPr id="3" name="Espace réservé du contenu 2"/>
          <p:cNvSpPr>
            <a:spLocks noGrp="1"/>
          </p:cNvSpPr>
          <p:nvPr>
            <p:ph idx="1"/>
          </p:nvPr>
        </p:nvSpPr>
        <p:spPr>
          <a:xfrm>
            <a:off x="457200" y="1785926"/>
            <a:ext cx="7972452" cy="4538674"/>
          </a:xfrm>
        </p:spPr>
        <p:style>
          <a:lnRef idx="1">
            <a:schemeClr val="accent1"/>
          </a:lnRef>
          <a:fillRef idx="2">
            <a:schemeClr val="accent1"/>
          </a:fillRef>
          <a:effectRef idx="1">
            <a:schemeClr val="accent1"/>
          </a:effectRef>
          <a:fontRef idx="minor">
            <a:schemeClr val="dk1"/>
          </a:fontRef>
        </p:style>
        <p:txBody>
          <a:bodyPr>
            <a:normAutofit/>
          </a:bodyPr>
          <a:lstStyle/>
          <a:p>
            <a:r>
              <a:rPr lang="fr-FR" sz="1800" i="1" dirty="0" smtClean="0">
                <a:solidFill>
                  <a:schemeClr val="dk1"/>
                </a:solidFill>
                <a:effectLst>
                  <a:outerShdw blurRad="38100" dist="38100" dir="2700000" algn="tl">
                    <a:srgbClr val="000000">
                      <a:alpha val="43137"/>
                    </a:srgbClr>
                  </a:outerShdw>
                </a:effectLst>
              </a:rPr>
              <a:t>Ce type de câble est le plus simple . Son utilisation est   réservée au transfert d’information sur de courtes distances à cause de l’affaiblissement de signaux. </a:t>
            </a:r>
          </a:p>
          <a:p>
            <a:pPr>
              <a:buNone/>
            </a:pPr>
            <a:r>
              <a:rPr lang="fr-FR" sz="1800" i="1" dirty="0" smtClean="0">
                <a:solidFill>
                  <a:schemeClr val="dk1"/>
                </a:solidFill>
                <a:effectLst>
                  <a:outerShdw blurRad="38100" dist="38100" dir="2700000" algn="tl">
                    <a:srgbClr val="000000">
                      <a:alpha val="43137"/>
                    </a:srgbClr>
                  </a:outerShdw>
                </a:effectLst>
              </a:rPr>
              <a:t>     Les paires torsadées sont utilisées, dans les salles de classe ,pour relier l’ordinateur, le téléviseur ou le téléphone à la prise murale ou à un amplificateur appelé encore HUB ou concentrateur . Le nombre de paires torsadées utilisées varie de 2 à 4 suivant l’appareil utilisé .</a:t>
            </a:r>
          </a:p>
          <a:p>
            <a:pPr>
              <a:buNone/>
            </a:pPr>
            <a:r>
              <a:rPr lang="fr-FR" sz="1800" i="1" dirty="0" smtClean="0">
                <a:solidFill>
                  <a:schemeClr val="dk1"/>
                </a:solidFill>
                <a:effectLst>
                  <a:outerShdw blurRad="38100" dist="38100" dir="2700000" algn="tl">
                    <a:srgbClr val="000000">
                      <a:alpha val="43137"/>
                    </a:srgbClr>
                  </a:outerShdw>
                </a:effectLst>
              </a:rPr>
              <a:t> </a:t>
            </a:r>
          </a:p>
          <a:p>
            <a:pPr>
              <a:buNone/>
            </a:pPr>
            <a:endParaRPr lang="fr-FR" sz="1800" i="1" dirty="0" smtClean="0">
              <a:solidFill>
                <a:schemeClr val="dk1"/>
              </a:solidFill>
              <a:effectLst>
                <a:outerShdw blurRad="38100" dist="38100" dir="2700000" algn="tl">
                  <a:srgbClr val="000000">
                    <a:alpha val="43137"/>
                  </a:srgbClr>
                </a:outerShdw>
              </a:effectLst>
            </a:endParaRPr>
          </a:p>
          <a:p>
            <a:pPr>
              <a:buNone/>
            </a:pPr>
            <a:endParaRPr lang="fr-FR" sz="1800" i="1" dirty="0" smtClean="0">
              <a:solidFill>
                <a:schemeClr val="dk1"/>
              </a:solidFill>
              <a:effectLst>
                <a:outerShdw blurRad="38100" dist="38100" dir="2700000" algn="tl">
                  <a:srgbClr val="000000">
                    <a:alpha val="43137"/>
                  </a:srgbClr>
                </a:outerShdw>
              </a:effectLst>
            </a:endParaRPr>
          </a:p>
          <a:p>
            <a:pPr>
              <a:buNone/>
            </a:pPr>
            <a:r>
              <a:rPr lang="fr-FR" sz="5400" u="sng" dirty="0" smtClean="0">
                <a:solidFill>
                  <a:schemeClr val="accent2">
                    <a:lumMod val="75000"/>
                  </a:schemeClr>
                </a:solidFill>
                <a:effectLst>
                  <a:outerShdw blurRad="38100" dist="38100" dir="2700000" algn="tl">
                    <a:srgbClr val="000000">
                      <a:alpha val="43137"/>
                    </a:srgbClr>
                  </a:outerShdw>
                </a:effectLst>
                <a:latin typeface="Blackadder ITC" pitchFamily="82" charset="0"/>
              </a:rPr>
              <a:t> </a:t>
            </a:r>
          </a:p>
        </p:txBody>
      </p:sp>
      <p:pic>
        <p:nvPicPr>
          <p:cNvPr id="4" name="Image 3" descr="pair-tor.jpg"/>
          <p:cNvPicPr>
            <a:picLocks noChangeAspect="1"/>
          </p:cNvPicPr>
          <p:nvPr/>
        </p:nvPicPr>
        <p:blipFill>
          <a:blip r:embed="rId3"/>
          <a:stretch>
            <a:fillRect/>
          </a:stretch>
        </p:blipFill>
        <p:spPr>
          <a:xfrm>
            <a:off x="1785918" y="3929066"/>
            <a:ext cx="4786346" cy="2285996"/>
          </a:xfrm>
          <a:prstGeom prst="rect">
            <a:avLst/>
          </a:prstGeom>
        </p:spPr>
      </p:pic>
    </p:spTree>
  </p:cSld>
  <p:clrMapOvr>
    <a:masterClrMapping/>
  </p:clrMapOvr>
  <p:transition>
    <p:wipe/>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14290"/>
            <a:ext cx="8229600" cy="1143000"/>
          </a:xfrm>
        </p:spPr>
        <p:style>
          <a:lnRef idx="3">
            <a:schemeClr val="lt1"/>
          </a:lnRef>
          <a:fillRef idx="1">
            <a:schemeClr val="accent1"/>
          </a:fillRef>
          <a:effectRef idx="1">
            <a:schemeClr val="accent1"/>
          </a:effectRef>
          <a:fontRef idx="minor">
            <a:schemeClr val="lt1"/>
          </a:fontRef>
        </p:style>
        <p:txBody>
          <a:bodyPr>
            <a:normAutofit/>
          </a:bodyPr>
          <a:lstStyle/>
          <a:p>
            <a:pPr algn="ctr"/>
            <a:r>
              <a:rPr lang="fr-FR" sz="5400" u="sng" dirty="0" smtClean="0">
                <a:solidFill>
                  <a:schemeClr val="bg1"/>
                </a:solidFill>
                <a:effectLst>
                  <a:outerShdw blurRad="38100" dist="38100" dir="2700000" algn="tl">
                    <a:srgbClr val="000000">
                      <a:alpha val="43137"/>
                    </a:srgbClr>
                  </a:outerShdw>
                </a:effectLst>
                <a:latin typeface="Blackadder ITC" pitchFamily="82" charset="0"/>
                <a:ea typeface="+mn-ea"/>
                <a:cs typeface="+mn-cs"/>
              </a:rPr>
              <a:t>*Le fibre optique</a:t>
            </a:r>
          </a:p>
        </p:txBody>
      </p:sp>
      <p:sp>
        <p:nvSpPr>
          <p:cNvPr id="3" name="Espace réservé du contenu 2"/>
          <p:cNvSpPr>
            <a:spLocks noGrp="1"/>
          </p:cNvSpPr>
          <p:nvPr>
            <p:ph idx="1"/>
          </p:nvPr>
        </p:nvSpPr>
        <p:spPr>
          <a:xfrm>
            <a:off x="714348" y="1857364"/>
            <a:ext cx="8229600" cy="4389120"/>
          </a:xfrm>
        </p:spPr>
        <p:style>
          <a:lnRef idx="1">
            <a:schemeClr val="accent1"/>
          </a:lnRef>
          <a:fillRef idx="2">
            <a:schemeClr val="accent1"/>
          </a:fillRef>
          <a:effectRef idx="1">
            <a:schemeClr val="accent1"/>
          </a:effectRef>
          <a:fontRef idx="minor">
            <a:schemeClr val="dk1"/>
          </a:fontRef>
        </p:style>
        <p:txBody>
          <a:bodyPr/>
          <a:lstStyle/>
          <a:p>
            <a:r>
              <a:rPr lang="fr-FR" sz="1800" i="1" dirty="0" smtClean="0">
                <a:solidFill>
                  <a:schemeClr val="dk1"/>
                </a:solidFill>
                <a:effectLst>
                  <a:outerShdw blurRad="38100" dist="38100" dir="2700000" algn="tl">
                    <a:srgbClr val="000000">
                      <a:alpha val="43137"/>
                    </a:srgbClr>
                  </a:outerShdw>
                </a:effectLst>
              </a:rPr>
              <a:t>Le câble en fibre optique présente l’avantage d’être insensible aux perturbation électromagnétiques . Il est constitué de deux fibre de verre chacun assurant dans un sens le transport de l’information lumineuse .Il présente un taux de transfert de l’information très fiable et rapide. Son seul défaut face a ses concurrents est son prix.</a:t>
            </a:r>
          </a:p>
        </p:txBody>
      </p:sp>
      <p:pic>
        <p:nvPicPr>
          <p:cNvPr id="4" name="Image 3" descr="fibre-optique.jpg"/>
          <p:cNvPicPr>
            <a:picLocks noChangeAspect="1"/>
          </p:cNvPicPr>
          <p:nvPr/>
        </p:nvPicPr>
        <p:blipFill>
          <a:blip r:embed="rId3" cstate="print"/>
          <a:stretch>
            <a:fillRect/>
          </a:stretch>
        </p:blipFill>
        <p:spPr>
          <a:xfrm>
            <a:off x="2643174" y="3214686"/>
            <a:ext cx="3714776" cy="2407920"/>
          </a:xfrm>
          <a:prstGeom prst="rect">
            <a:avLst/>
          </a:prstGeom>
        </p:spPr>
      </p:pic>
    </p:spTree>
  </p:cSld>
  <p:clrMapOvr>
    <a:masterClrMapping/>
  </p:clrMapOvr>
  <p:transition>
    <p:diamond/>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928802"/>
            <a:ext cx="7972452" cy="4929198"/>
          </a:xfrm>
        </p:spPr>
        <p:style>
          <a:lnRef idx="2">
            <a:schemeClr val="accent5"/>
          </a:lnRef>
          <a:fillRef idx="1">
            <a:schemeClr val="lt1"/>
          </a:fillRef>
          <a:effectRef idx="0">
            <a:schemeClr val="accent5"/>
          </a:effectRef>
          <a:fontRef idx="minor">
            <a:schemeClr val="dk1"/>
          </a:fontRef>
        </p:style>
        <p:txBody>
          <a:bodyPr>
            <a:normAutofit fontScale="55000" lnSpcReduction="20000"/>
          </a:bodyPr>
          <a:lstStyle/>
          <a:p>
            <a:r>
              <a:rPr lang="fr-FR" sz="4400" b="1" u="sng" dirty="0" smtClean="0">
                <a:solidFill>
                  <a:schemeClr val="accent6">
                    <a:lumMod val="60000"/>
                    <a:lumOff val="40000"/>
                  </a:schemeClr>
                </a:solidFill>
                <a:effectLst>
                  <a:outerShdw blurRad="38100" dist="38100" dir="2700000" algn="tl">
                    <a:srgbClr val="000000">
                      <a:alpha val="43137"/>
                    </a:srgbClr>
                  </a:outerShdw>
                </a:effectLst>
                <a:latin typeface="Baskerville Old Face" pitchFamily="18" charset="0"/>
              </a:rPr>
              <a:t>2.1.Les réseaux LAN :</a:t>
            </a:r>
          </a:p>
          <a:p>
            <a:pPr>
              <a:buNone/>
            </a:pPr>
            <a:r>
              <a:rPr lang="fr-FR" dirty="0" smtClean="0"/>
              <a:t/>
            </a:r>
            <a:br>
              <a:rPr lang="fr-FR" dirty="0" smtClean="0"/>
            </a:br>
            <a:r>
              <a:rPr lang="fr-FR" sz="2900" b="1" i="1" dirty="0" smtClean="0">
                <a:effectLst>
                  <a:outerShdw blurRad="38100" dist="38100" dir="2700000" algn="tl">
                    <a:srgbClr val="000000">
                      <a:alpha val="43137"/>
                    </a:srgbClr>
                  </a:outerShdw>
                </a:effectLst>
              </a:rPr>
              <a:t>LAN signifie, Local Area Network (en français Réseau Local). Appelé aussi réseau local d'entreprise ou Privé, Il s'agit d'un ensemble d'ordinateurs appartenant à une même organisation et souvent reliés entre eux grâce a la technologie la plus rependue, l'Ethernet. Avec à ce type de réseau , l'entreprise ou l'organisation dispose d'un système qui lui permet :</a:t>
            </a:r>
          </a:p>
          <a:p>
            <a:pPr>
              <a:buNone/>
            </a:pPr>
            <a:endParaRPr lang="fr-FR" sz="2900" b="1" i="1" dirty="0" smtClean="0">
              <a:effectLst>
                <a:outerShdw blurRad="38100" dist="38100" dir="2700000" algn="tl">
                  <a:srgbClr val="000000">
                    <a:alpha val="43137"/>
                  </a:srgbClr>
                </a:outerShdw>
              </a:effectLst>
            </a:endParaRPr>
          </a:p>
          <a:p>
            <a:pPr>
              <a:buNone/>
            </a:pPr>
            <a:r>
              <a:rPr lang="fr-FR" sz="2900" b="1" i="1" dirty="0" smtClean="0">
                <a:effectLst>
                  <a:outerShdw blurRad="38100" dist="38100" dir="2700000" algn="tl">
                    <a:srgbClr val="000000">
                      <a:alpha val="43137"/>
                    </a:srgbClr>
                  </a:outerShdw>
                </a:effectLst>
              </a:rPr>
              <a:t>                 Le partage des données (base de données industrielles ,informations ...)</a:t>
            </a:r>
          </a:p>
          <a:p>
            <a:pPr>
              <a:buNone/>
            </a:pPr>
            <a:endParaRPr lang="fr-FR" sz="2900" b="1" i="1" dirty="0" smtClean="0">
              <a:effectLst>
                <a:outerShdw blurRad="38100" dist="38100" dir="2700000" algn="tl">
                  <a:srgbClr val="000000">
                    <a:alpha val="43137"/>
                  </a:srgbClr>
                </a:outerShdw>
              </a:effectLst>
            </a:endParaRPr>
          </a:p>
          <a:p>
            <a:pPr>
              <a:buNone/>
            </a:pPr>
            <a:r>
              <a:rPr lang="fr-FR" sz="2900" b="1" i="1" dirty="0" smtClean="0">
                <a:effectLst>
                  <a:outerShdw blurRad="38100" dist="38100" dir="2700000" algn="tl">
                    <a:srgbClr val="000000">
                      <a:alpha val="43137"/>
                    </a:srgbClr>
                  </a:outerShdw>
                </a:effectLst>
              </a:rPr>
              <a:t>                  L'accès aux Ressources du réseau (imprimantes, serveurs)</a:t>
            </a:r>
          </a:p>
          <a:p>
            <a:pPr>
              <a:buNone/>
            </a:pPr>
            <a:endParaRPr lang="fr-FR" sz="2900" b="1" i="1" dirty="0" smtClean="0">
              <a:effectLst>
                <a:outerShdw blurRad="38100" dist="38100" dir="2700000" algn="tl">
                  <a:srgbClr val="000000">
                    <a:alpha val="43137"/>
                  </a:srgbClr>
                </a:outerShdw>
              </a:effectLst>
            </a:endParaRPr>
          </a:p>
          <a:p>
            <a:pPr>
              <a:buNone/>
            </a:pPr>
            <a:r>
              <a:rPr lang="fr-FR" sz="2900" b="1" i="1" dirty="0" smtClean="0">
                <a:effectLst>
                  <a:outerShdw blurRad="38100" dist="38100" dir="2700000" algn="tl">
                    <a:srgbClr val="000000">
                      <a:alpha val="43137"/>
                    </a:srgbClr>
                  </a:outerShdw>
                </a:effectLst>
              </a:rPr>
              <a:t>                 L'accès aux applications disponibles sur le réseau (logiciel)Un réseau local </a:t>
            </a:r>
          </a:p>
          <a:p>
            <a:pPr>
              <a:buNone/>
            </a:pPr>
            <a:endParaRPr lang="fr-FR" sz="2900" b="1" i="1" dirty="0" smtClean="0">
              <a:effectLst>
                <a:outerShdw blurRad="38100" dist="38100" dir="2700000" algn="tl">
                  <a:srgbClr val="000000">
                    <a:alpha val="43137"/>
                  </a:srgbClr>
                </a:outerShdw>
              </a:effectLst>
            </a:endParaRPr>
          </a:p>
          <a:p>
            <a:pPr>
              <a:buNone/>
            </a:pPr>
            <a:r>
              <a:rPr lang="fr-FR" sz="2900" b="1" i="1" dirty="0" smtClean="0">
                <a:effectLst>
                  <a:outerShdw blurRad="38100" dist="38100" dir="2700000" algn="tl">
                    <a:srgbClr val="000000">
                      <a:alpha val="43137"/>
                    </a:srgbClr>
                  </a:outerShdw>
                </a:effectLst>
              </a:rPr>
              <a:t>       relie des ordinateurs et des périphériques tels que des unités de stockages ou des imprimantes à l'aide de support de transmission par câble (coaxial ou paire torsadée) ou radiofréquences sans fil sur une circonférence d'une centaine de mètres. Au-delà, on considère que le réseau fait partie d'une autre catégorie de réseau appelé(MAN - Métropolitain Area Network), pour laquelle les supports de transmission sont plus adaptés aux grandes distances...</a:t>
            </a:r>
          </a:p>
          <a:p>
            <a:endParaRPr lang="fr-FR" sz="2900" i="1" dirty="0" smtClean="0"/>
          </a:p>
        </p:txBody>
      </p:sp>
      <p:sp>
        <p:nvSpPr>
          <p:cNvPr id="5" name="Soleil 4"/>
          <p:cNvSpPr/>
          <p:nvPr/>
        </p:nvSpPr>
        <p:spPr>
          <a:xfrm>
            <a:off x="1000100" y="3714752"/>
            <a:ext cx="285752" cy="357190"/>
          </a:xfrm>
          <a:prstGeom prst="su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Soleil 5"/>
          <p:cNvSpPr/>
          <p:nvPr/>
        </p:nvSpPr>
        <p:spPr>
          <a:xfrm>
            <a:off x="1000100" y="4214818"/>
            <a:ext cx="285752" cy="285752"/>
          </a:xfrm>
          <a:prstGeom prst="su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Soleil 6"/>
          <p:cNvSpPr/>
          <p:nvPr/>
        </p:nvSpPr>
        <p:spPr>
          <a:xfrm>
            <a:off x="1000100" y="4572008"/>
            <a:ext cx="285752" cy="285752"/>
          </a:xfrm>
          <a:prstGeom prst="su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9" name="Rogner un rectangle avec un coin diagonal 8"/>
          <p:cNvSpPr/>
          <p:nvPr/>
        </p:nvSpPr>
        <p:spPr>
          <a:xfrm>
            <a:off x="285720" y="285728"/>
            <a:ext cx="8215370" cy="1571636"/>
          </a:xfrm>
          <a:prstGeom prst="snip2DiagRect">
            <a:avLst>
              <a:gd name="adj1" fmla="val 0"/>
              <a:gd name="adj2" fmla="val 23427"/>
            </a:avLst>
          </a:prstGeom>
          <a:blipFill>
            <a:blip r:embed="rId2"/>
            <a:tile tx="0" ty="0" sx="100000" sy="100000" flip="none" algn="tl"/>
          </a:blipFill>
        </p:spPr>
        <p:style>
          <a:lnRef idx="3">
            <a:schemeClr val="lt1"/>
          </a:lnRef>
          <a:fillRef idx="1">
            <a:schemeClr val="accent1"/>
          </a:fillRef>
          <a:effectRef idx="1">
            <a:schemeClr val="accent1"/>
          </a:effectRef>
          <a:fontRef idx="minor">
            <a:schemeClr val="lt1"/>
          </a:fontRef>
        </p:style>
        <p:txBody>
          <a:bodyPr rtlCol="0" anchor="ctr"/>
          <a:lstStyle/>
          <a:p>
            <a:r>
              <a:rPr lang="fr-FR" sz="4000" b="1" dirty="0" smtClean="0">
                <a:solidFill>
                  <a:schemeClr val="accent1"/>
                </a:solidFill>
                <a:latin typeface="Bookman Old Style" pitchFamily="18" charset="0"/>
              </a:rPr>
              <a:t>2. Les différents  types d’un  réseau </a:t>
            </a:r>
          </a:p>
          <a:p>
            <a:pPr algn="ctr"/>
            <a:endParaRPr lang="fr-FR" dirty="0">
              <a:solidFill>
                <a:schemeClr val="bg1"/>
              </a:solidFill>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wipe(down)">
                                      <p:cBhvr>
                                        <p:cTn id="7" dur="500"/>
                                        <p:tgtEl>
                                          <p:spTgt spid="9">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down)">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9"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038872"/>
          </a:xfrm>
        </p:spPr>
        <p:style>
          <a:lnRef idx="2">
            <a:schemeClr val="accent5"/>
          </a:lnRef>
          <a:fillRef idx="1">
            <a:schemeClr val="lt1"/>
          </a:fillRef>
          <a:effectRef idx="0">
            <a:schemeClr val="accent5"/>
          </a:effectRef>
          <a:fontRef idx="minor">
            <a:schemeClr val="dk1"/>
          </a:fontRef>
        </p:style>
        <p:txBody>
          <a:bodyPr>
            <a:normAutofit/>
          </a:bodyPr>
          <a:lstStyle/>
          <a:p>
            <a:r>
              <a:rPr lang="fr-FR" sz="2400" b="1" u="sng" dirty="0" smtClean="0">
                <a:solidFill>
                  <a:schemeClr val="accent6">
                    <a:lumMod val="60000"/>
                    <a:lumOff val="40000"/>
                  </a:schemeClr>
                </a:solidFill>
                <a:effectLst>
                  <a:outerShdw blurRad="38100" dist="38100" dir="2700000" algn="tl">
                    <a:srgbClr val="000000">
                      <a:alpha val="43137"/>
                    </a:srgbClr>
                  </a:outerShdw>
                </a:effectLst>
                <a:latin typeface="Baskerville Old Face" pitchFamily="18" charset="0"/>
              </a:rPr>
              <a:t>2.2.Les MAN :</a:t>
            </a:r>
          </a:p>
          <a:p>
            <a:pPr>
              <a:buNone/>
            </a:pPr>
            <a:r>
              <a:rPr lang="fr-FR" dirty="0" smtClean="0"/>
              <a:t>    Les MAN (Métropolitain area Network) permettent de connecter plusieurs LAN proches entre elles. Pour les relier entre elles, on fait appel à des routeurs et des câbles de fibre optique permettant des accès à très haut débit.</a:t>
            </a:r>
          </a:p>
          <a:p>
            <a:r>
              <a:rPr lang="fr-FR" sz="2400" b="1" u="sng" dirty="0" smtClean="0">
                <a:solidFill>
                  <a:schemeClr val="accent6">
                    <a:lumMod val="60000"/>
                    <a:lumOff val="40000"/>
                  </a:schemeClr>
                </a:solidFill>
                <a:effectLst>
                  <a:outerShdw blurRad="38100" dist="38100" dir="2700000" algn="tl">
                    <a:srgbClr val="000000">
                      <a:alpha val="43137"/>
                    </a:srgbClr>
                  </a:outerShdw>
                </a:effectLst>
                <a:latin typeface="Baskerville Old Face" pitchFamily="18" charset="0"/>
              </a:rPr>
              <a:t>2.3.Les WAN :</a:t>
            </a:r>
          </a:p>
          <a:p>
            <a:pPr>
              <a:buNone/>
            </a:pPr>
            <a:r>
              <a:rPr lang="fr-FR" dirty="0" smtClean="0"/>
              <a:t>     Les WAN (</a:t>
            </a:r>
            <a:r>
              <a:rPr lang="fr-FR" dirty="0" err="1" smtClean="0"/>
              <a:t>Wide</a:t>
            </a:r>
            <a:r>
              <a:rPr lang="fr-FR" dirty="0" smtClean="0"/>
              <a:t> area Network qui signifie réseau étendu) permettent de connecter plusieurs LAN éloignées entre elles. Le débit devient de plus en plus faible en fonction de la distance . Internet est un regroupement de Wan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721</TotalTime>
  <Words>573</Words>
  <Application>Microsoft Office PowerPoint</Application>
  <PresentationFormat>Affichage à l'écran (4:3)</PresentationFormat>
  <Paragraphs>92</Paragraphs>
  <Slides>14</Slides>
  <Notes>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Débit</vt:lpstr>
      <vt:lpstr>Présentation PowerPoint</vt:lpstr>
      <vt:lpstr>Présentation PowerPoint</vt:lpstr>
      <vt:lpstr>Présentation PowerPoint</vt:lpstr>
      <vt:lpstr> les catégories de réseaux sans fil</vt:lpstr>
      <vt:lpstr>* Câbles et connecteurs</vt:lpstr>
      <vt:lpstr> *Les paire torsadées :</vt:lpstr>
      <vt:lpstr>*Le fibre optique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réseaux informatiques</dc:title>
  <dc:creator>yassine</dc:creator>
  <cp:lastModifiedBy>fujitsu</cp:lastModifiedBy>
  <cp:revision>90</cp:revision>
  <dcterms:created xsi:type="dcterms:W3CDTF">2014-04-17T13:10:29Z</dcterms:created>
  <dcterms:modified xsi:type="dcterms:W3CDTF">2014-05-27T21:07:00Z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