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24" autoAdjust="0"/>
  </p:normalViewPr>
  <p:slideViewPr>
    <p:cSldViewPr>
      <p:cViewPr varScale="1">
        <p:scale>
          <a:sx n="70" d="100"/>
          <a:sy n="70" d="100"/>
        </p:scale>
        <p:origin x="-13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pPr/>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27/05/2014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pPr/>
              <a:t>27/05/2014</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2564904"/>
            <a:ext cx="8229600" cy="905272"/>
          </a:xfrm>
        </p:spPr>
        <p:txBody>
          <a:bodyPr>
            <a:normAutofit/>
          </a:bodyPr>
          <a:lstStyle/>
          <a:p>
            <a:r>
              <a:rPr lang="fr-FR" dirty="0" smtClean="0">
                <a:solidFill>
                  <a:schemeClr val="bg1"/>
                </a:solidFill>
                <a:latin typeface="Times New Roman" pitchFamily="18" charset="0"/>
                <a:ea typeface="+mn-ea"/>
                <a:cs typeface="Times New Roman" pitchFamily="18" charset="0"/>
              </a:rPr>
              <a:t>Réseau informatique</a:t>
            </a:r>
          </a:p>
        </p:txBody>
      </p:sp>
      <p:sp>
        <p:nvSpPr>
          <p:cNvPr id="3" name="Sous-titre 2"/>
          <p:cNvSpPr>
            <a:spLocks noGrp="1"/>
          </p:cNvSpPr>
          <p:nvPr>
            <p:ph type="subTitle" idx="1"/>
          </p:nvPr>
        </p:nvSpPr>
        <p:spPr>
          <a:xfrm>
            <a:off x="539552" y="4869160"/>
            <a:ext cx="8136904" cy="1512168"/>
          </a:xfrm>
        </p:spPr>
        <p:txBody>
          <a:bodyPr>
            <a:normAutofit lnSpcReduction="10000"/>
          </a:bodyPr>
          <a:lstStyle/>
          <a:p>
            <a:pPr algn="l"/>
            <a:r>
              <a:rPr lang="fr-FR" u="sng" dirty="0" smtClean="0">
                <a:solidFill>
                  <a:schemeClr val="bg1"/>
                </a:solidFill>
                <a:latin typeface="Times New Roman" pitchFamily="18" charset="0"/>
                <a:cs typeface="Times New Roman" pitchFamily="18" charset="0"/>
              </a:rPr>
              <a:t>Réalisé par :</a:t>
            </a:r>
            <a:r>
              <a:rPr lang="fr-FR" dirty="0" smtClean="0">
                <a:solidFill>
                  <a:schemeClr val="bg1"/>
                </a:solidFill>
                <a:latin typeface="Times New Roman" pitchFamily="18" charset="0"/>
                <a:cs typeface="Times New Roman" pitchFamily="18" charset="0"/>
              </a:rPr>
              <a:t>                      </a:t>
            </a:r>
          </a:p>
          <a:p>
            <a:pPr algn="l"/>
            <a:r>
              <a:rPr lang="fr-FR" dirty="0" smtClean="0">
                <a:solidFill>
                  <a:schemeClr val="bg1"/>
                </a:solidFill>
                <a:latin typeface="Times New Roman" pitchFamily="18" charset="0"/>
                <a:cs typeface="Times New Roman" pitchFamily="18" charset="0"/>
              </a:rPr>
              <a:t>                                        </a:t>
            </a:r>
            <a:r>
              <a:rPr lang="fr-FR" b="1" u="sng" dirty="0" smtClean="0">
                <a:solidFill>
                  <a:schemeClr val="bg1"/>
                </a:solidFill>
                <a:latin typeface="Times New Roman" pitchFamily="18" charset="0"/>
                <a:cs typeface="Times New Roman" pitchFamily="18" charset="0"/>
              </a:rPr>
              <a:t>HOUDA  CHAHRAOUI</a:t>
            </a:r>
          </a:p>
          <a:p>
            <a:pPr algn="l"/>
            <a:r>
              <a:rPr lang="fr-FR" dirty="0" smtClean="0"/>
              <a:t>                                              </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332656"/>
            <a:ext cx="8136904" cy="5976664"/>
          </a:xfrm>
        </p:spPr>
        <p:txBody>
          <a:bodyPr/>
          <a:lstStyle/>
          <a:p>
            <a:pPr algn="l">
              <a:buFont typeface="Arial" pitchFamily="34" charset="0"/>
              <a:buChar char="•"/>
            </a:pPr>
            <a:endParaRPr lang="fr-FR" dirty="0" smtClean="0">
              <a:solidFill>
                <a:schemeClr val="bg1"/>
              </a:solidFill>
            </a:endParaRPr>
          </a:p>
          <a:p>
            <a:pPr algn="l">
              <a:buFont typeface="Arial" pitchFamily="34" charset="0"/>
              <a:buChar char="•"/>
            </a:pPr>
            <a:endParaRPr lang="fr-FR" dirty="0" smtClean="0">
              <a:solidFill>
                <a:schemeClr val="bg1"/>
              </a:solidFill>
            </a:endParaRPr>
          </a:p>
          <a:p>
            <a:pPr algn="l">
              <a:buFont typeface="Arial" pitchFamily="34" charset="0"/>
              <a:buChar char="•"/>
            </a:pPr>
            <a:endParaRPr lang="fr-FR" dirty="0" smtClean="0">
              <a:solidFill>
                <a:schemeClr val="bg1"/>
              </a:solidFill>
            </a:endParaRPr>
          </a:p>
          <a:p>
            <a:pPr algn="l">
              <a:buClr>
                <a:schemeClr val="bg1"/>
              </a:buClr>
              <a:buFont typeface="Wingdings" pitchFamily="2" charset="2"/>
              <a:buChar char="§"/>
            </a:pPr>
            <a:r>
              <a:rPr lang="fr-FR" dirty="0" smtClean="0">
                <a:solidFill>
                  <a:schemeClr val="bg1"/>
                </a:solidFill>
              </a:rPr>
              <a:t>      C’est quoi un réseau informatique ?</a:t>
            </a:r>
          </a:p>
          <a:p>
            <a:pPr algn="l"/>
            <a:endParaRPr lang="fr-FR" dirty="0" smtClean="0"/>
          </a:p>
          <a:p>
            <a:pPr algn="l">
              <a:buClr>
                <a:schemeClr val="bg1"/>
              </a:buClr>
              <a:buFont typeface="Wingdings" pitchFamily="2" charset="2"/>
              <a:buChar char="§"/>
            </a:pPr>
            <a:r>
              <a:rPr lang="fr-FR" dirty="0" smtClean="0">
                <a:solidFill>
                  <a:schemeClr val="bg1"/>
                </a:solidFill>
              </a:rPr>
              <a:t>      Quel est le matériel d’un réseau informatique?</a:t>
            </a:r>
          </a:p>
          <a:p>
            <a:pPr algn="l">
              <a:buClr>
                <a:schemeClr val="bg1"/>
              </a:buClr>
              <a:buFont typeface="Wingdings" pitchFamily="2" charset="2"/>
              <a:buChar char="§"/>
            </a:pPr>
            <a:endParaRPr lang="fr-FR" dirty="0" smtClean="0">
              <a:solidFill>
                <a:schemeClr val="bg1"/>
              </a:solidFill>
            </a:endParaRPr>
          </a:p>
          <a:p>
            <a:pPr algn="l">
              <a:buClr>
                <a:schemeClr val="bg1"/>
              </a:buClr>
              <a:buFont typeface="Wingdings" pitchFamily="2" charset="2"/>
              <a:buChar char="§"/>
            </a:pPr>
            <a:r>
              <a:rPr lang="fr-FR" dirty="0" smtClean="0">
                <a:solidFill>
                  <a:schemeClr val="bg1"/>
                </a:solidFill>
              </a:rPr>
              <a:t>       Quel sont les topologies de réseau?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0"/>
            <a:ext cx="8229600" cy="617240"/>
          </a:xfrm>
        </p:spPr>
        <p:txBody>
          <a:bodyPr>
            <a:normAutofit/>
          </a:bodyPr>
          <a:lstStyle/>
          <a:p>
            <a:pPr>
              <a:buFont typeface="Arial" pitchFamily="34" charset="0"/>
              <a:buChar char="•"/>
            </a:pPr>
            <a:r>
              <a:rPr lang="fr-FR" sz="2800" dirty="0" smtClean="0">
                <a:solidFill>
                  <a:schemeClr val="bg1"/>
                </a:solidFill>
                <a:latin typeface="+mn-lt"/>
                <a:ea typeface="+mn-ea"/>
                <a:cs typeface="+mn-cs"/>
              </a:rPr>
              <a:t>C’est quoi un réseau informatique</a:t>
            </a:r>
          </a:p>
        </p:txBody>
      </p:sp>
      <p:sp>
        <p:nvSpPr>
          <p:cNvPr id="3" name="Sous-titre 2"/>
          <p:cNvSpPr>
            <a:spLocks noGrp="1"/>
          </p:cNvSpPr>
          <p:nvPr>
            <p:ph type="subTitle" idx="1"/>
          </p:nvPr>
        </p:nvSpPr>
        <p:spPr>
          <a:xfrm>
            <a:off x="0" y="1196752"/>
            <a:ext cx="9144000" cy="5661248"/>
          </a:xfrm>
        </p:spPr>
        <p:txBody>
          <a:bodyPr>
            <a:noAutofit/>
          </a:bodyPr>
          <a:lstStyle/>
          <a:p>
            <a:pPr>
              <a:spcBef>
                <a:spcPct val="0"/>
              </a:spcBef>
            </a:pPr>
            <a:r>
              <a:rPr lang="fr-FR" sz="2400" dirty="0" smtClean="0">
                <a:solidFill>
                  <a:schemeClr val="bg1"/>
                </a:solidFill>
              </a:rPr>
              <a:t>Un réseau informatique est un ensemble d'équipements reliés entre eux pour échanger des informations. Par analogie avec un filet (un réseau est un « petit rets », c'est-à-dire un petit filet), on appelle nœud l'extrémité d'une connexion, qui peut être une intersection de plusieurs connexions ou équipements (un ordinateur, un routeur, un concentrateur, un commutateur).</a:t>
            </a:r>
          </a:p>
          <a:p>
            <a:pPr>
              <a:lnSpc>
                <a:spcPct val="80000"/>
              </a:lnSpc>
            </a:pPr>
            <a:r>
              <a:rPr lang="fr-FR" sz="2400" dirty="0" smtClean="0">
                <a:solidFill>
                  <a:schemeClr val="bg1"/>
                </a:solidFill>
              </a:rPr>
              <a:t>Indépendamment de la technologie sous-jacente, on porte</a:t>
            </a:r>
          </a:p>
          <a:p>
            <a:pPr>
              <a:lnSpc>
                <a:spcPct val="80000"/>
              </a:lnSpc>
            </a:pPr>
            <a:r>
              <a:rPr lang="fr-FR" sz="2400" dirty="0" smtClean="0">
                <a:solidFill>
                  <a:schemeClr val="bg1"/>
                </a:solidFill>
              </a:rPr>
              <a:t> généralement une vue matricielle sur ce qu'est un réseau. </a:t>
            </a:r>
          </a:p>
          <a:p>
            <a:pPr>
              <a:lnSpc>
                <a:spcPct val="80000"/>
              </a:lnSpc>
            </a:pPr>
            <a:r>
              <a:rPr lang="fr-FR" sz="2400" dirty="0" smtClean="0">
                <a:solidFill>
                  <a:schemeClr val="bg1"/>
                </a:solidFill>
              </a:rPr>
              <a:t>De façon horizontale, un réseau est une strate de</a:t>
            </a:r>
          </a:p>
          <a:p>
            <a:pPr>
              <a:lnSpc>
                <a:spcPct val="80000"/>
              </a:lnSpc>
            </a:pPr>
            <a:r>
              <a:rPr lang="fr-FR" sz="2400" dirty="0" smtClean="0">
                <a:solidFill>
                  <a:schemeClr val="bg1"/>
                </a:solidFill>
              </a:rPr>
              <a:t> trois couches : les infrastructures, les fonctions de contrôle et</a:t>
            </a:r>
          </a:p>
          <a:p>
            <a:pPr>
              <a:lnSpc>
                <a:spcPct val="80000"/>
              </a:lnSpc>
            </a:pPr>
            <a:r>
              <a:rPr lang="fr-FR" sz="2400" dirty="0" smtClean="0">
                <a:solidFill>
                  <a:schemeClr val="bg1"/>
                </a:solidFill>
              </a:rPr>
              <a:t> de commande, les services rendus à l'utilisateur. De </a:t>
            </a:r>
          </a:p>
          <a:p>
            <a:pPr>
              <a:lnSpc>
                <a:spcPct val="80000"/>
              </a:lnSpc>
            </a:pPr>
            <a:r>
              <a:rPr lang="fr-FR" sz="2400" dirty="0" smtClean="0">
                <a:solidFill>
                  <a:schemeClr val="bg1"/>
                </a:solidFill>
              </a:rPr>
              <a:t>façon verticale, on utilise souvent un découpage </a:t>
            </a:r>
          </a:p>
          <a:p>
            <a:pPr>
              <a:lnSpc>
                <a:spcPct val="80000"/>
              </a:lnSpc>
            </a:pPr>
            <a:r>
              <a:rPr lang="fr-FR" sz="2400" dirty="0" smtClean="0">
                <a:solidFill>
                  <a:schemeClr val="bg1"/>
                </a:solidFill>
              </a:rPr>
              <a:t>géographique : réseau local, réseau d'accès et </a:t>
            </a:r>
          </a:p>
          <a:p>
            <a:pPr>
              <a:lnSpc>
                <a:spcPct val="80000"/>
              </a:lnSpc>
            </a:pPr>
            <a:r>
              <a:rPr lang="fr-FR" sz="2400" dirty="0" smtClean="0">
                <a:solidFill>
                  <a:schemeClr val="bg1"/>
                </a:solidFill>
              </a:rPr>
              <a:t>d'interconnexion.</a:t>
            </a:r>
          </a:p>
          <a:p>
            <a:endParaRPr lang="fr-FR" sz="2400"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8"/>
            <a:ext cx="8229600" cy="833264"/>
          </a:xfrm>
        </p:spPr>
        <p:txBody>
          <a:bodyPr>
            <a:normAutofit fontScale="90000"/>
          </a:bodyPr>
          <a:lstStyle/>
          <a:p>
            <a:pPr>
              <a:buFont typeface="Arial" pitchFamily="34" charset="0"/>
              <a:buChar char="•"/>
            </a:pPr>
            <a:r>
              <a:rPr lang="fr-FR" sz="3600" dirty="0" smtClean="0">
                <a:solidFill>
                  <a:schemeClr val="bg1"/>
                </a:solidFill>
              </a:rPr>
              <a:t/>
            </a:r>
            <a:br>
              <a:rPr lang="fr-FR" sz="3600" dirty="0" smtClean="0">
                <a:solidFill>
                  <a:schemeClr val="bg1"/>
                </a:solidFill>
              </a:rPr>
            </a:br>
            <a:r>
              <a:rPr lang="fr-FR" sz="3600" dirty="0" smtClean="0">
                <a:solidFill>
                  <a:schemeClr val="bg1"/>
                </a:solidFill>
              </a:rPr>
              <a:t/>
            </a:r>
            <a:br>
              <a:rPr lang="fr-FR" sz="3600" dirty="0" smtClean="0">
                <a:solidFill>
                  <a:schemeClr val="bg1"/>
                </a:solidFill>
              </a:rPr>
            </a:br>
            <a:r>
              <a:rPr lang="fr-FR" sz="3600" dirty="0" smtClean="0">
                <a:solidFill>
                  <a:schemeClr val="bg1"/>
                </a:solidFill>
              </a:rPr>
              <a:t/>
            </a:r>
            <a:br>
              <a:rPr lang="fr-FR" sz="3600" dirty="0" smtClean="0">
                <a:solidFill>
                  <a:schemeClr val="bg1"/>
                </a:solidFill>
              </a:rPr>
            </a:br>
            <a:r>
              <a:rPr lang="fr-FR" sz="3100" dirty="0" smtClean="0">
                <a:solidFill>
                  <a:schemeClr val="bg1"/>
                </a:solidFill>
              </a:rPr>
              <a:t>Quel est le matériel d’un réseau informatique</a:t>
            </a:r>
            <a:endParaRPr lang="fr-FR" sz="3600" dirty="0">
              <a:solidFill>
                <a:schemeClr val="bg1"/>
              </a:solidFill>
            </a:endParaRPr>
          </a:p>
        </p:txBody>
      </p:sp>
      <p:sp>
        <p:nvSpPr>
          <p:cNvPr id="3" name="Sous-titre 2"/>
          <p:cNvSpPr>
            <a:spLocks noGrp="1"/>
          </p:cNvSpPr>
          <p:nvPr>
            <p:ph type="subTitle" idx="1"/>
          </p:nvPr>
        </p:nvSpPr>
        <p:spPr>
          <a:xfrm>
            <a:off x="179512" y="980728"/>
            <a:ext cx="8964488" cy="5328592"/>
          </a:xfrm>
        </p:spPr>
        <p:txBody>
          <a:bodyPr>
            <a:noAutofit/>
          </a:bodyPr>
          <a:lstStyle/>
          <a:p>
            <a:endParaRPr lang="fr-FR" sz="2200" dirty="0" smtClean="0"/>
          </a:p>
          <a:p>
            <a:r>
              <a:rPr lang="fr-FR" sz="2200" dirty="0" smtClean="0">
                <a:solidFill>
                  <a:schemeClr val="bg1"/>
                </a:solidFill>
              </a:rPr>
              <a:t>Le matériel informatique est l'ensemble des pièces détachées des appareils informatiques. Il y a des pièces situées à l'intérieur du boîtier de l'ordinateur aussi bien qu'à l'extérieur (les périphériques)</a:t>
            </a:r>
          </a:p>
          <a:p>
            <a:r>
              <a:rPr lang="fr-FR" sz="2200" dirty="0" smtClean="0">
                <a:solidFill>
                  <a:schemeClr val="bg1"/>
                </a:solidFill>
              </a:rPr>
              <a:t> le concentrateur (ou hub, répéteur) qui lorsqu'il reçoit une information provenant d'un des matériels connectés, la répète à l'ensemble des matériels connectés au concentrateur (cet équipement d'interconnexion a tendance à progressivement disparaître dans les réseaux modernes),</a:t>
            </a:r>
            <a:br>
              <a:rPr lang="fr-FR" sz="2200" dirty="0" smtClean="0">
                <a:solidFill>
                  <a:schemeClr val="bg1"/>
                </a:solidFill>
              </a:rPr>
            </a:br>
            <a:r>
              <a:rPr lang="fr-FR" sz="2200" dirty="0" smtClean="0">
                <a:solidFill>
                  <a:schemeClr val="bg1"/>
                </a:solidFill>
              </a:rPr>
              <a:t/>
            </a:r>
            <a:br>
              <a:rPr lang="fr-FR" sz="2200" dirty="0" smtClean="0">
                <a:solidFill>
                  <a:schemeClr val="bg1"/>
                </a:solidFill>
              </a:rPr>
            </a:br>
            <a:r>
              <a:rPr lang="fr-FR" sz="2200" dirty="0" smtClean="0">
                <a:solidFill>
                  <a:schemeClr val="bg1"/>
                </a:solidFill>
              </a:rPr>
              <a:t>le commutateur (ou </a:t>
            </a:r>
            <a:r>
              <a:rPr lang="fr-FR" sz="2200" dirty="0" err="1" smtClean="0">
                <a:solidFill>
                  <a:schemeClr val="bg1"/>
                </a:solidFill>
              </a:rPr>
              <a:t>switch</a:t>
            </a:r>
            <a:r>
              <a:rPr lang="fr-FR" sz="2200" dirty="0" smtClean="0">
                <a:solidFill>
                  <a:schemeClr val="bg1"/>
                </a:solidFill>
              </a:rPr>
              <a:t>) qui lorsqu'il reçoit une information provenant d'un des matériels connectés, l'envoie uniquement vers le matériel destinataire de l'information. Ce mode de transmission d'informations limite de trafic sur le réseau (cet équipement d'interconnexion remplace progressivement les concentrateurs)</a:t>
            </a:r>
            <a:br>
              <a:rPr lang="fr-FR" sz="2200" dirty="0" smtClean="0">
                <a:solidFill>
                  <a:schemeClr val="bg1"/>
                </a:solidFill>
              </a:rPr>
            </a:br>
            <a:r>
              <a:rPr lang="fr-FR" sz="2200" dirty="0" smtClean="0">
                <a:solidFill>
                  <a:schemeClr val="bg1"/>
                </a:solidFill>
              </a:rPr>
              <a:t/>
            </a:r>
            <a:br>
              <a:rPr lang="fr-FR" sz="2200" dirty="0" smtClean="0">
                <a:solidFill>
                  <a:schemeClr val="bg1"/>
                </a:solidFill>
              </a:rPr>
            </a:br>
            <a:endParaRPr lang="fr-FR" sz="22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9552" y="404664"/>
            <a:ext cx="8208912" cy="6120680"/>
          </a:xfrm>
        </p:spPr>
        <p:txBody>
          <a:bodyPr>
            <a:noAutofit/>
          </a:bodyPr>
          <a:lstStyle/>
          <a:p>
            <a:r>
              <a:rPr lang="fr-FR" sz="2400" dirty="0" smtClean="0">
                <a:solidFill>
                  <a:schemeClr val="bg1"/>
                </a:solidFill>
              </a:rPr>
              <a:t>• </a:t>
            </a:r>
            <a:r>
              <a:rPr lang="fr-FR" sz="2200" dirty="0" smtClean="0">
                <a:solidFill>
                  <a:schemeClr val="bg1"/>
                </a:solidFill>
              </a:rPr>
              <a:t>le routeur est un équipement d'interconnexion qui permet l'échange d'informations entre des matériels appartenant à des réseaux logiques différents (matériel émetteur et matériel récepteur qui appartiennent à un adressage IP de réseaux distincts).</a:t>
            </a:r>
            <a:br>
              <a:rPr lang="fr-FR" sz="2200" dirty="0" smtClean="0">
                <a:solidFill>
                  <a:schemeClr val="bg1"/>
                </a:solidFill>
              </a:rPr>
            </a:br>
            <a:r>
              <a:rPr lang="fr-FR" sz="2200" dirty="0" smtClean="0">
                <a:solidFill>
                  <a:schemeClr val="bg1"/>
                </a:solidFill>
              </a:rPr>
              <a:t/>
            </a:r>
            <a:br>
              <a:rPr lang="fr-FR" sz="2200" dirty="0" smtClean="0">
                <a:solidFill>
                  <a:schemeClr val="bg1"/>
                </a:solidFill>
              </a:rPr>
            </a:br>
            <a:r>
              <a:rPr lang="fr-FR" sz="2200" dirty="0" smtClean="0">
                <a:solidFill>
                  <a:schemeClr val="bg1"/>
                </a:solidFill>
              </a:rPr>
              <a:t>Remarque : Le modem (modulateur/démodulateur) permet l'échange entre un matériel numérique (en général un ordinateur) via</a:t>
            </a:r>
            <a:r>
              <a:rPr lang="fr-FR" dirty="0" smtClean="0">
                <a:solidFill>
                  <a:schemeClr val="bg1"/>
                </a:solidFill>
              </a:rPr>
              <a:t> </a:t>
            </a:r>
            <a:r>
              <a:rPr lang="fr-FR" sz="2200" dirty="0" smtClean="0">
                <a:solidFill>
                  <a:schemeClr val="bg1"/>
                </a:solidFill>
              </a:rPr>
              <a:t>une ligne téléphonique analogique (comme le réseau téléphonique commuté).</a:t>
            </a:r>
            <a:br>
              <a:rPr lang="fr-FR" sz="2200" dirty="0" smtClean="0">
                <a:solidFill>
                  <a:schemeClr val="bg1"/>
                </a:solidFill>
              </a:rPr>
            </a:br>
            <a:r>
              <a:rPr lang="fr-FR" sz="2200" dirty="0" smtClean="0">
                <a:solidFill>
                  <a:schemeClr val="bg1"/>
                </a:solidFill>
              </a:rPr>
              <a:t>• À l'émission, le modem converti le signal numérique en signal analogique (modulation) qui sera envoyé sur le support téléphonique,</a:t>
            </a:r>
            <a:br>
              <a:rPr lang="fr-FR" sz="2200" dirty="0" smtClean="0">
                <a:solidFill>
                  <a:schemeClr val="bg1"/>
                </a:solidFill>
              </a:rPr>
            </a:br>
            <a:r>
              <a:rPr lang="fr-FR" sz="2200" dirty="0" smtClean="0">
                <a:solidFill>
                  <a:schemeClr val="bg1"/>
                </a:solidFill>
              </a:rPr>
              <a:t>• à la réception le modem converti le signal analogique en signal numérique (démodulation) qui pourra être exploité par le matériel récepteur.</a:t>
            </a:r>
            <a:br>
              <a:rPr lang="fr-FR" sz="2200" dirty="0" smtClean="0">
                <a:solidFill>
                  <a:schemeClr val="bg1"/>
                </a:solidFill>
              </a:rPr>
            </a:br>
            <a:endParaRPr lang="fr-FR" sz="2200" dirty="0" smtClean="0">
              <a:solidFill>
                <a:schemeClr val="bg1"/>
              </a:solidFill>
            </a:endParaRPr>
          </a:p>
          <a:p>
            <a:endParaRPr lang="fr-FR" sz="2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cap="all" dirty="0" smtClean="0">
                <a:solidFill>
                  <a:schemeClr val="bg1"/>
                </a:solidFill>
                <a:effectLst>
                  <a:outerShdw blurRad="127000" dist="200000" dir="2700000" algn="tl" rotWithShape="0">
                    <a:srgbClr val="000000">
                      <a:alpha val="30000"/>
                    </a:srgbClr>
                  </a:outerShdw>
                </a:effectLst>
              </a:rPr>
              <a:t>Quel sont les topologies de réseau</a:t>
            </a:r>
            <a:endParaRPr lang="fr-FR" sz="3200" cap="all" dirty="0">
              <a:solidFill>
                <a:schemeClr val="bg1"/>
              </a:solidFill>
              <a:effectLst>
                <a:outerShdw blurRad="127000" dist="200000" dir="2700000" algn="tl" rotWithShape="0">
                  <a:srgbClr val="000000">
                    <a:alpha val="30000"/>
                  </a:srgbClr>
                </a:outerShdw>
              </a:effectLst>
            </a:endParaRPr>
          </a:p>
        </p:txBody>
      </p:sp>
      <p:pic>
        <p:nvPicPr>
          <p:cNvPr id="4" name="Espace réservé du contenu 3" descr="images (1).jpg"/>
          <p:cNvPicPr>
            <a:picLocks noGrp="1" noChangeAspect="1"/>
          </p:cNvPicPr>
          <p:nvPr>
            <p:ph idx="1"/>
          </p:nvPr>
        </p:nvPicPr>
        <p:blipFill>
          <a:blip r:embed="rId2" cstate="print"/>
          <a:stretch>
            <a:fillRect/>
          </a:stretch>
        </p:blipFill>
        <p:spPr>
          <a:xfrm>
            <a:off x="611560" y="1628800"/>
            <a:ext cx="7920879" cy="468052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836712"/>
            <a:ext cx="8640960" cy="5472648"/>
          </a:xfrm>
        </p:spPr>
        <p:txBody>
          <a:bodyPr>
            <a:noAutofit/>
          </a:bodyPr>
          <a:lstStyle/>
          <a:p>
            <a:pPr algn="ctr">
              <a:buClr>
                <a:schemeClr val="bg1"/>
              </a:buClr>
              <a:buFont typeface="Arial" pitchFamily="34" charset="0"/>
              <a:buChar char="•"/>
            </a:pPr>
            <a:r>
              <a:rPr lang="fr-FR" sz="2400" dirty="0" smtClean="0">
                <a:solidFill>
                  <a:schemeClr val="bg1"/>
                </a:solidFill>
              </a:rPr>
              <a:t>Une topologie de réseau est en informatique une définition de l'architecture d'un réseau. Définissant les connexions entre ces postes et une hiérarchie </a:t>
            </a:r>
            <a:r>
              <a:rPr lang="fr-FR" sz="2400" dirty="0" err="1" smtClean="0">
                <a:solidFill>
                  <a:schemeClr val="bg1"/>
                </a:solidFill>
              </a:rPr>
              <a:t>éveimplications</a:t>
            </a:r>
            <a:r>
              <a:rPr lang="fr-FR" sz="2400" dirty="0" smtClean="0">
                <a:solidFill>
                  <a:schemeClr val="bg1"/>
                </a:solidFill>
              </a:rPr>
              <a:t> sur la disposition </a:t>
            </a:r>
            <a:r>
              <a:rPr lang="fr-FR" sz="2400" dirty="0" err="1" smtClean="0">
                <a:solidFill>
                  <a:schemeClr val="bg1"/>
                </a:solidFill>
              </a:rPr>
              <a:t>ntuelle</a:t>
            </a:r>
            <a:r>
              <a:rPr lang="fr-FR" sz="2400" dirty="0" smtClean="0">
                <a:solidFill>
                  <a:schemeClr val="bg1"/>
                </a:solidFill>
              </a:rPr>
              <a:t> entre eux, elle peut avoir des géographique des différents postes informatiques du réseau. Ainsi Ethernet peut avoir comme support un simple plafond blanc visible de tous les postes (voir </a:t>
            </a:r>
            <a:r>
              <a:rPr lang="fr-FR" sz="2400" dirty="0" err="1" smtClean="0">
                <a:solidFill>
                  <a:schemeClr val="bg1"/>
                </a:solidFill>
              </a:rPr>
              <a:t>LiFi</a:t>
            </a:r>
            <a:r>
              <a:rPr lang="fr-FR" sz="2400" dirty="0" smtClean="0">
                <a:solidFill>
                  <a:schemeClr val="bg1"/>
                </a:solidFill>
              </a:rPr>
              <a:t>), alors que cela sera par construction impossible en </a:t>
            </a:r>
            <a:r>
              <a:rPr lang="fr-FR" sz="2400" dirty="0" err="1" smtClean="0">
                <a:solidFill>
                  <a:schemeClr val="bg1"/>
                </a:solidFill>
              </a:rPr>
              <a:t>token</a:t>
            </a:r>
            <a:r>
              <a:rPr lang="fr-FR" sz="2400" dirty="0" smtClean="0">
                <a:solidFill>
                  <a:schemeClr val="bg1"/>
                </a:solidFill>
              </a:rPr>
              <a:t> ring, bien que possible en </a:t>
            </a:r>
            <a:r>
              <a:rPr lang="fr-FR" sz="2400" dirty="0" err="1" smtClean="0">
                <a:solidFill>
                  <a:schemeClr val="bg1"/>
                </a:solidFill>
              </a:rPr>
              <a:t>token</a:t>
            </a:r>
            <a:r>
              <a:rPr lang="fr-FR" sz="2400" dirty="0" smtClean="0">
                <a:solidFill>
                  <a:schemeClr val="bg1"/>
                </a:solidFill>
              </a:rPr>
              <a:t> bus.</a:t>
            </a:r>
          </a:p>
          <a:p>
            <a:pPr>
              <a:buNone/>
            </a:pPr>
            <a:endParaRPr lang="fr-FR" sz="2400" dirty="0" smtClean="0">
              <a:solidFill>
                <a:schemeClr val="bg1"/>
              </a:solidFill>
            </a:endParaRPr>
          </a:p>
          <a:p>
            <a:pPr algn="ctr">
              <a:buClr>
                <a:schemeClr val="bg1"/>
              </a:buClr>
              <a:buFont typeface="Arial" pitchFamily="34" charset="0"/>
              <a:buChar char="•"/>
            </a:pPr>
            <a:endParaRPr lang="fr-FR" sz="2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cap="all" dirty="0" smtClean="0">
                <a:solidFill>
                  <a:schemeClr val="bg1"/>
                </a:solidFill>
                <a:effectLst>
                  <a:outerShdw blurRad="127000" dist="200000" dir="2700000" algn="tl" rotWithShape="0">
                    <a:srgbClr val="000000">
                      <a:alpha val="30000"/>
                    </a:srgbClr>
                  </a:outerShdw>
                </a:effectLst>
              </a:rPr>
              <a:t>Type de topologie de réseau locaux classique </a:t>
            </a:r>
            <a:endParaRPr lang="fr-FR" sz="2800" cap="all" dirty="0">
              <a:solidFill>
                <a:schemeClr val="bg1"/>
              </a:solidFill>
              <a:effectLst>
                <a:outerShdw blurRad="127000" dist="200000" dir="2700000" algn="tl" rotWithShape="0">
                  <a:srgbClr val="000000">
                    <a:alpha val="30000"/>
                  </a:srgbClr>
                </a:outerShdw>
              </a:effectLst>
            </a:endParaRPr>
          </a:p>
        </p:txBody>
      </p:sp>
      <p:sp>
        <p:nvSpPr>
          <p:cNvPr id="3" name="Espace réservé du contenu 2"/>
          <p:cNvSpPr>
            <a:spLocks noGrp="1"/>
          </p:cNvSpPr>
          <p:nvPr>
            <p:ph idx="1"/>
          </p:nvPr>
        </p:nvSpPr>
        <p:spPr>
          <a:xfrm>
            <a:off x="457200" y="1600200"/>
            <a:ext cx="8229600" cy="4709160"/>
          </a:xfrm>
        </p:spPr>
        <p:txBody>
          <a:bodyPr/>
          <a:lstStyle/>
          <a:p>
            <a:pPr>
              <a:buClr>
                <a:schemeClr val="bg1"/>
              </a:buClr>
              <a:buFont typeface="Wingdings" pitchFamily="2" charset="2"/>
              <a:buChar char="§"/>
            </a:pPr>
            <a:r>
              <a:rPr lang="fr-FR" dirty="0" smtClean="0">
                <a:solidFill>
                  <a:schemeClr val="bg1"/>
                </a:solidFill>
              </a:rPr>
              <a:t>Le réseau en anneau       .</a:t>
            </a:r>
          </a:p>
          <a:p>
            <a:pPr>
              <a:buClrTx/>
              <a:buFont typeface="Wingdings" pitchFamily="2" charset="2"/>
              <a:buChar char="§"/>
            </a:pPr>
            <a:r>
              <a:rPr lang="fr-FR" dirty="0" smtClean="0">
                <a:solidFill>
                  <a:schemeClr val="bg1"/>
                </a:solidFill>
              </a:rPr>
              <a:t>Le réseau hiérarchique   .</a:t>
            </a:r>
          </a:p>
          <a:p>
            <a:pPr>
              <a:buClrTx/>
              <a:buFont typeface="Wingdings" pitchFamily="2" charset="2"/>
              <a:buChar char="§"/>
            </a:pPr>
            <a:r>
              <a:rPr lang="fr-FR" dirty="0" smtClean="0">
                <a:solidFill>
                  <a:schemeClr val="bg1"/>
                </a:solidFill>
              </a:rPr>
              <a:t>Le réseau en bus               .</a:t>
            </a:r>
          </a:p>
          <a:p>
            <a:pPr>
              <a:buClr>
                <a:schemeClr val="bg1"/>
              </a:buClr>
              <a:buFont typeface="Wingdings" pitchFamily="2" charset="2"/>
              <a:buChar char="§"/>
            </a:pPr>
            <a:r>
              <a:rPr lang="fr-FR" dirty="0" smtClean="0">
                <a:solidFill>
                  <a:schemeClr val="bg1"/>
                </a:solidFill>
              </a:rPr>
              <a:t>Le réseau en étoile            .</a:t>
            </a:r>
          </a:p>
          <a:p>
            <a:pPr>
              <a:buClrTx/>
              <a:buFont typeface="Wingdings" pitchFamily="2" charset="2"/>
              <a:buChar char="§"/>
            </a:pPr>
            <a:r>
              <a:rPr lang="fr-FR" dirty="0" smtClean="0">
                <a:solidFill>
                  <a:schemeClr val="bg1"/>
                </a:solidFill>
              </a:rPr>
              <a:t>Le réseau linéaire               .</a:t>
            </a:r>
          </a:p>
          <a:p>
            <a:pPr>
              <a:buClrTx/>
              <a:buFont typeface="Wingdings" pitchFamily="2" charset="2"/>
              <a:buChar char="§"/>
            </a:pPr>
            <a:r>
              <a:rPr lang="fr-FR" dirty="0" smtClean="0">
                <a:solidFill>
                  <a:schemeClr val="bg1"/>
                </a:solidFill>
              </a:rPr>
              <a:t>Le réseau maillé                  .</a:t>
            </a:r>
          </a:p>
          <a:p>
            <a:pPr>
              <a:buNone/>
            </a:pPr>
            <a:endParaRPr lang="fr-FR"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2204864"/>
            <a:ext cx="8229600" cy="1872208"/>
          </a:xfrm>
        </p:spPr>
        <p:txBody>
          <a:bodyPr>
            <a:noAutofit/>
          </a:bodyPr>
          <a:lstStyle/>
          <a:p>
            <a:r>
              <a:rPr lang="fr-FR" sz="6000" dirty="0" smtClean="0">
                <a:solidFill>
                  <a:schemeClr val="bg1"/>
                </a:solidFill>
              </a:rPr>
              <a:t>MERCI POUR VOTRE ATTENTION</a:t>
            </a:r>
            <a:br>
              <a:rPr lang="fr-FR" sz="6000" dirty="0" smtClean="0">
                <a:solidFill>
                  <a:schemeClr val="bg1"/>
                </a:solidFill>
              </a:rPr>
            </a:br>
            <a:r>
              <a:rPr lang="fr-FR" sz="6000" dirty="0" smtClean="0">
                <a:solidFill>
                  <a:schemeClr val="bg1"/>
                </a:solidFill>
                <a:sym typeface="Wingdings" pitchFamily="2" charset="2"/>
              </a:rPr>
              <a:t></a:t>
            </a:r>
            <a:endParaRPr lang="fr-FR" sz="60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127</TotalTime>
  <Words>86</Words>
  <Application>Microsoft Office PowerPoint</Application>
  <PresentationFormat>Affichage à l'écran (4:3)</PresentationFormat>
  <Paragraphs>37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Apex</vt:lpstr>
      <vt:lpstr>Réseau informatique</vt:lpstr>
      <vt:lpstr>Présentation PowerPoint</vt:lpstr>
      <vt:lpstr>C’est quoi un réseau informatique</vt:lpstr>
      <vt:lpstr>   Quel est le matériel d’un réseau informatique</vt:lpstr>
      <vt:lpstr>Présentation PowerPoint</vt:lpstr>
      <vt:lpstr>Quel sont les topologies de réseau</vt:lpstr>
      <vt:lpstr>Présentation PowerPoint</vt:lpstr>
      <vt:lpstr>Type de topologie de réseau locaux classique </vt:lpstr>
      <vt:lpstr>MERCI POUR VOTRE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Réseau informatique</dc:title>
  <dc:creator>Rhioui</dc:creator>
  <cp:lastModifiedBy>fujitsu</cp:lastModifiedBy>
  <cp:revision>22</cp:revision>
  <dcterms:created xsi:type="dcterms:W3CDTF">2014-04-28T20:18:33Z</dcterms:created>
  <dcterms:modified xsi:type="dcterms:W3CDTF">2014-05-27T21:11:52Z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