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9A84D7-C000-47B5-A300-B3DD5105858A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FDAD8C-E9B4-40D8-A85B-815F48C3F5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Concentrateur_Ethernet" TargetMode="External"/><Relationship Id="rId13" Type="http://schemas.openxmlformats.org/officeDocument/2006/relationships/hyperlink" Target="http://fr.wikipedia.org/wiki/R%C3%A9seau_local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fr.wikipedia.org/wiki/Routeur" TargetMode="External"/><Relationship Id="rId12" Type="http://schemas.openxmlformats.org/officeDocument/2006/relationships/hyperlink" Target="http://fr.wikipedia.org/wiki/Services_(%C3%A9conomie)" TargetMode="External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user\Downloads\Beethoven%20Moonlight%20Sonata%20(Sonata%20al%20chiaro%20di%20luna).mp3" TargetMode="External"/><Relationship Id="rId6" Type="http://schemas.openxmlformats.org/officeDocument/2006/relationships/hyperlink" Target="http://fr.wikipedia.org/wiki/Ordinateur" TargetMode="External"/><Relationship Id="rId11" Type="http://schemas.openxmlformats.org/officeDocument/2006/relationships/hyperlink" Target="http://fr.wikipedia.org/wiki/Infrastructure" TargetMode="External"/><Relationship Id="rId5" Type="http://schemas.openxmlformats.org/officeDocument/2006/relationships/hyperlink" Target="http://fr.wikipedia.org/wiki/N%C5%93ud_(r%C3%A9seau)" TargetMode="External"/><Relationship Id="rId10" Type="http://schemas.openxmlformats.org/officeDocument/2006/relationships/hyperlink" Target="http://fr.wikipedia.org/wiki/Mod%C3%A8le_OSI" TargetMode="External"/><Relationship Id="rId4" Type="http://schemas.openxmlformats.org/officeDocument/2006/relationships/hyperlink" Target="http://fr.wikipedia.org/wiki/%C3%89quipement" TargetMode="External"/><Relationship Id="rId9" Type="http://schemas.openxmlformats.org/officeDocument/2006/relationships/hyperlink" Target="http://fr.wikipedia.org/wiki/Commutateur_r%C3%A9sea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Digital_Equipment_Corporation" TargetMode="External"/><Relationship Id="rId13" Type="http://schemas.openxmlformats.org/officeDocument/2006/relationships/hyperlink" Target="http://fr.wikipedia.org/wiki/Cyclades_(r%C3%A9seau)" TargetMode="External"/><Relationship Id="rId18" Type="http://schemas.openxmlformats.org/officeDocument/2006/relationships/hyperlink" Target="http://fr.wikipedia.org/wiki/Token_Ring" TargetMode="External"/><Relationship Id="rId26" Type="http://schemas.openxmlformats.org/officeDocument/2006/relationships/hyperlink" Target="http://fr.wikipedia.org/wiki/Hi%C3%A9rarchie_num%C3%A9rique_synchrone" TargetMode="External"/><Relationship Id="rId3" Type="http://schemas.openxmlformats.org/officeDocument/2006/relationships/hyperlink" Target="http://fr.wikipedia.org/wiki/HP-IB" TargetMode="External"/><Relationship Id="rId21" Type="http://schemas.openxmlformats.org/officeDocument/2006/relationships/hyperlink" Target="http://fr.wikipedia.org/wiki/Ethernet" TargetMode="External"/><Relationship Id="rId7" Type="http://schemas.openxmlformats.org/officeDocument/2006/relationships/hyperlink" Target="http://fr.wikipedia.org/wiki/IBM" TargetMode="External"/><Relationship Id="rId12" Type="http://schemas.openxmlformats.org/officeDocument/2006/relationships/hyperlink" Target="http://fr.wikipedia.org/wiki/R%C3%A9seau_informatique" TargetMode="External"/><Relationship Id="rId17" Type="http://schemas.openxmlformats.org/officeDocument/2006/relationships/hyperlink" Target="http://fr.wikipedia.org/wiki/Anneau_%C3%A0_jeton" TargetMode="External"/><Relationship Id="rId25" Type="http://schemas.openxmlformats.org/officeDocument/2006/relationships/hyperlink" Target="http://fr.wikipedia.org/wiki/SONET" TargetMode="External"/><Relationship Id="rId2" Type="http://schemas.openxmlformats.org/officeDocument/2006/relationships/image" Target="../media/image4.jpeg"/><Relationship Id="rId16" Type="http://schemas.openxmlformats.org/officeDocument/2006/relationships/hyperlink" Target="http://fr.wikipedia.org/wiki/Datagramme" TargetMode="External"/><Relationship Id="rId20" Type="http://schemas.openxmlformats.org/officeDocument/2006/relationships/hyperlink" Target="http://fr.wikipedia.org/wiki/FDD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r.wikipedia.org/wiki/Ann%C3%A9es_1970" TargetMode="External"/><Relationship Id="rId11" Type="http://schemas.openxmlformats.org/officeDocument/2006/relationships/hyperlink" Target="http://fr.wikipedia.org/wiki/R%C3%A9seau_t%C3%A9l%C3%A9phonique_commut%C3%A9" TargetMode="External"/><Relationship Id="rId24" Type="http://schemas.openxmlformats.org/officeDocument/2006/relationships/hyperlink" Target="http://fr.wikipedia.org/wiki/Relais_de_trames" TargetMode="External"/><Relationship Id="rId5" Type="http://schemas.openxmlformats.org/officeDocument/2006/relationships/hyperlink" Target="http://fr.wikipedia.org/wiki/Instruments_de_mesure" TargetMode="External"/><Relationship Id="rId15" Type="http://schemas.openxmlformats.org/officeDocument/2006/relationships/hyperlink" Target="http://fr.wikipedia.org/wiki/Distributed_System_Architecture" TargetMode="External"/><Relationship Id="rId23" Type="http://schemas.openxmlformats.org/officeDocument/2006/relationships/hyperlink" Target="http://fr.wikipedia.org/wiki/MPLS" TargetMode="External"/><Relationship Id="rId10" Type="http://schemas.openxmlformats.org/officeDocument/2006/relationships/hyperlink" Target="http://fr.wikipedia.org/wiki/DECnet" TargetMode="External"/><Relationship Id="rId19" Type="http://schemas.openxmlformats.org/officeDocument/2006/relationships/hyperlink" Target="http://fr.wikipedia.org/wiki/Asynchronous_transfer_mode" TargetMode="External"/><Relationship Id="rId4" Type="http://schemas.openxmlformats.org/officeDocument/2006/relationships/hyperlink" Target="http://fr.wikipedia.org/wiki/HP-IL" TargetMode="External"/><Relationship Id="rId9" Type="http://schemas.openxmlformats.org/officeDocument/2006/relationships/hyperlink" Target="http://fr.wikipedia.org/wiki/IBM_Systems_Network_Architecture" TargetMode="External"/><Relationship Id="rId14" Type="http://schemas.openxmlformats.org/officeDocument/2006/relationships/hyperlink" Target="http://fr.wikipedia.org/wiki/Compagnie_internationale_pour_l'informatique" TargetMode="External"/><Relationship Id="rId22" Type="http://schemas.openxmlformats.org/officeDocument/2006/relationships/hyperlink" Target="http://fr.wikipedia.org/wiki/DAB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00" y="1214422"/>
            <a:ext cx="7143800" cy="392909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</a:t>
            </a:r>
            <a:r>
              <a:rPr lang="fr-FR" sz="5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 réseau informatique </a:t>
            </a:r>
            <a:r>
              <a:rPr lang="fr-FR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fr-FR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fr-FR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286256"/>
            <a:ext cx="8458200" cy="78581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Définition , Ses matériel , Ses topologie .</a:t>
            </a:r>
            <a:endParaRPr lang="fr-F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8596" y="578645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Représenter par : </a:t>
            </a:r>
            <a:r>
              <a:rPr lang="fr-FR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hiba</a:t>
            </a:r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fr-FR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abdoune</a:t>
            </a:r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2/2</a:t>
            </a:r>
            <a:endParaRPr lang="fr-F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du réseau informatique :</a:t>
            </a:r>
            <a:endParaRPr lang="fr-FR" dirty="0"/>
          </a:p>
        </p:txBody>
      </p:sp>
      <p:pic>
        <p:nvPicPr>
          <p:cNvPr id="4" name="Beethoven Moonlight Sonata (Sonata al chiaro di luna)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563004" cy="4714908"/>
          </a:xfrm>
        </p:spPr>
        <p:txBody>
          <a:bodyPr>
            <a:normAutofit/>
          </a:bodyPr>
          <a:lstStyle/>
          <a:p>
            <a:r>
              <a:rPr lang="fr-FR" sz="1800" dirty="0" smtClean="0">
                <a:latin typeface="Papyrus" pitchFamily="66" charset="0"/>
              </a:rPr>
              <a:t> 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Un </a:t>
            </a:r>
            <a:r>
              <a:rPr lang="fr-FR" sz="2400" b="1" dirty="0" smtClean="0">
                <a:solidFill>
                  <a:srgbClr val="252525"/>
                </a:solidFill>
                <a:latin typeface="Papyrus" pitchFamily="66" charset="0"/>
              </a:rPr>
              <a:t>réseau informatique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 est un ensemble d'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4" tooltip="Équipement"/>
              </a:rPr>
              <a:t>équipements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 reliés entre eux pour échanger des informations. on appelle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5" tooltip="Nœud (réseau)"/>
              </a:rPr>
              <a:t>nœud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 l'extrémité d'une connexion, qui peut être une intersection de plusieurs connexions ou équipements (un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6" tooltip="Ordinateur"/>
              </a:rPr>
              <a:t>ordinateur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, un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7" tooltip="Routeur"/>
              </a:rPr>
              <a:t>routeur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, un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8" tooltip="Concentrateur Ethernet"/>
              </a:rPr>
              <a:t>concentrateur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, un </a:t>
            </a:r>
            <a:r>
              <a:rPr lang="fr-FR" sz="2400" u="sng" dirty="0" smtClean="0">
                <a:solidFill>
                  <a:srgbClr val="FAA700"/>
                </a:solidFill>
                <a:latin typeface="Papyrus" pitchFamily="66" charset="0"/>
                <a:hlinkClick r:id="rId9" tooltip="Commutateur réseau"/>
              </a:rPr>
              <a:t>commutateur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). Indépendamment de la technologie sous-jacente, on porte généralement une vue matricielle sur ce qu'est un réseau. De façon </a:t>
            </a:r>
            <a:r>
              <a:rPr lang="fr-FR" sz="2400" b="1" dirty="0" smtClean="0">
                <a:solidFill>
                  <a:srgbClr val="252525"/>
                </a:solidFill>
                <a:latin typeface="Papyrus" pitchFamily="66" charset="0"/>
              </a:rPr>
              <a:t>horizontale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, un réseau est une strate de trois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10" tooltip="Modèle OSI"/>
              </a:rPr>
              <a:t>couches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 : les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11" tooltip="Infrastructure"/>
              </a:rPr>
              <a:t>infrastructures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, les fonctions de contrôle et de commande, les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12" tooltip="Services (économie)"/>
              </a:rPr>
              <a:t>services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</a:rPr>
              <a:t> 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rendus à l'utilisateur. De façon </a:t>
            </a:r>
            <a:r>
              <a:rPr lang="fr-FR" sz="2400" b="1" dirty="0" smtClean="0">
                <a:solidFill>
                  <a:srgbClr val="252525"/>
                </a:solidFill>
                <a:latin typeface="Papyrus" pitchFamily="66" charset="0"/>
              </a:rPr>
              <a:t>verticale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, on utilise souvent un découpage géographique : </a:t>
            </a:r>
            <a:r>
              <a:rPr lang="fr-FR" sz="2400" dirty="0" smtClean="0">
                <a:solidFill>
                  <a:srgbClr val="0B0080"/>
                </a:solidFill>
                <a:latin typeface="Papyrus" pitchFamily="66" charset="0"/>
                <a:hlinkClick r:id="rId13" tooltip="Réseau local"/>
              </a:rPr>
              <a:t>réseau local</a:t>
            </a:r>
            <a:r>
              <a:rPr lang="fr-FR" sz="2400" dirty="0" smtClean="0">
                <a:solidFill>
                  <a:srgbClr val="252525"/>
                </a:solidFill>
                <a:latin typeface="Papyrus" pitchFamily="66" charset="0"/>
              </a:rPr>
              <a:t>, réseau d'accès et réseau d'interconnexion.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      HISTORIQUE :</a:t>
            </a:r>
            <a:endParaRPr lang="fr-FR" dirty="0"/>
          </a:p>
        </p:txBody>
      </p:sp>
      <p:pic>
        <p:nvPicPr>
          <p:cNvPr id="5" name="Espace réservé du contenu 4" descr="reseaux-informatiques-425x27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571611"/>
            <a:ext cx="2786081" cy="4819167"/>
          </a:xfrm>
        </p:spPr>
      </p:pic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3143240" y="1600200"/>
            <a:ext cx="5848360" cy="4972072"/>
          </a:xfrm>
        </p:spPr>
        <p:txBody>
          <a:bodyPr>
            <a:normAutofit fontScale="47500" lnSpcReduction="20000"/>
          </a:bodyPr>
          <a:lstStyle/>
          <a:p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Dans les années 1960, les premiers réseaux informatiques étaient de portée limitée (quelques dizaines de mètres avec par exemple l'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3" tooltip="HP-IB"/>
              </a:rPr>
              <a:t>HP-IB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, l'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4" tooltip="HP-IL"/>
              </a:rPr>
              <a:t>HP-IL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, etc.) et servaient à la communication entre micro-ordinateurs et des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5" tooltip="Instruments de mesure"/>
              </a:rPr>
              <a:t>instruments de mesure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ou des périphériques (imprimantes, table traçante, etc.).</a:t>
            </a:r>
          </a:p>
          <a:p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Les réseaux informatiques filaires entre sites distants apparaissent dans les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6" tooltip="Années 1970"/>
              </a:rPr>
              <a:t>années 1970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: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7" tooltip="IBM"/>
              </a:rPr>
              <a:t>IBM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et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8" tooltip="Digital Equipment Corporation"/>
              </a:rPr>
              <a:t>Digital Equipment Corporation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créent les architectures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9" tooltip="IBM Systems Network Architecture"/>
              </a:rPr>
              <a:t>SNA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et </a:t>
            </a:r>
            <a:r>
              <a:rPr lang="fr-FR" sz="2900" dirty="0" err="1" smtClean="0">
                <a:solidFill>
                  <a:srgbClr val="0B0080"/>
                </a:solidFill>
                <a:latin typeface="Papyrus" pitchFamily="66" charset="0"/>
                <a:hlinkClick r:id="rId10" tooltip="DECnet"/>
              </a:rPr>
              <a:t>DECnet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, avec la digitalisation du réseau de téléphone d'AT&amp;T (voir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1" tooltip="Réseau téléphonique commuté"/>
              </a:rPr>
              <a:t>Réseau téléphonique commuté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)</a:t>
            </a:r>
            <a:r>
              <a:rPr lang="fr-FR" sz="2900" baseline="30000" dirty="0" smtClean="0">
                <a:solidFill>
                  <a:srgbClr val="0B0080"/>
                </a:solidFill>
                <a:latin typeface="Papyrus" pitchFamily="66" charset="0"/>
                <a:hlinkClick r:id="rId12"/>
              </a:rPr>
              <a:t>1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et ses connexions dédiées à moyen débit. Ils sont précédés par le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3" tooltip="Cyclades (réseau)"/>
              </a:rPr>
              <a:t>réseau Cyclades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français, poussé par la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4" tooltip="Compagnie internationale pour l'informatique"/>
              </a:rPr>
              <a:t>CII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et sa </a:t>
            </a:r>
            <a:r>
              <a:rPr lang="fr-FR" sz="2900" dirty="0" err="1" smtClean="0">
                <a:solidFill>
                  <a:srgbClr val="0B0080"/>
                </a:solidFill>
                <a:latin typeface="Papyrus" pitchFamily="66" charset="0"/>
                <a:hlinkClick r:id="rId15" tooltip="Distributed System Architecture"/>
              </a:rPr>
              <a:t>Distributed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5" tooltip="Distributed System Architecture"/>
              </a:rPr>
              <a:t> System Architecture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, basés sur le 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6" tooltip="Datagramme"/>
              </a:rPr>
              <a:t>Datagramme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.</a:t>
            </a:r>
          </a:p>
          <a:p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Type de réseau:</a:t>
            </a:r>
          </a:p>
          <a:p>
            <a:pPr>
              <a:buFont typeface="Arial"/>
              <a:buChar char="•"/>
            </a:pP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Réseau local</a:t>
            </a: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7" tooltip="Anneau à jeton"/>
              </a:rPr>
              <a:t>Anneau à jeton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 (en Anglais </a:t>
            </a:r>
            <a:r>
              <a:rPr lang="fr-FR" sz="2900" dirty="0" err="1" smtClean="0">
                <a:solidFill>
                  <a:srgbClr val="0B0080"/>
                </a:solidFill>
                <a:latin typeface="Papyrus" pitchFamily="66" charset="0"/>
                <a:hlinkClick r:id="rId18" tooltip="Token Ring"/>
              </a:rPr>
              <a:t>Token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8" tooltip="Token Ring"/>
              </a:rPr>
              <a:t> Ring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19" tooltip="Asynchronous transfer mode"/>
              </a:rPr>
              <a:t>ATM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0" tooltip="FDDI"/>
              </a:rPr>
              <a:t>FDDI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1" tooltip="Ethernet"/>
              </a:rPr>
              <a:t>Ethernet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pPr>
              <a:buFont typeface="Arial"/>
              <a:buChar char="•"/>
            </a:pP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Réseau étendu</a:t>
            </a: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2" tooltip="DAB"/>
              </a:rPr>
              <a:t>DAB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1" tooltip="Ethernet"/>
              </a:rPr>
              <a:t>Ethernet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3" tooltip="MPLS"/>
              </a:rPr>
              <a:t>MPLS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4" tooltip="Relais de trames"/>
              </a:rPr>
              <a:t>Relais de trames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pPr lvl="1">
              <a:buFont typeface="Arial"/>
              <a:buChar char="•"/>
            </a:pP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5" tooltip="SONET"/>
              </a:rPr>
              <a:t>SONET</a:t>
            </a:r>
            <a:r>
              <a:rPr lang="fr-FR" sz="2900" dirty="0" smtClean="0">
                <a:solidFill>
                  <a:srgbClr val="252525"/>
                </a:solidFill>
                <a:latin typeface="Papyrus" pitchFamily="66" charset="0"/>
              </a:rPr>
              <a:t>/</a:t>
            </a:r>
            <a:r>
              <a:rPr lang="fr-FR" sz="2900" dirty="0" smtClean="0">
                <a:solidFill>
                  <a:srgbClr val="0B0080"/>
                </a:solidFill>
                <a:latin typeface="Papyrus" pitchFamily="66" charset="0"/>
                <a:hlinkClick r:id="rId26" tooltip="Hiérarchie numérique synchrone"/>
              </a:rPr>
              <a:t>SDH</a:t>
            </a:r>
            <a:endParaRPr lang="fr-FR" sz="2900" dirty="0" smtClean="0">
              <a:solidFill>
                <a:srgbClr val="252525"/>
              </a:solidFill>
              <a:latin typeface="Papyrus" pitchFamily="66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Réseau local et son matériel :</a:t>
            </a:r>
            <a:endParaRPr lang="fr-FR" dirty="0"/>
          </a:p>
        </p:txBody>
      </p:sp>
      <p:pic>
        <p:nvPicPr>
          <p:cNvPr id="5" name="Espace réservé du contenu 4" descr="why_linkedin_is_so_important_for_student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43050"/>
            <a:ext cx="2838450" cy="4500594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14678" y="1600200"/>
            <a:ext cx="5776922" cy="4724400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>
                <a:latin typeface="Papyrus" pitchFamily="66" charset="0"/>
              </a:rPr>
              <a:t>Un réseau est dit</a:t>
            </a:r>
            <a:r>
              <a:rPr lang="fr-FR" b="1" dirty="0" smtClean="0">
                <a:latin typeface="Papyrus" pitchFamily="66" charset="0"/>
              </a:rPr>
              <a:t> local </a:t>
            </a:r>
            <a:r>
              <a:rPr lang="fr-FR" dirty="0" smtClean="0">
                <a:latin typeface="Papyrus" pitchFamily="66" charset="0"/>
              </a:rPr>
              <a:t>lorsqu'il</a:t>
            </a:r>
            <a:r>
              <a:rPr lang="fr-FR" b="1" dirty="0" smtClean="0">
                <a:latin typeface="Papyrus" pitchFamily="66" charset="0"/>
              </a:rPr>
              <a:t> permet la connexion </a:t>
            </a:r>
            <a:r>
              <a:rPr lang="fr-FR" dirty="0" smtClean="0">
                <a:latin typeface="Papyrus" pitchFamily="66" charset="0"/>
              </a:rPr>
              <a:t>de plusieurs ordinateurs et/ou une/ plusieurs imprimantes</a:t>
            </a:r>
            <a:r>
              <a:rPr lang="fr-FR" b="1" dirty="0" smtClean="0">
                <a:latin typeface="Papyrus" pitchFamily="66" charset="0"/>
              </a:rPr>
              <a:t> dans un même bâtiment</a:t>
            </a:r>
            <a:r>
              <a:rPr lang="fr-FR" dirty="0" smtClean="0">
                <a:latin typeface="Papyrus" pitchFamily="66" charset="0"/>
              </a:rPr>
              <a:t>.</a:t>
            </a:r>
            <a:endParaRPr lang="fr-FR" b="1" dirty="0" smtClean="0">
              <a:latin typeface="Papyrus" pitchFamily="66" charset="0"/>
            </a:endParaRPr>
          </a:p>
          <a:p>
            <a:r>
              <a:rPr lang="fr-FR" b="1" u="sng" dirty="0" smtClean="0">
                <a:latin typeface="Papyrus" pitchFamily="66" charset="0"/>
              </a:rPr>
              <a:t>Type de réseau :</a:t>
            </a:r>
            <a:endParaRPr lang="fr-FR" b="1" dirty="0" smtClean="0">
              <a:latin typeface="Papyrus" pitchFamily="66" charset="0"/>
            </a:endParaRPr>
          </a:p>
          <a:p>
            <a:r>
              <a:rPr lang="fr-FR" dirty="0" smtClean="0">
                <a:latin typeface="Papyrus" pitchFamily="66" charset="0"/>
              </a:rPr>
              <a:t>On peut distinguer entre </a:t>
            </a:r>
            <a:r>
              <a:rPr lang="fr-FR" b="1" dirty="0" smtClean="0">
                <a:latin typeface="Papyrus" pitchFamily="66" charset="0"/>
              </a:rPr>
              <a:t>deux types</a:t>
            </a:r>
            <a:r>
              <a:rPr lang="fr-FR" dirty="0" smtClean="0">
                <a:latin typeface="Papyrus" pitchFamily="66" charset="0"/>
              </a:rPr>
              <a:t> de réseaux :</a:t>
            </a:r>
          </a:p>
          <a:p>
            <a:r>
              <a:rPr lang="fr-FR" dirty="0" smtClean="0">
                <a:latin typeface="Papyrus" pitchFamily="66" charset="0"/>
              </a:rPr>
              <a:t>^^ </a:t>
            </a:r>
            <a:r>
              <a:rPr lang="fr-FR" b="1" dirty="0" smtClean="0">
                <a:latin typeface="Papyrus" pitchFamily="66" charset="0"/>
              </a:rPr>
              <a:t>Réseau filaire</a:t>
            </a:r>
            <a:r>
              <a:rPr lang="fr-FR" dirty="0" smtClean="0">
                <a:latin typeface="Papyrus" pitchFamily="66" charset="0"/>
              </a:rPr>
              <a:t> : qui exige une </a:t>
            </a:r>
            <a:r>
              <a:rPr lang="fr-FR" b="1" dirty="0" smtClean="0">
                <a:latin typeface="Papyrus" pitchFamily="66" charset="0"/>
              </a:rPr>
              <a:t>carte réseau</a:t>
            </a:r>
            <a:r>
              <a:rPr lang="fr-FR" dirty="0" smtClean="0">
                <a:latin typeface="Papyrus" pitchFamily="66" charset="0"/>
              </a:rPr>
              <a:t> pour chaque ordinateur et des câbles pour connecter   les ordinateurs du réseau.</a:t>
            </a:r>
          </a:p>
          <a:p>
            <a:r>
              <a:rPr lang="fr-FR" dirty="0" smtClean="0">
                <a:latin typeface="Papyrus" pitchFamily="66" charset="0"/>
              </a:rPr>
              <a:t>^^ </a:t>
            </a:r>
            <a:r>
              <a:rPr lang="fr-FR" b="1" dirty="0" smtClean="0">
                <a:latin typeface="Papyrus" pitchFamily="66" charset="0"/>
              </a:rPr>
              <a:t>Réseau sans fil</a:t>
            </a:r>
            <a:r>
              <a:rPr lang="fr-FR" dirty="0" smtClean="0">
                <a:latin typeface="Papyrus" pitchFamily="66" charset="0"/>
              </a:rPr>
              <a:t> : qui exige un </a:t>
            </a:r>
            <a:r>
              <a:rPr lang="fr-FR" b="1" dirty="0" smtClean="0">
                <a:latin typeface="Papyrus" pitchFamily="66" charset="0"/>
              </a:rPr>
              <a:t>adaptateur Wifi</a:t>
            </a:r>
            <a:r>
              <a:rPr lang="fr-FR" dirty="0" smtClean="0">
                <a:latin typeface="Papyrus" pitchFamily="66" charset="0"/>
              </a:rPr>
              <a:t> pour chaque ordinateur.</a:t>
            </a:r>
          </a:p>
          <a:p>
            <a:r>
              <a:rPr lang="fr-FR" b="1" dirty="0" smtClean="0">
                <a:latin typeface="Papyrus" pitchFamily="66" charset="0"/>
              </a:rPr>
              <a:t> </a:t>
            </a:r>
            <a:r>
              <a:rPr lang="fr-FR" b="1" u="sng" dirty="0" smtClean="0">
                <a:latin typeface="Papyrus" pitchFamily="66" charset="0"/>
              </a:rPr>
              <a:t>Configuration matériel d'un réseau local :</a:t>
            </a:r>
            <a:endParaRPr lang="fr-FR" b="1" dirty="0" smtClean="0">
              <a:latin typeface="Papyrus" pitchFamily="66" charset="0"/>
            </a:endParaRPr>
          </a:p>
          <a:p>
            <a:r>
              <a:rPr lang="fr-FR" dirty="0" smtClean="0">
                <a:latin typeface="Papyrus" pitchFamily="66" charset="0"/>
              </a:rPr>
              <a:t>Dans </a:t>
            </a:r>
            <a:r>
              <a:rPr lang="fr-FR" b="1" dirty="0" smtClean="0">
                <a:latin typeface="Papyrus" pitchFamily="66" charset="0"/>
              </a:rPr>
              <a:t>un réseau filaire</a:t>
            </a:r>
            <a:r>
              <a:rPr lang="fr-FR" dirty="0" smtClean="0">
                <a:latin typeface="Papyrus" pitchFamily="66" charset="0"/>
              </a:rPr>
              <a:t>, on a besoin de :</a:t>
            </a:r>
          </a:p>
          <a:p>
            <a:r>
              <a:rPr lang="fr-FR" dirty="0" smtClean="0">
                <a:latin typeface="Papyrus" pitchFamily="66" charset="0"/>
              </a:rPr>
              <a:t>^^ </a:t>
            </a:r>
            <a:r>
              <a:rPr lang="fr-FR" b="1" dirty="0" smtClean="0">
                <a:latin typeface="Papyrus" pitchFamily="66" charset="0"/>
              </a:rPr>
              <a:t>Carte réseau:</a:t>
            </a:r>
            <a:r>
              <a:rPr lang="fr-FR" dirty="0" smtClean="0">
                <a:latin typeface="Papyrus" pitchFamily="66" charset="0"/>
              </a:rPr>
              <a:t> connecter sur la carte mère de chaque ordinateur.</a:t>
            </a:r>
          </a:p>
          <a:p>
            <a:r>
              <a:rPr lang="fr-FR" dirty="0" smtClean="0">
                <a:latin typeface="Papyrus" pitchFamily="66" charset="0"/>
              </a:rPr>
              <a:t>^^ </a:t>
            </a:r>
            <a:r>
              <a:rPr lang="fr-FR" b="1" dirty="0" smtClean="0">
                <a:latin typeface="Papyrus" pitchFamily="66" charset="0"/>
              </a:rPr>
              <a:t>Hub ou Switch :</a:t>
            </a:r>
            <a:r>
              <a:rPr lang="fr-FR" dirty="0" smtClean="0">
                <a:latin typeface="Papyrus" pitchFamily="66" charset="0"/>
              </a:rPr>
              <a:t> qui assurent l'interconnexion (à partir de trois ordinateurs).</a:t>
            </a:r>
          </a:p>
          <a:p>
            <a:r>
              <a:rPr lang="fr-FR" dirty="0" smtClean="0">
                <a:latin typeface="Papyrus" pitchFamily="66" charset="0"/>
              </a:rPr>
              <a:t>^^ </a:t>
            </a:r>
            <a:r>
              <a:rPr lang="fr-FR" b="1" dirty="0" smtClean="0">
                <a:latin typeface="Papyrus" pitchFamily="66" charset="0"/>
              </a:rPr>
              <a:t>Câbles et connecteurs</a:t>
            </a:r>
            <a:r>
              <a:rPr lang="fr-FR" dirty="0" smtClean="0">
                <a:latin typeface="Papyrus" pitchFamily="66" charset="0"/>
              </a:rPr>
              <a:t> : RJ45, connecteur  BNC, câble torsadé / coaxial etc.</a:t>
            </a:r>
          </a:p>
          <a:p>
            <a:r>
              <a:rPr lang="fr-FR" dirty="0" smtClean="0">
                <a:latin typeface="Papyrus" pitchFamily="66" charset="0"/>
              </a:rPr>
              <a:t>Dans </a:t>
            </a:r>
            <a:r>
              <a:rPr lang="fr-FR" b="1" dirty="0" smtClean="0">
                <a:latin typeface="Papyrus" pitchFamily="66" charset="0"/>
              </a:rPr>
              <a:t>un  réseau sans fil</a:t>
            </a:r>
            <a:r>
              <a:rPr lang="fr-FR" dirty="0" smtClean="0">
                <a:latin typeface="Papyrus" pitchFamily="66" charset="0"/>
              </a:rPr>
              <a:t>, on a besoin de :</a:t>
            </a:r>
          </a:p>
          <a:p>
            <a:r>
              <a:rPr lang="fr-FR" dirty="0" smtClean="0">
                <a:latin typeface="Papyrus" pitchFamily="66" charset="0"/>
              </a:rPr>
              <a:t>^^ </a:t>
            </a:r>
            <a:r>
              <a:rPr lang="fr-FR" b="1" dirty="0" smtClean="0">
                <a:latin typeface="Papyrus" pitchFamily="66" charset="0"/>
              </a:rPr>
              <a:t>Adaptateur Wifi</a:t>
            </a:r>
            <a:r>
              <a:rPr lang="fr-FR" dirty="0" smtClean="0">
                <a:latin typeface="Papyrus" pitchFamily="66" charset="0"/>
              </a:rPr>
              <a:t>.</a:t>
            </a:r>
          </a:p>
          <a:p>
            <a:r>
              <a:rPr lang="fr-FR" dirty="0" smtClean="0">
                <a:latin typeface="Papyrus" pitchFamily="66" charset="0"/>
              </a:rPr>
              <a:t>^^ </a:t>
            </a:r>
            <a:r>
              <a:rPr lang="fr-FR" b="1" dirty="0" smtClean="0">
                <a:latin typeface="Papyrus" pitchFamily="66" charset="0"/>
              </a:rPr>
              <a:t>Point d'accès</a:t>
            </a:r>
            <a:r>
              <a:rPr lang="fr-FR" dirty="0" smtClean="0">
                <a:latin typeface="Papyrus" pitchFamily="66" charset="0"/>
              </a:rPr>
              <a:t> si le nombre des ordinateurs dépasse trois.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            </a:t>
            </a:r>
            <a:r>
              <a:rPr lang="fr-FR" dirty="0" smtClean="0"/>
              <a:t>Topologie des réseaux :</a:t>
            </a:r>
            <a:endParaRPr lang="fr-FR" dirty="0"/>
          </a:p>
        </p:txBody>
      </p:sp>
      <p:pic>
        <p:nvPicPr>
          <p:cNvPr id="5" name="Espace réservé du contenu 4" descr="krdkkrtfjj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3857628"/>
            <a:ext cx="8095945" cy="2571866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8596" y="1357298"/>
            <a:ext cx="8491566" cy="2395534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fr-FR" dirty="0" smtClean="0">
                <a:solidFill>
                  <a:srgbClr val="000000"/>
                </a:solidFill>
                <a:latin typeface="Helvetica"/>
              </a:rPr>
              <a:t> </a:t>
            </a:r>
            <a:r>
              <a:rPr lang="fr-FR" dirty="0" smtClean="0">
                <a:solidFill>
                  <a:srgbClr val="000000"/>
                </a:solidFill>
                <a:latin typeface="Papyrus"/>
              </a:rPr>
              <a:t>La </a:t>
            </a:r>
            <a:r>
              <a:rPr lang="fr-FR" b="1" dirty="0" smtClean="0">
                <a:solidFill>
                  <a:srgbClr val="000000"/>
                </a:solidFill>
                <a:latin typeface="Papyrus"/>
              </a:rPr>
              <a:t>topologie</a:t>
            </a:r>
            <a:r>
              <a:rPr lang="fr-FR" dirty="0" smtClean="0">
                <a:solidFill>
                  <a:srgbClr val="000000"/>
                </a:solidFill>
                <a:latin typeface="Papyrus"/>
              </a:rPr>
              <a:t> est la manière dont les équipements informatiques sont reliés entre eux, on distingue :</a:t>
            </a:r>
          </a:p>
          <a:p>
            <a:pPr marL="685800" indent="-228600"/>
            <a:r>
              <a:rPr lang="fr-FR" dirty="0" smtClean="0">
                <a:solidFill>
                  <a:srgbClr val="000000"/>
                </a:solidFill>
                <a:latin typeface="Wingdings"/>
              </a:rPr>
              <a:t>§</a:t>
            </a:r>
            <a:r>
              <a:rPr lang="fr-FR" dirty="0" smtClean="0">
                <a:solidFill>
                  <a:srgbClr val="000000"/>
                </a:solidFill>
                <a:latin typeface="Times New Roman"/>
              </a:rPr>
              <a:t>        </a:t>
            </a:r>
            <a:r>
              <a:rPr lang="fr-FR" dirty="0" smtClean="0">
                <a:latin typeface="Helvetica"/>
              </a:rPr>
              <a:t> </a:t>
            </a:r>
            <a:r>
              <a:rPr lang="fr-FR" b="1" dirty="0" smtClean="0">
                <a:latin typeface="Papyrus"/>
              </a:rPr>
              <a:t>La topologie en bus.</a:t>
            </a:r>
            <a:endParaRPr lang="fr-FR" dirty="0" smtClean="0">
              <a:latin typeface="Helvetica"/>
            </a:endParaRPr>
          </a:p>
          <a:p>
            <a:pPr marL="685800" indent="-228600"/>
            <a:r>
              <a:rPr lang="fr-FR" dirty="0" smtClean="0">
                <a:latin typeface="Wingdings"/>
              </a:rPr>
              <a:t>§</a:t>
            </a:r>
            <a:r>
              <a:rPr lang="fr-FR" dirty="0" smtClean="0">
                <a:latin typeface="Times New Roman"/>
              </a:rPr>
              <a:t>        </a:t>
            </a:r>
            <a:r>
              <a:rPr lang="fr-FR" dirty="0" smtClean="0">
                <a:latin typeface="Helvetica"/>
              </a:rPr>
              <a:t> </a:t>
            </a:r>
            <a:r>
              <a:rPr lang="fr-FR" b="1" dirty="0" smtClean="0">
                <a:latin typeface="Papyrus"/>
              </a:rPr>
              <a:t>La topologie en anneau.</a:t>
            </a:r>
            <a:endParaRPr lang="fr-FR" dirty="0" smtClean="0">
              <a:latin typeface="Helvetica"/>
            </a:endParaRPr>
          </a:p>
          <a:p>
            <a:pPr marL="685800" indent="-228600"/>
            <a:r>
              <a:rPr lang="fr-FR" dirty="0" smtClean="0">
                <a:latin typeface="Wingdings"/>
              </a:rPr>
              <a:t>§</a:t>
            </a:r>
            <a:r>
              <a:rPr lang="fr-FR" dirty="0" smtClean="0">
                <a:latin typeface="Times New Roman"/>
              </a:rPr>
              <a:t>        </a:t>
            </a:r>
            <a:r>
              <a:rPr lang="fr-FR" dirty="0" smtClean="0">
                <a:latin typeface="Helvetica"/>
              </a:rPr>
              <a:t> </a:t>
            </a:r>
            <a:r>
              <a:rPr lang="fr-FR" b="1" dirty="0" smtClean="0">
                <a:latin typeface="Papyrus"/>
              </a:rPr>
              <a:t>La topologie en étoile</a:t>
            </a:r>
            <a:r>
              <a:rPr lang="fr-FR" b="1" dirty="0" smtClean="0">
                <a:solidFill>
                  <a:srgbClr val="0000FF"/>
                </a:solidFill>
                <a:latin typeface="Papyrus"/>
              </a:rPr>
              <a:t>.</a:t>
            </a:r>
            <a:endParaRPr lang="fr-FR" dirty="0" smtClean="0">
              <a:solidFill>
                <a:srgbClr val="000000"/>
              </a:solidFill>
              <a:latin typeface="Helvetica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57882"/>
          </a:xfrm>
        </p:spPr>
        <p:txBody>
          <a:bodyPr/>
          <a:lstStyle/>
          <a:p>
            <a:r>
              <a:rPr lang="fr-FR" dirty="0" smtClean="0"/>
              <a:t>    </a:t>
            </a:r>
            <a:r>
              <a:rPr lang="fr-FR" sz="4400" dirty="0" smtClean="0">
                <a:latin typeface="Chiller" pitchFamily="82" charset="0"/>
              </a:rPr>
              <a:t>MERCI  POUR  VOTRE  ATTENTION   ^_^</a:t>
            </a:r>
            <a:endParaRPr lang="fr-FR" sz="4400" dirty="0">
              <a:latin typeface="Chiller" pitchFamily="82" charset="0"/>
            </a:endParaRPr>
          </a:p>
        </p:txBody>
      </p:sp>
      <p:sp>
        <p:nvSpPr>
          <p:cNvPr id="6" name="Sourire 5"/>
          <p:cNvSpPr/>
          <p:nvPr/>
        </p:nvSpPr>
        <p:spPr>
          <a:xfrm>
            <a:off x="3500430" y="714356"/>
            <a:ext cx="2286016" cy="178595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ourire 6"/>
          <p:cNvSpPr/>
          <p:nvPr/>
        </p:nvSpPr>
        <p:spPr>
          <a:xfrm>
            <a:off x="3500430" y="4286256"/>
            <a:ext cx="2357454" cy="1714512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ersonnalisé 7">
      <a:dk1>
        <a:srgbClr val="D2B9B2"/>
      </a:dk1>
      <a:lt1>
        <a:sysClr val="window" lastClr="FFFFFF"/>
      </a:lt1>
      <a:dk2>
        <a:srgbClr val="4E3B30"/>
      </a:dk2>
      <a:lt2>
        <a:srgbClr val="EAD9D3"/>
      </a:lt2>
      <a:accent1>
        <a:srgbClr val="E36363"/>
      </a:accent1>
      <a:accent2>
        <a:srgbClr val="E1D0CC"/>
      </a:accent2>
      <a:accent3>
        <a:srgbClr val="DCC0B6"/>
      </a:accent3>
      <a:accent4>
        <a:srgbClr val="D9D4C7"/>
      </a:accent4>
      <a:accent5>
        <a:srgbClr val="926255"/>
      </a:accent5>
      <a:accent6>
        <a:srgbClr val="0C0C0C"/>
      </a:accent6>
      <a:hlink>
        <a:srgbClr val="0C0C0C"/>
      </a:hlink>
      <a:folHlink>
        <a:srgbClr val="BFBFB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82</Words>
  <Application>Microsoft Office PowerPoint</Application>
  <PresentationFormat>Affichage à l'écran (4:3)</PresentationFormat>
  <Paragraphs>40</Paragraphs>
  <Slides>6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Promenade</vt:lpstr>
      <vt:lpstr>     Le réseau informatique  </vt:lpstr>
      <vt:lpstr>Définition du réseau informatique :</vt:lpstr>
      <vt:lpstr>                         HISTORIQUE :</vt:lpstr>
      <vt:lpstr>     Réseau local et son matériel :</vt:lpstr>
      <vt:lpstr>            Topologie des réseaux :</vt:lpstr>
      <vt:lpstr>    MERCI  POUR  VOTRE  ATTENTION   ^_^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réseau informatique</dc:title>
  <dc:creator>user</dc:creator>
  <cp:lastModifiedBy>fujitsu</cp:lastModifiedBy>
  <cp:revision>13</cp:revision>
  <dcterms:created xsi:type="dcterms:W3CDTF">2014-04-19T12:19:10Z</dcterms:created>
  <dcterms:modified xsi:type="dcterms:W3CDTF">2014-05-27T21:07:25Z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