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handoutMasterIdLst>
    <p:handoutMasterId r:id="rId38"/>
  </p:handout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2" r:id="rId22"/>
    <p:sldId id="280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</p:sldIdLst>
  <p:sldSz cx="9144000" cy="6858000" type="screen4x3"/>
  <p:notesSz cx="6667500" cy="9801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0845" autoAdjust="0"/>
  </p:normalViewPr>
  <p:slideViewPr>
    <p:cSldViewPr>
      <p:cViewPr varScale="1">
        <p:scale>
          <a:sx n="67" d="100"/>
          <a:sy n="67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0688"/>
            <a:ext cx="2889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10688"/>
            <a:ext cx="2889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2FCB17-C31F-407B-BB89-F8A666E316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574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BB88-E1AC-4EFC-82BB-B1020611EC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980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80483-C3D0-482F-8589-BD6DE0E21D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0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95CE-0027-4C85-AAAF-878ED6A5DF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87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4607-BA36-4982-8D08-E4851B448D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91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747C-38E3-43AB-B0A3-1D387E14A9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010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9961-3AC1-4AA8-85AA-721DB1D932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73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A9060-0486-4641-A7FF-F3F3ECC9D4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97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6DA37-3B9A-4FDE-A80E-8D12E2C55E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55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B459-28A0-45C7-A24C-54F0AC1917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52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1615E-2875-4FE8-AE10-C3FBC33C66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19487-1AB4-4A4F-B774-3F1E72D84F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2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1672165-7B69-4BCA-B465-BF4D6984E1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11" r:id="rId9"/>
    <p:sldLayoutId id="2147483702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Introduction aux Réseaux Informatiques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fr-FR" altLang="fr-FR" smtClean="0"/>
              <a:t>Architecture, Topologie et Protocoles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85750" y="6357938"/>
            <a:ext cx="63611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Rage Italic" pitchFamily="66" charset="0"/>
              </a:rPr>
              <a:t>Elaboré par </a:t>
            </a:r>
            <a:r>
              <a:rPr lang="fr-FR" dirty="0"/>
              <a:t>: </a:t>
            </a:r>
            <a:r>
              <a:rPr lang="fr-FR" dirty="0">
                <a:solidFill>
                  <a:schemeClr val="accent3">
                    <a:lumMod val="60000"/>
                    <a:lumOff val="40000"/>
                  </a:schemeClr>
                </a:solidFill>
                <a:latin typeface="Snap ITC" pitchFamily="82" charset="0"/>
              </a:rPr>
              <a:t>SAFYEDDINE OUKILI 2/2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I.2.3 Topologie en ANNEAU</a:t>
            </a:r>
            <a:endParaRPr lang="fr-FR" sz="36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38200" y="3657600"/>
            <a:ext cx="7616825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Les ordinateurs communiquent chacun à leur tour.</a:t>
            </a: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Chacun d'entre-eux va "avoir la parole" successivement. 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Ils sont reliés à un répartiteur (appelé MAU, Multistation Access Unit) qui va donner successivement "la parole" à chacun d'entre-eux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0"/>
            <a:ext cx="25273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35052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Topologie en ANNEAU</a:t>
            </a:r>
            <a:endParaRPr lang="fr-FR" sz="36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0668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fr-FR" altLang="fr-FR" sz="1600"/>
              <a:t>S2</a:t>
            </a:r>
            <a:endParaRPr lang="fr-FR" altLang="fr-FR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67818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fr-FR" altLang="fr-FR" sz="1600"/>
              <a:t>S3</a:t>
            </a:r>
            <a:endParaRPr lang="fr-FR" altLang="fr-F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066800" y="5334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fr-FR" altLang="fr-FR" sz="1600"/>
              <a:t>S1</a:t>
            </a:r>
            <a:endParaRPr lang="fr-FR" altLang="fr-FR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8580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fr-FR" altLang="fr-FR" sz="1600"/>
              <a:t>S4</a:t>
            </a:r>
            <a:endParaRPr lang="fr-FR" altLang="fr-FR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2743200" y="3429000"/>
            <a:ext cx="3200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endParaRPr lang="fr-FR" altLang="fr-FR"/>
          </a:p>
          <a:p>
            <a:pPr algn="ctr"/>
            <a:endParaRPr lang="fr-FR" altLang="fr-FR"/>
          </a:p>
          <a:p>
            <a:pPr algn="ctr"/>
            <a:r>
              <a:rPr lang="fr-FR" altLang="fr-FR"/>
              <a:t>MAU</a:t>
            </a: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3733800" y="33528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5029200" y="33528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2" name="Freeform 14"/>
          <p:cNvSpPr>
            <a:spLocks/>
          </p:cNvSpPr>
          <p:nvPr/>
        </p:nvSpPr>
        <p:spPr bwMode="auto">
          <a:xfrm>
            <a:off x="4114800" y="3505200"/>
            <a:ext cx="381000" cy="161925"/>
          </a:xfrm>
          <a:custGeom>
            <a:avLst/>
            <a:gdLst>
              <a:gd name="T0" fmla="*/ 0 w 240"/>
              <a:gd name="T1" fmla="*/ 0 h 102"/>
              <a:gd name="T2" fmla="*/ 2147483647 w 240"/>
              <a:gd name="T3" fmla="*/ 2147483647 h 102"/>
              <a:gd name="T4" fmla="*/ 2147483647 w 240"/>
              <a:gd name="T5" fmla="*/ 2147483647 h 102"/>
              <a:gd name="T6" fmla="*/ 2147483647 w 240"/>
              <a:gd name="T7" fmla="*/ 0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02"/>
              <a:gd name="T14" fmla="*/ 240 w 240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02">
                <a:moveTo>
                  <a:pt x="0" y="0"/>
                </a:moveTo>
                <a:cubicBezTo>
                  <a:pt x="1" y="34"/>
                  <a:pt x="2" y="68"/>
                  <a:pt x="3" y="102"/>
                </a:cubicBezTo>
                <a:lnTo>
                  <a:pt x="240" y="96"/>
                </a:lnTo>
                <a:lnTo>
                  <a:pt x="24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3" name="Freeform 15"/>
          <p:cNvSpPr>
            <a:spLocks/>
          </p:cNvSpPr>
          <p:nvPr/>
        </p:nvSpPr>
        <p:spPr bwMode="auto">
          <a:xfrm>
            <a:off x="3429000" y="3505200"/>
            <a:ext cx="381000" cy="161925"/>
          </a:xfrm>
          <a:custGeom>
            <a:avLst/>
            <a:gdLst>
              <a:gd name="T0" fmla="*/ 0 w 240"/>
              <a:gd name="T1" fmla="*/ 0 h 102"/>
              <a:gd name="T2" fmla="*/ 2147483647 w 240"/>
              <a:gd name="T3" fmla="*/ 2147483647 h 102"/>
              <a:gd name="T4" fmla="*/ 2147483647 w 240"/>
              <a:gd name="T5" fmla="*/ 2147483647 h 102"/>
              <a:gd name="T6" fmla="*/ 2147483647 w 240"/>
              <a:gd name="T7" fmla="*/ 0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02"/>
              <a:gd name="T14" fmla="*/ 240 w 240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02">
                <a:moveTo>
                  <a:pt x="0" y="0"/>
                </a:moveTo>
                <a:cubicBezTo>
                  <a:pt x="1" y="34"/>
                  <a:pt x="2" y="68"/>
                  <a:pt x="3" y="102"/>
                </a:cubicBezTo>
                <a:lnTo>
                  <a:pt x="240" y="96"/>
                </a:lnTo>
                <a:lnTo>
                  <a:pt x="24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4" name="Freeform 16"/>
          <p:cNvSpPr>
            <a:spLocks/>
          </p:cNvSpPr>
          <p:nvPr/>
        </p:nvSpPr>
        <p:spPr bwMode="auto">
          <a:xfrm>
            <a:off x="4800600" y="3505200"/>
            <a:ext cx="381000" cy="161925"/>
          </a:xfrm>
          <a:custGeom>
            <a:avLst/>
            <a:gdLst>
              <a:gd name="T0" fmla="*/ 0 w 240"/>
              <a:gd name="T1" fmla="*/ 0 h 102"/>
              <a:gd name="T2" fmla="*/ 2147483647 w 240"/>
              <a:gd name="T3" fmla="*/ 2147483647 h 102"/>
              <a:gd name="T4" fmla="*/ 2147483647 w 240"/>
              <a:gd name="T5" fmla="*/ 2147483647 h 102"/>
              <a:gd name="T6" fmla="*/ 2147483647 w 240"/>
              <a:gd name="T7" fmla="*/ 0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02"/>
              <a:gd name="T14" fmla="*/ 240 w 240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02">
                <a:moveTo>
                  <a:pt x="0" y="0"/>
                </a:moveTo>
                <a:cubicBezTo>
                  <a:pt x="1" y="34"/>
                  <a:pt x="2" y="68"/>
                  <a:pt x="3" y="102"/>
                </a:cubicBezTo>
                <a:lnTo>
                  <a:pt x="240" y="96"/>
                </a:lnTo>
                <a:lnTo>
                  <a:pt x="24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5" name="Freeform 17"/>
          <p:cNvSpPr>
            <a:spLocks/>
          </p:cNvSpPr>
          <p:nvPr/>
        </p:nvSpPr>
        <p:spPr bwMode="auto">
          <a:xfrm>
            <a:off x="3124200" y="3505200"/>
            <a:ext cx="2286000" cy="304800"/>
          </a:xfrm>
          <a:custGeom>
            <a:avLst/>
            <a:gdLst>
              <a:gd name="T0" fmla="*/ 0 w 240"/>
              <a:gd name="T1" fmla="*/ 0 h 102"/>
              <a:gd name="T2" fmla="*/ 2147483647 w 240"/>
              <a:gd name="T3" fmla="*/ 2147483647 h 102"/>
              <a:gd name="T4" fmla="*/ 2147483647 w 240"/>
              <a:gd name="T5" fmla="*/ 2147483647 h 102"/>
              <a:gd name="T6" fmla="*/ 2147483647 w 240"/>
              <a:gd name="T7" fmla="*/ 0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02"/>
              <a:gd name="T14" fmla="*/ 240 w 240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02">
                <a:moveTo>
                  <a:pt x="0" y="0"/>
                </a:moveTo>
                <a:cubicBezTo>
                  <a:pt x="1" y="34"/>
                  <a:pt x="2" y="68"/>
                  <a:pt x="3" y="102"/>
                </a:cubicBezTo>
                <a:lnTo>
                  <a:pt x="240" y="96"/>
                </a:lnTo>
                <a:lnTo>
                  <a:pt x="24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6" name="Freeform 19"/>
          <p:cNvSpPr>
            <a:spLocks/>
          </p:cNvSpPr>
          <p:nvPr/>
        </p:nvSpPr>
        <p:spPr bwMode="auto">
          <a:xfrm>
            <a:off x="1676400" y="2133600"/>
            <a:ext cx="2438400" cy="1219200"/>
          </a:xfrm>
          <a:custGeom>
            <a:avLst/>
            <a:gdLst>
              <a:gd name="T0" fmla="*/ 0 w 1104"/>
              <a:gd name="T1" fmla="*/ 0 h 768"/>
              <a:gd name="T2" fmla="*/ 2147483647 w 1104"/>
              <a:gd name="T3" fmla="*/ 0 h 768"/>
              <a:gd name="T4" fmla="*/ 2147483647 w 1104"/>
              <a:gd name="T5" fmla="*/ 2147483647 h 768"/>
              <a:gd name="T6" fmla="*/ 0 60000 65536"/>
              <a:gd name="T7" fmla="*/ 0 60000 65536"/>
              <a:gd name="T8" fmla="*/ 0 60000 65536"/>
              <a:gd name="T9" fmla="*/ 0 w 1104"/>
              <a:gd name="T10" fmla="*/ 0 h 768"/>
              <a:gd name="T11" fmla="*/ 1104 w 1104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768">
                <a:moveTo>
                  <a:pt x="0" y="0"/>
                </a:moveTo>
                <a:lnTo>
                  <a:pt x="1104" y="0"/>
                </a:lnTo>
                <a:lnTo>
                  <a:pt x="1104" y="76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7" name="Freeform 20"/>
          <p:cNvSpPr>
            <a:spLocks/>
          </p:cNvSpPr>
          <p:nvPr/>
        </p:nvSpPr>
        <p:spPr bwMode="auto">
          <a:xfrm>
            <a:off x="1676400" y="2286000"/>
            <a:ext cx="2139950" cy="1066800"/>
          </a:xfrm>
          <a:custGeom>
            <a:avLst/>
            <a:gdLst>
              <a:gd name="T0" fmla="*/ 2147483647 w 912"/>
              <a:gd name="T1" fmla="*/ 2147483647 h 672"/>
              <a:gd name="T2" fmla="*/ 2147483647 w 912"/>
              <a:gd name="T3" fmla="*/ 0 h 672"/>
              <a:gd name="T4" fmla="*/ 0 w 912"/>
              <a:gd name="T5" fmla="*/ 0 h 672"/>
              <a:gd name="T6" fmla="*/ 0 60000 65536"/>
              <a:gd name="T7" fmla="*/ 0 60000 65536"/>
              <a:gd name="T8" fmla="*/ 0 60000 65536"/>
              <a:gd name="T9" fmla="*/ 0 w 912"/>
              <a:gd name="T10" fmla="*/ 0 h 672"/>
              <a:gd name="T11" fmla="*/ 912 w 912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672">
                <a:moveTo>
                  <a:pt x="912" y="672"/>
                </a:moveTo>
                <a:lnTo>
                  <a:pt x="91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8" name="Freeform 21"/>
          <p:cNvSpPr>
            <a:spLocks/>
          </p:cNvSpPr>
          <p:nvPr/>
        </p:nvSpPr>
        <p:spPr bwMode="auto">
          <a:xfrm>
            <a:off x="1676400" y="3200400"/>
            <a:ext cx="1447800" cy="2514600"/>
          </a:xfrm>
          <a:custGeom>
            <a:avLst/>
            <a:gdLst>
              <a:gd name="T0" fmla="*/ 2147483647 w 912"/>
              <a:gd name="T1" fmla="*/ 2147483647 h 1584"/>
              <a:gd name="T2" fmla="*/ 2147483647 w 912"/>
              <a:gd name="T3" fmla="*/ 0 h 1584"/>
              <a:gd name="T4" fmla="*/ 2147483647 w 912"/>
              <a:gd name="T5" fmla="*/ 2147483647 h 1584"/>
              <a:gd name="T6" fmla="*/ 2147483647 w 912"/>
              <a:gd name="T7" fmla="*/ 2147483647 h 1584"/>
              <a:gd name="T8" fmla="*/ 0 w 912"/>
              <a:gd name="T9" fmla="*/ 2147483647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1584"/>
              <a:gd name="T17" fmla="*/ 912 w 912"/>
              <a:gd name="T18" fmla="*/ 1584 h 1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1584">
                <a:moveTo>
                  <a:pt x="912" y="96"/>
                </a:moveTo>
                <a:lnTo>
                  <a:pt x="912" y="0"/>
                </a:lnTo>
                <a:lnTo>
                  <a:pt x="280" y="1"/>
                </a:lnTo>
                <a:lnTo>
                  <a:pt x="280" y="1581"/>
                </a:lnTo>
                <a:lnTo>
                  <a:pt x="0" y="15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79" name="Freeform 22"/>
          <p:cNvSpPr>
            <a:spLocks/>
          </p:cNvSpPr>
          <p:nvPr/>
        </p:nvSpPr>
        <p:spPr bwMode="auto">
          <a:xfrm>
            <a:off x="1676400" y="3048000"/>
            <a:ext cx="1752600" cy="2438400"/>
          </a:xfrm>
          <a:custGeom>
            <a:avLst/>
            <a:gdLst>
              <a:gd name="T0" fmla="*/ 2147483647 w 1104"/>
              <a:gd name="T1" fmla="*/ 2147483647 h 1536"/>
              <a:gd name="T2" fmla="*/ 2147483647 w 1104"/>
              <a:gd name="T3" fmla="*/ 0 h 1536"/>
              <a:gd name="T4" fmla="*/ 2147483647 w 1104"/>
              <a:gd name="T5" fmla="*/ 0 h 1536"/>
              <a:gd name="T6" fmla="*/ 2147483647 w 1104"/>
              <a:gd name="T7" fmla="*/ 2147483647 h 1536"/>
              <a:gd name="T8" fmla="*/ 0 w 1104"/>
              <a:gd name="T9" fmla="*/ 2147483647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1536"/>
              <a:gd name="T17" fmla="*/ 1104 w 1104"/>
              <a:gd name="T18" fmla="*/ 1536 h 1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1536">
                <a:moveTo>
                  <a:pt x="1104" y="192"/>
                </a:moveTo>
                <a:lnTo>
                  <a:pt x="1104" y="0"/>
                </a:lnTo>
                <a:lnTo>
                  <a:pt x="192" y="0"/>
                </a:lnTo>
                <a:lnTo>
                  <a:pt x="192" y="1536"/>
                </a:lnTo>
                <a:lnTo>
                  <a:pt x="0" y="15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80" name="Freeform 23"/>
          <p:cNvSpPr>
            <a:spLocks/>
          </p:cNvSpPr>
          <p:nvPr/>
        </p:nvSpPr>
        <p:spPr bwMode="auto">
          <a:xfrm>
            <a:off x="4495800" y="2209800"/>
            <a:ext cx="2286000" cy="1143000"/>
          </a:xfrm>
          <a:custGeom>
            <a:avLst/>
            <a:gdLst>
              <a:gd name="T0" fmla="*/ 2147483647 w 1440"/>
              <a:gd name="T1" fmla="*/ 0 h 720"/>
              <a:gd name="T2" fmla="*/ 0 w 1440"/>
              <a:gd name="T3" fmla="*/ 0 h 720"/>
              <a:gd name="T4" fmla="*/ 0 w 1440"/>
              <a:gd name="T5" fmla="*/ 2147483647 h 720"/>
              <a:gd name="T6" fmla="*/ 0 60000 65536"/>
              <a:gd name="T7" fmla="*/ 0 60000 65536"/>
              <a:gd name="T8" fmla="*/ 0 60000 65536"/>
              <a:gd name="T9" fmla="*/ 0 w 1440"/>
              <a:gd name="T10" fmla="*/ 0 h 720"/>
              <a:gd name="T11" fmla="*/ 1440 w 144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720">
                <a:moveTo>
                  <a:pt x="1440" y="0"/>
                </a:moveTo>
                <a:lnTo>
                  <a:pt x="0" y="0"/>
                </a:lnTo>
                <a:lnTo>
                  <a:pt x="0" y="7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81" name="Freeform 24"/>
          <p:cNvSpPr>
            <a:spLocks/>
          </p:cNvSpPr>
          <p:nvPr/>
        </p:nvSpPr>
        <p:spPr bwMode="auto">
          <a:xfrm>
            <a:off x="4800600" y="2438400"/>
            <a:ext cx="1981200" cy="914400"/>
          </a:xfrm>
          <a:custGeom>
            <a:avLst/>
            <a:gdLst>
              <a:gd name="T0" fmla="*/ 2147483647 w 1248"/>
              <a:gd name="T1" fmla="*/ 0 h 576"/>
              <a:gd name="T2" fmla="*/ 0 w 1248"/>
              <a:gd name="T3" fmla="*/ 0 h 576"/>
              <a:gd name="T4" fmla="*/ 0 w 1248"/>
              <a:gd name="T5" fmla="*/ 2147483647 h 576"/>
              <a:gd name="T6" fmla="*/ 0 60000 65536"/>
              <a:gd name="T7" fmla="*/ 0 60000 65536"/>
              <a:gd name="T8" fmla="*/ 0 60000 65536"/>
              <a:gd name="T9" fmla="*/ 0 w 1248"/>
              <a:gd name="T10" fmla="*/ 0 h 576"/>
              <a:gd name="T11" fmla="*/ 1248 w 124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576">
                <a:moveTo>
                  <a:pt x="1248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82" name="Freeform 25"/>
          <p:cNvSpPr>
            <a:spLocks/>
          </p:cNvSpPr>
          <p:nvPr/>
        </p:nvSpPr>
        <p:spPr bwMode="auto">
          <a:xfrm>
            <a:off x="5181600" y="2819400"/>
            <a:ext cx="1676400" cy="2590800"/>
          </a:xfrm>
          <a:custGeom>
            <a:avLst/>
            <a:gdLst>
              <a:gd name="T0" fmla="*/ 0 w 1056"/>
              <a:gd name="T1" fmla="*/ 2147483647 h 1632"/>
              <a:gd name="T2" fmla="*/ 0 w 1056"/>
              <a:gd name="T3" fmla="*/ 0 h 1632"/>
              <a:gd name="T4" fmla="*/ 2147483647 w 1056"/>
              <a:gd name="T5" fmla="*/ 0 h 1632"/>
              <a:gd name="T6" fmla="*/ 2147483647 w 1056"/>
              <a:gd name="T7" fmla="*/ 2147483647 h 1632"/>
              <a:gd name="T8" fmla="*/ 2147483647 w 1056"/>
              <a:gd name="T9" fmla="*/ 2147483647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1632"/>
              <a:gd name="T17" fmla="*/ 1056 w 1056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1632">
                <a:moveTo>
                  <a:pt x="0" y="336"/>
                </a:moveTo>
                <a:lnTo>
                  <a:pt x="0" y="0"/>
                </a:lnTo>
                <a:lnTo>
                  <a:pt x="912" y="0"/>
                </a:lnTo>
                <a:lnTo>
                  <a:pt x="912" y="1632"/>
                </a:lnTo>
                <a:lnTo>
                  <a:pt x="1056" y="16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83" name="Freeform 26"/>
          <p:cNvSpPr>
            <a:spLocks/>
          </p:cNvSpPr>
          <p:nvPr/>
        </p:nvSpPr>
        <p:spPr bwMode="auto">
          <a:xfrm>
            <a:off x="5400675" y="2971800"/>
            <a:ext cx="1457325" cy="2590800"/>
          </a:xfrm>
          <a:custGeom>
            <a:avLst/>
            <a:gdLst>
              <a:gd name="T0" fmla="*/ 0 w 918"/>
              <a:gd name="T1" fmla="*/ 2147483647 h 1632"/>
              <a:gd name="T2" fmla="*/ 2147483647 w 918"/>
              <a:gd name="T3" fmla="*/ 0 h 1632"/>
              <a:gd name="T4" fmla="*/ 2147483647 w 918"/>
              <a:gd name="T5" fmla="*/ 0 h 1632"/>
              <a:gd name="T6" fmla="*/ 2147483647 w 918"/>
              <a:gd name="T7" fmla="*/ 2147483647 h 1632"/>
              <a:gd name="T8" fmla="*/ 2147483647 w 918"/>
              <a:gd name="T9" fmla="*/ 2147483647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1632"/>
              <a:gd name="T17" fmla="*/ 918 w 91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1632">
                <a:moveTo>
                  <a:pt x="0" y="236"/>
                </a:moveTo>
                <a:lnTo>
                  <a:pt x="6" y="0"/>
                </a:lnTo>
                <a:lnTo>
                  <a:pt x="678" y="0"/>
                </a:lnTo>
                <a:lnTo>
                  <a:pt x="678" y="1632"/>
                </a:lnTo>
                <a:lnTo>
                  <a:pt x="918" y="16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84" name="AutoShape 27"/>
          <p:cNvSpPr>
            <a:spLocks noChangeArrowheads="1"/>
          </p:cNvSpPr>
          <p:nvPr/>
        </p:nvSpPr>
        <p:spPr bwMode="auto">
          <a:xfrm>
            <a:off x="2743200" y="1981200"/>
            <a:ext cx="533400" cy="457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85" name="AutoShape 28"/>
          <p:cNvSpPr>
            <a:spLocks noChangeArrowheads="1"/>
          </p:cNvSpPr>
          <p:nvPr/>
        </p:nvSpPr>
        <p:spPr bwMode="auto">
          <a:xfrm>
            <a:off x="5410200" y="2057400"/>
            <a:ext cx="533400" cy="457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86" name="AutoShape 29"/>
          <p:cNvSpPr>
            <a:spLocks noChangeArrowheads="1"/>
          </p:cNvSpPr>
          <p:nvPr/>
        </p:nvSpPr>
        <p:spPr bwMode="auto">
          <a:xfrm>
            <a:off x="2286000" y="2895600"/>
            <a:ext cx="533400" cy="457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15387" name="AutoShape 30"/>
          <p:cNvSpPr>
            <a:spLocks noChangeArrowheads="1"/>
          </p:cNvSpPr>
          <p:nvPr/>
        </p:nvSpPr>
        <p:spPr bwMode="auto">
          <a:xfrm>
            <a:off x="5715000" y="2667000"/>
            <a:ext cx="533400" cy="457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smtClean="0"/>
              <a:t>I.3 Types de réseaux</a:t>
            </a:r>
            <a:endParaRPr lang="fr-FR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2775" y="1828800"/>
            <a:ext cx="78454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/>
              <a:t>On distingue différents types de réseaux (privés) selon : </a:t>
            </a:r>
          </a:p>
          <a:p>
            <a:pPr>
              <a:buFontTx/>
              <a:buChar char="•"/>
            </a:pPr>
            <a:r>
              <a:rPr lang="fr-FR" altLang="fr-FR"/>
              <a:t> Taille (en terme de nombre de machines)</a:t>
            </a:r>
          </a:p>
          <a:p>
            <a:pPr>
              <a:buFontTx/>
              <a:buChar char="•"/>
            </a:pPr>
            <a:r>
              <a:rPr lang="fr-FR" altLang="fr-FR"/>
              <a:t> Vitesse de transfert des données </a:t>
            </a:r>
          </a:p>
          <a:p>
            <a:pPr>
              <a:buFontTx/>
              <a:buChar char="•"/>
            </a:pPr>
            <a:r>
              <a:rPr lang="fr-FR" altLang="fr-FR"/>
              <a:t> Etendue géographique</a:t>
            </a:r>
          </a:p>
          <a:p>
            <a:endParaRPr lang="fr-FR" altLang="fr-FR"/>
          </a:p>
          <a:p>
            <a:r>
              <a:rPr lang="fr-FR" altLang="fr-FR"/>
              <a:t>Les réseaux privés sont des réseaux appartenant à une même organisation. On fait généralement trois catégories de réseaux: </a:t>
            </a:r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endParaRPr lang="fr-FR" altLang="fr-FR" sz="1100">
              <a:solidFill>
                <a:srgbClr val="000000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Local Area Network (LAN)</a:t>
            </a:r>
            <a:endParaRPr lang="fr-FR" altLang="fr-FR">
              <a:solidFill>
                <a:srgbClr val="000000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Metropolitan Area Network (MAN)</a:t>
            </a:r>
            <a:endParaRPr lang="fr-FR" altLang="fr-FR">
              <a:solidFill>
                <a:srgbClr val="000000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Wide Area Network (WAN)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I.3.1 Local Area Network ou LAN</a:t>
            </a:r>
            <a:endParaRPr lang="fr-FR" sz="3600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33400" y="1517650"/>
            <a:ext cx="8139113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Ce terme désigne les réseaux « locaux » qui se caractérisent par :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Même organisation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Petite aire géographique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Même technologie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 u="sng">
                <a:solidFill>
                  <a:srgbClr val="000000"/>
                </a:solidFill>
                <a:latin typeface="Verdana" charset="0"/>
              </a:rPr>
              <a:t>Exemples :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Réseau local du lycée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Réseau local de la famille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Réseau local au sein d’une PME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Réseau local type « Gamers Arena »</a:t>
            </a:r>
            <a:endParaRPr lang="fr-FR" altLang="fr-FR" sz="11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Local Area Network ou LAN</a:t>
            </a:r>
            <a:endParaRPr lang="fr-FR" sz="3600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3400" y="1774825"/>
            <a:ext cx="813911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Un réseau local est donc un réseau sous sa forme la plus simple.</a:t>
            </a:r>
          </a:p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Caractéristiques :</a:t>
            </a:r>
          </a:p>
          <a:p>
            <a:pPr algn="just"/>
            <a:endParaRPr lang="fr-FR" altLang="fr-FR" sz="2200" u="sng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Vitesse de transmission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10 mbps à 1000 mbps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Nombre de stations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2 à 1000 machines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Aire géographique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4m</a:t>
            </a:r>
            <a:r>
              <a:rPr lang="fr-FR" altLang="fr-FR" sz="2200" baseline="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à 400m</a:t>
            </a:r>
            <a:r>
              <a:rPr lang="fr-FR" altLang="fr-FR" sz="2200" baseline="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(variable)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Topologie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Bus, Etoile, Anneau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Technologies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câbles à paires torsadées, WiFi, CPL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I.3.2 Metropolitan Area Network ou MAN</a:t>
            </a:r>
            <a:endParaRPr lang="fr-FR" sz="3600" smtClean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3400" y="1612900"/>
            <a:ext cx="8139113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Les MAN (Metropolitan Area Network) interconnectent plusieurs LAN géographiquement proches à des débits importants.</a:t>
            </a: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Un MAN permet à deux noeuds distants de communiquer comme s’ils faisaient partie d'un même réseau</a:t>
            </a:r>
            <a:r>
              <a:rPr lang="fr-FR" altLang="fr-FR"/>
              <a:t> 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local.</a:t>
            </a:r>
            <a:r>
              <a:rPr lang="fr-FR" altLang="fr-FR"/>
              <a:t> 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 u="sng">
                <a:solidFill>
                  <a:srgbClr val="000000"/>
                </a:solidFill>
                <a:latin typeface="Verdana" charset="0"/>
              </a:rPr>
              <a:t>Exemples :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MAN de la région de Trappes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MAN de Lyon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MAN des Universités de Toulouse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Metropolitan Area Network ou MAN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3400" y="1774825"/>
            <a:ext cx="8139113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Caractéristiques :</a:t>
            </a:r>
          </a:p>
          <a:p>
            <a:pPr algn="just"/>
            <a:endParaRPr lang="fr-FR" altLang="fr-FR" sz="2200" u="sng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Vitesse de transmission entre LAN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&gt; 100 mbps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Nombre de stations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&gt; 1000 machines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Aire géographique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1 à 100 km</a:t>
            </a:r>
            <a:r>
              <a:rPr lang="fr-FR" altLang="fr-FR" sz="2200" baseline="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(variable)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Topologie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Bus, Etoile en général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I.3.3 Wide Area Network ou WAN</a:t>
            </a:r>
            <a:endParaRPr lang="fr-FR" sz="360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3400" y="1612900"/>
            <a:ext cx="8139113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Les WAN (Wide Area Network) interconnectent plusieurs LAN géographiquement éloignés à des débits faibles.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Des dispositifs permettent de « choisir » la meilleur route possible pour acheminer les informations le plus vite possible.</a:t>
            </a:r>
            <a:r>
              <a:rPr lang="fr-FR" altLang="fr-FR"/>
              <a:t> 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 u="sng">
                <a:solidFill>
                  <a:srgbClr val="000000"/>
                </a:solidFill>
                <a:latin typeface="Verdana" charset="0"/>
              </a:rPr>
              <a:t>Exemple :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Internet est le WAN le plus connu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Wide Area Network ou WAN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1752600"/>
            <a:ext cx="8001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Caractéristiques :</a:t>
            </a:r>
          </a:p>
          <a:p>
            <a:pPr algn="just"/>
            <a:endParaRPr lang="fr-FR" altLang="fr-FR" sz="2200" u="sng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Vitesse de transmission entre stations :</a:t>
            </a: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				56kbps à 100 Mbps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Nombre de stations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&gt; 1 000 000 machines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Aire géographique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Toute la surface de la Terre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Topologie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Bus, Etoile en général</a:t>
            </a:r>
          </a:p>
          <a:p>
            <a:pPr algn="just">
              <a:buFontTx/>
              <a:buChar char="•"/>
            </a:pP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Technologie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Câble téléphonique, fibre optique 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3058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dirty="0" smtClean="0"/>
              <a:t>I.4 Architecture </a:t>
            </a:r>
            <a:r>
              <a:rPr lang="fr-FR" sz="3600" u="sng" dirty="0" err="1" smtClean="0"/>
              <a:t>Client/Serveur</a:t>
            </a:r>
            <a:endParaRPr lang="fr-FR" dirty="0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12775" y="1600200"/>
            <a:ext cx="7845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1800">
                <a:latin typeface="Arial" charset="0"/>
              </a:rPr>
              <a:t>Chaque machine du réseau (client) contacte une autre machine (serveur) qui lui fournit les informations, les fichiers, les services dont elle a besoin. </a:t>
            </a:r>
            <a:endParaRPr lang="fr-FR" altLang="fr-FR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70560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I. Qu’est-ce qu’un réseau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Définition</a:t>
            </a:r>
          </a:p>
          <a:p>
            <a:pPr eaLnBrk="1" hangingPunct="1"/>
            <a:r>
              <a:rPr lang="fr-FR" altLang="fr-FR" smtClean="0"/>
              <a:t>Topologie</a:t>
            </a:r>
          </a:p>
          <a:p>
            <a:pPr eaLnBrk="1" hangingPunct="1"/>
            <a:r>
              <a:rPr lang="fr-FR" altLang="fr-FR" smtClean="0"/>
              <a:t>Type de réseau</a:t>
            </a:r>
          </a:p>
          <a:p>
            <a:pPr eaLnBrk="1" hangingPunct="1"/>
            <a:r>
              <a:rPr lang="fr-FR" altLang="fr-FR" smtClean="0"/>
              <a:t>Architecture Client/Serveur</a:t>
            </a:r>
          </a:p>
          <a:p>
            <a:pPr eaLnBrk="1" hangingPunct="1"/>
            <a:r>
              <a:rPr lang="fr-FR" altLang="fr-FR" smtClean="0"/>
              <a:t>Architecture Poste à poste (Peer2Peer)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I.5 Architecture Poste à Poste (peer2peer)</a:t>
            </a:r>
            <a:endParaRPr lang="fr-FR" smtClean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12775" y="1827213"/>
            <a:ext cx="78454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1800">
                <a:latin typeface="Arial" charset="0"/>
              </a:rPr>
              <a:t>	Chaque ordinateur dans un tel réseau est un peu serveur et un peu client. Cela signifie que chacun des ordinateurs du réseau est libre de partager ses ressources.</a:t>
            </a:r>
          </a:p>
        </p:txBody>
      </p:sp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4648200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5518150" y="3121025"/>
            <a:ext cx="33972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1800">
                <a:latin typeface="Arial" charset="0"/>
              </a:rPr>
              <a:t>	Dans cet exemple, le PC2 peut partager son imprimante avec les autres stations.</a:t>
            </a:r>
          </a:p>
          <a:p>
            <a:pPr algn="just"/>
            <a:r>
              <a:rPr lang="fr-FR" altLang="fr-FR" sz="1800">
                <a:latin typeface="Arial" charset="0"/>
              </a:rPr>
              <a:t>	</a:t>
            </a:r>
          </a:p>
          <a:p>
            <a:pPr algn="just"/>
            <a:r>
              <a:rPr lang="fr-FR" altLang="fr-FR" sz="1800">
                <a:latin typeface="Arial" charset="0"/>
              </a:rPr>
              <a:t>	Le PC3 peut aussi fournir, aux autres stations, des fichiers ou une connexion Internet.</a:t>
            </a:r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735" y="2286000"/>
            <a:ext cx="8288223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smtClean="0"/>
              <a:t>II. Qu’est-ce qu’un protocole ?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3058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II.1 Définition d’un protocole</a:t>
            </a:r>
            <a:endParaRPr lang="fr-FR" dirty="0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09600" y="1524000"/>
            <a:ext cx="80010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Les hommes ont imaginer de mettre en réseau les ordinateurs pour communiquer, échanger des données.</a:t>
            </a: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</a:t>
            </a: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Il a donc fallu mettre au point des </a:t>
            </a:r>
            <a:r>
              <a:rPr lang="fr-FR" altLang="fr-FR" sz="2200" i="1" u="sng">
                <a:solidFill>
                  <a:srgbClr val="000000"/>
                </a:solidFill>
                <a:latin typeface="Verdana" charset="0"/>
              </a:rPr>
              <a:t>liaisons physiques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entre les ordinateurs pour que l'information puisse circuler, mais aussi </a:t>
            </a:r>
            <a:r>
              <a:rPr lang="fr-FR" altLang="fr-FR" sz="2200" i="1" u="sng">
                <a:solidFill>
                  <a:srgbClr val="000000"/>
                </a:solidFill>
                <a:latin typeface="Verdana" charset="0"/>
              </a:rPr>
              <a:t>un langage de communication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pour qu'il puisse y avoir un réel échange, on a décidé de nommer ces langages : </a:t>
            </a:r>
            <a:r>
              <a:rPr lang="fr-FR" altLang="fr-FR" sz="2200" b="1">
                <a:solidFill>
                  <a:srgbClr val="000000"/>
                </a:solidFill>
                <a:latin typeface="Verdana" charset="0"/>
              </a:rPr>
              <a:t>protocoles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.</a:t>
            </a:r>
          </a:p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Il en existe plusieurs, exactement comme ils existe plusieurs langues sur la Terre.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smtClean="0"/>
              <a:t>Définition d’un protocole</a:t>
            </a:r>
            <a:endParaRPr lang="fr-FR" smtClean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09600" y="1524000"/>
            <a:ext cx="8001000" cy="425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1800" u="sng">
                <a:solidFill>
                  <a:srgbClr val="000000"/>
                </a:solidFill>
                <a:latin typeface="Verdana" charset="0"/>
              </a:rPr>
              <a:t>Définition :</a:t>
            </a:r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 Ensemble de règles et de procédures à respecter pour émettre et recevoir des données sur un réseau.</a:t>
            </a:r>
          </a:p>
          <a:p>
            <a:endParaRPr lang="fr-FR" altLang="fr-FR" sz="1800">
              <a:solidFill>
                <a:srgbClr val="000000"/>
              </a:solidFill>
              <a:latin typeface="Verdana" charset="0"/>
            </a:endParaRPr>
          </a:p>
          <a:p>
            <a:endParaRPr lang="fr-FR" altLang="fr-FR" sz="18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800" u="sng">
                <a:solidFill>
                  <a:srgbClr val="000000"/>
                </a:solidFill>
                <a:latin typeface="Verdana" charset="0"/>
              </a:rPr>
              <a:t>Exemple :</a:t>
            </a:r>
          </a:p>
          <a:p>
            <a:pPr algn="just"/>
            <a:endParaRPr lang="fr-FR" altLang="fr-FR" sz="18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	Un réseau de malfaiteurs va communiquer avec son propre « vocabulaire ».</a:t>
            </a:r>
          </a:p>
          <a:p>
            <a:pPr algn="just"/>
            <a:endParaRPr lang="fr-FR" altLang="fr-FR" sz="18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	Les différents malfaiteurs échangent leurs « produits » (drogues, objets volés, informations) dans des lieux « sécurisés » et avec leurs propres « règles ».</a:t>
            </a:r>
          </a:p>
          <a:p>
            <a:pPr algn="just"/>
            <a:endParaRPr lang="fr-FR" altLang="fr-FR" sz="18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	Ce </a:t>
            </a:r>
            <a:r>
              <a:rPr lang="fr-FR" altLang="fr-FR" sz="1800" u="sng">
                <a:solidFill>
                  <a:srgbClr val="000000"/>
                </a:solidFill>
                <a:latin typeface="Verdana" charset="0"/>
              </a:rPr>
              <a:t>protocole</a:t>
            </a:r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 de communication doit être connu des 2 malfaiteurs pour pouvoir réaliser des échanges.</a:t>
            </a:r>
            <a:endParaRPr lang="fr-FR" altLang="fr-FR" sz="11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II.2 Protocole TCP : Transmission Control Protocol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09600" y="1441450"/>
            <a:ext cx="792162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	TCP </a:t>
            </a:r>
            <a:r>
              <a:rPr lang="fr-FR" altLang="fr-FR" sz="1800">
                <a:latin typeface="Verdana" charset="0"/>
              </a:rPr>
              <a:t>est un protocole orienté connexion, c'est-à-dire </a:t>
            </a:r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qu'il permet à deux machines qui communiquent de </a:t>
            </a:r>
            <a:r>
              <a:rPr lang="fr-FR" altLang="fr-FR" sz="1800" u="sng">
                <a:solidFill>
                  <a:srgbClr val="000000"/>
                </a:solidFill>
                <a:latin typeface="Verdana" charset="0"/>
              </a:rPr>
              <a:t>contrôler l'état de la transmission</a:t>
            </a:r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. </a:t>
            </a:r>
          </a:p>
          <a:p>
            <a:r>
              <a:rPr lang="fr-FR" altLang="fr-FR" sz="1800">
                <a:solidFill>
                  <a:srgbClr val="000000"/>
                </a:solidFill>
                <a:latin typeface="Verdana" charset="0"/>
              </a:rPr>
              <a:t>	Les caractéristiques principales du protocole TCP sont les suivantes: </a:t>
            </a:r>
          </a:p>
          <a:p>
            <a:endParaRPr lang="fr-FR" altLang="fr-FR" sz="18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Times New Roman" charset="0"/>
              </a:rPr>
              <a:t> TCP permet de remettre en ordre les datagrammes en provenance du protocole IP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Times New Roman" charset="0"/>
              </a:rPr>
              <a:t> TCP permet de vérifier le flot de données afin d'éviter une saturation du réseau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Times New Roman" charset="0"/>
              </a:rPr>
              <a:t> TCP permet de formater les données en segments de longueur variable afin de les "remettre" au protocole IP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Times New Roman" charset="0"/>
              </a:rPr>
              <a:t> TCP permet de multiplexer les données, c'est-à-dire de faire circuler simultanément des informations provenant de sources (applications par exemple) distinctes sur une même ligne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Times New Roman" charset="0"/>
              </a:rPr>
              <a:t> TCP permet enfin l'initialisation et la fin d'une communication de manière courtoise</a:t>
            </a:r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II.3 Protocole IP : Internet Protocol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1752600"/>
            <a:ext cx="80010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C'est un des protocoles les plus importants d'Internet (ou des réseaux locaux) car il permet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l'élaboration et le transport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des </a:t>
            </a: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datagrammes IP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(les paquets de données), sans toutefois en assurer la "livraison".</a:t>
            </a:r>
          </a:p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En réalité le protocole IP traite les datagrammes IP indépendamment les uns des autres en définissant leur représentation, leur routage et leur expédition.</a:t>
            </a:r>
            <a:r>
              <a:rPr lang="fr-FR" altLang="fr-FR" sz="11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Protocole IP : Internet Protocol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457200" y="1630363"/>
            <a:ext cx="8153400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Le protocole IP détermine le destinataire du message grâce à 3 champs: </a:t>
            </a:r>
          </a:p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Le champ adresse IP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Adresse de la machine.</a:t>
            </a:r>
          </a:p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Le champ masque de sous-réseau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Un masque de sous-réseau permet au protocole IP de déterminer la partie de l'adresse IP qui concerne le réseau.</a:t>
            </a:r>
          </a:p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Le champ passerelle par défaut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Permet au protocole IP de savoir à quelle machine remettre le datagramme si jamais la machine de destination n'est pas sur le réseau local.</a:t>
            </a:r>
            <a:endParaRPr lang="fr-FR" altLang="fr-FR" sz="1800">
              <a:solidFill>
                <a:srgbClr val="000000"/>
              </a:solidFill>
              <a:latin typeface="Verdana" charset="0"/>
            </a:endParaRPr>
          </a:p>
          <a:p>
            <a:endParaRPr lang="fr-FR" altLang="fr-FR" sz="18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3058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dirty="0" smtClean="0"/>
              <a:t>II.3.1 Adresses IP</a:t>
            </a:r>
            <a:endParaRPr lang="fr-FR" sz="1100" i="1" dirty="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3400" y="1447800"/>
            <a:ext cx="8001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Les ordinateurs communiquent entre eux grâce au protocole TCP/IP qui utilise des numéros de 32 bits, que l'on écrit sous forme de 4 numéros allant de 0 à 255 (4 fois 8 bits).</a:t>
            </a: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</a:t>
            </a: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On les note donc sous la forme xxx.xxx.xxx.xxx où chaque xxx représente un entier de 0 à 255.</a:t>
            </a: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</a:t>
            </a:r>
          </a:p>
          <a:p>
            <a:pPr algn="just"/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	Ces numéros servent aux ordinateurs du réseau pour se reconnaître, ainsi, il ne doit pas exister deux ordinateurs sur le même réseau ayant la même adresse IP.</a:t>
            </a:r>
          </a:p>
          <a:p>
            <a:pPr algn="just"/>
            <a:endParaRPr lang="fr-FR" altLang="fr-FR" sz="22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200" u="sng">
                <a:solidFill>
                  <a:srgbClr val="000000"/>
                </a:solidFill>
                <a:latin typeface="Verdana" charset="0"/>
              </a:rPr>
              <a:t>Exemple :</a:t>
            </a:r>
            <a:r>
              <a:rPr lang="fr-FR" altLang="fr-FR" sz="2200">
                <a:solidFill>
                  <a:srgbClr val="000000"/>
                </a:solidFill>
                <a:latin typeface="Verdana" charset="0"/>
              </a:rPr>
              <a:t> 192.168.0.1, 62.12.15.230 ou 2.2.5.254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1066800"/>
            <a:ext cx="8001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On distingue en fait deux parties dans l'adresse IP: </a:t>
            </a:r>
          </a:p>
          <a:p>
            <a:pPr>
              <a:buFontTx/>
              <a:buChar char="•"/>
            </a:pPr>
            <a:r>
              <a:rPr lang="fr-FR" altLang="fr-FR" sz="1600">
                <a:solidFill>
                  <a:srgbClr val="000000"/>
                </a:solidFill>
                <a:latin typeface="Times New Roman" charset="0"/>
              </a:rPr>
              <a:t> Une partie des nombres à gauche désigne le réseau (on l'appelle </a:t>
            </a:r>
            <a:r>
              <a:rPr lang="fr-FR" altLang="fr-FR" sz="1600" i="1">
                <a:solidFill>
                  <a:srgbClr val="000000"/>
                </a:solidFill>
                <a:latin typeface="Times New Roman" charset="0"/>
              </a:rPr>
              <a:t>netID</a:t>
            </a:r>
            <a:r>
              <a:rPr lang="fr-FR" altLang="fr-FR" sz="1600">
                <a:solidFill>
                  <a:srgbClr val="000000"/>
                </a:solidFill>
                <a:latin typeface="Times New Roman" charset="0"/>
              </a:rPr>
              <a:t>)</a:t>
            </a:r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fr-FR" altLang="fr-FR" sz="1600">
                <a:solidFill>
                  <a:srgbClr val="000000"/>
                </a:solidFill>
                <a:latin typeface="Times New Roman" charset="0"/>
              </a:rPr>
              <a:t> Les nombres de droite désignent les ordinateurs de ce réseau (on l'appelle </a:t>
            </a:r>
            <a:r>
              <a:rPr lang="fr-FR" altLang="fr-FR" sz="1600" i="1">
                <a:solidFill>
                  <a:srgbClr val="000000"/>
                </a:solidFill>
                <a:latin typeface="Times New Roman" charset="0"/>
              </a:rPr>
              <a:t>host-ID</a:t>
            </a:r>
            <a:r>
              <a:rPr lang="fr-FR" altLang="fr-FR" sz="1600">
                <a:solidFill>
                  <a:srgbClr val="000000"/>
                </a:solidFill>
                <a:latin typeface="Times New Roman" charset="0"/>
              </a:rPr>
              <a:t>)</a:t>
            </a:r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Prenons un exemple: 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6172200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" y="4191000"/>
            <a:ext cx="81534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Internet est représenté ci-dessus par deux petits réseaux.</a:t>
            </a:r>
          </a:p>
          <a:p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600" u="sng">
                <a:solidFill>
                  <a:srgbClr val="000000"/>
                </a:solidFill>
                <a:latin typeface="Verdana" charset="0"/>
              </a:rPr>
              <a:t>Réseau de gauche :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 194.28.12.</a:t>
            </a:r>
          </a:p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Il contient alors les ordinateurs suivants: </a:t>
            </a:r>
            <a:r>
              <a:rPr lang="fr-FR" altLang="fr-FR" sz="1600" b="1">
                <a:solidFill>
                  <a:srgbClr val="000000"/>
                </a:solidFill>
                <a:latin typeface="Times New Roman" charset="0"/>
              </a:rPr>
              <a:t>194.28.12.1 à 194.28.12.4</a:t>
            </a:r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600" u="sng">
                <a:solidFill>
                  <a:srgbClr val="000000"/>
                </a:solidFill>
                <a:latin typeface="Verdana" charset="0"/>
              </a:rPr>
              <a:t>Réseau de droite :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 178.12.77.</a:t>
            </a:r>
          </a:p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Il contient les ordinateurs suivants: </a:t>
            </a:r>
            <a:r>
              <a:rPr lang="fr-FR" altLang="fr-FR" sz="1600" b="1">
                <a:solidFill>
                  <a:srgbClr val="000000"/>
                </a:solidFill>
                <a:latin typeface="Times New Roman" charset="0"/>
              </a:rPr>
              <a:t>178.12.77.1 à 178.12.77.6</a:t>
            </a:r>
            <a:endParaRPr lang="fr-FR" altLang="fr-FR" sz="1600" b="1">
              <a:solidFill>
                <a:srgbClr val="000000"/>
              </a:solidFill>
              <a:latin typeface="Verdana" charset="0"/>
            </a:endParaRPr>
          </a:p>
          <a:p>
            <a:endParaRPr lang="fr-FR" alt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609600" y="1012825"/>
            <a:ext cx="7948613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1600" u="sng">
                <a:solidFill>
                  <a:srgbClr val="000000"/>
                </a:solidFill>
                <a:latin typeface="Verdana" charset="0"/>
              </a:rPr>
              <a:t>Imaginons un gros réseau noté </a:t>
            </a:r>
            <a:r>
              <a:rPr lang="fr-FR" altLang="fr-FR" sz="1600" i="1" u="sng">
                <a:solidFill>
                  <a:srgbClr val="000000"/>
                </a:solidFill>
                <a:latin typeface="Verdana" charset="0"/>
              </a:rPr>
              <a:t>58.24 </a:t>
            </a:r>
            <a:r>
              <a:rPr lang="fr-FR" altLang="fr-FR" sz="1600" u="sng">
                <a:solidFill>
                  <a:srgbClr val="000000"/>
                </a:solidFill>
                <a:latin typeface="Verdana" charset="0"/>
              </a:rPr>
              <a:t>:</a:t>
            </a:r>
          </a:p>
          <a:p>
            <a:pPr algn="just"/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	On donnera généralement aux ordinateurs reliés à lui les adresses IP allant de </a:t>
            </a:r>
            <a:r>
              <a:rPr lang="fr-FR" altLang="fr-FR" sz="1600" i="1">
                <a:solidFill>
                  <a:srgbClr val="000000"/>
                </a:solidFill>
                <a:latin typeface="Verdana" charset="0"/>
              </a:rPr>
              <a:t>58.24.0.1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 à </a:t>
            </a:r>
            <a:r>
              <a:rPr lang="fr-FR" altLang="fr-FR" sz="1600" i="1">
                <a:solidFill>
                  <a:srgbClr val="000000"/>
                </a:solidFill>
                <a:latin typeface="Verdana" charset="0"/>
              </a:rPr>
              <a:t>58.24.255.254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.</a:t>
            </a:r>
          </a:p>
          <a:p>
            <a:pPr algn="just"/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	Il s'agit donc d'attribuer les numéros de telle façon qu'il y ait une organisation dans la hiérarchie des ordinateurs et des serveurs... </a:t>
            </a:r>
            <a:endParaRPr lang="fr-FR" altLang="fr-FR"/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609600" y="2895600"/>
            <a:ext cx="79248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	Ainsi, plus le nombre de bits réservé au réseau est petit, plus celui-ci peut contenir d'ordinateurs.</a:t>
            </a:r>
          </a:p>
          <a:p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600" u="sng">
                <a:solidFill>
                  <a:srgbClr val="000000"/>
                </a:solidFill>
                <a:latin typeface="Verdana" charset="0"/>
              </a:rPr>
              <a:t>Réseau noté 102. :</a:t>
            </a:r>
          </a:p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L’adresse IP sera comprise entre </a:t>
            </a:r>
            <a:r>
              <a:rPr lang="fr-FR" altLang="fr-FR" sz="1600" b="1">
                <a:solidFill>
                  <a:srgbClr val="000000"/>
                </a:solidFill>
                <a:latin typeface="Verdana" charset="0"/>
              </a:rPr>
              <a:t>102.0.0.1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 à </a:t>
            </a:r>
            <a:r>
              <a:rPr lang="fr-FR" altLang="fr-FR" sz="1600" b="1">
                <a:solidFill>
                  <a:srgbClr val="000000"/>
                </a:solidFill>
                <a:latin typeface="Verdana" charset="0"/>
              </a:rPr>
              <a:t>102.255.255.254</a:t>
            </a:r>
          </a:p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Soit 256 x 256 x 256 - 2=</a:t>
            </a:r>
            <a:r>
              <a:rPr lang="fr-FR" altLang="fr-FR" sz="1600" b="1">
                <a:solidFill>
                  <a:srgbClr val="000000"/>
                </a:solidFill>
                <a:latin typeface="Verdana" charset="0"/>
              </a:rPr>
              <a:t>16 777 214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 possibilités</a:t>
            </a:r>
          </a:p>
          <a:p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600" u="sng">
                <a:solidFill>
                  <a:srgbClr val="000000"/>
                </a:solidFill>
                <a:latin typeface="Verdana" charset="0"/>
              </a:rPr>
              <a:t>Réseau noté 194.26. :</a:t>
            </a:r>
          </a:p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L’adresse IP sera comprise entre </a:t>
            </a:r>
            <a:r>
              <a:rPr lang="fr-FR" altLang="fr-FR" sz="1600" b="1">
                <a:solidFill>
                  <a:srgbClr val="000000"/>
                </a:solidFill>
                <a:latin typeface="Verdana" charset="0"/>
              </a:rPr>
              <a:t>194.26.0.1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 et </a:t>
            </a:r>
            <a:r>
              <a:rPr lang="fr-FR" altLang="fr-FR" sz="1600" b="1">
                <a:solidFill>
                  <a:srgbClr val="000000"/>
                </a:solidFill>
                <a:latin typeface="Verdana" charset="0"/>
              </a:rPr>
              <a:t>194.26.255.254</a:t>
            </a:r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Soit 256 x 256 - 2=</a:t>
            </a:r>
            <a:r>
              <a:rPr lang="fr-FR" altLang="fr-FR" sz="1600" b="1">
                <a:solidFill>
                  <a:srgbClr val="000000"/>
                </a:solidFill>
                <a:latin typeface="Verdana" charset="0"/>
              </a:rPr>
              <a:t>65 534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 possibilités</a:t>
            </a:r>
          </a:p>
          <a:p>
            <a:endParaRPr lang="fr-FR" altLang="fr-FR" sz="16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C'est la notion de </a:t>
            </a:r>
            <a:r>
              <a:rPr lang="fr-FR" altLang="fr-FR" sz="1600" b="1">
                <a:solidFill>
                  <a:srgbClr val="000000"/>
                </a:solidFill>
                <a:latin typeface="Verdana" charset="0"/>
              </a:rPr>
              <a:t>classe</a:t>
            </a:r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.</a:t>
            </a:r>
            <a:r>
              <a:rPr lang="fr-FR" altLang="fr-FR" sz="110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II. Protocoles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Définition</a:t>
            </a:r>
          </a:p>
          <a:p>
            <a:pPr eaLnBrk="1" hangingPunct="1"/>
            <a:r>
              <a:rPr lang="fr-FR" altLang="fr-FR" smtClean="0"/>
              <a:t>Protocole TCP</a:t>
            </a:r>
          </a:p>
          <a:p>
            <a:pPr eaLnBrk="1" hangingPunct="1"/>
            <a:r>
              <a:rPr lang="fr-FR" altLang="fr-FR" smtClean="0"/>
              <a:t>Protocole IP</a:t>
            </a:r>
          </a:p>
          <a:p>
            <a:pPr eaLnBrk="1" hangingPunct="1"/>
            <a:r>
              <a:rPr lang="fr-FR" altLang="fr-FR" smtClean="0"/>
              <a:t>Modèle de base TCP/IP</a:t>
            </a:r>
          </a:p>
          <a:p>
            <a:pPr eaLnBrk="1" hangingPunct="1"/>
            <a:r>
              <a:rPr lang="fr-FR" altLang="fr-FR" smtClean="0"/>
              <a:t>Protocole UDP</a:t>
            </a:r>
          </a:p>
          <a:p>
            <a:pPr eaLnBrk="1" hangingPunct="1"/>
            <a:r>
              <a:rPr lang="fr-FR" altLang="fr-FR" smtClean="0"/>
              <a:t>Exemple d’autres protocoles : Icmp, Http, Ftp, Ed2K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 : Adresses particulières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609600" y="1447800"/>
            <a:ext cx="79248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Si </a:t>
            </a:r>
            <a:r>
              <a:rPr lang="fr-FR" altLang="fr-FR" sz="2000" b="1">
                <a:solidFill>
                  <a:srgbClr val="000000"/>
                </a:solidFill>
                <a:latin typeface="Verdana" charset="0"/>
              </a:rPr>
              <a:t>host-id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est constitué </a:t>
            </a:r>
            <a:r>
              <a:rPr lang="fr-FR" altLang="fr-FR" sz="2000" b="1">
                <a:solidFill>
                  <a:srgbClr val="000000"/>
                </a:solidFill>
                <a:latin typeface="Verdana" charset="0"/>
              </a:rPr>
              <a:t>uniquement de 0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alors l’adresse IP correspond à </a:t>
            </a:r>
            <a:r>
              <a:rPr lang="fr-FR" altLang="fr-FR" sz="2000" b="1">
                <a:solidFill>
                  <a:srgbClr val="000000"/>
                </a:solidFill>
                <a:latin typeface="Verdana" charset="0"/>
              </a:rPr>
              <a:t>l’adresse du réseau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.</a:t>
            </a:r>
          </a:p>
          <a:p>
            <a:pPr algn="just"/>
            <a:r>
              <a:rPr lang="fr-FR" altLang="fr-FR" sz="2000" u="sng">
                <a:solidFill>
                  <a:srgbClr val="000000"/>
                </a:solidFill>
                <a:latin typeface="Verdana" charset="0"/>
              </a:rPr>
              <a:t>Exemple :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192.200.0.0 adresse du réseau 192.200.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Si </a:t>
            </a:r>
            <a:r>
              <a:rPr lang="fr-FR" altLang="fr-FR" sz="2000" b="1">
                <a:solidFill>
                  <a:srgbClr val="000000"/>
                </a:solidFill>
                <a:latin typeface="Verdana" charset="0"/>
              </a:rPr>
              <a:t>host-id 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est constitué </a:t>
            </a:r>
            <a:r>
              <a:rPr lang="fr-FR" altLang="fr-FR" sz="2000" b="1">
                <a:solidFill>
                  <a:srgbClr val="000000"/>
                </a:solidFill>
                <a:latin typeface="Verdana" charset="0"/>
              </a:rPr>
              <a:t>uniquement de 1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alors l’adresse IP correspond à </a:t>
            </a:r>
            <a:r>
              <a:rPr lang="fr-FR" altLang="fr-FR" sz="2000" b="1">
                <a:solidFill>
                  <a:srgbClr val="000000"/>
                </a:solidFill>
                <a:latin typeface="Verdana" charset="0"/>
              </a:rPr>
              <a:t>TOUTES les machines du réseau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.</a:t>
            </a:r>
          </a:p>
          <a:p>
            <a:pPr algn="just"/>
            <a:r>
              <a:rPr lang="fr-FR" altLang="fr-FR" sz="2000" u="sng">
                <a:solidFill>
                  <a:srgbClr val="000000"/>
                </a:solidFill>
                <a:latin typeface="Verdana" charset="0"/>
              </a:rPr>
              <a:t>Exemple :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10.255.255.255 est l’adresse de toutes les machine du réseau 10.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L’adresse </a:t>
            </a:r>
            <a:r>
              <a:rPr lang="fr-FR" altLang="fr-FR" sz="2000" b="1">
                <a:solidFill>
                  <a:srgbClr val="000000"/>
                </a:solidFill>
                <a:latin typeface="Verdana" charset="0"/>
              </a:rPr>
              <a:t>127.0.0.1 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désigne l’adresse de la machine locale.</a:t>
            </a:r>
            <a:endParaRPr lang="fr-FR" altLang="fr-FR" sz="11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 : Les classes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9600" y="1447800"/>
            <a:ext cx="7924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</a:t>
            </a:r>
            <a:r>
              <a:rPr lang="fr-FR" altLang="fr-FR"/>
              <a:t>Les adresses IP sont donc réparties en classes, c'est-à-dire selon le nombre d'octets qui représente le réseau.</a:t>
            </a:r>
          </a:p>
          <a:p>
            <a:pPr algn="just"/>
            <a:endParaRPr lang="fr-FR" altLang="fr-FR"/>
          </a:p>
          <a:p>
            <a:pPr algn="just"/>
            <a:r>
              <a:rPr lang="fr-FR" altLang="fr-FR" u="sng"/>
              <a:t>Classe A :</a:t>
            </a:r>
            <a:r>
              <a:rPr lang="fr-FR" altLang="fr-FR"/>
              <a:t> le réseau est représenté par </a:t>
            </a:r>
            <a:r>
              <a:rPr lang="fr-FR" altLang="fr-FR" u="sng"/>
              <a:t>8 bits</a:t>
            </a:r>
          </a:p>
          <a:p>
            <a:pPr algn="just"/>
            <a:r>
              <a:rPr lang="fr-FR" altLang="fr-FR" u="sng"/>
              <a:t>Classe B :</a:t>
            </a:r>
            <a:r>
              <a:rPr lang="fr-FR" altLang="fr-FR"/>
              <a:t> le réseau est représenté par </a:t>
            </a:r>
            <a:r>
              <a:rPr lang="fr-FR" altLang="fr-FR" u="sng"/>
              <a:t>16 bits</a:t>
            </a:r>
            <a:endParaRPr lang="fr-FR" altLang="fr-FR"/>
          </a:p>
          <a:p>
            <a:pPr algn="just"/>
            <a:r>
              <a:rPr lang="fr-FR" altLang="fr-FR" u="sng"/>
              <a:t>Classe C :</a:t>
            </a:r>
            <a:r>
              <a:rPr lang="fr-FR" altLang="fr-FR"/>
              <a:t> le réseau est représenté par </a:t>
            </a:r>
            <a:r>
              <a:rPr lang="fr-FR" altLang="fr-FR" u="sng"/>
              <a:t>24 bits</a:t>
            </a:r>
          </a:p>
          <a:p>
            <a:pPr algn="just"/>
            <a:endParaRPr lang="fr-FR" altLang="fr-FR"/>
          </a:p>
          <a:p>
            <a:pPr algn="just"/>
            <a:r>
              <a:rPr lang="fr-FR" altLang="fr-FR"/>
              <a:t>	C’est l’adresse IP mais aussi le </a:t>
            </a:r>
            <a:r>
              <a:rPr lang="fr-FR" altLang="fr-FR" u="sng"/>
              <a:t>masque de sous-réseau</a:t>
            </a:r>
            <a:r>
              <a:rPr lang="fr-FR" altLang="fr-FR"/>
              <a:t> qui va définir la classe.</a:t>
            </a:r>
            <a:endParaRPr lang="fr-FR" altLang="fr-FR" sz="2000" u="sng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 : Classe A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09600" y="1143000"/>
            <a:ext cx="79248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/>
              <a:t>Une adresse IP de </a:t>
            </a:r>
            <a:r>
              <a:rPr lang="fr-FR" altLang="fr-FR" b="1"/>
              <a:t>classe A</a:t>
            </a:r>
            <a:r>
              <a:rPr lang="fr-FR" altLang="fr-FR"/>
              <a:t>, en binaire, ressemble à ceci: </a:t>
            </a:r>
          </a:p>
          <a:p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0xxx xxxx</a:t>
            </a:r>
            <a:r>
              <a:rPr lang="fr-FR" altLang="fr-FR" b="1">
                <a:latin typeface="Courier" charset="0"/>
              </a:rPr>
              <a:t>.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xxxx xxxx.xxxx xxxx.xxxx xxxx</a:t>
            </a:r>
            <a:endParaRPr lang="fr-FR" altLang="fr-FR" b="1">
              <a:latin typeface="Courier" charset="0"/>
            </a:endParaRPr>
          </a:p>
          <a:p>
            <a:r>
              <a:rPr lang="fr-FR" altLang="fr-FR" b="1">
                <a:solidFill>
                  <a:schemeClr val="folHlink"/>
                </a:solidFill>
                <a:latin typeface="Courier" charset="0"/>
              </a:rPr>
              <a:t>   </a:t>
            </a:r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Réseau</a:t>
            </a:r>
            <a:r>
              <a:rPr lang="fr-FR" altLang="fr-FR" b="1">
                <a:latin typeface="Courier" charset="0"/>
              </a:rPr>
              <a:t>.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Ordinateur</a:t>
            </a:r>
          </a:p>
          <a:p>
            <a:endParaRPr lang="fr-FR" altLang="fr-FR" u="sng"/>
          </a:p>
          <a:p>
            <a:r>
              <a:rPr lang="fr-FR" altLang="fr-FR" sz="2000" u="sng"/>
              <a:t>Adresses réseaux  :</a:t>
            </a:r>
            <a:r>
              <a:rPr lang="fr-FR" altLang="fr-FR" sz="2000"/>
              <a:t> </a:t>
            </a:r>
          </a:p>
          <a:p>
            <a:r>
              <a:rPr lang="fr-FR" altLang="fr-FR" sz="2000"/>
              <a:t>De </a:t>
            </a:r>
            <a:r>
              <a:rPr lang="fr-FR" altLang="fr-FR" sz="2000" b="1"/>
              <a:t>1.0.0.0 </a:t>
            </a:r>
            <a:r>
              <a:rPr lang="fr-FR" altLang="fr-FR" sz="2000"/>
              <a:t>à </a:t>
            </a:r>
            <a:r>
              <a:rPr lang="fr-FR" altLang="fr-FR" sz="2000" b="1"/>
              <a:t>126.0.0.0 </a:t>
            </a:r>
            <a:r>
              <a:rPr lang="fr-FR" altLang="fr-FR" sz="2000"/>
              <a:t>=&gt; 126 réseaux possibles</a:t>
            </a:r>
          </a:p>
          <a:p>
            <a:r>
              <a:rPr lang="fr-FR" altLang="fr-FR" sz="2000"/>
              <a:t>(restriction : le réseau 0.x.x.x est interdit)</a:t>
            </a:r>
          </a:p>
          <a:p>
            <a:endParaRPr lang="fr-FR" altLang="fr-FR" sz="2000"/>
          </a:p>
          <a:p>
            <a:r>
              <a:rPr lang="fr-FR" altLang="fr-FR" sz="2000" u="sng"/>
              <a:t>Adresses IP disponible par réseaux :</a:t>
            </a:r>
          </a:p>
          <a:p>
            <a:r>
              <a:rPr lang="fr-FR" altLang="fr-FR" sz="2000"/>
              <a:t>De </a:t>
            </a:r>
            <a:r>
              <a:rPr lang="fr-FR" altLang="fr-FR" sz="2000" b="1"/>
              <a:t>X.0.0.1 </a:t>
            </a:r>
            <a:r>
              <a:rPr lang="fr-FR" altLang="fr-FR" sz="2000"/>
              <a:t>à </a:t>
            </a:r>
            <a:r>
              <a:rPr lang="fr-FR" altLang="fr-FR" sz="2000" b="1"/>
              <a:t>X.255.255.254</a:t>
            </a:r>
            <a:r>
              <a:rPr lang="fr-FR" altLang="fr-FR" sz="2000"/>
              <a:t> =&gt; (256 x 256 x 256) - 2= 16 777 214 IP dispo</a:t>
            </a:r>
          </a:p>
          <a:p>
            <a:r>
              <a:rPr lang="fr-FR" altLang="fr-FR" sz="2000"/>
              <a:t>(1&lt;X&lt;126)</a:t>
            </a:r>
          </a:p>
          <a:p>
            <a:endParaRPr lang="fr-FR" altLang="fr-FR" sz="2000"/>
          </a:p>
          <a:p>
            <a:r>
              <a:rPr lang="fr-FR" altLang="fr-FR" sz="2000" u="sng"/>
              <a:t>Masque de sous-réseau  :</a:t>
            </a:r>
            <a:endParaRPr lang="fr-FR" altLang="fr-FR" sz="2000"/>
          </a:p>
          <a:p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1111 1111</a:t>
            </a:r>
            <a:r>
              <a:rPr lang="fr-FR" altLang="fr-FR" b="1">
                <a:latin typeface="Courier" charset="0"/>
              </a:rPr>
              <a:t>.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0000 0000.0000 0000.0000 0000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255</a:t>
            </a:r>
            <a:r>
              <a:rPr lang="fr-FR" altLang="fr-FR" b="1">
                <a:latin typeface="Courier" charset="0"/>
              </a:rPr>
              <a:t>.        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0.        0.        0</a:t>
            </a:r>
          </a:p>
          <a:p>
            <a:endParaRPr lang="fr-FR" altLang="fr-FR">
              <a:solidFill>
                <a:schemeClr val="accent2"/>
              </a:solidFill>
              <a:latin typeface="Courier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 : Classe B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143000"/>
            <a:ext cx="7924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/>
              <a:t>Une adresse IP de </a:t>
            </a:r>
            <a:r>
              <a:rPr lang="fr-FR" altLang="fr-FR" b="1"/>
              <a:t>classe B</a:t>
            </a:r>
            <a:r>
              <a:rPr lang="fr-FR" altLang="fr-FR"/>
              <a:t>, en binaire, ressemble à ceci: </a:t>
            </a:r>
          </a:p>
          <a:p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10xx xxxx.xxxx xxxx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.xxxx xxxx.xxxx xxxx</a:t>
            </a:r>
            <a:endParaRPr lang="fr-FR" altLang="fr-FR" b="1">
              <a:latin typeface="Courier" charset="0"/>
            </a:endParaRPr>
          </a:p>
          <a:p>
            <a:r>
              <a:rPr lang="fr-FR" altLang="fr-FR" b="1">
                <a:solidFill>
                  <a:schemeClr val="folHlink"/>
                </a:solidFill>
                <a:latin typeface="Courier" charset="0"/>
              </a:rPr>
              <a:t>             </a:t>
            </a:r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Réseau</a:t>
            </a:r>
            <a:r>
              <a:rPr lang="fr-FR" altLang="fr-FR" b="1">
                <a:latin typeface="Courier" charset="0"/>
              </a:rPr>
              <a:t>.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Ordinateur</a:t>
            </a:r>
          </a:p>
          <a:p>
            <a:endParaRPr lang="fr-FR" altLang="fr-FR" sz="2000" u="sng"/>
          </a:p>
          <a:p>
            <a:r>
              <a:rPr lang="fr-FR" altLang="fr-FR" sz="2000" u="sng"/>
              <a:t>Adresses réseaux  :</a:t>
            </a:r>
            <a:r>
              <a:rPr lang="fr-FR" altLang="fr-FR" sz="2000"/>
              <a:t> </a:t>
            </a:r>
          </a:p>
          <a:p>
            <a:r>
              <a:rPr lang="fr-FR" altLang="fr-FR" sz="2000"/>
              <a:t>De </a:t>
            </a:r>
            <a:r>
              <a:rPr lang="fr-FR" altLang="fr-FR" sz="2000" b="1"/>
              <a:t>128.0.0.0 </a:t>
            </a:r>
            <a:r>
              <a:rPr lang="fr-FR" altLang="fr-FR" sz="2000"/>
              <a:t>à </a:t>
            </a:r>
            <a:r>
              <a:rPr lang="fr-FR" altLang="fr-FR" sz="2000" b="1"/>
              <a:t>191.255.0.0 </a:t>
            </a:r>
            <a:r>
              <a:rPr lang="fr-FR" altLang="fr-FR" sz="2000"/>
              <a:t>=&gt; 16 384 réseaux possibles</a:t>
            </a:r>
          </a:p>
          <a:p>
            <a:endParaRPr lang="fr-FR" altLang="fr-FR" sz="2000"/>
          </a:p>
          <a:p>
            <a:endParaRPr lang="fr-FR" altLang="fr-FR" sz="2000"/>
          </a:p>
          <a:p>
            <a:r>
              <a:rPr lang="fr-FR" altLang="fr-FR" sz="2000" u="sng"/>
              <a:t>Adresses IP disponible par réseaux :</a:t>
            </a:r>
          </a:p>
          <a:p>
            <a:r>
              <a:rPr lang="fr-FR" altLang="fr-FR" sz="2000"/>
              <a:t>De </a:t>
            </a:r>
            <a:r>
              <a:rPr lang="fr-FR" altLang="fr-FR" sz="2000" b="1"/>
              <a:t>X.Y.0.1 </a:t>
            </a:r>
            <a:r>
              <a:rPr lang="fr-FR" altLang="fr-FR" sz="2000"/>
              <a:t>à </a:t>
            </a:r>
            <a:r>
              <a:rPr lang="fr-FR" altLang="fr-FR" sz="2000" b="1"/>
              <a:t>X.Y.255.254</a:t>
            </a:r>
            <a:r>
              <a:rPr lang="fr-FR" altLang="fr-FR" sz="2000"/>
              <a:t> =&gt; (256x256)-2= 65 534 IP dispo</a:t>
            </a:r>
          </a:p>
          <a:p>
            <a:r>
              <a:rPr lang="fr-FR" altLang="fr-FR" sz="2000"/>
              <a:t>(128&lt;X&lt;191 et 0&lt;Y&lt;255)</a:t>
            </a:r>
          </a:p>
          <a:p>
            <a:endParaRPr lang="fr-FR" altLang="fr-FR" sz="2000"/>
          </a:p>
          <a:p>
            <a:r>
              <a:rPr lang="fr-FR" altLang="fr-FR" sz="2000" u="sng"/>
              <a:t>Masque de sous-réseau  :</a:t>
            </a:r>
            <a:endParaRPr lang="fr-FR" altLang="fr-FR" sz="2000"/>
          </a:p>
          <a:p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1111 1111.1111 1111</a:t>
            </a:r>
            <a:r>
              <a:rPr lang="fr-FR" altLang="fr-FR" b="1">
                <a:latin typeface="Courier" charset="0"/>
              </a:rPr>
              <a:t>.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0000 0000.0000 0000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255.      255</a:t>
            </a:r>
            <a:r>
              <a:rPr lang="fr-FR" altLang="fr-FR" b="1">
                <a:latin typeface="Courier" charset="0"/>
              </a:rPr>
              <a:t>. 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       0.        0</a:t>
            </a:r>
          </a:p>
          <a:p>
            <a:endParaRPr lang="fr-FR" altLang="fr-FR">
              <a:solidFill>
                <a:schemeClr val="accent2"/>
              </a:solidFill>
              <a:latin typeface="Courier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 : Classe C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09600" y="1143000"/>
            <a:ext cx="7924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/>
              <a:t>Une adresse IP de </a:t>
            </a:r>
            <a:r>
              <a:rPr lang="fr-FR" altLang="fr-FR" b="1"/>
              <a:t>classe B</a:t>
            </a:r>
            <a:r>
              <a:rPr lang="fr-FR" altLang="fr-FR"/>
              <a:t>, en binaire, ressemble à ceci: </a:t>
            </a:r>
          </a:p>
          <a:p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110x xxxx.xxxx xxxx.xxxx xxxx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.xxxx xxxx</a:t>
            </a:r>
            <a:endParaRPr lang="fr-FR" altLang="fr-FR" b="1">
              <a:latin typeface="Courier" charset="0"/>
            </a:endParaRPr>
          </a:p>
          <a:p>
            <a:r>
              <a:rPr lang="fr-FR" altLang="fr-FR" b="1">
                <a:solidFill>
                  <a:schemeClr val="folHlink"/>
                </a:solidFill>
                <a:latin typeface="Courier" charset="0"/>
              </a:rPr>
              <a:t>                       </a:t>
            </a:r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Réseau</a:t>
            </a:r>
            <a:r>
              <a:rPr lang="fr-FR" altLang="fr-FR" b="1">
                <a:latin typeface="Courier" charset="0"/>
              </a:rPr>
              <a:t>.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Ordinateur</a:t>
            </a:r>
          </a:p>
          <a:p>
            <a:endParaRPr lang="fr-FR" altLang="fr-FR" sz="2000" u="sng"/>
          </a:p>
          <a:p>
            <a:r>
              <a:rPr lang="fr-FR" altLang="fr-FR" sz="2000" u="sng"/>
              <a:t>Adresses réseaux  :</a:t>
            </a:r>
            <a:r>
              <a:rPr lang="fr-FR" altLang="fr-FR" sz="2000"/>
              <a:t> </a:t>
            </a:r>
          </a:p>
          <a:p>
            <a:r>
              <a:rPr lang="fr-FR" altLang="fr-FR" sz="2000"/>
              <a:t>De </a:t>
            </a:r>
            <a:r>
              <a:rPr lang="fr-FR" altLang="fr-FR" sz="2000" b="1"/>
              <a:t>192.0.0.0 </a:t>
            </a:r>
            <a:r>
              <a:rPr lang="fr-FR" altLang="fr-FR" sz="2000"/>
              <a:t>à </a:t>
            </a:r>
            <a:r>
              <a:rPr lang="fr-FR" altLang="fr-FR" sz="2000" b="1"/>
              <a:t>223.255.255.0 </a:t>
            </a:r>
            <a:r>
              <a:rPr lang="fr-FR" altLang="fr-FR" sz="2000"/>
              <a:t>=&gt; 2 097 152 réseaux possibles</a:t>
            </a:r>
          </a:p>
          <a:p>
            <a:endParaRPr lang="fr-FR" altLang="fr-FR" sz="2000"/>
          </a:p>
          <a:p>
            <a:r>
              <a:rPr lang="fr-FR" altLang="fr-FR" sz="2000" u="sng"/>
              <a:t>Adresses IP disponible par réseaux :</a:t>
            </a:r>
          </a:p>
          <a:p>
            <a:r>
              <a:rPr lang="fr-FR" altLang="fr-FR" sz="2000"/>
              <a:t>De </a:t>
            </a:r>
            <a:r>
              <a:rPr lang="fr-FR" altLang="fr-FR" sz="2000" b="1"/>
              <a:t>X.Y.Z.1 </a:t>
            </a:r>
            <a:r>
              <a:rPr lang="fr-FR" altLang="fr-FR" sz="2000"/>
              <a:t>à </a:t>
            </a:r>
            <a:r>
              <a:rPr lang="fr-FR" altLang="fr-FR" sz="2000" b="1"/>
              <a:t>X.Y.Z.254</a:t>
            </a:r>
            <a:r>
              <a:rPr lang="fr-FR" altLang="fr-FR" sz="2000"/>
              <a:t> =&gt; 254 IP dispo</a:t>
            </a:r>
          </a:p>
          <a:p>
            <a:r>
              <a:rPr lang="fr-FR" altLang="fr-FR" sz="2000"/>
              <a:t>(192&lt;X&lt;223 , 0&lt;Y&lt;255 et 0&lt;Z&lt;255)</a:t>
            </a:r>
          </a:p>
          <a:p>
            <a:endParaRPr lang="fr-FR" altLang="fr-FR" sz="2000"/>
          </a:p>
          <a:p>
            <a:r>
              <a:rPr lang="fr-FR" altLang="fr-FR" sz="2000" u="sng"/>
              <a:t>Masque de sous-réseau  :</a:t>
            </a:r>
            <a:endParaRPr lang="fr-FR" altLang="fr-FR" sz="2000"/>
          </a:p>
          <a:p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1111 1111.1111 1111.1111 1111</a:t>
            </a:r>
            <a:r>
              <a:rPr lang="fr-FR" altLang="fr-FR" b="1">
                <a:latin typeface="Courier" charset="0"/>
              </a:rPr>
              <a:t>.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0000 0000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fr-FR" altLang="fr-FR" b="1">
                <a:solidFill>
                  <a:srgbClr val="FF0000"/>
                </a:solidFill>
                <a:latin typeface="Courier" charset="0"/>
              </a:rPr>
              <a:t>255.      255.      255</a:t>
            </a:r>
            <a:r>
              <a:rPr lang="fr-FR" altLang="fr-FR" b="1">
                <a:latin typeface="Courier" charset="0"/>
              </a:rPr>
              <a:t>.</a:t>
            </a:r>
            <a:r>
              <a:rPr lang="fr-FR" altLang="fr-FR" b="1">
                <a:solidFill>
                  <a:schemeClr val="accent2"/>
                </a:solidFill>
                <a:latin typeface="Courier" charset="0"/>
              </a:rPr>
              <a:t>        0</a:t>
            </a:r>
          </a:p>
          <a:p>
            <a:endParaRPr lang="fr-FR" altLang="fr-FR">
              <a:solidFill>
                <a:schemeClr val="accent2"/>
              </a:solidFill>
              <a:latin typeface="Courier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 Privées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09600" y="958850"/>
            <a:ext cx="7924800" cy="558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INTERNIC est une organisation qui alloue des adresses IP aux fournisseur d’accès (Orange ou Free) ou aux entreprises.</a:t>
            </a:r>
          </a:p>
          <a:p>
            <a:pPr algn="just"/>
            <a:endParaRPr lang="fr-FR" altLang="fr-FR" sz="11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INTERNIC a réservé une poignée d'adresses dans chaque classe pour permettre d'affecter une adresse IP aux ordinateurs d'un réseau local relié à Internet sans risquer de créer de conflits d'adresses IP sur le réseau.</a:t>
            </a:r>
            <a:endParaRPr lang="fr-FR" altLang="fr-FR" sz="1100">
              <a:solidFill>
                <a:srgbClr val="000000"/>
              </a:solidFill>
              <a:latin typeface="Verdana" charset="0"/>
            </a:endParaRPr>
          </a:p>
          <a:p>
            <a:endParaRPr lang="fr-FR" altLang="fr-FR" sz="11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Il s'agit des adresses suivantes:</a:t>
            </a:r>
            <a:r>
              <a:rPr lang="fr-FR" altLang="fr-FR" sz="1100">
                <a:solidFill>
                  <a:srgbClr val="000000"/>
                </a:solidFill>
                <a:latin typeface="Verdana" charset="0"/>
              </a:rPr>
              <a:t> </a:t>
            </a:r>
          </a:p>
          <a:p>
            <a:endParaRPr lang="fr-FR" altLang="fr-FR" sz="11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u="sng">
                <a:solidFill>
                  <a:srgbClr val="000000"/>
                </a:solidFill>
                <a:latin typeface="Times New Roman" charset="0"/>
              </a:rPr>
              <a:t>Classe A :</a:t>
            </a: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fr-FR" altLang="fr-FR" b="1">
                <a:solidFill>
                  <a:srgbClr val="000000"/>
                </a:solidFill>
                <a:latin typeface="Times New Roman" charset="0"/>
              </a:rPr>
              <a:t>10.0.0.1 </a:t>
            </a: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à</a:t>
            </a:r>
            <a:r>
              <a:rPr lang="fr-FR" altLang="fr-FR" b="1">
                <a:solidFill>
                  <a:srgbClr val="000000"/>
                </a:solidFill>
                <a:latin typeface="Times New Roman" charset="0"/>
              </a:rPr>
              <a:t> 10.255.255.254</a:t>
            </a:r>
            <a:endParaRPr lang="fr-FR" altLang="fr-FR" b="1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u="sng">
                <a:solidFill>
                  <a:srgbClr val="000000"/>
                </a:solidFill>
                <a:latin typeface="Times New Roman" charset="0"/>
              </a:rPr>
              <a:t>Classe B :</a:t>
            </a: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fr-FR" altLang="fr-FR" b="1">
                <a:solidFill>
                  <a:srgbClr val="000000"/>
                </a:solidFill>
                <a:latin typeface="Times New Roman" charset="0"/>
              </a:rPr>
              <a:t>172.16.0.1 </a:t>
            </a: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à</a:t>
            </a:r>
            <a:r>
              <a:rPr lang="fr-FR" altLang="fr-FR" b="1">
                <a:solidFill>
                  <a:srgbClr val="000000"/>
                </a:solidFill>
                <a:latin typeface="Times New Roman" charset="0"/>
              </a:rPr>
              <a:t> 172.31.255.254</a:t>
            </a:r>
            <a:endParaRPr lang="fr-FR" altLang="fr-FR" b="1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u="sng">
                <a:solidFill>
                  <a:srgbClr val="000000"/>
                </a:solidFill>
                <a:latin typeface="Times New Roman" charset="0"/>
              </a:rPr>
              <a:t>Classe C :</a:t>
            </a: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fr-FR" altLang="fr-FR" b="1">
                <a:solidFill>
                  <a:srgbClr val="000000"/>
                </a:solidFill>
                <a:latin typeface="Times New Roman" charset="0"/>
              </a:rPr>
              <a:t>192.168.0.1 </a:t>
            </a: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à</a:t>
            </a:r>
            <a:r>
              <a:rPr lang="fr-FR" altLang="fr-FR" b="1">
                <a:solidFill>
                  <a:srgbClr val="000000"/>
                </a:solidFill>
                <a:latin typeface="Times New Roman" charset="0"/>
              </a:rPr>
              <a:t> 192.168.255.254</a:t>
            </a:r>
          </a:p>
          <a:p>
            <a:endParaRPr lang="fr-FR" altLang="fr-FR" sz="2000" b="1">
              <a:solidFill>
                <a:srgbClr val="000000"/>
              </a:solidFill>
              <a:latin typeface="Times New Roman" charset="0"/>
            </a:endParaRPr>
          </a:p>
          <a:p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Ce sont les adresses que vous devez utilisez dans un cadre </a:t>
            </a:r>
            <a:r>
              <a:rPr lang="fr-FR" altLang="fr-FR" b="1">
                <a:solidFill>
                  <a:srgbClr val="000000"/>
                </a:solidFill>
                <a:latin typeface="Times New Roman" charset="0"/>
              </a:rPr>
              <a:t>privé</a:t>
            </a: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(chez vous, dans une entreprise). Tous les routeurs du monde ignore ces IP.</a:t>
            </a:r>
            <a:endParaRPr lang="fr-FR" altLang="fr-FR" sz="2800">
              <a:solidFill>
                <a:schemeClr val="accent2"/>
              </a:solidFill>
              <a:latin typeface="Courier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Adresses IP : Résumé</a:t>
            </a:r>
            <a:endParaRPr lang="fr-FR" sz="1100" i="1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09600" y="182880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fr-FR" altLang="fr-FR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09600" y="4256088"/>
            <a:ext cx="7924800" cy="2144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1200" b="1" u="sng">
                <a:solidFill>
                  <a:srgbClr val="000000"/>
                </a:solidFill>
                <a:latin typeface="Verdana" charset="0"/>
              </a:rPr>
              <a:t>IP Publiques</a:t>
            </a:r>
            <a:endParaRPr lang="fr-FR" altLang="fr-FR" sz="1200" b="1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200" b="1">
                <a:solidFill>
                  <a:srgbClr val="000000"/>
                </a:solidFill>
                <a:latin typeface="Verdana" charset="0"/>
              </a:rPr>
              <a:t>Classe	Nombre de réseaux possibles	Nombre d'ordinateurs maxi sur chacun</a:t>
            </a:r>
            <a:endParaRPr lang="fr-FR" altLang="fr-FR" sz="12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200">
                <a:solidFill>
                  <a:srgbClr val="000000"/>
                </a:solidFill>
                <a:latin typeface="Verdana" charset="0"/>
              </a:rPr>
              <a:t>A	126			16 777214</a:t>
            </a:r>
          </a:p>
          <a:p>
            <a:r>
              <a:rPr lang="fr-FR" altLang="fr-FR" sz="1200">
                <a:solidFill>
                  <a:srgbClr val="000000"/>
                </a:solidFill>
                <a:latin typeface="Verdana" charset="0"/>
              </a:rPr>
              <a:t>B	16384			65 534</a:t>
            </a:r>
          </a:p>
          <a:p>
            <a:r>
              <a:rPr lang="fr-FR" altLang="fr-FR" sz="1200">
                <a:solidFill>
                  <a:srgbClr val="000000"/>
                </a:solidFill>
                <a:latin typeface="Verdana" charset="0"/>
              </a:rPr>
              <a:t>C	2097153			254</a:t>
            </a:r>
          </a:p>
          <a:p>
            <a:pPr algn="just"/>
            <a:endParaRPr lang="fr-FR" altLang="fr-FR" sz="1200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1200" b="1" u="sng">
                <a:solidFill>
                  <a:srgbClr val="000000"/>
                </a:solidFill>
                <a:latin typeface="Verdana" charset="0"/>
              </a:rPr>
              <a:t>IP Privées</a:t>
            </a:r>
            <a:endParaRPr lang="fr-FR" altLang="fr-FR" sz="1200" b="1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200" b="1">
                <a:solidFill>
                  <a:srgbClr val="000000"/>
                </a:solidFill>
                <a:latin typeface="Verdana" charset="0"/>
              </a:rPr>
              <a:t>Classe	Nombre de réseaux possibles	Nombre d'ordinateurs maxi sur chacun</a:t>
            </a:r>
            <a:endParaRPr lang="fr-FR" altLang="fr-FR" sz="1200">
              <a:solidFill>
                <a:srgbClr val="000000"/>
              </a:solidFill>
              <a:latin typeface="Verdana" charset="0"/>
            </a:endParaRPr>
          </a:p>
          <a:p>
            <a:r>
              <a:rPr lang="fr-FR" altLang="fr-FR" sz="1200">
                <a:solidFill>
                  <a:srgbClr val="000000"/>
                </a:solidFill>
                <a:latin typeface="Verdana" charset="0"/>
              </a:rPr>
              <a:t>A	1			16 777 214</a:t>
            </a:r>
          </a:p>
          <a:p>
            <a:r>
              <a:rPr lang="fr-FR" altLang="fr-FR" sz="1200">
                <a:solidFill>
                  <a:srgbClr val="000000"/>
                </a:solidFill>
                <a:latin typeface="Verdana" charset="0"/>
              </a:rPr>
              <a:t>B	16			65 534</a:t>
            </a:r>
          </a:p>
          <a:p>
            <a:r>
              <a:rPr lang="fr-FR" altLang="fr-FR" sz="1200">
                <a:solidFill>
                  <a:srgbClr val="000000"/>
                </a:solidFill>
                <a:latin typeface="Verdana" charset="0"/>
              </a:rPr>
              <a:t>C	256			254</a:t>
            </a:r>
            <a:endParaRPr lang="fr-FR" altLang="fr-FR" sz="2000" b="1">
              <a:solidFill>
                <a:srgbClr val="000000"/>
              </a:solidFill>
              <a:latin typeface="Times New Roman" charset="0"/>
            </a:endParaRPr>
          </a:p>
        </p:txBody>
      </p:sp>
      <p:graphicFrame>
        <p:nvGraphicFramePr>
          <p:cNvPr id="45138" name="Group 82"/>
          <p:cNvGraphicFramePr>
            <a:graphicFrameLocks noGrp="1"/>
          </p:cNvGraphicFramePr>
          <p:nvPr/>
        </p:nvGraphicFramePr>
        <p:xfrm>
          <a:off x="2362200" y="1143000"/>
          <a:ext cx="6172200" cy="1341438"/>
        </p:xfrm>
        <a:graphic>
          <a:graphicData uri="http://schemas.openxmlformats.org/drawingml/2006/table">
            <a:tbl>
              <a:tblPr/>
              <a:tblGrid>
                <a:gridCol w="1028700"/>
                <a:gridCol w="1714500"/>
                <a:gridCol w="1714500"/>
                <a:gridCol w="1714500"/>
              </a:tblGrid>
              <a:tr h="335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Classe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IP Mini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0.0.1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128.0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.0.1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192.0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.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0.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IP Maxi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126.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255.255.254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191.255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.255.254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223.255.255.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Masque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255.0.0.0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255.255.0.0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255.255.255.0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139" name="Group 83"/>
          <p:cNvGraphicFramePr>
            <a:graphicFrameLocks noGrp="1"/>
          </p:cNvGraphicFramePr>
          <p:nvPr/>
        </p:nvGraphicFramePr>
        <p:xfrm>
          <a:off x="2362200" y="2743200"/>
          <a:ext cx="6172200" cy="1341438"/>
        </p:xfrm>
        <a:graphic>
          <a:graphicData uri="http://schemas.openxmlformats.org/drawingml/2006/table">
            <a:tbl>
              <a:tblPr/>
              <a:tblGrid>
                <a:gridCol w="1028700"/>
                <a:gridCol w="1714500"/>
                <a:gridCol w="1714500"/>
                <a:gridCol w="1714500"/>
              </a:tblGrid>
              <a:tr h="335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Classe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IP Mini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10.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0.0.1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172.16.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0.1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192.168.0.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IP Maxi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10.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255.255.254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172.31.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255.254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192.168.255.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Masque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255.0.0.0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255.255.0.0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255.255.255.0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19" name="Rectangle 110"/>
          <p:cNvSpPr>
            <a:spLocks noChangeArrowheads="1"/>
          </p:cNvSpPr>
          <p:nvPr/>
        </p:nvSpPr>
        <p:spPr bwMode="auto">
          <a:xfrm>
            <a:off x="609600" y="1143000"/>
            <a:ext cx="173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/>
              <a:t>IP Publiques</a:t>
            </a:r>
          </a:p>
        </p:txBody>
      </p:sp>
      <p:sp>
        <p:nvSpPr>
          <p:cNvPr id="41020" name="Rectangle 111"/>
          <p:cNvSpPr>
            <a:spLocks noChangeArrowheads="1"/>
          </p:cNvSpPr>
          <p:nvPr/>
        </p:nvSpPr>
        <p:spPr bwMode="auto">
          <a:xfrm>
            <a:off x="857250" y="2743200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/>
              <a:t>IP Privées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smtClean="0"/>
              <a:t>I. Qu’est-ce qu’un Réseau ?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3058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I.1 Définition d’un réseau</a:t>
            </a:r>
            <a:endParaRPr lang="fr-FR" dirty="0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685800" y="1627188"/>
            <a:ext cx="7772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2000"/>
              <a:t>Un réseau est un ensemble d'objets interconnectés les uns avec les autres. </a:t>
            </a:r>
          </a:p>
          <a:p>
            <a:r>
              <a:rPr lang="fr-FR" altLang="fr-FR" sz="2000"/>
              <a:t>Il permet de faire circuler des éléments entre chacun de ces objets selon des règles bien définies.</a:t>
            </a:r>
            <a:r>
              <a:rPr lang="fr-FR" altLang="fr-FR"/>
              <a:t> 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762000" y="3048000"/>
            <a:ext cx="77724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1800" u="sng"/>
              <a:t>Exemple de réseau :</a:t>
            </a:r>
          </a:p>
          <a:p>
            <a:pPr>
              <a:buFontTx/>
              <a:buChar char="•"/>
            </a:pPr>
            <a:r>
              <a:rPr lang="fr-FR" altLang="fr-FR" sz="1800"/>
              <a:t> Réseau de transport : Transport de personnes (trains, bus, taxi)</a:t>
            </a:r>
          </a:p>
          <a:p>
            <a:pPr>
              <a:buFontTx/>
              <a:buChar char="•"/>
            </a:pPr>
            <a:r>
              <a:rPr lang="fr-FR" altLang="fr-FR" sz="1800"/>
              <a:t> Réseau téléphonique : Transport de la voix de téléphone à téléphone</a:t>
            </a:r>
          </a:p>
          <a:p>
            <a:pPr>
              <a:buFontTx/>
              <a:buChar char="•"/>
            </a:pPr>
            <a:r>
              <a:rPr lang="fr-FR" altLang="fr-FR" sz="1800"/>
              <a:t> Réseau de neurones : Cellules reliées entre elles</a:t>
            </a:r>
          </a:p>
          <a:p>
            <a:pPr>
              <a:buFontTx/>
              <a:buChar char="•"/>
            </a:pPr>
            <a:r>
              <a:rPr lang="fr-FR" altLang="fr-FR" sz="1800"/>
              <a:t> Réseau de malfaiteurs : Ensemble d'escrocs qui sont en contact les uns avec les autres.</a:t>
            </a:r>
          </a:p>
          <a:p>
            <a:pPr>
              <a:buFontTx/>
              <a:buChar char="•"/>
            </a:pPr>
            <a:r>
              <a:rPr lang="fr-FR" altLang="fr-FR" sz="1800"/>
              <a:t> Réseau informatique : Ensemble d'ordinateurs reliés entre eux pour échanger des données numériques (des 0 ou des 1)</a:t>
            </a:r>
            <a:endParaRPr lang="fr-FR" altLang="fr-FR" sz="16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81025" y="1731963"/>
            <a:ext cx="81057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u="sng"/>
              <a:t>Pour décrire un réseau, il faut répondre aux questions suivantes :</a:t>
            </a:r>
          </a:p>
          <a:p>
            <a:pPr>
              <a:buFontTx/>
              <a:buChar char="•"/>
            </a:pPr>
            <a:r>
              <a:rPr lang="fr-FR" altLang="fr-FR"/>
              <a:t> Que transporte le réseau ?</a:t>
            </a:r>
          </a:p>
          <a:p>
            <a:pPr>
              <a:buFontTx/>
              <a:buChar char="•"/>
            </a:pPr>
            <a:r>
              <a:rPr lang="fr-FR" altLang="fr-FR"/>
              <a:t> Qui assure le transport ?</a:t>
            </a:r>
          </a:p>
          <a:p>
            <a:pPr>
              <a:buFontTx/>
              <a:buChar char="•"/>
            </a:pPr>
            <a:r>
              <a:rPr lang="fr-FR" altLang="fr-FR"/>
              <a:t> Comment le transporte-il ?</a:t>
            </a:r>
            <a:endParaRPr lang="fr-FR" altLang="fr-FR" sz="20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81025" y="3559175"/>
            <a:ext cx="79533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u="sng"/>
              <a:t>Exemple pour le « réseau informatique » :</a:t>
            </a:r>
            <a:endParaRPr lang="fr-FR" altLang="fr-FR"/>
          </a:p>
          <a:p>
            <a:pPr algn="just">
              <a:buFontTx/>
              <a:buChar char="•"/>
            </a:pPr>
            <a:r>
              <a:rPr lang="fr-FR" altLang="fr-FR"/>
              <a:t> Que transporte le réseau ?</a:t>
            </a:r>
          </a:p>
          <a:p>
            <a:pPr algn="just"/>
            <a:r>
              <a:rPr lang="fr-FR" altLang="fr-FR"/>
              <a:t>	&gt; Des informations (octets sous forme de fichiers)</a:t>
            </a:r>
          </a:p>
          <a:p>
            <a:pPr algn="just">
              <a:buFontTx/>
              <a:buChar char="•"/>
            </a:pPr>
            <a:r>
              <a:rPr lang="fr-FR" altLang="fr-FR"/>
              <a:t> Qui  assure le transport ?</a:t>
            </a:r>
          </a:p>
          <a:p>
            <a:pPr algn="just"/>
            <a:r>
              <a:rPr lang="fr-FR" altLang="fr-FR"/>
              <a:t>	&gt; Support physique (cuivre, fibre optique, onde radio)</a:t>
            </a:r>
          </a:p>
          <a:p>
            <a:pPr algn="just">
              <a:buFontTx/>
              <a:buChar char="•"/>
            </a:pPr>
            <a:r>
              <a:rPr lang="fr-FR" altLang="fr-FR"/>
              <a:t> Comment le transporte-il ?</a:t>
            </a:r>
          </a:p>
          <a:p>
            <a:pPr algn="just"/>
            <a:r>
              <a:rPr lang="fr-FR" altLang="fr-FR"/>
              <a:t>	&gt; En utilisant des protocoles de communication.</a:t>
            </a:r>
            <a:endParaRPr lang="fr-FR" altLang="fr-FR" sz="200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41313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Questions pour décrire un réseau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I.2 Topologie d’un réseau informatique</a:t>
            </a:r>
            <a:endParaRPr lang="fr-FR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12775" y="1917700"/>
            <a:ext cx="7845425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fr-FR" altLang="fr-FR" sz="1600">
                <a:solidFill>
                  <a:srgbClr val="000000"/>
                </a:solidFill>
                <a:latin typeface="Verdana" charset="0"/>
              </a:rPr>
              <a:t>	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Un réseau informatique est constitué d'ordinateurs reliés entre eux grâce à du matériel (câblage, cartes réseau, ainsi que d'autres équipements permettant d'assurer la bonne circulation des données).</a:t>
            </a:r>
          </a:p>
          <a:p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</a:t>
            </a:r>
            <a:r>
              <a:rPr lang="fr-FR" altLang="fr-FR" sz="2000" u="sng">
                <a:solidFill>
                  <a:srgbClr val="000000"/>
                </a:solidFill>
                <a:latin typeface="Verdana" charset="0"/>
              </a:rPr>
              <a:t>L'arrangement physique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de ces éléments est appelé </a:t>
            </a:r>
            <a:r>
              <a:rPr lang="fr-FR" altLang="fr-FR" sz="2000" i="1" u="sng">
                <a:solidFill>
                  <a:srgbClr val="000000"/>
                </a:solidFill>
                <a:latin typeface="Verdana" charset="0"/>
              </a:rPr>
              <a:t>topologie physique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. Il en existe trois: </a:t>
            </a:r>
          </a:p>
          <a:p>
            <a:endParaRPr lang="fr-FR" altLang="fr-FR" sz="1100">
              <a:solidFill>
                <a:srgbClr val="000000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La topologie en </a:t>
            </a:r>
            <a:r>
              <a:rPr lang="fr-FR" altLang="fr-FR" u="sng">
                <a:solidFill>
                  <a:srgbClr val="000000"/>
                </a:solidFill>
                <a:latin typeface="Times New Roman" charset="0"/>
              </a:rPr>
              <a:t>bus</a:t>
            </a:r>
            <a:endParaRPr lang="fr-FR" altLang="fr-FR">
              <a:solidFill>
                <a:srgbClr val="000000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La topologie en </a:t>
            </a:r>
            <a:r>
              <a:rPr lang="fr-FR" altLang="fr-FR" u="sng">
                <a:solidFill>
                  <a:srgbClr val="000000"/>
                </a:solidFill>
                <a:latin typeface="Times New Roman" charset="0"/>
              </a:rPr>
              <a:t>étoile</a:t>
            </a:r>
            <a:endParaRPr lang="fr-FR" altLang="fr-FR">
              <a:solidFill>
                <a:srgbClr val="000000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fr-FR" altLang="fr-FR">
                <a:solidFill>
                  <a:srgbClr val="000000"/>
                </a:solidFill>
                <a:latin typeface="Times New Roman" charset="0"/>
              </a:rPr>
              <a:t> La topologie en </a:t>
            </a:r>
            <a:r>
              <a:rPr lang="fr-FR" altLang="fr-FR" u="sng">
                <a:solidFill>
                  <a:srgbClr val="000000"/>
                </a:solidFill>
                <a:latin typeface="Times New Roman" charset="0"/>
              </a:rPr>
              <a:t>anneau</a:t>
            </a:r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I.2.1 Topologie en BUS</a:t>
            </a:r>
            <a:endParaRPr lang="fr-FR" sz="360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4343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3200400"/>
            <a:ext cx="8139113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Tous les ordinateurs sont reliés à une même ligne de transmission par l'intermédiaire de câbles, généralement coaxiaux.</a:t>
            </a: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	Le mot "bus" désigne la ligne physique qui relie les machines du réseau.</a:t>
            </a:r>
          </a:p>
          <a:p>
            <a:pPr algn="just"/>
            <a:endParaRPr lang="fr-FR" altLang="fr-FR" sz="2000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Facile à mettre en oeuvre 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Fonctionne facilement (tout est relatif)</a:t>
            </a: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Vulnérable aux pannes (Une connexion défectueuse entraîne la panne de l’ensemble du réseau)</a:t>
            </a:r>
            <a:endParaRPr lang="fr-FR" altLang="fr-FR" sz="11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8382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u="sng" smtClean="0"/>
              <a:t>I.2.2 Topologie en ETOILE</a:t>
            </a:r>
            <a:endParaRPr lang="fr-FR" sz="360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841375" y="3276600"/>
            <a:ext cx="761682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Les ordinateurs du réseau sont reliés à un système matériel appelé </a:t>
            </a:r>
            <a:r>
              <a:rPr lang="fr-FR" altLang="fr-FR" sz="2000" i="1">
                <a:solidFill>
                  <a:srgbClr val="000000"/>
                </a:solidFill>
                <a:latin typeface="Verdana" charset="0"/>
              </a:rPr>
              <a:t>switch 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ou </a:t>
            </a:r>
            <a:r>
              <a:rPr lang="fr-FR" altLang="fr-FR" sz="2000" i="1">
                <a:solidFill>
                  <a:srgbClr val="000000"/>
                </a:solidFill>
                <a:latin typeface="Verdana" charset="0"/>
              </a:rPr>
              <a:t>commutateur.</a:t>
            </a:r>
          </a:p>
          <a:p>
            <a:pPr algn="just"/>
            <a:endParaRPr lang="fr-FR" altLang="fr-FR" sz="2000" i="1">
              <a:solidFill>
                <a:srgbClr val="000000"/>
              </a:solidFill>
              <a:latin typeface="Verdana" charset="0"/>
            </a:endParaRPr>
          </a:p>
          <a:p>
            <a:pPr algn="just"/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Un câble à paires torsadées </a:t>
            </a:r>
            <a:r>
              <a:rPr lang="fr-FR" altLang="fr-FR" sz="2000" u="sng">
                <a:solidFill>
                  <a:srgbClr val="000000"/>
                </a:solidFill>
                <a:latin typeface="Verdana" charset="0"/>
              </a:rPr>
              <a:t>Droit</a:t>
            </a: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est utilisé pour la connexion Ordinateur &lt;-&gt; Switch</a:t>
            </a:r>
            <a:endParaRPr lang="fr-FR" altLang="fr-FR" sz="2000" i="1">
              <a:solidFill>
                <a:srgbClr val="000000"/>
              </a:solidFill>
              <a:latin typeface="Verdana" charset="0"/>
            </a:endParaRPr>
          </a:p>
          <a:p>
            <a:pPr algn="just"/>
            <a:endParaRPr lang="fr-FR" altLang="fr-FR" sz="2000" i="1">
              <a:solidFill>
                <a:srgbClr val="000000"/>
              </a:solidFill>
              <a:latin typeface="Verdana" charset="0"/>
            </a:endParaRPr>
          </a:p>
          <a:p>
            <a:pPr algn="just">
              <a:buFontTx/>
              <a:buChar char="•"/>
            </a:pPr>
            <a:r>
              <a:rPr lang="fr-FR" altLang="fr-FR" sz="2000">
                <a:solidFill>
                  <a:srgbClr val="000000"/>
                </a:solidFill>
                <a:latin typeface="Verdana" charset="0"/>
              </a:rPr>
              <a:t> Moins vulnérable car on peut retirer une des connexions du concentrateur sans pour autant paralyser le reste du réseau.</a:t>
            </a:r>
            <a:endParaRPr lang="fr-FR" altLang="fr-FR" sz="1100">
              <a:solidFill>
                <a:srgbClr val="000000"/>
              </a:solidFill>
              <a:latin typeface="Verdana" charset="0"/>
            </a:endParaRP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268413"/>
            <a:ext cx="44005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801</TotalTime>
  <Words>1102</Words>
  <Application>Microsoft Office PowerPoint</Application>
  <PresentationFormat>Affichage à l'écran (4:3)</PresentationFormat>
  <Paragraphs>342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Débit</vt:lpstr>
      <vt:lpstr>Introduction aux Réseaux Informatiques</vt:lpstr>
      <vt:lpstr>I. Qu’est-ce qu’un réseau ?</vt:lpstr>
      <vt:lpstr>II. Protocoles</vt:lpstr>
      <vt:lpstr>I. Qu’est-ce qu’un Réseau ?</vt:lpstr>
      <vt:lpstr>I.1 Définition d’un réseau</vt:lpstr>
      <vt:lpstr>Questions pour décrire un réseau</vt:lpstr>
      <vt:lpstr>I.2 Topologie d’un réseau informatique</vt:lpstr>
      <vt:lpstr>I.2.1 Topologie en BUS</vt:lpstr>
      <vt:lpstr>I.2.2 Topologie en ETOILE</vt:lpstr>
      <vt:lpstr>I.2.3 Topologie en ANNEAU</vt:lpstr>
      <vt:lpstr>Topologie en ANNEAU</vt:lpstr>
      <vt:lpstr>I.3 Types de réseaux</vt:lpstr>
      <vt:lpstr>I.3.1 Local Area Network ou LAN</vt:lpstr>
      <vt:lpstr>Local Area Network ou LAN</vt:lpstr>
      <vt:lpstr>I.3.2 Metropolitan Area Network ou MAN</vt:lpstr>
      <vt:lpstr>Metropolitan Area Network ou MAN</vt:lpstr>
      <vt:lpstr>I.3.3 Wide Area Network ou WAN</vt:lpstr>
      <vt:lpstr>Wide Area Network ou WAN</vt:lpstr>
      <vt:lpstr>I.4 Architecture Client/Serveur</vt:lpstr>
      <vt:lpstr>I.5 Architecture Poste à Poste (peer2peer)</vt:lpstr>
      <vt:lpstr>II. Qu’est-ce qu’un protocole ?</vt:lpstr>
      <vt:lpstr>II.1 Définition d’un protocole</vt:lpstr>
      <vt:lpstr>Définition d’un protocole</vt:lpstr>
      <vt:lpstr>II.2 Protocole TCP : Transmission Control Protocol</vt:lpstr>
      <vt:lpstr>II.3 Protocole IP : Internet Protocol</vt:lpstr>
      <vt:lpstr>Protocole IP : Internet Protocol</vt:lpstr>
      <vt:lpstr>II.3.1 Adresses IP</vt:lpstr>
      <vt:lpstr>Adresses IP</vt:lpstr>
      <vt:lpstr>Adresses IP</vt:lpstr>
      <vt:lpstr>Adresses IP : Adresses particulières</vt:lpstr>
      <vt:lpstr>Adresses IP : Les classes</vt:lpstr>
      <vt:lpstr>Adresses IP : Classe A</vt:lpstr>
      <vt:lpstr>Adresses IP : Classe B</vt:lpstr>
      <vt:lpstr>Adresses IP : Classe C</vt:lpstr>
      <vt:lpstr>Adresses IP Privées</vt:lpstr>
      <vt:lpstr>Adresses IP : Résumé</vt:lpstr>
    </vt:vector>
  </TitlesOfParts>
  <Company>뿿��灰琀䄘뿿��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aux Réseaux Informatique</dc:title>
  <dc:creator>Valérie Laniel</dc:creator>
  <cp:lastModifiedBy>fujitsu</cp:lastModifiedBy>
  <cp:revision>100</cp:revision>
  <dcterms:created xsi:type="dcterms:W3CDTF">2003-11-14T11:02:42Z</dcterms:created>
  <dcterms:modified xsi:type="dcterms:W3CDTF">2014-05-29T22:32:06Z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