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5028" r:id="rId1"/>
  </p:sldMasterIdLst>
  <p:notesMasterIdLst>
    <p:notesMasterId r:id="rId17"/>
  </p:notesMasterIdLst>
  <p:handoutMasterIdLst>
    <p:handoutMasterId r:id="rId18"/>
  </p:handoutMasterIdLst>
  <p:sldIdLst>
    <p:sldId id="281" r:id="rId2"/>
    <p:sldId id="262" r:id="rId3"/>
    <p:sldId id="263" r:id="rId4"/>
    <p:sldId id="268" r:id="rId5"/>
    <p:sldId id="266" r:id="rId6"/>
    <p:sldId id="267" r:id="rId7"/>
    <p:sldId id="273" r:id="rId8"/>
    <p:sldId id="272" r:id="rId9"/>
    <p:sldId id="274" r:id="rId10"/>
    <p:sldId id="284" r:id="rId11"/>
    <p:sldId id="285" r:id="rId12"/>
    <p:sldId id="286" r:id="rId13"/>
    <p:sldId id="287" r:id="rId14"/>
    <p:sldId id="288" r:id="rId15"/>
    <p:sldId id="289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24" autoAdjust="0"/>
  </p:normalViewPr>
  <p:slideViewPr>
    <p:cSldViewPr>
      <p:cViewPr>
        <p:scale>
          <a:sx n="71" d="100"/>
          <a:sy n="71" d="100"/>
        </p:scale>
        <p:origin x="-1854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7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3481E-BD91-4743-AA2B-7F6F731836C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07CB2-DFCD-4043-A9A7-D0F4B772B6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385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0D859-6382-4A50-85BD-2753010161DE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62297-F040-4B33-81AB-0283AA0B15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904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0DA8-1E6A-454A-A925-683CC5E5CDA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41FA-C29B-4043-B1FC-040FC34AD1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newsflash/>
    <p:sndAc>
      <p:stSnd loop="1"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0DA8-1E6A-454A-A925-683CC5E5CDA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41FA-C29B-4043-B1FC-040FC34AD1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newsflash/>
    <p:sndAc>
      <p:stSnd loop="1"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0DA8-1E6A-454A-A925-683CC5E5CDA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41FA-C29B-4043-B1FC-040FC34AD1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newsflash/>
    <p:sndAc>
      <p:stSnd loop="1"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0DA8-1E6A-454A-A925-683CC5E5CDA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41FA-C29B-4043-B1FC-040FC34AD1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newsflash/>
    <p:sndAc>
      <p:stSnd loop="1"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0DA8-1E6A-454A-A925-683CC5E5CDA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41FA-C29B-4043-B1FC-040FC34AD1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newsflash/>
    <p:sndAc>
      <p:stSnd loop="1"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0DA8-1E6A-454A-A925-683CC5E5CDA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41FA-C29B-4043-B1FC-040FC34AD1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newsflash/>
    <p:sndAc>
      <p:stSnd loop="1"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0DA8-1E6A-454A-A925-683CC5E5CDA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41FA-C29B-4043-B1FC-040FC34AD1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newsflash/>
    <p:sndAc>
      <p:stSnd loop="1"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0DA8-1E6A-454A-A925-683CC5E5CDA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41FA-C29B-4043-B1FC-040FC34AD1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newsflash/>
    <p:sndAc>
      <p:stSnd loop="1"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0DA8-1E6A-454A-A925-683CC5E5CDA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41FA-C29B-4043-B1FC-040FC34AD1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newsflash/>
    <p:sndAc>
      <p:stSnd loop="1"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0DA8-1E6A-454A-A925-683CC5E5CDA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41FA-C29B-4043-B1FC-040FC34AD1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newsflash/>
    <p:sndAc>
      <p:stSnd loop="1"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0DA8-1E6A-454A-A925-683CC5E5CDA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770841FA-C29B-4043-B1FC-040FC34AD1E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  <p:sndAc>
      <p:stSnd loop="1"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7C0DA8-1E6A-454A-A925-683CC5E5CDA2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0841FA-C29B-4043-B1FC-040FC34AD1ED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29" r:id="rId1"/>
    <p:sldLayoutId id="2147485030" r:id="rId2"/>
    <p:sldLayoutId id="2147485031" r:id="rId3"/>
    <p:sldLayoutId id="2147485032" r:id="rId4"/>
    <p:sldLayoutId id="2147485033" r:id="rId5"/>
    <p:sldLayoutId id="2147485034" r:id="rId6"/>
    <p:sldLayoutId id="2147485035" r:id="rId7"/>
    <p:sldLayoutId id="2147485036" r:id="rId8"/>
    <p:sldLayoutId id="2147485037" r:id="rId9"/>
    <p:sldLayoutId id="2147485038" r:id="rId10"/>
    <p:sldLayoutId id="2147485039" r:id="rId11"/>
  </p:sldLayoutIdLst>
  <p:transition spd="slow">
    <p:newsflash/>
    <p:sndAc>
      <p:stSnd loop="1">
        <p:snd r:embed="rId13" name="bomb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2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D:\musique\&#8120;k&#1071;&#8118;M_S&#964;&#8162;D&#912;&#920;\English\pop\Happy.mp3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pour une image  11" descr="imagesx.jpg"/>
          <p:cNvPicPr>
            <a:picLocks noChangeAspect="1"/>
          </p:cNvPicPr>
          <p:nvPr/>
        </p:nvPicPr>
        <p:blipFill>
          <a:blip r:embed="rId2"/>
          <a:srcRect l="5999" r="5999"/>
          <a:stretch>
            <a:fillRect/>
          </a:stretch>
        </p:blipFill>
        <p:spPr bwMode="auto">
          <a:xfrm rot="420000">
            <a:off x="3434951" y="1372750"/>
            <a:ext cx="5183552" cy="393192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uban courbé vers le bas 2"/>
          <p:cNvSpPr/>
          <p:nvPr/>
        </p:nvSpPr>
        <p:spPr>
          <a:xfrm rot="21420524">
            <a:off x="130719" y="3710300"/>
            <a:ext cx="2857488" cy="1285884"/>
          </a:xfrm>
          <a:prstGeom prst="ellipseRibb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C00000"/>
                </a:solidFill>
                <a:latin typeface="Algerian" pitchFamily="82" charset="0"/>
              </a:rPr>
              <a:t>Classe : 2/10</a:t>
            </a:r>
            <a:endParaRPr lang="fr-FR" sz="24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4" name="Ruban courbé vers le bas 3"/>
          <p:cNvSpPr/>
          <p:nvPr/>
        </p:nvSpPr>
        <p:spPr>
          <a:xfrm rot="21419849">
            <a:off x="199451" y="1447323"/>
            <a:ext cx="2976435" cy="1707440"/>
          </a:xfrm>
          <a:prstGeom prst="ellipseRibbon">
            <a:avLst>
              <a:gd name="adj1" fmla="val 21807"/>
              <a:gd name="adj2" fmla="val 63004"/>
              <a:gd name="adj3" fmla="val 1397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C00000"/>
                </a:solidFill>
                <a:latin typeface="Algerian" pitchFamily="82" charset="0"/>
              </a:rPr>
              <a:t>Elève: </a:t>
            </a:r>
            <a:r>
              <a:rPr lang="fr-FR" sz="2400" dirty="0" err="1" smtClean="0">
                <a:solidFill>
                  <a:srgbClr val="C00000"/>
                </a:solidFill>
                <a:latin typeface="Algerian" pitchFamily="82" charset="0"/>
              </a:rPr>
              <a:t>ibtihal</a:t>
            </a:r>
            <a:r>
              <a:rPr lang="fr-FR" sz="2400" dirty="0" smtClean="0">
                <a:solidFill>
                  <a:srgbClr val="C00000"/>
                </a:solidFill>
                <a:latin typeface="Algerian" pitchFamily="82" charset="0"/>
              </a:rPr>
              <a:t>  </a:t>
            </a:r>
            <a:r>
              <a:rPr lang="fr-FR" sz="2400" dirty="0" err="1" smtClean="0">
                <a:solidFill>
                  <a:srgbClr val="C00000"/>
                </a:solidFill>
                <a:latin typeface="Algerian" pitchFamily="82" charset="0"/>
              </a:rPr>
              <a:t>bekraoui</a:t>
            </a:r>
            <a:r>
              <a:rPr lang="fr-FR" sz="2400" dirty="0" smtClean="0">
                <a:solidFill>
                  <a:srgbClr val="C00000"/>
                </a:solidFill>
                <a:latin typeface="Algerian" pitchFamily="82" charset="0"/>
              </a:rPr>
              <a:t> </a:t>
            </a:r>
            <a:endParaRPr lang="fr-FR" sz="2400" dirty="0">
              <a:solidFill>
                <a:srgbClr val="C0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 spd="slow" advTm="3344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9" y="1500175"/>
            <a:ext cx="4000528" cy="78581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4400" dirty="0" smtClean="0">
                <a:solidFill>
                  <a:srgbClr val="FF0000"/>
                </a:solidFill>
              </a:rPr>
              <a:t>•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/>
              <a:t>Topologie en bus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5720" y="3000372"/>
            <a:ext cx="4214843" cy="235745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fr-FR" sz="1800" dirty="0" smtClean="0"/>
          </a:p>
          <a:p>
            <a:pPr algn="ctr"/>
            <a:endParaRPr lang="fr-FR" sz="1800" dirty="0" smtClean="0"/>
          </a:p>
          <a:p>
            <a:pPr algn="ctr"/>
            <a:r>
              <a:rPr lang="fr-FR" sz="1800" dirty="0" smtClean="0"/>
              <a:t>Tous les postes sont directement connectés à un seul segment (à la longueur d’un câble ).</a:t>
            </a:r>
            <a:endParaRPr lang="fr-FR" sz="1800" dirty="0"/>
          </a:p>
        </p:txBody>
      </p:sp>
      <p:pic>
        <p:nvPicPr>
          <p:cNvPr id="7" name="Espace réservé du contenu 6" descr="Interconnexion-d-un-reseau-filaire--un-reseau-wifi-securise10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29190" y="2071678"/>
            <a:ext cx="3500463" cy="32758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3" y="1000109"/>
            <a:ext cx="3857652" cy="78581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4400" dirty="0" smtClean="0">
                <a:solidFill>
                  <a:srgbClr val="FF0000"/>
                </a:solidFill>
              </a:rPr>
              <a:t>•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/>
              <a:t>Topologie en anneau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28596" y="2357431"/>
            <a:ext cx="4038600" cy="307183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fr-FR" sz="2000" dirty="0" smtClean="0"/>
          </a:p>
          <a:p>
            <a:pPr algn="ctr"/>
            <a:r>
              <a:rPr lang="fr-FR" sz="2000" dirty="0" smtClean="0"/>
              <a:t>Chaque poste est connecté à son voisin. Le dernier poste se connecte au premier. Cette topologie crée un anneau physique de câble. Inconvénient : si une machine tombe en panne, le réseau est coupé.</a:t>
            </a:r>
            <a:endParaRPr lang="fr-FR" sz="2000" dirty="0"/>
          </a:p>
        </p:txBody>
      </p:sp>
      <p:pic>
        <p:nvPicPr>
          <p:cNvPr id="8" name="Espace réservé du contenu 7" descr="Interconnexion-d-un-reseau-filaire--un-reseau-wifi-securise12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1643051"/>
            <a:ext cx="3714776" cy="34520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5" y="1285861"/>
            <a:ext cx="3543296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4400" dirty="0" smtClean="0">
                <a:solidFill>
                  <a:srgbClr val="FF0000"/>
                </a:solidFill>
              </a:rPr>
              <a:t>•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/>
              <a:t>Topologie en étoile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5720" y="2571744"/>
            <a:ext cx="4038600" cy="25003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fr-FR" sz="2000" dirty="0" smtClean="0"/>
          </a:p>
          <a:p>
            <a:pPr algn="ctr"/>
            <a:r>
              <a:rPr lang="fr-FR" sz="2000" dirty="0" smtClean="0"/>
              <a:t>Tous les câbles sont raccordés à un point central.</a:t>
            </a:r>
          </a:p>
          <a:p>
            <a:pPr algn="ctr">
              <a:buNone/>
            </a:pPr>
            <a:r>
              <a:rPr lang="fr-FR" sz="2000" dirty="0" smtClean="0"/>
              <a:t>La fiabilité du réseau est conditionnée par le nœud central</a:t>
            </a:r>
            <a:endParaRPr lang="fr-FR" sz="2000" dirty="0"/>
          </a:p>
        </p:txBody>
      </p:sp>
      <p:pic>
        <p:nvPicPr>
          <p:cNvPr id="7" name="Espace réservé du contenu 7" descr="157924b53a1cf90f3e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2071679"/>
            <a:ext cx="4038600" cy="356325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1" y="1000108"/>
            <a:ext cx="5072099" cy="77554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sz="4900" dirty="0" smtClean="0">
                <a:solidFill>
                  <a:srgbClr val="FF0000"/>
                </a:solidFill>
              </a:rPr>
              <a:t>• </a:t>
            </a:r>
            <a:r>
              <a:rPr lang="fr-FR" sz="3100" dirty="0" smtClean="0"/>
              <a:t>Topologie en étoile étendue 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5720" y="2357431"/>
            <a:ext cx="4038600" cy="28575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fr-FR" sz="2000" dirty="0" smtClean="0"/>
          </a:p>
          <a:p>
            <a:pPr algn="ctr"/>
            <a:r>
              <a:rPr lang="fr-FR" sz="2000" dirty="0" smtClean="0"/>
              <a:t>Repose sur la topologie en étoile. Elle relie les étoiles individuelles entre elles en reliant les nœuds centraux. Cette topologie étend la portée et l’importance du réseau  </a:t>
            </a:r>
            <a:endParaRPr lang="fr-FR" sz="2000" dirty="0"/>
          </a:p>
        </p:txBody>
      </p:sp>
      <p:pic>
        <p:nvPicPr>
          <p:cNvPr id="8" name="Espace réservé du contenu 7" descr="IC92119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29191" y="2357431"/>
            <a:ext cx="3714776" cy="278608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4000528" cy="92868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•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/>
              <a:t>Topologie hiérarchique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5720" y="2214555"/>
            <a:ext cx="4038600" cy="393780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endParaRPr lang="fr-FR" sz="2000" dirty="0" smtClean="0"/>
          </a:p>
          <a:p>
            <a:pPr algn="r"/>
            <a:endParaRPr lang="fr-FR" sz="2000" dirty="0" smtClean="0"/>
          </a:p>
          <a:p>
            <a:pPr algn="ctr"/>
            <a:r>
              <a:rPr lang="fr-FR" sz="2000" dirty="0" smtClean="0"/>
              <a:t>Est créée de la même façon qu’un  topologie en étoile étendue. Toutefois , au lieu de relier les nœuds centraux ensemble, le système est relié à un ordinateur qui contrôle le trafic la topologie. </a:t>
            </a:r>
            <a:endParaRPr lang="fr-FR" sz="2000" dirty="0"/>
          </a:p>
        </p:txBody>
      </p:sp>
      <p:pic>
        <p:nvPicPr>
          <p:cNvPr id="19" name="Espace réservé du contenu 18" descr="topologie-maill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2065" y="2143117"/>
            <a:ext cx="3357587" cy="310436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857233"/>
            <a:ext cx="3643339" cy="78581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2800" dirty="0" smtClean="0">
                <a:solidFill>
                  <a:srgbClr val="FF0000"/>
                </a:solidFill>
              </a:rPr>
              <a:t>• </a:t>
            </a:r>
            <a:r>
              <a:rPr lang="fr-FR" sz="2800" dirty="0" smtClean="0"/>
              <a:t>Topologie maillée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844" y="1928803"/>
            <a:ext cx="4038600" cy="358061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fr-FR" sz="2000" dirty="0" smtClean="0"/>
          </a:p>
          <a:p>
            <a:pPr algn="ctr"/>
            <a:endParaRPr lang="fr-FR" sz="2000" dirty="0" smtClean="0"/>
          </a:p>
          <a:p>
            <a:pPr algn="ctr"/>
            <a:r>
              <a:rPr lang="fr-FR" sz="2000" dirty="0" smtClean="0"/>
              <a:t>Chaque poste possède ses propre connexions à tous les autres postes.</a:t>
            </a:r>
          </a:p>
          <a:p>
            <a:pPr algn="ctr">
              <a:buNone/>
            </a:pPr>
            <a:r>
              <a:rPr lang="fr-FR" sz="2000" dirty="0" smtClean="0"/>
              <a:t>Inconvénient majeur: nécessite beaucoup de câbles (pour  n machines, il faut n(n-1)/2 câbles </a:t>
            </a:r>
            <a:endParaRPr lang="fr-FR" sz="2000" dirty="0"/>
          </a:p>
        </p:txBody>
      </p:sp>
      <p:pic>
        <p:nvPicPr>
          <p:cNvPr id="7" name="Espace réservé du contenu 6" descr="Systeme-de-gestion-des-nouveau-nes-de-la-conception--la-mise-en-reseau8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9124" y="1571613"/>
            <a:ext cx="4495800" cy="392909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857225" y="357167"/>
            <a:ext cx="7000924" cy="121444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dirty="0"/>
              <a:t>I </a:t>
            </a:r>
            <a:r>
              <a:rPr lang="fr-FR" dirty="0" smtClean="0"/>
              <a:t>.réseau informatique</a:t>
            </a:r>
            <a:endParaRPr lang="fr-FR" dirty="0"/>
          </a:p>
        </p:txBody>
      </p:sp>
      <p:sp>
        <p:nvSpPr>
          <p:cNvPr id="6" name="Rectangle 1"/>
          <p:cNvSpPr>
            <a:spLocks noGrp="1" noChangeArrowheads="1"/>
          </p:cNvSpPr>
          <p:nvPr>
            <p:ph sz="half" idx="1"/>
          </p:nvPr>
        </p:nvSpPr>
        <p:spPr bwMode="auto">
          <a:xfrm>
            <a:off x="285720" y="2500306"/>
            <a:ext cx="4038600" cy="226523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b="1" dirty="0" smtClean="0"/>
              <a:t>1</a:t>
            </a:r>
            <a:r>
              <a:rPr lang="fr-FR" sz="1800" b="1" dirty="0" smtClean="0"/>
              <a:t>. </a:t>
            </a:r>
            <a:r>
              <a:rPr lang="fr-FR" sz="1800" b="1" dirty="0"/>
              <a:t>Un réseau, qu’est-ce que c’est </a:t>
            </a:r>
            <a:r>
              <a:rPr lang="fr-FR" sz="1800" b="1" dirty="0" smtClean="0"/>
              <a:t>?              </a:t>
            </a:r>
          </a:p>
          <a:p>
            <a:pPr algn="ctr"/>
            <a:r>
              <a:rPr lang="fr-FR" sz="1800" b="1" dirty="0" smtClean="0"/>
              <a:t>U</a:t>
            </a:r>
            <a:r>
              <a:rPr lang="fr-FR" sz="1800" dirty="0" smtClean="0"/>
              <a:t>n </a:t>
            </a:r>
            <a:r>
              <a:rPr lang="fr-FR" sz="1800" dirty="0"/>
              <a:t>réseau informatique est un ensemble d’ordinateurs reliés entre eux, et qui vont pouvoir </a:t>
            </a:r>
            <a:r>
              <a:rPr lang="fr-FR" sz="1800" dirty="0" smtClean="0"/>
              <a:t>échanger</a:t>
            </a:r>
          </a:p>
          <a:p>
            <a:pPr algn="ctr">
              <a:buNone/>
            </a:pPr>
            <a:r>
              <a:rPr lang="fr-FR" sz="1800" dirty="0" smtClean="0"/>
              <a:t>des informations et de partager des ressources ( programmes, imprimantes, disques,..)</a:t>
            </a:r>
            <a:endParaRPr lang="fr-FR" sz="1800" dirty="0"/>
          </a:p>
        </p:txBody>
      </p:sp>
      <p:pic>
        <p:nvPicPr>
          <p:cNvPr id="7" name="Espace réservé du contenu 6" descr="informatique-0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4" y="2428868"/>
            <a:ext cx="3786214" cy="30003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~PP280.WAV">
            <a:hlinkClick r:id="" action="ppaction://media"/>
          </p:cNvPr>
          <p:cNvPicPr>
            <a:picLocks noRot="1" noChangeAspect="1"/>
          </p:cNvPicPr>
          <p:nvPr>
            <a:wavAudioFile r:embed="rId1" name="~PP280.WAV"/>
          </p:nvPr>
        </p:nvPicPr>
        <p:blipFill>
          <a:blip r:embed="rId4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822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dirty="0" smtClean="0"/>
              <a:t>II.   types de Réseau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7423" y="2143116"/>
            <a:ext cx="3971924" cy="4389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fr-FR" sz="2000" dirty="0" smtClean="0"/>
              <a:t> </a:t>
            </a:r>
            <a:endParaRPr lang="fr-FR" sz="2000" dirty="0"/>
          </a:p>
        </p:txBody>
      </p:sp>
      <p:sp>
        <p:nvSpPr>
          <p:cNvPr id="1026" name="AutoShape 2" descr="foot"/>
          <p:cNvSpPr>
            <a:spLocks noChangeAspect="1" noChangeArrowheads="1"/>
          </p:cNvSpPr>
          <p:nvPr/>
        </p:nvSpPr>
        <p:spPr bwMode="auto">
          <a:xfrm>
            <a:off x="155575" y="-1241425"/>
            <a:ext cx="4286251" cy="2600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" name="AutoShape 4" descr="foot"/>
          <p:cNvSpPr>
            <a:spLocks noChangeAspect="1" noChangeArrowheads="1"/>
          </p:cNvSpPr>
          <p:nvPr/>
        </p:nvSpPr>
        <p:spPr bwMode="auto">
          <a:xfrm>
            <a:off x="155575" y="-1241425"/>
            <a:ext cx="4286251" cy="2600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Organigramme : Décision 13"/>
          <p:cNvSpPr/>
          <p:nvPr/>
        </p:nvSpPr>
        <p:spPr>
          <a:xfrm>
            <a:off x="2786051" y="5214951"/>
            <a:ext cx="3000396" cy="1000132"/>
          </a:xfrm>
          <a:prstGeom prst="flowChartDecis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Les WAN</a:t>
            </a:r>
            <a:endParaRPr lang="fr-FR" dirty="0"/>
          </a:p>
        </p:txBody>
      </p:sp>
      <p:sp>
        <p:nvSpPr>
          <p:cNvPr id="15" name="Organigramme : Décision 14"/>
          <p:cNvSpPr/>
          <p:nvPr/>
        </p:nvSpPr>
        <p:spPr>
          <a:xfrm>
            <a:off x="2786051" y="2428868"/>
            <a:ext cx="3000396" cy="1071570"/>
          </a:xfrm>
          <a:prstGeom prst="flowChartDecis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Les LAN </a:t>
            </a:r>
            <a:endParaRPr lang="fr-FR" dirty="0"/>
          </a:p>
        </p:txBody>
      </p:sp>
      <p:sp>
        <p:nvSpPr>
          <p:cNvPr id="17" name="Organigramme : Décision 16"/>
          <p:cNvSpPr/>
          <p:nvPr/>
        </p:nvSpPr>
        <p:spPr>
          <a:xfrm>
            <a:off x="2714612" y="3857628"/>
            <a:ext cx="3143272" cy="1000132"/>
          </a:xfrm>
          <a:prstGeom prst="flowChartDecis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Les MAN</a:t>
            </a:r>
            <a:endParaRPr lang="fr-FR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7" y="357166"/>
            <a:ext cx="2714652" cy="10715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•</a:t>
            </a:r>
            <a:r>
              <a:rPr lang="fr-FR" sz="4000" dirty="0" smtClean="0">
                <a:solidFill>
                  <a:srgbClr val="FF0000"/>
                </a:solidFill>
              </a:rPr>
              <a:t> </a:t>
            </a:r>
            <a:r>
              <a:rPr lang="fr-FR" sz="2400" u="sng" dirty="0" smtClean="0"/>
              <a:t> </a:t>
            </a:r>
            <a:r>
              <a:rPr lang="fr-FR" sz="2400" b="1" u="sng" dirty="0" smtClean="0"/>
              <a:t>Les LAN :</a:t>
            </a:r>
            <a:br>
              <a:rPr lang="fr-FR" sz="2400" b="1" u="sng" dirty="0" smtClean="0"/>
            </a:br>
            <a:endParaRPr lang="fr-FR" dirty="0"/>
          </a:p>
        </p:txBody>
      </p:sp>
      <p:sp>
        <p:nvSpPr>
          <p:cNvPr id="5" name="Espace réservé du contenu 2"/>
          <p:cNvSpPr>
            <a:spLocks noGrp="1"/>
          </p:cNvSpPr>
          <p:nvPr>
            <p:ph type="body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1400" b="1" dirty="0" smtClean="0"/>
              <a:t/>
            </a:r>
            <a:br>
              <a:rPr lang="fr-FR" sz="1400" b="1" dirty="0" smtClean="0"/>
            </a:br>
            <a:r>
              <a:rPr lang="fr-FR" sz="1400" dirty="0" smtClean="0">
                <a:solidFill>
                  <a:srgbClr val="FF0000"/>
                </a:solidFill>
              </a:rPr>
              <a:t> • </a:t>
            </a:r>
            <a:r>
              <a:rPr lang="fr-FR" sz="1400" u="sng" dirty="0" smtClean="0"/>
              <a:t> </a:t>
            </a:r>
            <a:r>
              <a:rPr lang="fr-FR" sz="1400" b="1" u="sng" dirty="0" smtClean="0"/>
              <a:t>Les LAN :</a:t>
            </a: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         –  </a:t>
            </a:r>
            <a:r>
              <a:rPr lang="fr-FR" sz="1400" b="1" dirty="0" smtClean="0"/>
              <a:t>Local Area Network </a:t>
            </a:r>
            <a:r>
              <a:rPr lang="fr-FR" sz="1400" dirty="0" smtClean="0"/>
              <a:t>ou </a:t>
            </a:r>
            <a:r>
              <a:rPr lang="fr-FR" sz="1400" b="1" dirty="0" smtClean="0"/>
              <a:t>Réseau Local. U</a:t>
            </a:r>
            <a:r>
              <a:rPr lang="fr-FR" sz="1400" dirty="0" smtClean="0"/>
              <a:t>n tel</a:t>
            </a:r>
            <a:br>
              <a:rPr lang="fr-FR" sz="1400" dirty="0" smtClean="0"/>
            </a:br>
            <a:r>
              <a:rPr lang="fr-FR" sz="1400" dirty="0" smtClean="0"/>
              <a:t>             réseau permet de relier des ordinateurs et des</a:t>
            </a:r>
            <a:br>
              <a:rPr lang="fr-FR" sz="1400" dirty="0" smtClean="0"/>
            </a:br>
            <a:r>
              <a:rPr lang="fr-FR" sz="1400" dirty="0" smtClean="0"/>
              <a:t>             périphériques situés à proximité les uns des</a:t>
            </a:r>
            <a:br>
              <a:rPr lang="fr-FR" sz="1400" dirty="0" smtClean="0"/>
            </a:br>
            <a:r>
              <a:rPr lang="fr-FR" sz="1400" dirty="0" smtClean="0"/>
              <a:t>             autres (dans un même </a:t>
            </a:r>
            <a:r>
              <a:rPr lang="fr-FR" sz="1400" b="1" dirty="0" smtClean="0"/>
              <a:t>bâtiment</a:t>
            </a:r>
            <a:r>
              <a:rPr lang="fr-FR" sz="1400" dirty="0" smtClean="0"/>
              <a:t>, par exemple).</a:t>
            </a:r>
            <a:br>
              <a:rPr lang="fr-FR" sz="1400" dirty="0" smtClean="0"/>
            </a:br>
            <a:r>
              <a:rPr lang="fr-FR" sz="1400" dirty="0" smtClean="0"/>
              <a:t>         –  C’est le </a:t>
            </a:r>
            <a:r>
              <a:rPr lang="fr-FR" sz="1400" b="1" dirty="0" smtClean="0"/>
              <a:t>type de réseau le plus répandu </a:t>
            </a:r>
            <a:r>
              <a:rPr lang="fr-FR" sz="1400" dirty="0" smtClean="0"/>
              <a:t>dans</a:t>
            </a:r>
            <a:br>
              <a:rPr lang="fr-FR" sz="1400" dirty="0" smtClean="0"/>
            </a:br>
            <a:r>
              <a:rPr lang="fr-FR" sz="1400" dirty="0" smtClean="0"/>
              <a:t>             les entreprises et </a:t>
            </a:r>
            <a:r>
              <a:rPr lang="fr-FR" sz="1400" b="1" dirty="0" smtClean="0"/>
              <a:t>ne comporte pas plus de 100</a:t>
            </a: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b="1" dirty="0" smtClean="0"/>
              <a:t>            ordinateurs.</a:t>
            </a: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b="1" dirty="0" smtClean="0"/>
              <a:t> </a:t>
            </a:r>
            <a:r>
              <a:rPr lang="fr-FR" sz="1400" dirty="0" smtClean="0"/>
              <a:t/>
            </a:r>
            <a:br>
              <a:rPr lang="fr-FR" sz="1400" dirty="0" smtClean="0"/>
            </a:br>
            <a:endParaRPr lang="fr-FR" sz="1400" dirty="0"/>
          </a:p>
        </p:txBody>
      </p:sp>
      <p:pic>
        <p:nvPicPr>
          <p:cNvPr id="6" name="Picture 2" descr="C:\Documents and Settings\akram\Bureau\64799666_p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987800" y="2662237"/>
            <a:ext cx="4286251" cy="26003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1142976" y="714357"/>
            <a:ext cx="2000264" cy="116193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4900" dirty="0" smtClean="0">
                <a:solidFill>
                  <a:srgbClr val="FF0000"/>
                </a:solidFill>
              </a:rPr>
              <a:t>•</a:t>
            </a:r>
            <a:r>
              <a:rPr lang="fr-FR" sz="8000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 </a:t>
            </a:r>
            <a:r>
              <a:rPr lang="fr-FR" b="1" u="sng" dirty="0" smtClean="0"/>
              <a:t>Les MAN :</a:t>
            </a:r>
            <a:br>
              <a:rPr lang="fr-FR" b="1" u="sng" dirty="0" smtClean="0"/>
            </a:br>
            <a:endParaRPr lang="fr-FR" dirty="0"/>
          </a:p>
        </p:txBody>
      </p:sp>
      <p:sp>
        <p:nvSpPr>
          <p:cNvPr id="6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2000241"/>
            <a:ext cx="2743200" cy="42481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 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000" dirty="0" smtClean="0">
                <a:solidFill>
                  <a:srgbClr val="FF0000"/>
                </a:solidFill>
              </a:rPr>
              <a:t>•</a:t>
            </a:r>
            <a:r>
              <a:rPr lang="fr-FR" sz="4800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 </a:t>
            </a:r>
            <a:r>
              <a:rPr lang="fr-FR" b="1" u="sng" dirty="0" smtClean="0"/>
              <a:t>Les MAN :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       –  </a:t>
            </a:r>
            <a:r>
              <a:rPr lang="fr-FR" b="1" dirty="0" smtClean="0"/>
              <a:t>Métropolitain Area Network ou Réseau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           Métropolitain.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       –  Il s’agit d’une série de </a:t>
            </a:r>
            <a:r>
              <a:rPr lang="fr-FR" b="1" dirty="0" smtClean="0"/>
              <a:t>Réseaux Locaux </a:t>
            </a:r>
            <a:r>
              <a:rPr lang="fr-FR" dirty="0" smtClean="0"/>
              <a:t>et</a:t>
            </a:r>
            <a:br>
              <a:rPr lang="fr-FR" dirty="0" smtClean="0"/>
            </a:br>
            <a:r>
              <a:rPr lang="fr-FR" dirty="0" smtClean="0"/>
              <a:t>           permet de relier des ordinateurs situés dans une</a:t>
            </a:r>
            <a:br>
              <a:rPr lang="fr-FR" dirty="0" smtClean="0"/>
            </a:br>
            <a:r>
              <a:rPr lang="fr-FR" dirty="0" smtClean="0"/>
              <a:t>           même </a:t>
            </a:r>
            <a:r>
              <a:rPr lang="fr-FR" b="1" dirty="0" smtClean="0"/>
              <a:t>ville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 </a:t>
            </a:r>
            <a:endParaRPr lang="fr-FR" dirty="0"/>
          </a:p>
        </p:txBody>
      </p:sp>
      <p:pic>
        <p:nvPicPr>
          <p:cNvPr id="7" name="Picture 3" descr="C:\Documents and Settings\akram\Bureau\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3500430" y="2643182"/>
            <a:ext cx="5111751" cy="27682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8" name="Happ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57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2743200" cy="116205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 smtClean="0"/>
              <a:t> </a:t>
            </a:r>
            <a:r>
              <a:rPr lang="fr-FR" sz="4000" dirty="0" smtClean="0">
                <a:solidFill>
                  <a:srgbClr val="FF0000"/>
                </a:solidFill>
              </a:rPr>
              <a:t>•</a:t>
            </a:r>
            <a:r>
              <a:rPr lang="fr-FR" dirty="0" smtClean="0"/>
              <a:t>  </a:t>
            </a:r>
            <a:r>
              <a:rPr lang="fr-FR" b="1" u="sng" dirty="0" smtClean="0"/>
              <a:t>Les WAN :</a:t>
            </a:r>
            <a:br>
              <a:rPr lang="fr-FR" b="1" u="sng" dirty="0" smtClean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2214554"/>
            <a:ext cx="2743192" cy="36433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 smtClean="0"/>
              <a:t> </a:t>
            </a:r>
            <a:r>
              <a:rPr lang="fr-FR" sz="2000" dirty="0" smtClean="0">
                <a:solidFill>
                  <a:srgbClr val="FF0000"/>
                </a:solidFill>
              </a:rPr>
              <a:t>•</a:t>
            </a:r>
            <a:r>
              <a:rPr lang="fr-FR" dirty="0" smtClean="0"/>
              <a:t>  </a:t>
            </a:r>
            <a:r>
              <a:rPr lang="fr-FR" b="1" u="sng" dirty="0" smtClean="0"/>
              <a:t>Les WAN :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        –  </a:t>
            </a:r>
            <a:r>
              <a:rPr lang="fr-FR" b="1" dirty="0" err="1" smtClean="0"/>
              <a:t>Wide</a:t>
            </a:r>
            <a:r>
              <a:rPr lang="fr-FR" b="1" dirty="0" smtClean="0"/>
              <a:t>  Area Network </a:t>
            </a:r>
            <a:r>
              <a:rPr lang="fr-FR" dirty="0" smtClean="0"/>
              <a:t>ou </a:t>
            </a:r>
            <a:r>
              <a:rPr lang="fr-FR" b="1" dirty="0" smtClean="0"/>
              <a:t>Réseau Etendu</a:t>
            </a:r>
            <a:r>
              <a:rPr lang="fr-FR" dirty="0" smtClean="0"/>
              <a:t>, sert à</a:t>
            </a:r>
            <a:br>
              <a:rPr lang="fr-FR" dirty="0" smtClean="0"/>
            </a:br>
            <a:r>
              <a:rPr lang="fr-FR" dirty="0" smtClean="0"/>
              <a:t>            relier des </a:t>
            </a:r>
            <a:r>
              <a:rPr lang="fr-FR" b="1" dirty="0" smtClean="0"/>
              <a:t>LAN </a:t>
            </a:r>
            <a:r>
              <a:rPr lang="fr-FR" dirty="0" smtClean="0"/>
              <a:t>situés dans un </a:t>
            </a:r>
            <a:r>
              <a:rPr lang="fr-FR" b="1" dirty="0" smtClean="0"/>
              <a:t>même pays ou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            dans le monde.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       –  Lorsqu’un </a:t>
            </a:r>
            <a:r>
              <a:rPr lang="fr-FR" b="1" dirty="0" smtClean="0"/>
              <a:t>WAN </a:t>
            </a:r>
            <a:r>
              <a:rPr lang="fr-FR" dirty="0" smtClean="0"/>
              <a:t>appartient à une même</a:t>
            </a:r>
            <a:br>
              <a:rPr lang="fr-FR" dirty="0" smtClean="0"/>
            </a:br>
            <a:r>
              <a:rPr lang="fr-FR" dirty="0" smtClean="0"/>
              <a:t>           entreprise, on parle souvent de </a:t>
            </a:r>
            <a:r>
              <a:rPr lang="fr-FR" b="1" dirty="0" smtClean="0"/>
              <a:t>Réseau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           d’Entreprise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  <p:pic>
        <p:nvPicPr>
          <p:cNvPr id="1026" name="Picture 2" descr="C:\Documents and Settings\akram\Bureau\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575050" y="2339790"/>
            <a:ext cx="5111751" cy="32452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5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r-FR" sz="4400" dirty="0" smtClean="0">
                <a:solidFill>
                  <a:schemeClr val="bg1"/>
                </a:solidFill>
                <a:latin typeface="Adobe Caslon Pro Bold" pitchFamily="18" charset="0"/>
                <a:cs typeface="Adobe Arabic" pitchFamily="18" charset="-78"/>
              </a:rPr>
              <a:t>III.  </a:t>
            </a:r>
            <a:r>
              <a:rPr lang="fr-FR" sz="4400" b="1" dirty="0" smtClean="0">
                <a:solidFill>
                  <a:schemeClr val="bg1"/>
                </a:solidFill>
                <a:latin typeface="Adobe Caslon Pro Bold" pitchFamily="18" charset="0"/>
                <a:cs typeface="Adobe Arabic" pitchFamily="18" charset="-78"/>
              </a:rPr>
              <a:t>Le matériel de Réseau :</a:t>
            </a:r>
            <a:r>
              <a:rPr lang="fr-FR" sz="4400" dirty="0" smtClean="0">
                <a:solidFill>
                  <a:schemeClr val="bg1"/>
                </a:solidFill>
                <a:latin typeface="Adobe Caslon Pro Bold" pitchFamily="18" charset="0"/>
                <a:cs typeface="Adobe Arabic" pitchFamily="18" charset="-78"/>
              </a:rPr>
              <a:t> </a:t>
            </a:r>
            <a:endParaRPr lang="fr-FR" sz="4400" dirty="0">
              <a:solidFill>
                <a:schemeClr val="bg1"/>
              </a:solidFill>
              <a:latin typeface="Adobe Caslon Pro Bold" pitchFamily="18" charset="0"/>
              <a:cs typeface="Adobe Arabic" pitchFamily="18" charset="-78"/>
            </a:endParaRPr>
          </a:p>
        </p:txBody>
      </p:sp>
      <p:sp>
        <p:nvSpPr>
          <p:cNvPr id="5" name="Espace réservé du texte 2"/>
          <p:cNvSpPr>
            <a:spLocks noGrp="1"/>
          </p:cNvSpPr>
          <p:nvPr>
            <p:ph idx="1"/>
          </p:nvPr>
        </p:nvSpPr>
        <p:spPr>
          <a:xfrm>
            <a:off x="1500166" y="3071810"/>
            <a:ext cx="6072231" cy="268128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fr-FR" sz="1800" dirty="0" smtClean="0"/>
          </a:p>
          <a:p>
            <a:pPr algn="ctr"/>
            <a:endParaRPr lang="fr-FR" sz="1800" dirty="0" smtClean="0"/>
          </a:p>
          <a:p>
            <a:pPr algn="ctr"/>
            <a:r>
              <a:rPr lang="fr-FR" sz="1800" dirty="0" smtClean="0"/>
              <a:t>C’est l’ensemble des </a:t>
            </a:r>
            <a:r>
              <a:rPr lang="fr-FR" sz="1800" b="1" dirty="0" smtClean="0"/>
              <a:t>éléments physiques </a:t>
            </a:r>
            <a:r>
              <a:rPr lang="fr-FR" sz="1800" dirty="0" smtClean="0"/>
              <a:t>qui composent un Réseau. Chaque type de Réseau nécessite un </a:t>
            </a:r>
            <a:r>
              <a:rPr lang="fr-FR" sz="1800" b="1" dirty="0" smtClean="0"/>
              <a:t>matériel spécial.</a:t>
            </a:r>
            <a:endParaRPr lang="fr-FR" sz="1800" dirty="0" smtClean="0"/>
          </a:p>
          <a:p>
            <a:pPr algn="ctr"/>
            <a:endParaRPr lang="fr-FR" sz="18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3" y="428604"/>
            <a:ext cx="4457704" cy="78581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sz="2000" b="1" dirty="0" smtClean="0"/>
              <a:t/>
            </a:r>
            <a:br>
              <a:rPr lang="fr-FR" sz="2000" b="1" dirty="0" smtClean="0"/>
            </a:br>
            <a:r>
              <a:rPr lang="fr-FR" sz="2000" b="1" dirty="0" smtClean="0"/>
              <a:t> On peut réaliser un Réseau à partir de 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42844" y="1571613"/>
            <a:ext cx="4000528" cy="50006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 smtClean="0"/>
              <a:t>     </a:t>
            </a:r>
          </a:p>
          <a:p>
            <a:r>
              <a:rPr lang="fr-FR" dirty="0" smtClean="0"/>
              <a:t> </a:t>
            </a:r>
            <a:r>
              <a:rPr lang="fr-FR" sz="1600" dirty="0" smtClean="0"/>
              <a:t>•  </a:t>
            </a:r>
            <a:r>
              <a:rPr lang="fr-FR" sz="1600" b="1" dirty="0" smtClean="0"/>
              <a:t>Différents types d’ordinateurs </a:t>
            </a:r>
            <a:r>
              <a:rPr lang="fr-FR" sz="1600" dirty="0" smtClean="0"/>
              <a:t>(donc de différentes   marques : </a:t>
            </a:r>
            <a:r>
              <a:rPr lang="fr-FR" sz="1600" b="1" dirty="0" smtClean="0"/>
              <a:t>IBM, DELL, TOSHIBA, MACINTOSH</a:t>
            </a:r>
            <a:r>
              <a:rPr lang="fr-FR" sz="1600" dirty="0" smtClean="0"/>
              <a:t>, etc.).</a:t>
            </a:r>
          </a:p>
          <a:p>
            <a:r>
              <a:rPr lang="fr-FR" sz="1600" dirty="0" smtClean="0"/>
              <a:t>     •  Des </a:t>
            </a:r>
            <a:r>
              <a:rPr lang="fr-FR" sz="1600" b="1" dirty="0" smtClean="0"/>
              <a:t>périphériques </a:t>
            </a:r>
            <a:r>
              <a:rPr lang="fr-FR" sz="1600" dirty="0" smtClean="0"/>
              <a:t>comme une </a:t>
            </a:r>
            <a:r>
              <a:rPr lang="fr-FR" sz="1600" b="1" dirty="0" smtClean="0"/>
              <a:t>imprimante </a:t>
            </a:r>
            <a:r>
              <a:rPr lang="fr-FR" sz="1600" dirty="0" smtClean="0"/>
              <a:t>qui sera</a:t>
            </a:r>
          </a:p>
          <a:p>
            <a:r>
              <a:rPr lang="fr-FR" sz="1600" dirty="0" smtClean="0"/>
              <a:t>             partagée entre plusieurs utilisateurs.</a:t>
            </a:r>
          </a:p>
          <a:p>
            <a:r>
              <a:rPr lang="fr-FR" sz="1600" dirty="0" smtClean="0"/>
              <a:t>     • Des </a:t>
            </a:r>
            <a:r>
              <a:rPr lang="fr-FR" sz="1600" b="1" dirty="0" err="1" smtClean="0"/>
              <a:t>câbles</a:t>
            </a:r>
            <a:r>
              <a:rPr lang="fr-FR" sz="1600" dirty="0" err="1" smtClean="0"/>
              <a:t>qui</a:t>
            </a:r>
            <a:r>
              <a:rPr lang="fr-FR" sz="1600" dirty="0" smtClean="0"/>
              <a:t> permettent de relier les</a:t>
            </a:r>
          </a:p>
          <a:p>
            <a:r>
              <a:rPr lang="fr-FR" sz="1600" dirty="0" smtClean="0"/>
              <a:t>            ordinateurs entre eux et avec des périphériques.</a:t>
            </a:r>
          </a:p>
          <a:p>
            <a:r>
              <a:rPr lang="fr-FR" sz="1600" dirty="0" smtClean="0"/>
              <a:t>     • Des </a:t>
            </a:r>
            <a:r>
              <a:rPr lang="fr-FR" sz="1600" b="1" dirty="0" smtClean="0"/>
              <a:t>connecteurs spéciaux </a:t>
            </a:r>
            <a:r>
              <a:rPr lang="fr-FR" sz="1600" dirty="0" smtClean="0"/>
              <a:t>pour relier les Réseaux entre eux, comme les </a:t>
            </a:r>
            <a:r>
              <a:rPr lang="fr-FR" sz="1600" b="1" dirty="0" smtClean="0"/>
              <a:t>ponts</a:t>
            </a:r>
            <a:r>
              <a:rPr lang="fr-FR" sz="1600" dirty="0" smtClean="0"/>
              <a:t>.</a:t>
            </a:r>
          </a:p>
          <a:p>
            <a:r>
              <a:rPr lang="fr-FR" sz="1600" dirty="0" smtClean="0"/>
              <a:t>     • La </a:t>
            </a:r>
            <a:r>
              <a:rPr lang="fr-FR" sz="1600" b="1" dirty="0" smtClean="0"/>
              <a:t>carte Réseau </a:t>
            </a:r>
            <a:r>
              <a:rPr lang="fr-FR" sz="1600" dirty="0" smtClean="0"/>
              <a:t>qui se trouve       généralement à</a:t>
            </a:r>
          </a:p>
          <a:p>
            <a:r>
              <a:rPr lang="fr-FR" sz="1600" dirty="0" smtClean="0"/>
              <a:t>            L’intérieur d’un ordinateur avec une interface  physique orientée vers l’</a:t>
            </a:r>
            <a:r>
              <a:rPr lang="fr-FR" sz="1600" b="1" dirty="0" smtClean="0"/>
              <a:t>Extérieur</a:t>
            </a:r>
            <a:r>
              <a:rPr lang="fr-FR" sz="1600" dirty="0" smtClean="0"/>
              <a:t>.</a:t>
            </a:r>
          </a:p>
          <a:p>
            <a:endParaRPr lang="fr-FR" dirty="0"/>
          </a:p>
        </p:txBody>
      </p:sp>
      <p:pic>
        <p:nvPicPr>
          <p:cNvPr id="5" name="Espace réservé du contenu 6" descr="C:\Documents and Settings\akram\Bureau\reseau-3.jpg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214811" y="2428868"/>
            <a:ext cx="4752975" cy="318135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IV. Topologie des réseaux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14283" y="2500306"/>
            <a:ext cx="5429256" cy="342902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1800" dirty="0" smtClean="0"/>
              <a:t>La topologie est une représentation d'un réseau. Cette représentation peut être considérée de deux manières :</a:t>
            </a:r>
            <a:br>
              <a:rPr lang="fr-FR" sz="1800" dirty="0" smtClean="0"/>
            </a:br>
            <a:r>
              <a:rPr lang="fr-FR" sz="1800" dirty="0" smtClean="0"/>
              <a:t>- du point de vue de l'emplacement du matériel (câbles, postes, dispositifs de connectivité,…), on parle alors de topologie physique.</a:t>
            </a:r>
            <a:br>
              <a:rPr lang="fr-FR" sz="1800" dirty="0" smtClean="0"/>
            </a:br>
            <a:r>
              <a:rPr lang="fr-FR" sz="1800" dirty="0" smtClean="0"/>
              <a:t>- du point de vue du parcours de l'information entre les différentes stations, on parle alors de topologie logique. La topologie logique détermine la manière dont  les stations se partagent le support. </a:t>
            </a:r>
            <a:br>
              <a:rPr lang="fr-FR" sz="1800" dirty="0" smtClean="0"/>
            </a:br>
            <a:endParaRPr lang="fr-FR" sz="1800" dirty="0"/>
          </a:p>
        </p:txBody>
      </p:sp>
      <p:pic>
        <p:nvPicPr>
          <p:cNvPr id="5121" name="Picture 1" descr="C:\Documents and Settings\akram\Mes documents\Mes images\Fotolia_15114096_Subscription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786058"/>
            <a:ext cx="3071835" cy="292895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505</TotalTime>
  <Words>295</Words>
  <Application>Microsoft Office PowerPoint</Application>
  <PresentationFormat>Affichage à l'écran (4:3)</PresentationFormat>
  <Paragraphs>56</Paragraphs>
  <Slides>15</Slides>
  <Notes>0</Notes>
  <HiddenSlides>1</HiddenSlides>
  <MMClips>2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Débit</vt:lpstr>
      <vt:lpstr>Présentation PowerPoint</vt:lpstr>
      <vt:lpstr>I .réseau informatique</vt:lpstr>
      <vt:lpstr>II.   types de Réseau</vt:lpstr>
      <vt:lpstr>•  Les LAN : </vt:lpstr>
      <vt:lpstr>•  Les MAN : </vt:lpstr>
      <vt:lpstr> •  Les WAN : </vt:lpstr>
      <vt:lpstr>III.  Le matériel de Réseau : </vt:lpstr>
      <vt:lpstr>  On peut réaliser un Réseau à partir de : </vt:lpstr>
      <vt:lpstr>IV. Topologie des réseaux</vt:lpstr>
      <vt:lpstr>• Topologie en bus </vt:lpstr>
      <vt:lpstr>• Topologie en anneau</vt:lpstr>
      <vt:lpstr>• Topologie en étoile </vt:lpstr>
      <vt:lpstr>• Topologie en étoile étendue </vt:lpstr>
      <vt:lpstr>• Topologie hiérarchique</vt:lpstr>
      <vt:lpstr>• Topologie maillée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réseau </dc:title>
  <dc:creator>akram</dc:creator>
  <cp:lastModifiedBy>fujitsu</cp:lastModifiedBy>
  <cp:revision>60</cp:revision>
  <dcterms:created xsi:type="dcterms:W3CDTF">2014-04-16T18:30:49Z</dcterms:created>
  <dcterms:modified xsi:type="dcterms:W3CDTF">2014-05-27T21:05:19Z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