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7" r:id="rId2"/>
    <p:sldId id="258" r:id="rId3"/>
    <p:sldId id="259" r:id="rId4"/>
    <p:sldId id="268" r:id="rId5"/>
    <p:sldId id="269" r:id="rId6"/>
    <p:sldId id="273" r:id="rId7"/>
    <p:sldId id="272" r:id="rId8"/>
    <p:sldId id="263" r:id="rId9"/>
    <p:sldId id="27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1236"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DAAAEDB-B588-427D-BE89-7EC10AA11DC2}" type="datetimeFigureOut">
              <a:rPr lang="fr-FR" smtClean="0"/>
              <a:pPr/>
              <a:t>27/05/2014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CF9D22-0A9E-4385-9950-C74CD0D67827}" type="slidenum">
              <a:rPr lang="fr-FR" smtClean="0"/>
              <a:pPr/>
              <a:t>‹N°›</a:t>
            </a:fld>
            <a:endParaRPr lang="fr-FR"/>
          </a:p>
        </p:txBody>
      </p:sp>
    </p:spTree>
    <p:extLst>
      <p:ext uri="{BB962C8B-B14F-4D97-AF65-F5344CB8AC3E}">
        <p14:creationId xmlns:p14="http://schemas.microsoft.com/office/powerpoint/2010/main" val="1749329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4CF9D22-0A9E-4385-9950-C74CD0D67827}"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audio" Target="../media/audio1.wav"/></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fld id="{1C9E9974-9C61-4488-BBA1-9869487F05A3}" type="datetime1">
              <a:rPr lang="fr-FR" smtClean="0"/>
              <a:pPr/>
              <a:t>27/05/2014</a:t>
            </a:fld>
            <a:endParaRPr lang="fr-BE"/>
          </a:p>
        </p:txBody>
      </p:sp>
      <p:sp>
        <p:nvSpPr>
          <p:cNvPr id="20" name="Espace réservé du pied de page 19"/>
          <p:cNvSpPr>
            <a:spLocks noGrp="1"/>
          </p:cNvSpPr>
          <p:nvPr>
            <p:ph type="ftr" sz="quarter" idx="11"/>
          </p:nvPr>
        </p:nvSpPr>
        <p:spPr/>
        <p:txBody>
          <a:bodyPr/>
          <a:lstStyle>
            <a:extLst/>
          </a:lstStyle>
          <a:p>
            <a:endParaRPr lang="fr-BE"/>
          </a:p>
        </p:txBody>
      </p:sp>
      <p:sp>
        <p:nvSpPr>
          <p:cNvPr id="10" name="Espace réservé du numéro de diapositive 9"/>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Click="0" advTm="20000">
    <p:sndAc>
      <p:stSnd>
        <p:snd r:embed="rId1" name="camera.wav"/>
      </p:stSnd>
    </p:sndAc>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2D92B091-D63C-48EA-B0FF-1353B742D2A3}" type="datetime1">
              <a:rPr lang="fr-FR" smtClean="0"/>
              <a:pPr/>
              <a:t>27/05/2014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advClick="0" advTm="20000">
    <p:sndAc>
      <p:stSnd>
        <p:snd r:embed="rId1" name="camera.wav"/>
      </p:stSnd>
    </p:sndAc>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86C1CC01-FF30-4B5B-8107-65238A61355B}" type="datetime1">
              <a:rPr lang="fr-FR" smtClean="0"/>
              <a:pPr/>
              <a:t>27/05/2014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advClick="0" advTm="20000">
    <p:sndAc>
      <p:stSnd>
        <p:snd r:embed="rId1" name="camera.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685E4F41-F279-488A-9738-FD35C432D5F2}" type="datetime1">
              <a:rPr lang="fr-FR" smtClean="0"/>
              <a:pPr/>
              <a:t>27/05/2014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advClick="0" advTm="20000">
    <p:sndAc>
      <p:stSnd>
        <p:snd r:embed="rId1" name="camera.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845BFB2F-A791-4CB8-84AF-4740F5B6C912}" type="datetime1">
              <a:rPr lang="fr-FR" smtClean="0"/>
              <a:pPr/>
              <a:t>27/05/2014</a:t>
            </a:fld>
            <a:endParaRPr lang="fr-BE"/>
          </a:p>
        </p:txBody>
      </p:sp>
      <p:sp>
        <p:nvSpPr>
          <p:cNvPr id="5" name="Espace réservé du pied de page 4"/>
          <p:cNvSpPr>
            <a:spLocks noGrp="1"/>
          </p:cNvSpPr>
          <p:nvPr>
            <p:ph type="ftr" sz="quarter" idx="11"/>
          </p:nvPr>
        </p:nvSpPr>
        <p:spPr/>
        <p:txBody>
          <a:bodyPr/>
          <a:lstStyle>
            <a:extLst/>
          </a:lstStyle>
          <a:p>
            <a:endParaRPr lang="fr-BE"/>
          </a:p>
        </p:txBody>
      </p:sp>
      <p:sp>
        <p:nvSpPr>
          <p:cNvPr id="6" name="Espace réservé du numéro de diapositive 5"/>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advClick="0" advTm="20000">
    <p:sndAc>
      <p:stSnd>
        <p:snd r:embed="rId1" name="camera.wav"/>
      </p:stSnd>
    </p:sndAc>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D256842A-9E78-40EC-9FE3-5334D126B38E}" type="datetime1">
              <a:rPr lang="fr-FR" smtClean="0"/>
              <a:pPr/>
              <a:t>27/05/2014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advClick="0" advTm="20000">
    <p:sndAc>
      <p:stSnd>
        <p:snd r:embed="rId1" name="camera.wav"/>
      </p:stSnd>
    </p:sndAc>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D738FD98-4D9B-4EEC-8717-AFD7E253638B}" type="datetime1">
              <a:rPr lang="fr-FR" smtClean="0"/>
              <a:pPr/>
              <a:t>27/05/2014</a:t>
            </a:fld>
            <a:endParaRPr lang="fr-BE"/>
          </a:p>
        </p:txBody>
      </p:sp>
      <p:sp>
        <p:nvSpPr>
          <p:cNvPr id="8" name="Espace réservé du pied de page 7"/>
          <p:cNvSpPr>
            <a:spLocks noGrp="1"/>
          </p:cNvSpPr>
          <p:nvPr>
            <p:ph type="ftr" sz="quarter" idx="11"/>
          </p:nvPr>
        </p:nvSpPr>
        <p:spPr/>
        <p:txBody>
          <a:bodyPr/>
          <a:lstStyle>
            <a:extLst/>
          </a:lstStyle>
          <a:p>
            <a:endParaRPr lang="fr-BE"/>
          </a:p>
        </p:txBody>
      </p:sp>
      <p:sp>
        <p:nvSpPr>
          <p:cNvPr id="9" name="Espace réservé du numéro de diapositive 8"/>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advClick="0" advTm="20000">
    <p:sndAc>
      <p:stSnd>
        <p:snd r:embed="rId1" name="camera.wav"/>
      </p:stSnd>
    </p:sndAc>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E7FD570A-440B-4F85-A847-CB77E8FD84B6}" type="datetime1">
              <a:rPr lang="fr-FR" smtClean="0"/>
              <a:pPr/>
              <a:t>27/05/2014</a:t>
            </a:fld>
            <a:endParaRPr lang="fr-BE"/>
          </a:p>
        </p:txBody>
      </p:sp>
      <p:sp>
        <p:nvSpPr>
          <p:cNvPr id="4" name="Espace réservé du pied de page 3"/>
          <p:cNvSpPr>
            <a:spLocks noGrp="1"/>
          </p:cNvSpPr>
          <p:nvPr>
            <p:ph type="ftr" sz="quarter" idx="11"/>
          </p:nvPr>
        </p:nvSpPr>
        <p:spPr/>
        <p:txBody>
          <a:bodyPr/>
          <a:lstStyle>
            <a:extLst/>
          </a:lstStyle>
          <a:p>
            <a:endParaRPr lang="fr-BE"/>
          </a:p>
        </p:txBody>
      </p:sp>
      <p:sp>
        <p:nvSpPr>
          <p:cNvPr id="5" name="Espace réservé du numéro de diapositive 4"/>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advClick="0" advTm="20000">
    <p:sndAc>
      <p:stSnd>
        <p:snd r:embed="rId1" name="camera.wav"/>
      </p:stSnd>
    </p:sndAc>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fld id="{6E988304-BF7A-4E5B-A3CB-55358A6C16C2}" type="datetime1">
              <a:rPr lang="fr-FR" smtClean="0"/>
              <a:pPr/>
              <a:t>27/05/2014</a:t>
            </a:fld>
            <a:endParaRPr lang="fr-BE"/>
          </a:p>
        </p:txBody>
      </p:sp>
      <p:sp>
        <p:nvSpPr>
          <p:cNvPr id="3" name="Espace réservé du pied de page 2"/>
          <p:cNvSpPr>
            <a:spLocks noGrp="1"/>
          </p:cNvSpPr>
          <p:nvPr>
            <p:ph type="ftr" sz="quarter" idx="11"/>
          </p:nvPr>
        </p:nvSpPr>
        <p:spPr/>
        <p:txBody>
          <a:bodyPr/>
          <a:lstStyle>
            <a:extLst/>
          </a:lstStyle>
          <a:p>
            <a:endParaRPr lang="fr-BE"/>
          </a:p>
        </p:txBody>
      </p:sp>
      <p:sp>
        <p:nvSpPr>
          <p:cNvPr id="4" name="Espace réservé du numéro de diapositive 3"/>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advClick="0" advTm="20000">
    <p:sndAc>
      <p:stSnd>
        <p:snd r:embed="rId1" name="camera.wav"/>
      </p:stSnd>
    </p:sndAc>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EBF9F18C-CC7F-40E3-A3B7-A92C6EF96F2F}" type="datetime1">
              <a:rPr lang="fr-FR" smtClean="0"/>
              <a:pPr/>
              <a:t>27/05/2014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Tree>
  </p:cSld>
  <p:clrMapOvr>
    <a:masterClrMapping/>
  </p:clrMapOvr>
  <p:transition advClick="0" advTm="20000">
    <p:sndAc>
      <p:stSnd>
        <p:snd r:embed="rId1" name="camera.wav"/>
      </p:stSnd>
    </p:sndAc>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fld id="{29B62386-0168-4E7F-8CC3-C673C13E3D0D}" type="datetime1">
              <a:rPr lang="fr-FR" smtClean="0"/>
              <a:pPr/>
              <a:t>27/05/2014</a:t>
            </a:fld>
            <a:endParaRPr lang="fr-BE"/>
          </a:p>
        </p:txBody>
      </p:sp>
      <p:sp>
        <p:nvSpPr>
          <p:cNvPr id="6" name="Espace réservé du pied de page 5"/>
          <p:cNvSpPr>
            <a:spLocks noGrp="1"/>
          </p:cNvSpPr>
          <p:nvPr>
            <p:ph type="ftr" sz="quarter" idx="11"/>
          </p:nvPr>
        </p:nvSpPr>
        <p:spPr/>
        <p:txBody>
          <a:bodyPr/>
          <a:lstStyle>
            <a:extLst/>
          </a:lstStyle>
          <a:p>
            <a:endParaRPr lang="fr-BE"/>
          </a:p>
        </p:txBody>
      </p:sp>
      <p:sp>
        <p:nvSpPr>
          <p:cNvPr id="7" name="Espace réservé du numéro de diapositive 6"/>
          <p:cNvSpPr>
            <a:spLocks noGrp="1"/>
          </p:cNvSpPr>
          <p:nvPr>
            <p:ph type="sldNum" sz="quarter" idx="12"/>
          </p:nvPr>
        </p:nvSpPr>
        <p:spPr/>
        <p:txBody>
          <a:bodyPr/>
          <a:lstStyle>
            <a:extLst/>
          </a:lstStyle>
          <a:p>
            <a:fld id="{CF4668DC-857F-487D-BFFA-8C0CA5037977}" type="slidenum">
              <a:rPr lang="fr-BE" smtClean="0"/>
              <a:pPr/>
              <a:t>‹N°›</a:t>
            </a:fld>
            <a:endParaRPr lang="fr-BE"/>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transition advClick="0" advTm="20000">
    <p:sndAc>
      <p:stSnd>
        <p:snd r:embed="rId1" name="camera.wav"/>
      </p:stSnd>
    </p:sndAc>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audio" Target="../media/audio1.wav"/><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F10ECF9C-0234-4CDE-BAD9-CB1C0588CC70}" type="datetime1">
              <a:rPr lang="fr-FR" smtClean="0"/>
              <a:pPr/>
              <a:t>27/05/2014</a:t>
            </a:fld>
            <a:endParaRPr lang="fr-BE"/>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fr-BE"/>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F4668DC-857F-487D-BFFA-8C0CA5037977}" type="slidenum">
              <a:rPr lang="fr-BE" smtClean="0"/>
              <a:pPr/>
              <a:t>‹N°›</a:t>
            </a:fld>
            <a:endParaRPr lang="fr-BE"/>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advClick="0" advTm="20000">
    <p:sndAc>
      <p:stSnd>
        <p:snd r:embed="rId13" name="camera.wav"/>
      </p:stSnd>
    </p:sndAc>
  </p:transition>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fr.wikipedia.org/wiki/Routeur" TargetMode="External"/><Relationship Id="rId3" Type="http://schemas.openxmlformats.org/officeDocument/2006/relationships/hyperlink" Target="http://fr.wikipedia.org/wiki/%C3%89quipement" TargetMode="External"/><Relationship Id="rId7" Type="http://schemas.openxmlformats.org/officeDocument/2006/relationships/hyperlink" Target="http://fr.wikipedia.org/wiki/Ordinateur" TargetMode="External"/><Relationship Id="rId12" Type="http://schemas.openxmlformats.org/officeDocument/2006/relationships/image" Target="../media/image3.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hyperlink" Target="http://fr.wikipedia.org/wiki/N%C5%93ud_(r%C3%A9seau)" TargetMode="External"/><Relationship Id="rId11" Type="http://schemas.openxmlformats.org/officeDocument/2006/relationships/image" Target="../media/image2.jpeg"/><Relationship Id="rId5" Type="http://schemas.openxmlformats.org/officeDocument/2006/relationships/hyperlink" Target="http://fr.wikipedia.org/wiki/Aide:R%C3%A9f%C3%A9rence_n%C3%A9cessaire" TargetMode="External"/><Relationship Id="rId10" Type="http://schemas.openxmlformats.org/officeDocument/2006/relationships/hyperlink" Target="http://fr.wikipedia.org/wiki/Commutateur_r%C3%A9seau" TargetMode="External"/><Relationship Id="rId4" Type="http://schemas.openxmlformats.org/officeDocument/2006/relationships/hyperlink" Target="http://fr.wikipedia.org/wiki/Filet_de_p%C3%AAche" TargetMode="External"/><Relationship Id="rId9" Type="http://schemas.openxmlformats.org/officeDocument/2006/relationships/hyperlink" Target="http://fr.wikipedia.org/wiki/Concentrateur_Ethernet"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www.commentcamarche.net/contents/471-l-analogique-et-le-numerique" TargetMode="External"/><Relationship Id="rId2" Type="http://schemas.openxmlformats.org/officeDocument/2006/relationships/audio" Target="../media/audio1.wav"/><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3.gif"/><Relationship Id="rId4" Type="http://schemas.openxmlformats.org/officeDocument/2006/relationships/hyperlink" Target="http://www.commentcamarche.net/contents/95-le-codage-binaire"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commentcamarche.net/contents/cs/client.php3" TargetMode="External"/><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ommentcamarche.net/contents/1280-wifi-portee-et-debit" TargetMode="External"/><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audio" Target="../media/audio4.wav"/><Relationship Id="rId7" Type="http://schemas.openxmlformats.org/officeDocument/2006/relationships/audio" Target="../media/audio1.wav"/><Relationship Id="rId2" Type="http://schemas.openxmlformats.org/officeDocument/2006/relationships/audio" Target="../media/audio3.wav"/><Relationship Id="rId1" Type="http://schemas.openxmlformats.org/officeDocument/2006/relationships/audio" Target="../media/audio2.wav"/><Relationship Id="rId6" Type="http://schemas.openxmlformats.org/officeDocument/2006/relationships/notesSlide" Target="../notesSlides/notesSlide1.xml"/><Relationship Id="rId5" Type="http://schemas.openxmlformats.org/officeDocument/2006/relationships/slideLayout" Target="../slideLayouts/slideLayout2.xml"/><Relationship Id="rId4" Type="http://schemas.openxmlformats.org/officeDocument/2006/relationships/audio" Target="../media/audio5.wav"/><Relationship Id="rId9"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435608" y="2071678"/>
            <a:ext cx="7498080" cy="4176722"/>
          </a:xfrm>
        </p:spPr>
        <p:txBody>
          <a:bodyPr>
            <a:normAutofit/>
          </a:bodyPr>
          <a:lstStyle/>
          <a:p>
            <a:pPr marL="653796" indent="-571500">
              <a:buNone/>
            </a:pPr>
            <a:endParaRPr lang="fr-FR" dirty="0" smtClean="0"/>
          </a:p>
          <a:p>
            <a:pPr marL="653796" indent="-571500">
              <a:buFont typeface="+mj-lt"/>
              <a:buAutoNum type="romanUcPeriod"/>
            </a:pPr>
            <a:r>
              <a:rPr lang="fr-FR" dirty="0" smtClean="0"/>
              <a:t>La définition du réseau informatique</a:t>
            </a:r>
          </a:p>
          <a:p>
            <a:pPr marL="653796" indent="-571500">
              <a:buFont typeface="+mj-lt"/>
              <a:buAutoNum type="romanUcPeriod"/>
            </a:pPr>
            <a:r>
              <a:rPr lang="fr-FR" dirty="0" smtClean="0"/>
              <a:t>Les types de réseau</a:t>
            </a:r>
          </a:p>
          <a:p>
            <a:pPr marL="653796" indent="-571500">
              <a:buFont typeface="+mj-lt"/>
              <a:buAutoNum type="romanUcPeriod"/>
            </a:pPr>
            <a:r>
              <a:rPr lang="fr-FR" dirty="0" smtClean="0"/>
              <a:t>La définition d’un réseau Wifi</a:t>
            </a:r>
          </a:p>
          <a:p>
            <a:pPr marL="653796" indent="-571500">
              <a:buFont typeface="+mj-lt"/>
              <a:buAutoNum type="romanUcPeriod"/>
            </a:pPr>
            <a:r>
              <a:rPr lang="fr-FR" dirty="0" smtClean="0"/>
              <a:t>La configuration matérielle d'un réseau local</a:t>
            </a:r>
          </a:p>
          <a:p>
            <a:pPr marL="653796" indent="-571500">
              <a:buFont typeface="+mj-lt"/>
              <a:buAutoNum type="romanUcPeriod"/>
            </a:pPr>
            <a:r>
              <a:rPr lang="fr-FR" dirty="0" smtClean="0"/>
              <a:t>Les topologies d’un réseau local</a:t>
            </a:r>
          </a:p>
          <a:p>
            <a:pPr marL="653796" indent="-571500">
              <a:buFont typeface="+mj-lt"/>
              <a:buAutoNum type="romanUcPeriod"/>
            </a:pPr>
            <a:endParaRPr lang="fr-FR" dirty="0" smtClean="0"/>
          </a:p>
          <a:p>
            <a:pPr marL="653796" indent="-571500">
              <a:buFont typeface="+mj-lt"/>
              <a:buAutoNum type="romanUcPeriod"/>
            </a:pPr>
            <a:endParaRPr lang="fr-FR" dirty="0"/>
          </a:p>
        </p:txBody>
      </p:sp>
      <p:sp>
        <p:nvSpPr>
          <p:cNvPr id="5" name="Rectangle 4"/>
          <p:cNvSpPr/>
          <p:nvPr/>
        </p:nvSpPr>
        <p:spPr>
          <a:xfrm>
            <a:off x="1071538" y="428604"/>
            <a:ext cx="7858180" cy="923330"/>
          </a:xfrm>
          <a:prstGeom prst="rect">
            <a:avLst/>
          </a:prstGeom>
          <a:noFill/>
        </p:spPr>
        <p:txBody>
          <a:bodyPr wrap="square" lIns="91440" tIns="45720" rIns="91440" bIns="45720">
            <a:spAutoFit/>
          </a:bodyPr>
          <a:lstStyle/>
          <a:p>
            <a:pPr algn="ctr"/>
            <a:r>
              <a:rPr lang="fr-FR" sz="5400" b="1" i="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Le réseau informatique</a:t>
            </a:r>
            <a:endParaRPr lang="fr-F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1</a:t>
            </a:fld>
            <a:endParaRPr lang="fr-BE"/>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linds(horizont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linds(horizont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linds(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linds(horizont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linds(horizont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5"/>
                                        </p:tgtEl>
                                        <p:attrNameLst>
                                          <p:attrName>ppt_x</p:attrName>
                                        </p:attrNameLst>
                                      </p:cBhvr>
                                      <p:tavLst>
                                        <p:tav tm="0">
                                          <p:val>
                                            <p:strVal val="ppt_x"/>
                                          </p:val>
                                        </p:tav>
                                        <p:tav tm="100000">
                                          <p:val>
                                            <p:strVal val="ppt_x"/>
                                          </p:val>
                                        </p:tav>
                                      </p:tavLst>
                                    </p:anim>
                                    <p:anim calcmode="lin" valueType="num">
                                      <p:cBhvr additive="base">
                                        <p:cTn id="38" dur="500"/>
                                        <p:tgtEl>
                                          <p:spTgt spid="5"/>
                                        </p:tgtEl>
                                        <p:attrNameLst>
                                          <p:attrName>ppt_y</p:attrName>
                                        </p:attrNameLst>
                                      </p:cBhvr>
                                      <p:tavLst>
                                        <p:tav tm="0">
                                          <p:val>
                                            <p:strVal val="ppt_y"/>
                                          </p:val>
                                        </p:tav>
                                        <p:tav tm="100000">
                                          <p:val>
                                            <p:strVal val="1+ppt_h/2"/>
                                          </p:val>
                                        </p:tav>
                                      </p:tavLst>
                                    </p:anim>
                                    <p:set>
                                      <p:cBhvr>
                                        <p:cTn id="39" dur="1" fill="hold">
                                          <p:stCondLst>
                                            <p:cond delay="499"/>
                                          </p:stCondLst>
                                        </p:cTn>
                                        <p:tgtEl>
                                          <p:spTgt spid="5"/>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8" presetClass="exit" presetSubtype="16" fill="hold" grpId="1" nodeType="clickEffect">
                                  <p:stCondLst>
                                    <p:cond delay="0"/>
                                  </p:stCondLst>
                                  <p:childTnLst>
                                    <p:animEffect transition="out" filter="diamond(in)">
                                      <p:cBhvr>
                                        <p:cTn id="43" dur="2000"/>
                                        <p:tgtEl>
                                          <p:spTgt spid="3">
                                            <p:txEl>
                                              <p:pRg st="1" end="1"/>
                                            </p:txEl>
                                          </p:spTgt>
                                        </p:tgtEl>
                                      </p:cBhvr>
                                    </p:animEffect>
                                    <p:set>
                                      <p:cBhvr>
                                        <p:cTn id="44" dur="1" fill="hold">
                                          <p:stCondLst>
                                            <p:cond delay="1999"/>
                                          </p:stCondLst>
                                        </p:cTn>
                                        <p:tgtEl>
                                          <p:spTgt spid="3">
                                            <p:txEl>
                                              <p:pRg st="1" end="1"/>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8" presetClass="exit" presetSubtype="16" fill="hold" grpId="1" nodeType="clickEffect">
                                  <p:stCondLst>
                                    <p:cond delay="0"/>
                                  </p:stCondLst>
                                  <p:childTnLst>
                                    <p:animEffect transition="out" filter="diamond(in)">
                                      <p:cBhvr>
                                        <p:cTn id="48" dur="2000"/>
                                        <p:tgtEl>
                                          <p:spTgt spid="3">
                                            <p:txEl>
                                              <p:pRg st="2" end="2"/>
                                            </p:txEl>
                                          </p:spTgt>
                                        </p:tgtEl>
                                      </p:cBhvr>
                                    </p:animEffect>
                                    <p:set>
                                      <p:cBhvr>
                                        <p:cTn id="49" dur="1" fill="hold">
                                          <p:stCondLst>
                                            <p:cond delay="1999"/>
                                          </p:stCondLst>
                                        </p:cTn>
                                        <p:tgtEl>
                                          <p:spTgt spid="3">
                                            <p:txEl>
                                              <p:pRg st="2" end="2"/>
                                            </p:txEl>
                                          </p:spTgt>
                                        </p:tgtEl>
                                        <p:attrNameLst>
                                          <p:attrName>style.visibility</p:attrName>
                                        </p:attrNameLst>
                                      </p:cBhvr>
                                      <p:to>
                                        <p:strVal val="hidden"/>
                                      </p:to>
                                    </p:set>
                                  </p:childTnLst>
                                </p:cTn>
                              </p:par>
                            </p:childTnLst>
                          </p:cTn>
                        </p:par>
                      </p:childTnLst>
                    </p:cTn>
                  </p:par>
                  <p:par>
                    <p:cTn id="50" fill="hold">
                      <p:stCondLst>
                        <p:cond delay="indefinite"/>
                      </p:stCondLst>
                      <p:childTnLst>
                        <p:par>
                          <p:cTn id="51" fill="hold">
                            <p:stCondLst>
                              <p:cond delay="0"/>
                            </p:stCondLst>
                            <p:childTnLst>
                              <p:par>
                                <p:cTn id="52" presetID="8" presetClass="exit" presetSubtype="16" fill="hold" grpId="1" nodeType="clickEffect">
                                  <p:stCondLst>
                                    <p:cond delay="0"/>
                                  </p:stCondLst>
                                  <p:childTnLst>
                                    <p:animEffect transition="out" filter="diamond(in)">
                                      <p:cBhvr>
                                        <p:cTn id="53" dur="2000"/>
                                        <p:tgtEl>
                                          <p:spTgt spid="3">
                                            <p:txEl>
                                              <p:pRg st="3" end="3"/>
                                            </p:txEl>
                                          </p:spTgt>
                                        </p:tgtEl>
                                      </p:cBhvr>
                                    </p:animEffect>
                                    <p:set>
                                      <p:cBhvr>
                                        <p:cTn id="54" dur="1" fill="hold">
                                          <p:stCondLst>
                                            <p:cond delay="1999"/>
                                          </p:stCondLst>
                                        </p:cTn>
                                        <p:tgtEl>
                                          <p:spTgt spid="3">
                                            <p:txEl>
                                              <p:pRg st="3" end="3"/>
                                            </p:txEl>
                                          </p:spTgt>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8" presetClass="exit" presetSubtype="16" fill="hold" grpId="1" nodeType="clickEffect">
                                  <p:stCondLst>
                                    <p:cond delay="0"/>
                                  </p:stCondLst>
                                  <p:childTnLst>
                                    <p:animEffect transition="out" filter="diamond(in)">
                                      <p:cBhvr>
                                        <p:cTn id="58" dur="2000"/>
                                        <p:tgtEl>
                                          <p:spTgt spid="3">
                                            <p:txEl>
                                              <p:pRg st="4" end="4"/>
                                            </p:txEl>
                                          </p:spTgt>
                                        </p:tgtEl>
                                      </p:cBhvr>
                                    </p:animEffect>
                                    <p:set>
                                      <p:cBhvr>
                                        <p:cTn id="59" dur="1" fill="hold">
                                          <p:stCondLst>
                                            <p:cond delay="1999"/>
                                          </p:stCondLst>
                                        </p:cTn>
                                        <p:tgtEl>
                                          <p:spTgt spid="3">
                                            <p:txEl>
                                              <p:pRg st="4" end="4"/>
                                            </p:txEl>
                                          </p:spTgt>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8" presetClass="exit" presetSubtype="16" fill="hold" grpId="1" nodeType="clickEffect">
                                  <p:stCondLst>
                                    <p:cond delay="0"/>
                                  </p:stCondLst>
                                  <p:childTnLst>
                                    <p:animEffect transition="out" filter="diamond(in)">
                                      <p:cBhvr>
                                        <p:cTn id="63" dur="2000"/>
                                        <p:tgtEl>
                                          <p:spTgt spid="3">
                                            <p:txEl>
                                              <p:pRg st="5" end="5"/>
                                            </p:txEl>
                                          </p:spTgt>
                                        </p:tgtEl>
                                      </p:cBhvr>
                                    </p:animEffect>
                                    <p:set>
                                      <p:cBhvr>
                                        <p:cTn id="64" dur="1" fill="hold">
                                          <p:stCondLst>
                                            <p:cond delay="1999"/>
                                          </p:stCondLst>
                                        </p:cTn>
                                        <p:tgtEl>
                                          <p:spTgt spid="3">
                                            <p:txEl>
                                              <p:pRg st="5" end="5"/>
                                            </p:txEl>
                                          </p:spTgt>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2" presetClass="exit" presetSubtype="4" fill="hold" grpId="2" nodeType="clickEffect">
                                  <p:stCondLst>
                                    <p:cond delay="0"/>
                                  </p:stCondLst>
                                  <p:childTnLst>
                                    <p:anim calcmode="lin" valueType="num">
                                      <p:cBhvr additive="base">
                                        <p:cTn id="68"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9" dur="500"/>
                                        <p:tgtEl>
                                          <p:spTgt spid="3">
                                            <p:txEl>
                                              <p:pRg st="1" end="1"/>
                                            </p:txEl>
                                          </p:spTgt>
                                        </p:tgtEl>
                                        <p:attrNameLst>
                                          <p:attrName>ppt_y</p:attrName>
                                        </p:attrNameLst>
                                      </p:cBhvr>
                                      <p:tavLst>
                                        <p:tav tm="0">
                                          <p:val>
                                            <p:strVal val="ppt_y"/>
                                          </p:val>
                                        </p:tav>
                                        <p:tav tm="100000">
                                          <p:val>
                                            <p:strVal val="1+ppt_h/2"/>
                                          </p:val>
                                        </p:tav>
                                      </p:tavLst>
                                    </p:anim>
                                    <p:set>
                                      <p:cBhvr>
                                        <p:cTn id="7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2" presetClass="exit" presetSubtype="4" fill="hold" grpId="2" nodeType="clickEffect">
                                  <p:stCondLst>
                                    <p:cond delay="0"/>
                                  </p:stCondLst>
                                  <p:childTnLst>
                                    <p:anim calcmode="lin" valueType="num">
                                      <p:cBhvr additive="base">
                                        <p:cTn id="74"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5" dur="500"/>
                                        <p:tgtEl>
                                          <p:spTgt spid="3">
                                            <p:txEl>
                                              <p:pRg st="2" end="2"/>
                                            </p:txEl>
                                          </p:spTgt>
                                        </p:tgtEl>
                                        <p:attrNameLst>
                                          <p:attrName>ppt_y</p:attrName>
                                        </p:attrNameLst>
                                      </p:cBhvr>
                                      <p:tavLst>
                                        <p:tav tm="0">
                                          <p:val>
                                            <p:strVal val="ppt_y"/>
                                          </p:val>
                                        </p:tav>
                                        <p:tav tm="100000">
                                          <p:val>
                                            <p:strVal val="1+ppt_h/2"/>
                                          </p:val>
                                        </p:tav>
                                      </p:tavLst>
                                    </p:anim>
                                    <p:set>
                                      <p:cBhvr>
                                        <p:cTn id="7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77" fill="hold">
                      <p:stCondLst>
                        <p:cond delay="indefinite"/>
                      </p:stCondLst>
                      <p:childTnLst>
                        <p:par>
                          <p:cTn id="78" fill="hold">
                            <p:stCondLst>
                              <p:cond delay="0"/>
                            </p:stCondLst>
                            <p:childTnLst>
                              <p:par>
                                <p:cTn id="79" presetID="2" presetClass="exit" presetSubtype="4" fill="hold" grpId="2" nodeType="clickEffect">
                                  <p:stCondLst>
                                    <p:cond delay="0"/>
                                  </p:stCondLst>
                                  <p:childTnLst>
                                    <p:anim calcmode="lin" valueType="num">
                                      <p:cBhvr additive="base">
                                        <p:cTn id="8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1" dur="500"/>
                                        <p:tgtEl>
                                          <p:spTgt spid="3">
                                            <p:txEl>
                                              <p:pRg st="3" end="3"/>
                                            </p:txEl>
                                          </p:spTgt>
                                        </p:tgtEl>
                                        <p:attrNameLst>
                                          <p:attrName>ppt_y</p:attrName>
                                        </p:attrNameLst>
                                      </p:cBhvr>
                                      <p:tavLst>
                                        <p:tav tm="0">
                                          <p:val>
                                            <p:strVal val="ppt_y"/>
                                          </p:val>
                                        </p:tav>
                                        <p:tav tm="100000">
                                          <p:val>
                                            <p:strVal val="1+ppt_h/2"/>
                                          </p:val>
                                        </p:tav>
                                      </p:tavLst>
                                    </p:anim>
                                    <p:set>
                                      <p:cBhvr>
                                        <p:cTn id="8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2" presetClass="exit" presetSubtype="4" fill="hold" grpId="2" nodeType="clickEffect">
                                  <p:stCondLst>
                                    <p:cond delay="0"/>
                                  </p:stCondLst>
                                  <p:childTnLst>
                                    <p:anim calcmode="lin" valueType="num">
                                      <p:cBhvr additive="base">
                                        <p:cTn id="86"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7" dur="500"/>
                                        <p:tgtEl>
                                          <p:spTgt spid="3">
                                            <p:txEl>
                                              <p:pRg st="5" end="5"/>
                                            </p:txEl>
                                          </p:spTgt>
                                        </p:tgtEl>
                                        <p:attrNameLst>
                                          <p:attrName>ppt_y</p:attrName>
                                        </p:attrNameLst>
                                      </p:cBhvr>
                                      <p:tavLst>
                                        <p:tav tm="0">
                                          <p:val>
                                            <p:strVal val="ppt_y"/>
                                          </p:val>
                                        </p:tav>
                                        <p:tav tm="100000">
                                          <p:val>
                                            <p:strVal val="1+ppt_h/2"/>
                                          </p:val>
                                        </p:tav>
                                      </p:tavLst>
                                    </p:anim>
                                    <p:set>
                                      <p:cBhvr>
                                        <p:cTn id="88"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3" grpId="2" uiExpand="1" build="p"/>
      <p:bldP spid="5" grpId="0"/>
      <p:bldP spid="5"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742950" indent="-742950">
              <a:buFont typeface="+mj-lt"/>
              <a:buAutoNum type="arabicPeriod"/>
            </a:pPr>
            <a:r>
              <a:rPr lang="fr-FR" sz="3600" dirty="0" smtClean="0">
                <a:effectLst>
                  <a:outerShdw blurRad="38100" dist="38100" dir="2700000" algn="tl">
                    <a:srgbClr val="000000">
                      <a:alpha val="43137"/>
                    </a:srgbClr>
                  </a:outerShdw>
                </a:effectLst>
              </a:rPr>
              <a:t>Définition du réseau informatique</a:t>
            </a:r>
            <a:endParaRPr lang="fr-FR" sz="36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435608" y="1857364"/>
            <a:ext cx="7498080" cy="4391036"/>
          </a:xfrm>
          <a:solidFill>
            <a:schemeClr val="bg1"/>
          </a:solidFill>
        </p:spPr>
        <p:txBody>
          <a:bodyPr>
            <a:normAutofit/>
          </a:bodyPr>
          <a:lstStyle/>
          <a:p>
            <a:r>
              <a:rPr lang="fr-FR" sz="2800" dirty="0" smtClean="0"/>
              <a:t>Un </a:t>
            </a:r>
            <a:r>
              <a:rPr lang="fr-FR" sz="2800" b="1" dirty="0" smtClean="0"/>
              <a:t>réseau informatique</a:t>
            </a:r>
            <a:r>
              <a:rPr lang="fr-FR" sz="2800" dirty="0" smtClean="0"/>
              <a:t> est un ensemble </a:t>
            </a:r>
            <a:r>
              <a:rPr lang="fr-FR" sz="2800" dirty="0" smtClean="0">
                <a:solidFill>
                  <a:schemeClr val="tx1">
                    <a:lumMod val="65000"/>
                    <a:lumOff val="35000"/>
                  </a:schemeClr>
                </a:solidFill>
                <a:effectLst>
                  <a:outerShdw blurRad="38100" dist="38100" dir="2700000" algn="tl">
                    <a:srgbClr val="000000">
                      <a:alpha val="43137"/>
                    </a:srgbClr>
                  </a:outerShdw>
                </a:effectLst>
                <a:hlinkClick r:id="rId3" tooltip="Équipement"/>
              </a:rPr>
              <a:t>d'équipements</a:t>
            </a:r>
            <a:r>
              <a:rPr lang="fr-FR" sz="2800" dirty="0" smtClean="0"/>
              <a:t> reliés entre eux pour </a:t>
            </a:r>
            <a:r>
              <a:rPr lang="fr-FR" sz="2800" dirty="0" smtClean="0">
                <a:hlinkClick r:id="rId3" tooltip="Équipement"/>
              </a:rPr>
              <a:t>échanger</a:t>
            </a:r>
            <a:r>
              <a:rPr lang="fr-FR" sz="2800" dirty="0" smtClean="0"/>
              <a:t> des informations. Par analogie avec un </a:t>
            </a:r>
            <a:r>
              <a:rPr lang="fr-FR" sz="2800" dirty="0" smtClean="0">
                <a:hlinkClick r:id="rId4" tooltip="Filet de pêche"/>
              </a:rPr>
              <a:t>filet</a:t>
            </a:r>
            <a:r>
              <a:rPr lang="fr-FR" sz="2800" dirty="0" smtClean="0"/>
              <a:t> (un réseau est un « petit rets », c'est-à-dire un petit filet)</a:t>
            </a:r>
            <a:r>
              <a:rPr lang="fr-FR" sz="2800" baseline="30000" dirty="0" smtClean="0">
                <a:hlinkClick r:id="rId5" tooltip="Aide:Référence nécessaire"/>
              </a:rPr>
              <a:t>[réf. nécessaire]</a:t>
            </a:r>
            <a:r>
              <a:rPr lang="fr-FR" sz="2800" dirty="0" smtClean="0"/>
              <a:t>, on appelle </a:t>
            </a:r>
            <a:r>
              <a:rPr lang="fr-FR" sz="2800" dirty="0" smtClean="0">
                <a:hlinkClick r:id="rId6" tooltip="Nœud (réseau)"/>
              </a:rPr>
              <a:t>nœud</a:t>
            </a:r>
            <a:r>
              <a:rPr lang="fr-FR" sz="2800" dirty="0" smtClean="0"/>
              <a:t> l'extrémité d'une connexion, qui peut être une intersection de plusieurs connexions ou équipements (un </a:t>
            </a:r>
            <a:r>
              <a:rPr lang="fr-FR" sz="2800" dirty="0" smtClean="0">
                <a:hlinkClick r:id="rId7" tooltip="Ordinateur"/>
              </a:rPr>
              <a:t>ordinateur</a:t>
            </a:r>
            <a:r>
              <a:rPr lang="fr-FR" sz="2800" dirty="0" smtClean="0"/>
              <a:t>, un </a:t>
            </a:r>
            <a:r>
              <a:rPr lang="fr-FR" sz="2800" dirty="0" smtClean="0">
                <a:hlinkClick r:id="rId8" tooltip="Routeur"/>
              </a:rPr>
              <a:t>routeur</a:t>
            </a:r>
            <a:r>
              <a:rPr lang="fr-FR" sz="2800" dirty="0" smtClean="0"/>
              <a:t>, un </a:t>
            </a:r>
            <a:r>
              <a:rPr lang="fr-FR" sz="2800" dirty="0" smtClean="0">
                <a:hlinkClick r:id="rId9" tooltip="Concentrateur Ethernet"/>
              </a:rPr>
              <a:t>concentrateur</a:t>
            </a:r>
            <a:r>
              <a:rPr lang="fr-FR" sz="2800" dirty="0" smtClean="0"/>
              <a:t>, un </a:t>
            </a:r>
            <a:r>
              <a:rPr lang="fr-FR" sz="2800" dirty="0" smtClean="0">
                <a:hlinkClick r:id="rId10" tooltip="Commutateur réseau"/>
              </a:rPr>
              <a:t>commutateur</a:t>
            </a:r>
            <a:r>
              <a:rPr lang="fr-FR" sz="2800" dirty="0" smtClean="0"/>
              <a:t>).</a:t>
            </a:r>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2</a:t>
            </a:fld>
            <a:endParaRPr lang="fr-BE"/>
          </a:p>
        </p:txBody>
      </p:sp>
      <p:pic>
        <p:nvPicPr>
          <p:cNvPr id="5" name="Image 4" descr="images1.jpg"/>
          <p:cNvPicPr>
            <a:picLocks noChangeAspect="1"/>
          </p:cNvPicPr>
          <p:nvPr/>
        </p:nvPicPr>
        <p:blipFill>
          <a:blip r:embed="rId11"/>
          <a:stretch>
            <a:fillRect/>
          </a:stretch>
        </p:blipFill>
        <p:spPr>
          <a:xfrm>
            <a:off x="0" y="0"/>
            <a:ext cx="1905000" cy="2400300"/>
          </a:xfrm>
          <a:prstGeom prst="rect">
            <a:avLst/>
          </a:prstGeom>
          <a:ln>
            <a:noFill/>
          </a:ln>
          <a:effectLst>
            <a:softEdge rad="112500"/>
          </a:effectLst>
        </p:spPr>
      </p:pic>
      <p:pic>
        <p:nvPicPr>
          <p:cNvPr id="1026" name="Picture 2" descr="C:\Program Files\Microsoft Office\MEDIA\CAGCAT10\j0300520.gif"/>
          <p:cNvPicPr>
            <a:picLocks noChangeAspect="1" noChangeArrowheads="1" noCrop="1"/>
          </p:cNvPicPr>
          <p:nvPr/>
        </p:nvPicPr>
        <p:blipFill>
          <a:blip r:embed="rId12"/>
          <a:srcRect/>
          <a:stretch>
            <a:fillRect/>
          </a:stretch>
        </p:blipFill>
        <p:spPr bwMode="auto">
          <a:xfrm>
            <a:off x="7072298" y="5357826"/>
            <a:ext cx="2071702" cy="1500174"/>
          </a:xfrm>
          <a:prstGeom prst="rect">
            <a:avLst/>
          </a:prstGeom>
          <a:noFill/>
        </p:spPr>
      </p:pic>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
                                            <p:bg/>
                                          </p:spTgt>
                                        </p:tgtEl>
                                        <p:attrNameLst>
                                          <p:attrName>style.visibility</p:attrName>
                                        </p:attrNameLst>
                                      </p:cBhvr>
                                      <p:to>
                                        <p:strVal val="visible"/>
                                      </p:to>
                                    </p:set>
                                    <p:animEffect transition="in" filter="blinds(horizontal)">
                                      <p:cBhvr>
                                        <p:cTn id="19" dur="500"/>
                                        <p:tgtEl>
                                          <p:spTgt spid="3">
                                            <p:bg/>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Effect transition="in" filter="blinds(horizontal)">
                                      <p:cBhvr>
                                        <p:cTn id="24" dur="500"/>
                                        <p:tgtEl>
                                          <p:spTgt spid="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1" nodeType="clickEffect">
                                  <p:stCondLst>
                                    <p:cond delay="0"/>
                                  </p:stCondLst>
                                  <p:childTnLst>
                                    <p:set>
                                      <p:cBhvr>
                                        <p:cTn id="28" dur="1" fill="hold">
                                          <p:stCondLst>
                                            <p:cond delay="0"/>
                                          </p:stCondLst>
                                        </p:cTn>
                                        <p:tgtEl>
                                          <p:spTgt spid="3">
                                            <p:bg/>
                                          </p:spTgt>
                                        </p:tgtEl>
                                        <p:attrNameLst>
                                          <p:attrName>style.visibility</p:attrName>
                                        </p:attrNameLst>
                                      </p:cBhvr>
                                      <p:to>
                                        <p:strVal val="visible"/>
                                      </p:to>
                                    </p:set>
                                    <p:animEffect transition="in" filter="checkerboard(across)">
                                      <p:cBhvr>
                                        <p:cTn id="29" dur="500"/>
                                        <p:tgtEl>
                                          <p:spTgt spid="3">
                                            <p:bg/>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1" nodeType="clickEffect">
                                  <p:stCondLst>
                                    <p:cond delay="0"/>
                                  </p:stCondLst>
                                  <p:childTnLst>
                                    <p:set>
                                      <p:cBhvr>
                                        <p:cTn id="33" dur="1" fill="hold">
                                          <p:stCondLst>
                                            <p:cond delay="0"/>
                                          </p:stCondLst>
                                        </p:cTn>
                                        <p:tgtEl>
                                          <p:spTgt spid="3">
                                            <p:txEl>
                                              <p:pRg st="0" end="0"/>
                                            </p:txEl>
                                          </p:spTgt>
                                        </p:tgtEl>
                                        <p:attrNameLst>
                                          <p:attrName>style.visibility</p:attrName>
                                        </p:attrNameLst>
                                      </p:cBhvr>
                                      <p:to>
                                        <p:strVal val="visible"/>
                                      </p:to>
                                    </p:set>
                                    <p:animEffect transition="in" filter="checkerboard(across)">
                                      <p:cBhvr>
                                        <p:cTn id="34" dur="500"/>
                                        <p:tgtEl>
                                          <p:spTgt spid="3">
                                            <p:txEl>
                                              <p:pRg st="0" end="0"/>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xit" presetSubtype="4" fill="hold" nodeType="clickEffect">
                                  <p:stCondLst>
                                    <p:cond delay="0"/>
                                  </p:stCondLst>
                                  <p:childTnLst>
                                    <p:anim calcmode="lin" valueType="num">
                                      <p:cBhvr additive="base">
                                        <p:cTn id="38" dur="500"/>
                                        <p:tgtEl>
                                          <p:spTgt spid="5"/>
                                        </p:tgtEl>
                                        <p:attrNameLst>
                                          <p:attrName>ppt_x</p:attrName>
                                        </p:attrNameLst>
                                      </p:cBhvr>
                                      <p:tavLst>
                                        <p:tav tm="0">
                                          <p:val>
                                            <p:strVal val="ppt_x"/>
                                          </p:val>
                                        </p:tav>
                                        <p:tav tm="100000">
                                          <p:val>
                                            <p:strVal val="ppt_x"/>
                                          </p:val>
                                        </p:tav>
                                      </p:tavLst>
                                    </p:anim>
                                    <p:anim calcmode="lin" valueType="num">
                                      <p:cBhvr additive="base">
                                        <p:cTn id="39" dur="500"/>
                                        <p:tgtEl>
                                          <p:spTgt spid="5"/>
                                        </p:tgtEl>
                                        <p:attrNameLst>
                                          <p:attrName>ppt_y</p:attrName>
                                        </p:attrNameLst>
                                      </p:cBhvr>
                                      <p:tavLst>
                                        <p:tav tm="0">
                                          <p:val>
                                            <p:strVal val="ppt_y"/>
                                          </p:val>
                                        </p:tav>
                                        <p:tav tm="100000">
                                          <p:val>
                                            <p:strVal val="1+ppt_h/2"/>
                                          </p:val>
                                        </p:tav>
                                      </p:tavLst>
                                    </p:anim>
                                    <p:set>
                                      <p:cBhvr>
                                        <p:cTn id="40" dur="1" fill="hold">
                                          <p:stCondLst>
                                            <p:cond delay="499"/>
                                          </p:stCondLst>
                                        </p:cTn>
                                        <p:tgtEl>
                                          <p:spTgt spid="5"/>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2" presetClass="exit" presetSubtype="4" fill="hold" grpId="1" nodeType="clickEffect">
                                  <p:stCondLst>
                                    <p:cond delay="0"/>
                                  </p:stCondLst>
                                  <p:childTnLst>
                                    <p:anim calcmode="lin" valueType="num">
                                      <p:cBhvr additive="base">
                                        <p:cTn id="44" dur="500"/>
                                        <p:tgtEl>
                                          <p:spTgt spid="2"/>
                                        </p:tgtEl>
                                        <p:attrNameLst>
                                          <p:attrName>ppt_x</p:attrName>
                                        </p:attrNameLst>
                                      </p:cBhvr>
                                      <p:tavLst>
                                        <p:tav tm="0">
                                          <p:val>
                                            <p:strVal val="ppt_x"/>
                                          </p:val>
                                        </p:tav>
                                        <p:tav tm="100000">
                                          <p:val>
                                            <p:strVal val="ppt_x"/>
                                          </p:val>
                                        </p:tav>
                                      </p:tavLst>
                                    </p:anim>
                                    <p:anim calcmode="lin" valueType="num">
                                      <p:cBhvr additive="base">
                                        <p:cTn id="45" dur="500"/>
                                        <p:tgtEl>
                                          <p:spTgt spid="2"/>
                                        </p:tgtEl>
                                        <p:attrNameLst>
                                          <p:attrName>ppt_y</p:attrName>
                                        </p:attrNameLst>
                                      </p:cBhvr>
                                      <p:tavLst>
                                        <p:tav tm="0">
                                          <p:val>
                                            <p:strVal val="ppt_y"/>
                                          </p:val>
                                        </p:tav>
                                        <p:tav tm="100000">
                                          <p:val>
                                            <p:strVal val="1+ppt_h/2"/>
                                          </p:val>
                                        </p:tav>
                                      </p:tavLst>
                                    </p:anim>
                                    <p:set>
                                      <p:cBhvr>
                                        <p:cTn id="46" dur="1" fill="hold">
                                          <p:stCondLst>
                                            <p:cond delay="499"/>
                                          </p:stCondLst>
                                        </p:cTn>
                                        <p:tgtEl>
                                          <p:spTgt spid="2"/>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2" presetClass="exit" presetSubtype="4" fill="hold" grpId="2" nodeType="clickEffect">
                                  <p:stCondLst>
                                    <p:cond delay="0"/>
                                  </p:stCondLst>
                                  <p:childTnLst>
                                    <p:anim calcmode="lin" valueType="num">
                                      <p:cBhvr additive="base">
                                        <p:cTn id="50"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51" dur="500"/>
                                        <p:tgtEl>
                                          <p:spTgt spid="3">
                                            <p:txEl>
                                              <p:pRg st="0" end="0"/>
                                            </p:txEl>
                                          </p:spTgt>
                                        </p:tgtEl>
                                        <p:attrNameLst>
                                          <p:attrName>ppt_y</p:attrName>
                                        </p:attrNameLst>
                                      </p:cBhvr>
                                      <p:tavLst>
                                        <p:tav tm="0">
                                          <p:val>
                                            <p:strVal val="ppt_y"/>
                                          </p:val>
                                        </p:tav>
                                        <p:tav tm="100000">
                                          <p:val>
                                            <p:strVal val="1+ppt_h/2"/>
                                          </p:val>
                                        </p:tav>
                                      </p:tavLst>
                                    </p:anim>
                                    <p:set>
                                      <p:cBhvr>
                                        <p:cTn id="52"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 presetClass="exit" presetSubtype="4" fill="hold" grpId="2" nodeType="clickEffect">
                                  <p:stCondLst>
                                    <p:cond delay="0"/>
                                  </p:stCondLst>
                                  <p:childTnLst>
                                    <p:anim calcmode="lin" valueType="num">
                                      <p:cBhvr additive="base">
                                        <p:cTn id="56" dur="500"/>
                                        <p:tgtEl>
                                          <p:spTgt spid="3">
                                            <p:bg/>
                                          </p:spTgt>
                                        </p:tgtEl>
                                        <p:attrNameLst>
                                          <p:attrName>ppt_x</p:attrName>
                                        </p:attrNameLst>
                                      </p:cBhvr>
                                      <p:tavLst>
                                        <p:tav tm="0">
                                          <p:val>
                                            <p:strVal val="ppt_x"/>
                                          </p:val>
                                        </p:tav>
                                        <p:tav tm="100000">
                                          <p:val>
                                            <p:strVal val="ppt_x"/>
                                          </p:val>
                                        </p:tav>
                                      </p:tavLst>
                                    </p:anim>
                                    <p:anim calcmode="lin" valueType="num">
                                      <p:cBhvr additive="base">
                                        <p:cTn id="57" dur="500"/>
                                        <p:tgtEl>
                                          <p:spTgt spid="3">
                                            <p:bg/>
                                          </p:spTgt>
                                        </p:tgtEl>
                                        <p:attrNameLst>
                                          <p:attrName>ppt_y</p:attrName>
                                        </p:attrNameLst>
                                      </p:cBhvr>
                                      <p:tavLst>
                                        <p:tav tm="0">
                                          <p:val>
                                            <p:strVal val="ppt_y"/>
                                          </p:val>
                                        </p:tav>
                                        <p:tav tm="100000">
                                          <p:val>
                                            <p:strVal val="1+ppt_h/2"/>
                                          </p:val>
                                        </p:tav>
                                      </p:tavLst>
                                    </p:anim>
                                    <p:set>
                                      <p:cBhvr>
                                        <p:cTn id="58" dur="1" fill="hold">
                                          <p:stCondLst>
                                            <p:cond delay="499"/>
                                          </p:stCondLst>
                                        </p:cTn>
                                        <p:tgtEl>
                                          <p:spTgt spid="3">
                                            <p:bg/>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2" presetClass="exit" presetSubtype="4" fill="hold" nodeType="clickEffect">
                                  <p:stCondLst>
                                    <p:cond delay="0"/>
                                  </p:stCondLst>
                                  <p:childTnLst>
                                    <p:anim calcmode="lin" valueType="num">
                                      <p:cBhvr additive="base">
                                        <p:cTn id="62" dur="500"/>
                                        <p:tgtEl>
                                          <p:spTgt spid="1026"/>
                                        </p:tgtEl>
                                        <p:attrNameLst>
                                          <p:attrName>ppt_x</p:attrName>
                                        </p:attrNameLst>
                                      </p:cBhvr>
                                      <p:tavLst>
                                        <p:tav tm="0">
                                          <p:val>
                                            <p:strVal val="ppt_x"/>
                                          </p:val>
                                        </p:tav>
                                        <p:tav tm="100000">
                                          <p:val>
                                            <p:strVal val="ppt_x"/>
                                          </p:val>
                                        </p:tav>
                                      </p:tavLst>
                                    </p:anim>
                                    <p:anim calcmode="lin" valueType="num">
                                      <p:cBhvr additive="base">
                                        <p:cTn id="63" dur="500"/>
                                        <p:tgtEl>
                                          <p:spTgt spid="1026"/>
                                        </p:tgtEl>
                                        <p:attrNameLst>
                                          <p:attrName>ppt_y</p:attrName>
                                        </p:attrNameLst>
                                      </p:cBhvr>
                                      <p:tavLst>
                                        <p:tav tm="0">
                                          <p:val>
                                            <p:strVal val="ppt_y"/>
                                          </p:val>
                                        </p:tav>
                                        <p:tav tm="100000">
                                          <p:val>
                                            <p:strVal val="1+ppt_h/2"/>
                                          </p:val>
                                        </p:tav>
                                      </p:tavLst>
                                    </p:anim>
                                    <p:set>
                                      <p:cBhvr>
                                        <p:cTn id="64"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animBg="1"/>
      <p:bldP spid="3" grpId="1" build="p" animBg="1"/>
      <p:bldP spid="3" grpId="2"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857250" indent="-857250">
              <a:buFont typeface="+mj-lt"/>
              <a:buAutoNum type="romanUcPeriod" startAt="2"/>
            </a:pPr>
            <a:r>
              <a:rPr lang="fr-FR" sz="3600" dirty="0" smtClean="0">
                <a:effectLst>
                  <a:outerShdw blurRad="38100" dist="38100" dir="2700000" algn="tl">
                    <a:srgbClr val="000000">
                      <a:alpha val="43137"/>
                    </a:srgbClr>
                  </a:outerShdw>
                </a:effectLst>
              </a:rPr>
              <a:t>Les types de réseau 1</a:t>
            </a:r>
            <a:endParaRPr lang="fr-FR" sz="3600" dirty="0">
              <a:effectLst>
                <a:outerShdw blurRad="38100" dist="38100" dir="2700000" algn="tl">
                  <a:srgbClr val="000000">
                    <a:alpha val="43137"/>
                  </a:srgbClr>
                </a:outerShdw>
              </a:effectLst>
            </a:endParaRPr>
          </a:p>
        </p:txBody>
      </p:sp>
      <p:sp>
        <p:nvSpPr>
          <p:cNvPr id="3" name="Espace réservé du contenu 2"/>
          <p:cNvSpPr>
            <a:spLocks noGrp="1"/>
          </p:cNvSpPr>
          <p:nvPr>
            <p:ph idx="1"/>
          </p:nvPr>
        </p:nvSpPr>
        <p:spPr>
          <a:xfrm>
            <a:off x="1435608" y="1714488"/>
            <a:ext cx="7498080" cy="4533912"/>
          </a:xfrm>
        </p:spPr>
        <p:txBody>
          <a:bodyPr>
            <a:normAutofit fontScale="25000" lnSpcReduction="20000"/>
          </a:bodyPr>
          <a:lstStyle/>
          <a:p>
            <a:endParaRPr lang="fr-FR" sz="2400" dirty="0" smtClean="0"/>
          </a:p>
          <a:p>
            <a:r>
              <a:rPr lang="fr-FR" sz="11200" dirty="0" smtClean="0"/>
              <a:t>Selon le type d'entité concernée, le terme utilisé sera ainsi différent :</a:t>
            </a:r>
          </a:p>
          <a:p>
            <a:r>
              <a:rPr lang="fr-FR" sz="11200" b="1" dirty="0" smtClean="0"/>
              <a:t>réseau de transport</a:t>
            </a:r>
            <a:r>
              <a:rPr lang="fr-FR" sz="11200" dirty="0" smtClean="0"/>
              <a:t>: ensemble d'infrastructures et de disposition permettant de transporter des personnes et des biens entre plusieurs zones géographiques</a:t>
            </a:r>
          </a:p>
          <a:p>
            <a:r>
              <a:rPr lang="fr-FR" sz="11200" b="1" dirty="0" smtClean="0"/>
              <a:t>réseau téléphonique</a:t>
            </a:r>
            <a:r>
              <a:rPr lang="fr-FR" sz="11200" dirty="0" smtClean="0"/>
              <a:t>: infrastructure permettant de faire circuler la voix entre plusieurs postes téléphoniques</a:t>
            </a:r>
            <a:endParaRPr lang="fr-FR" sz="9800" dirty="0" smtClean="0"/>
          </a:p>
          <a:p>
            <a:pPr>
              <a:buFont typeface="Arial"/>
              <a:buChar char="•"/>
            </a:pPr>
            <a:r>
              <a:rPr lang="fr-FR" sz="11200" b="1" dirty="0" smtClean="0"/>
              <a:t>réseau de neurones: </a:t>
            </a:r>
            <a:r>
              <a:rPr lang="fr-FR" sz="11200" dirty="0" smtClean="0"/>
              <a:t>ensemble de cellules interconnectées entre-elles</a:t>
            </a:r>
          </a:p>
          <a:p>
            <a:r>
              <a:rPr lang="fr-FR" sz="2800" dirty="0" smtClean="0"/>
              <a:t/>
            </a:r>
            <a:br>
              <a:rPr lang="fr-FR" sz="2800" dirty="0" smtClean="0"/>
            </a:br>
            <a:r>
              <a:rPr lang="fr-FR" sz="9800" dirty="0" smtClean="0"/>
              <a:t/>
            </a:r>
            <a:br>
              <a:rPr lang="fr-FR" sz="9800" dirty="0" smtClean="0"/>
            </a:br>
            <a:r>
              <a:rPr lang="fr-FR" dirty="0" smtClean="0"/>
              <a:t/>
            </a:r>
            <a:br>
              <a:rPr lang="fr-FR" dirty="0" smtClean="0"/>
            </a:br>
            <a:r>
              <a:rPr lang="fr-FR" dirty="0" smtClean="0"/>
              <a:t/>
            </a:r>
            <a:br>
              <a:rPr lang="fr-FR" dirty="0" smtClean="0"/>
            </a:b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3</a:t>
            </a:fld>
            <a:endParaRPr lang="fr-BE"/>
          </a:p>
        </p:txBody>
      </p:sp>
      <p:pic>
        <p:nvPicPr>
          <p:cNvPr id="6" name="Image 5" descr="neir.jpg"/>
          <p:cNvPicPr>
            <a:picLocks noChangeAspect="1"/>
          </p:cNvPicPr>
          <p:nvPr/>
        </p:nvPicPr>
        <p:blipFill>
          <a:blip r:embed="rId3"/>
          <a:stretch>
            <a:fillRect/>
          </a:stretch>
        </p:blipFill>
        <p:spPr>
          <a:xfrm>
            <a:off x="6572264" y="285728"/>
            <a:ext cx="1395405" cy="1214422"/>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7" name="Image 6" descr="téléchargement (1).jpg"/>
          <p:cNvPicPr>
            <a:picLocks noChangeAspect="1"/>
          </p:cNvPicPr>
          <p:nvPr/>
        </p:nvPicPr>
        <p:blipFill>
          <a:blip r:embed="rId4"/>
          <a:stretch>
            <a:fillRect/>
          </a:stretch>
        </p:blipFill>
        <p:spPr>
          <a:xfrm>
            <a:off x="214282" y="214290"/>
            <a:ext cx="1476368" cy="1143008"/>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linds(horizont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linds(horizont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linds(horizont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linds(horizontal)">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blinds(horizontal)">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nodeType="clickEffect">
                                  <p:stCondLst>
                                    <p:cond delay="0"/>
                                  </p:stCondLst>
                                  <p:childTnLst>
                                    <p:anim calcmode="lin" valueType="num">
                                      <p:cBhvr additive="base">
                                        <p:cTn id="42" dur="500"/>
                                        <p:tgtEl>
                                          <p:spTgt spid="7"/>
                                        </p:tgtEl>
                                        <p:attrNameLst>
                                          <p:attrName>ppt_x</p:attrName>
                                        </p:attrNameLst>
                                      </p:cBhvr>
                                      <p:tavLst>
                                        <p:tav tm="0">
                                          <p:val>
                                            <p:strVal val="ppt_x"/>
                                          </p:val>
                                        </p:tav>
                                        <p:tav tm="100000">
                                          <p:val>
                                            <p:strVal val="ppt_x"/>
                                          </p:val>
                                        </p:tav>
                                      </p:tavLst>
                                    </p:anim>
                                    <p:anim calcmode="lin" valueType="num">
                                      <p:cBhvr additive="base">
                                        <p:cTn id="43" dur="500"/>
                                        <p:tgtEl>
                                          <p:spTgt spid="7"/>
                                        </p:tgtEl>
                                        <p:attrNameLst>
                                          <p:attrName>ppt_y</p:attrName>
                                        </p:attrNameLst>
                                      </p:cBhvr>
                                      <p:tavLst>
                                        <p:tav tm="0">
                                          <p:val>
                                            <p:strVal val="ppt_y"/>
                                          </p:val>
                                        </p:tav>
                                        <p:tav tm="100000">
                                          <p:val>
                                            <p:strVal val="1+ppt_h/2"/>
                                          </p:val>
                                        </p:tav>
                                      </p:tavLst>
                                    </p:anim>
                                    <p:set>
                                      <p:cBhvr>
                                        <p:cTn id="44" dur="1" fill="hold">
                                          <p:stCondLst>
                                            <p:cond delay="499"/>
                                          </p:stCondLst>
                                        </p:cTn>
                                        <p:tgtEl>
                                          <p:spTgt spid="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2"/>
                                        </p:tgtEl>
                                        <p:attrNameLst>
                                          <p:attrName>ppt_x</p:attrName>
                                        </p:attrNameLst>
                                      </p:cBhvr>
                                      <p:tavLst>
                                        <p:tav tm="0">
                                          <p:val>
                                            <p:strVal val="ppt_x"/>
                                          </p:val>
                                        </p:tav>
                                        <p:tav tm="100000">
                                          <p:val>
                                            <p:strVal val="ppt_x"/>
                                          </p:val>
                                        </p:tav>
                                      </p:tavLst>
                                    </p:anim>
                                    <p:anim calcmode="lin" valueType="num">
                                      <p:cBhvr additive="base">
                                        <p:cTn id="49" dur="500"/>
                                        <p:tgtEl>
                                          <p:spTgt spid="2"/>
                                        </p:tgtEl>
                                        <p:attrNameLst>
                                          <p:attrName>ppt_y</p:attrName>
                                        </p:attrNameLst>
                                      </p:cBhvr>
                                      <p:tavLst>
                                        <p:tav tm="0">
                                          <p:val>
                                            <p:strVal val="ppt_y"/>
                                          </p:val>
                                        </p:tav>
                                        <p:tav tm="100000">
                                          <p:val>
                                            <p:strVal val="1+ppt_h/2"/>
                                          </p:val>
                                        </p:tav>
                                      </p:tavLst>
                                    </p:anim>
                                    <p:set>
                                      <p:cBhvr>
                                        <p:cTn id="50" dur="1" fill="hold">
                                          <p:stCondLst>
                                            <p:cond delay="499"/>
                                          </p:stCondLst>
                                        </p:cTn>
                                        <p:tgtEl>
                                          <p:spTgt spid="2"/>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nodeType="clickEffect">
                                  <p:stCondLst>
                                    <p:cond delay="0"/>
                                  </p:stCondLst>
                                  <p:childTnLst>
                                    <p:anim calcmode="lin" valueType="num">
                                      <p:cBhvr additive="base">
                                        <p:cTn id="54" dur="500"/>
                                        <p:tgtEl>
                                          <p:spTgt spid="6"/>
                                        </p:tgtEl>
                                        <p:attrNameLst>
                                          <p:attrName>ppt_x</p:attrName>
                                        </p:attrNameLst>
                                      </p:cBhvr>
                                      <p:tavLst>
                                        <p:tav tm="0">
                                          <p:val>
                                            <p:strVal val="ppt_x"/>
                                          </p:val>
                                        </p:tav>
                                        <p:tav tm="100000">
                                          <p:val>
                                            <p:strVal val="ppt_x"/>
                                          </p:val>
                                        </p:tav>
                                      </p:tavLst>
                                    </p:anim>
                                    <p:anim calcmode="lin" valueType="num">
                                      <p:cBhvr additive="base">
                                        <p:cTn id="55" dur="500"/>
                                        <p:tgtEl>
                                          <p:spTgt spid="6"/>
                                        </p:tgtEl>
                                        <p:attrNameLst>
                                          <p:attrName>ppt_y</p:attrName>
                                        </p:attrNameLst>
                                      </p:cBhvr>
                                      <p:tavLst>
                                        <p:tav tm="0">
                                          <p:val>
                                            <p:strVal val="ppt_y"/>
                                          </p:val>
                                        </p:tav>
                                        <p:tav tm="100000">
                                          <p:val>
                                            <p:strVal val="1+ppt_h/2"/>
                                          </p:val>
                                        </p:tav>
                                      </p:tavLst>
                                    </p:anim>
                                    <p:set>
                                      <p:cBhvr>
                                        <p:cTn id="56" dur="1" fill="hold">
                                          <p:stCondLst>
                                            <p:cond delay="499"/>
                                          </p:stCondLst>
                                        </p:cTn>
                                        <p:tgtEl>
                                          <p:spTgt spid="6"/>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61" dur="500"/>
                                        <p:tgtEl>
                                          <p:spTgt spid="3">
                                            <p:txEl>
                                              <p:pRg st="1" end="1"/>
                                            </p:txEl>
                                          </p:spTgt>
                                        </p:tgtEl>
                                        <p:attrNameLst>
                                          <p:attrName>ppt_y</p:attrName>
                                        </p:attrNameLst>
                                      </p:cBhvr>
                                      <p:tavLst>
                                        <p:tav tm="0">
                                          <p:val>
                                            <p:strVal val="ppt_y"/>
                                          </p:val>
                                        </p:tav>
                                        <p:tav tm="100000">
                                          <p:val>
                                            <p:strVal val="1+ppt_h/2"/>
                                          </p:val>
                                        </p:tav>
                                      </p:tavLst>
                                    </p:anim>
                                    <p:set>
                                      <p:cBhvr>
                                        <p:cTn id="6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grpId="1" nodeType="clickEffect">
                                  <p:stCondLst>
                                    <p:cond delay="0"/>
                                  </p:stCondLst>
                                  <p:childTnLst>
                                    <p:anim calcmode="lin" valueType="num">
                                      <p:cBhvr additive="base">
                                        <p:cTn id="6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67" dur="500"/>
                                        <p:tgtEl>
                                          <p:spTgt spid="3">
                                            <p:txEl>
                                              <p:pRg st="2" end="2"/>
                                            </p:txEl>
                                          </p:spTgt>
                                        </p:tgtEl>
                                        <p:attrNameLst>
                                          <p:attrName>ppt_y</p:attrName>
                                        </p:attrNameLst>
                                      </p:cBhvr>
                                      <p:tavLst>
                                        <p:tav tm="0">
                                          <p:val>
                                            <p:strVal val="ppt_y"/>
                                          </p:val>
                                        </p:tav>
                                        <p:tav tm="100000">
                                          <p:val>
                                            <p:strVal val="1+ppt_h/2"/>
                                          </p:val>
                                        </p:tav>
                                      </p:tavLst>
                                    </p:anim>
                                    <p:set>
                                      <p:cBhvr>
                                        <p:cTn id="6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69" fill="hold">
                      <p:stCondLst>
                        <p:cond delay="indefinite"/>
                      </p:stCondLst>
                      <p:childTnLst>
                        <p:par>
                          <p:cTn id="70" fill="hold">
                            <p:stCondLst>
                              <p:cond delay="0"/>
                            </p:stCondLst>
                            <p:childTnLst>
                              <p:par>
                                <p:cTn id="71" presetID="2" presetClass="exit" presetSubtype="4" fill="hold" grpId="1" nodeType="clickEffect">
                                  <p:stCondLst>
                                    <p:cond delay="0"/>
                                  </p:stCondLst>
                                  <p:childTnLst>
                                    <p:anim calcmode="lin" valueType="num">
                                      <p:cBhvr additive="base">
                                        <p:cTn id="72"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73" dur="500"/>
                                        <p:tgtEl>
                                          <p:spTgt spid="3">
                                            <p:txEl>
                                              <p:pRg st="3" end="3"/>
                                            </p:txEl>
                                          </p:spTgt>
                                        </p:tgtEl>
                                        <p:attrNameLst>
                                          <p:attrName>ppt_y</p:attrName>
                                        </p:attrNameLst>
                                      </p:cBhvr>
                                      <p:tavLst>
                                        <p:tav tm="0">
                                          <p:val>
                                            <p:strVal val="ppt_y"/>
                                          </p:val>
                                        </p:tav>
                                        <p:tav tm="100000">
                                          <p:val>
                                            <p:strVal val="1+ppt_h/2"/>
                                          </p:val>
                                        </p:tav>
                                      </p:tavLst>
                                    </p:anim>
                                    <p:set>
                                      <p:cBhvr>
                                        <p:cTn id="74"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2" presetClass="exit" presetSubtype="4" fill="hold" grpId="1" nodeType="clickEffect">
                                  <p:stCondLst>
                                    <p:cond delay="0"/>
                                  </p:stCondLst>
                                  <p:childTnLst>
                                    <p:anim calcmode="lin" valueType="num">
                                      <p:cBhvr additive="base">
                                        <p:cTn id="78"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79" dur="500"/>
                                        <p:tgtEl>
                                          <p:spTgt spid="3">
                                            <p:txEl>
                                              <p:pRg st="4" end="4"/>
                                            </p:txEl>
                                          </p:spTgt>
                                        </p:tgtEl>
                                        <p:attrNameLst>
                                          <p:attrName>ppt_y</p:attrName>
                                        </p:attrNameLst>
                                      </p:cBhvr>
                                      <p:tavLst>
                                        <p:tav tm="0">
                                          <p:val>
                                            <p:strVal val="ppt_y"/>
                                          </p:val>
                                        </p:tav>
                                        <p:tav tm="100000">
                                          <p:val>
                                            <p:strVal val="1+ppt_h/2"/>
                                          </p:val>
                                        </p:tav>
                                      </p:tavLst>
                                    </p:anim>
                                    <p:set>
                                      <p:cBhvr>
                                        <p:cTn id="8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81" fill="hold">
                      <p:stCondLst>
                        <p:cond delay="indefinite"/>
                      </p:stCondLst>
                      <p:childTnLst>
                        <p:par>
                          <p:cTn id="82" fill="hold">
                            <p:stCondLst>
                              <p:cond delay="0"/>
                            </p:stCondLst>
                            <p:childTnLst>
                              <p:par>
                                <p:cTn id="83" presetID="2" presetClass="exit" presetSubtype="4" fill="hold" grpId="1" nodeType="clickEffect">
                                  <p:stCondLst>
                                    <p:cond delay="0"/>
                                  </p:stCondLst>
                                  <p:childTnLst>
                                    <p:anim calcmode="lin" valueType="num">
                                      <p:cBhvr additive="base">
                                        <p:cTn id="84"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5" dur="500"/>
                                        <p:tgtEl>
                                          <p:spTgt spid="3">
                                            <p:txEl>
                                              <p:pRg st="5" end="5"/>
                                            </p:txEl>
                                          </p:spTgt>
                                        </p:tgtEl>
                                        <p:attrNameLst>
                                          <p:attrName>ppt_y</p:attrName>
                                        </p:attrNameLst>
                                      </p:cBhvr>
                                      <p:tavLst>
                                        <p:tav tm="0">
                                          <p:val>
                                            <p:strVal val="ppt_y"/>
                                          </p:val>
                                        </p:tav>
                                        <p:tav tm="100000">
                                          <p:val>
                                            <p:strVal val="1+ppt_h/2"/>
                                          </p:val>
                                        </p:tav>
                                      </p:tavLst>
                                    </p:anim>
                                    <p:set>
                                      <p:cBhvr>
                                        <p:cTn id="86"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32560" y="785794"/>
            <a:ext cx="7406640" cy="1046288"/>
          </a:xfrm>
        </p:spPr>
        <p:txBody>
          <a:bodyPr>
            <a:normAutofit fontScale="90000"/>
          </a:bodyPr>
          <a:lstStyle/>
          <a:p>
            <a:r>
              <a:rPr lang="fr-FR" dirty="0" smtClean="0"/>
              <a:t/>
            </a:r>
            <a:br>
              <a:rPr lang="fr-FR" dirty="0" smtClean="0"/>
            </a:br>
            <a:r>
              <a:rPr lang="fr-FR" dirty="0" smtClean="0"/>
              <a:t/>
            </a:r>
            <a:br>
              <a:rPr lang="fr-FR" dirty="0" smtClean="0"/>
            </a:br>
            <a:endParaRPr lang="fr-FR" dirty="0"/>
          </a:p>
        </p:txBody>
      </p:sp>
      <p:sp>
        <p:nvSpPr>
          <p:cNvPr id="3" name="Sous-titre 2"/>
          <p:cNvSpPr>
            <a:spLocks noGrp="1"/>
          </p:cNvSpPr>
          <p:nvPr>
            <p:ph type="subTitle" idx="1"/>
          </p:nvPr>
        </p:nvSpPr>
        <p:spPr>
          <a:xfrm>
            <a:off x="1432560" y="642918"/>
            <a:ext cx="7406640" cy="2959746"/>
          </a:xfrm>
        </p:spPr>
        <p:txBody>
          <a:bodyPr>
            <a:normAutofit fontScale="25000" lnSpcReduction="20000"/>
          </a:bodyPr>
          <a:lstStyle/>
          <a:p>
            <a:endParaRPr lang="fr-FR" sz="18500" b="1" dirty="0" smtClean="0"/>
          </a:p>
          <a:p>
            <a:endParaRPr lang="fr-FR" sz="18500" b="1" dirty="0" smtClean="0"/>
          </a:p>
          <a:p>
            <a:r>
              <a:rPr lang="fr-FR" sz="11200" b="1" dirty="0" smtClean="0">
                <a:solidFill>
                  <a:schemeClr val="tx1"/>
                </a:solidFill>
              </a:rPr>
              <a:t>réseau de malfaiteurs</a:t>
            </a:r>
            <a:r>
              <a:rPr lang="fr-FR" sz="11200" dirty="0" smtClean="0">
                <a:solidFill>
                  <a:schemeClr val="tx1"/>
                </a:solidFill>
              </a:rPr>
              <a:t>: ensemble d'escrocs qui sont en contact les uns avec les autres (un escroc en cache généralement un autre!)</a:t>
            </a:r>
          </a:p>
          <a:p>
            <a:endParaRPr lang="fr-FR" sz="11200" dirty="0" smtClean="0">
              <a:solidFill>
                <a:schemeClr val="tx1"/>
              </a:solidFill>
            </a:endParaRPr>
          </a:p>
          <a:p>
            <a:r>
              <a:rPr lang="fr-FR" sz="11200" b="1" dirty="0" smtClean="0">
                <a:solidFill>
                  <a:schemeClr val="tx1"/>
                </a:solidFill>
              </a:rPr>
              <a:t>réseau informatique</a:t>
            </a:r>
            <a:r>
              <a:rPr lang="fr-FR" sz="11200" dirty="0" smtClean="0">
                <a:solidFill>
                  <a:schemeClr val="tx1"/>
                </a:solidFill>
              </a:rPr>
              <a:t>: ensemble d'ordinateurs reliés entre eux grâce à des lignes physiques et échangeant des informations sous forme </a:t>
            </a:r>
          </a:p>
          <a:p>
            <a:endParaRPr lang="fr-FR" sz="11200" dirty="0" smtClean="0">
              <a:solidFill>
                <a:schemeClr val="tx1"/>
              </a:solidFill>
            </a:endParaRPr>
          </a:p>
          <a:p>
            <a:r>
              <a:rPr lang="fr-FR" sz="11200" dirty="0" smtClean="0">
                <a:solidFill>
                  <a:schemeClr val="tx1"/>
                </a:solidFill>
              </a:rPr>
              <a:t>de </a:t>
            </a:r>
            <a:r>
              <a:rPr lang="fr-FR" sz="11200" u="sng" dirty="0" smtClean="0">
                <a:solidFill>
                  <a:schemeClr val="tx1"/>
                </a:solidFill>
                <a:hlinkClick r:id="rId3"/>
              </a:rPr>
              <a:t>données numériques</a:t>
            </a:r>
            <a:r>
              <a:rPr lang="fr-FR" sz="11200" dirty="0" smtClean="0">
                <a:solidFill>
                  <a:schemeClr val="tx1"/>
                </a:solidFill>
              </a:rPr>
              <a:t>                   (valeurs </a:t>
            </a:r>
            <a:r>
              <a:rPr lang="fr-FR" sz="11200" u="sng" dirty="0" smtClean="0">
                <a:solidFill>
                  <a:schemeClr val="tx1"/>
                </a:solidFill>
                <a:hlinkClick r:id="rId4"/>
              </a:rPr>
              <a:t>binaires</a:t>
            </a:r>
            <a:r>
              <a:rPr lang="fr-FR" sz="11200" dirty="0" smtClean="0">
                <a:solidFill>
                  <a:schemeClr val="tx1"/>
                </a:solidFill>
              </a:rPr>
              <a:t>, c'est-à-dire codées sous forme de signaux pouvant prendre deux valeurs : 0 et 1)</a:t>
            </a:r>
          </a:p>
          <a:p>
            <a:r>
              <a:rPr lang="fr-FR" dirty="0" smtClean="0">
                <a:solidFill>
                  <a:schemeClr val="tx1"/>
                </a:solidFill>
              </a:rPr>
              <a:t/>
            </a:r>
            <a:br>
              <a:rPr lang="fr-FR" dirty="0" smtClean="0">
                <a:solidFill>
                  <a:schemeClr val="tx1"/>
                </a:solidFill>
              </a:rPr>
            </a:br>
            <a:r>
              <a:rPr lang="fr-FR" dirty="0" smtClean="0"/>
              <a:t/>
            </a:r>
            <a:br>
              <a:rPr lang="fr-FR" dirty="0" smtClean="0"/>
            </a:br>
            <a:endParaRPr lang="fr-FR"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4</a:t>
            </a:fld>
            <a:endParaRPr lang="fr-BE"/>
          </a:p>
        </p:txBody>
      </p:sp>
      <p:pic>
        <p:nvPicPr>
          <p:cNvPr id="2050" name="Picture 2" descr="C:\Program Files\Microsoft Office\MEDIA\CAGCAT10\j0300520.gif"/>
          <p:cNvPicPr>
            <a:picLocks noChangeAspect="1" noChangeArrowheads="1" noCrop="1"/>
          </p:cNvPicPr>
          <p:nvPr/>
        </p:nvPicPr>
        <p:blipFill>
          <a:blip r:embed="rId5"/>
          <a:srcRect/>
          <a:stretch>
            <a:fillRect/>
          </a:stretch>
        </p:blipFill>
        <p:spPr bwMode="auto">
          <a:xfrm>
            <a:off x="3500430" y="4500570"/>
            <a:ext cx="1333506" cy="112395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pic>
        <p:nvPicPr>
          <p:cNvPr id="6" name="Image 5" descr="téléchargement (2).jpg"/>
          <p:cNvPicPr>
            <a:picLocks noChangeAspect="1"/>
          </p:cNvPicPr>
          <p:nvPr/>
        </p:nvPicPr>
        <p:blipFill>
          <a:blip r:embed="rId6"/>
          <a:stretch>
            <a:fillRect/>
          </a:stretch>
        </p:blipFill>
        <p:spPr>
          <a:xfrm>
            <a:off x="7077070" y="428604"/>
            <a:ext cx="2066930" cy="1343029"/>
          </a:xfrm>
          <a:prstGeom prst="rect">
            <a:avLst/>
          </a:prstGeom>
          <a:ln>
            <a:noFill/>
          </a:ln>
          <a:effectLst>
            <a:softEdge rad="112500"/>
          </a:effectLst>
        </p:spPr>
      </p:pic>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nodeType="clickEffect">
                                  <p:stCondLst>
                                    <p:cond delay="0"/>
                                  </p:stCondLst>
                                  <p:childTnLst>
                                    <p:set>
                                      <p:cBhvr>
                                        <p:cTn id="31" dur="1" fill="hold">
                                          <p:stCondLst>
                                            <p:cond delay="0"/>
                                          </p:stCondLst>
                                        </p:cTn>
                                        <p:tgtEl>
                                          <p:spTgt spid="2050"/>
                                        </p:tgtEl>
                                        <p:attrNameLst>
                                          <p:attrName>style.visibility</p:attrName>
                                        </p:attrNameLst>
                                      </p:cBhvr>
                                      <p:to>
                                        <p:strVal val="visible"/>
                                      </p:to>
                                    </p:set>
                                    <p:animEffect transition="in" filter="checkerboard(across)">
                                      <p:cBhvr>
                                        <p:cTn id="32" dur="500"/>
                                        <p:tgtEl>
                                          <p:spTgt spid="2050"/>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nodeType="clickEffect">
                                  <p:stCondLst>
                                    <p:cond delay="0"/>
                                  </p:stCondLst>
                                  <p:childTnLst>
                                    <p:anim calcmode="lin" valueType="num">
                                      <p:cBhvr additive="base">
                                        <p:cTn id="36" dur="500"/>
                                        <p:tgtEl>
                                          <p:spTgt spid="6"/>
                                        </p:tgtEl>
                                        <p:attrNameLst>
                                          <p:attrName>ppt_x</p:attrName>
                                        </p:attrNameLst>
                                      </p:cBhvr>
                                      <p:tavLst>
                                        <p:tav tm="0">
                                          <p:val>
                                            <p:strVal val="ppt_x"/>
                                          </p:val>
                                        </p:tav>
                                        <p:tav tm="100000">
                                          <p:val>
                                            <p:strVal val="ppt_x"/>
                                          </p:val>
                                        </p:tav>
                                      </p:tavLst>
                                    </p:anim>
                                    <p:anim calcmode="lin" valueType="num">
                                      <p:cBhvr additive="base">
                                        <p:cTn id="37" dur="500"/>
                                        <p:tgtEl>
                                          <p:spTgt spid="6"/>
                                        </p:tgtEl>
                                        <p:attrNameLst>
                                          <p:attrName>ppt_y</p:attrName>
                                        </p:attrNameLst>
                                      </p:cBhvr>
                                      <p:tavLst>
                                        <p:tav tm="0">
                                          <p:val>
                                            <p:strVal val="ppt_y"/>
                                          </p:val>
                                        </p:tav>
                                        <p:tav tm="100000">
                                          <p:val>
                                            <p:strVal val="1+ppt_h/2"/>
                                          </p:val>
                                        </p:tav>
                                      </p:tavLst>
                                    </p:anim>
                                    <p:set>
                                      <p:cBhvr>
                                        <p:cTn id="38" dur="1" fill="hold">
                                          <p:stCondLst>
                                            <p:cond delay="499"/>
                                          </p:stCondLst>
                                        </p:cTn>
                                        <p:tgtEl>
                                          <p:spTgt spid="6"/>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3" dur="500"/>
                                        <p:tgtEl>
                                          <p:spTgt spid="3">
                                            <p:txEl>
                                              <p:pRg st="2" end="2"/>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9" dur="500"/>
                                        <p:tgtEl>
                                          <p:spTgt spid="3">
                                            <p:txEl>
                                              <p:pRg st="4" end="4"/>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1" nodeType="clickEffect">
                                  <p:stCondLst>
                                    <p:cond delay="0"/>
                                  </p:stCondLst>
                                  <p:childTnLst>
                                    <p:anim calcmode="lin" valueType="num">
                                      <p:cBhvr additive="base">
                                        <p:cTn id="54"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5" dur="500"/>
                                        <p:tgtEl>
                                          <p:spTgt spid="3">
                                            <p:txEl>
                                              <p:pRg st="6" end="6"/>
                                            </p:txEl>
                                          </p:spTgt>
                                        </p:tgtEl>
                                        <p:attrNameLst>
                                          <p:attrName>ppt_y</p:attrName>
                                        </p:attrNameLst>
                                      </p:cBhvr>
                                      <p:tavLst>
                                        <p:tav tm="0">
                                          <p:val>
                                            <p:strVal val="ppt_y"/>
                                          </p:val>
                                        </p:tav>
                                        <p:tav tm="100000">
                                          <p:val>
                                            <p:strVal val="1+ppt_h/2"/>
                                          </p:val>
                                        </p:tav>
                                      </p:tavLst>
                                    </p:anim>
                                    <p:set>
                                      <p:cBhvr>
                                        <p:cTn id="56"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61" dur="500"/>
                                        <p:tgtEl>
                                          <p:spTgt spid="3">
                                            <p:txEl>
                                              <p:pRg st="7" end="7"/>
                                            </p:txEl>
                                          </p:spTgt>
                                        </p:tgtEl>
                                        <p:attrNameLst>
                                          <p:attrName>ppt_y</p:attrName>
                                        </p:attrNameLst>
                                      </p:cBhvr>
                                      <p:tavLst>
                                        <p:tav tm="0">
                                          <p:val>
                                            <p:strVal val="ppt_y"/>
                                          </p:val>
                                        </p:tav>
                                        <p:tav tm="100000">
                                          <p:val>
                                            <p:strVal val="1+ppt_h/2"/>
                                          </p:val>
                                        </p:tav>
                                      </p:tavLst>
                                    </p:anim>
                                    <p:set>
                                      <p:cBhvr>
                                        <p:cTn id="62"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nodeType="clickEffect">
                                  <p:stCondLst>
                                    <p:cond delay="0"/>
                                  </p:stCondLst>
                                  <p:childTnLst>
                                    <p:anim calcmode="lin" valueType="num">
                                      <p:cBhvr additive="base">
                                        <p:cTn id="66" dur="500"/>
                                        <p:tgtEl>
                                          <p:spTgt spid="2050"/>
                                        </p:tgtEl>
                                        <p:attrNameLst>
                                          <p:attrName>ppt_x</p:attrName>
                                        </p:attrNameLst>
                                      </p:cBhvr>
                                      <p:tavLst>
                                        <p:tav tm="0">
                                          <p:val>
                                            <p:strVal val="ppt_x"/>
                                          </p:val>
                                        </p:tav>
                                        <p:tav tm="100000">
                                          <p:val>
                                            <p:strVal val="ppt_x"/>
                                          </p:val>
                                        </p:tav>
                                      </p:tavLst>
                                    </p:anim>
                                    <p:anim calcmode="lin" valueType="num">
                                      <p:cBhvr additive="base">
                                        <p:cTn id="67" dur="500"/>
                                        <p:tgtEl>
                                          <p:spTgt spid="2050"/>
                                        </p:tgtEl>
                                        <p:attrNameLst>
                                          <p:attrName>ppt_y</p:attrName>
                                        </p:attrNameLst>
                                      </p:cBhvr>
                                      <p:tavLst>
                                        <p:tav tm="0">
                                          <p:val>
                                            <p:strVal val="ppt_y"/>
                                          </p:val>
                                        </p:tav>
                                        <p:tav tm="100000">
                                          <p:val>
                                            <p:strVal val="1+ppt_h/2"/>
                                          </p:val>
                                        </p:tav>
                                      </p:tavLst>
                                    </p:anim>
                                    <p:set>
                                      <p:cBhvr>
                                        <p:cTn id="68"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857250" indent="-857250">
              <a:buFont typeface="+mj-lt"/>
              <a:buAutoNum type="romanUcPeriod" startAt="3"/>
            </a:pPr>
            <a:r>
              <a:rPr lang="fr-FR" sz="3600" dirty="0" smtClean="0"/>
              <a:t>Les types de réseau 2</a:t>
            </a:r>
            <a:endParaRPr lang="fr-FR" sz="3600" dirty="0"/>
          </a:p>
        </p:txBody>
      </p:sp>
      <p:sp>
        <p:nvSpPr>
          <p:cNvPr id="3" name="Espace réservé du contenu 2"/>
          <p:cNvSpPr>
            <a:spLocks noGrp="1"/>
          </p:cNvSpPr>
          <p:nvPr>
            <p:ph idx="1"/>
          </p:nvPr>
        </p:nvSpPr>
        <p:spPr>
          <a:xfrm>
            <a:off x="1435608" y="1857364"/>
            <a:ext cx="7498080" cy="4429156"/>
          </a:xfrm>
        </p:spPr>
        <p:txBody>
          <a:bodyPr>
            <a:normAutofit fontScale="92500" lnSpcReduction="10000"/>
          </a:bodyPr>
          <a:lstStyle/>
          <a:p>
            <a:endParaRPr lang="fr-FR" dirty="0" smtClean="0"/>
          </a:p>
          <a:p>
            <a:r>
              <a:rPr lang="fr-FR" sz="3000" dirty="0" smtClean="0"/>
              <a:t>On distingue généralement les deux types de réseaux suivants :</a:t>
            </a:r>
          </a:p>
          <a:p>
            <a:pPr lvl="1">
              <a:buFont typeface="Wingdings" pitchFamily="2" charset="2"/>
              <a:buChar char="§"/>
            </a:pPr>
            <a:r>
              <a:rPr lang="fr-FR" sz="3000" dirty="0" smtClean="0"/>
              <a:t>Les réseaux poste à poste (</a:t>
            </a:r>
            <a:r>
              <a:rPr lang="fr-FR" sz="3000" u="sng" dirty="0" err="1" smtClean="0"/>
              <a:t>peer</a:t>
            </a:r>
            <a:r>
              <a:rPr lang="fr-FR" sz="3000" u="sng" dirty="0" smtClean="0"/>
              <a:t> to </a:t>
            </a:r>
            <a:r>
              <a:rPr lang="fr-FR" sz="3000" u="sng" dirty="0" err="1" smtClean="0"/>
              <a:t>peer</a:t>
            </a:r>
            <a:r>
              <a:rPr lang="fr-FR" sz="3000" u="sng" dirty="0" smtClean="0"/>
              <a:t> / égal à égal</a:t>
            </a:r>
          </a:p>
          <a:p>
            <a:pPr lvl="1">
              <a:buFont typeface="Wingdings" pitchFamily="2" charset="2"/>
              <a:buChar char="§"/>
            </a:pPr>
            <a:r>
              <a:rPr lang="fr-FR" sz="3000" dirty="0" smtClean="0"/>
              <a:t>Réseaux organisés autour de serveurs (</a:t>
            </a:r>
            <a:r>
              <a:rPr lang="fr-FR" sz="3000" u="sng" dirty="0" err="1" smtClean="0">
                <a:hlinkClick r:id="rId3"/>
              </a:rPr>
              <a:t>Client/Serveur</a:t>
            </a:r>
            <a:r>
              <a:rPr lang="fr-FR" sz="3000" dirty="0" smtClean="0"/>
              <a:t>)</a:t>
            </a:r>
            <a:br>
              <a:rPr lang="fr-FR" sz="3000" dirty="0" smtClean="0"/>
            </a:br>
            <a:endParaRPr lang="fr-FR" sz="3000" dirty="0" smtClean="0"/>
          </a:p>
          <a:p>
            <a:pPr>
              <a:buNone/>
            </a:pPr>
            <a:r>
              <a:rPr lang="fr-FR" dirty="0" smtClean="0"/>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5</a:t>
            </a:fld>
            <a:endParaRPr lang="fr-BE"/>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amond(in)">
                                      <p:cBhvr>
                                        <p:cTn id="18" dur="20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amond(in)">
                                      <p:cBhvr>
                                        <p:cTn id="23" dur="20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xit" presetSubtype="4" fill="hold" grpId="1" nodeType="clickEffect">
                                  <p:stCondLst>
                                    <p:cond delay="0"/>
                                  </p:stCondLst>
                                  <p:childTnLst>
                                    <p:anim calcmode="lin" valueType="num">
                                      <p:cBhvr additive="base">
                                        <p:cTn id="27" dur="500"/>
                                        <p:tgtEl>
                                          <p:spTgt spid="2"/>
                                        </p:tgtEl>
                                        <p:attrNameLst>
                                          <p:attrName>ppt_x</p:attrName>
                                        </p:attrNameLst>
                                      </p:cBhvr>
                                      <p:tavLst>
                                        <p:tav tm="0">
                                          <p:val>
                                            <p:strVal val="ppt_x"/>
                                          </p:val>
                                        </p:tav>
                                        <p:tav tm="100000">
                                          <p:val>
                                            <p:strVal val="ppt_x"/>
                                          </p:val>
                                        </p:tav>
                                      </p:tavLst>
                                    </p:anim>
                                    <p:anim calcmode="lin" valueType="num">
                                      <p:cBhvr additive="base">
                                        <p:cTn id="28" dur="500"/>
                                        <p:tgtEl>
                                          <p:spTgt spid="2"/>
                                        </p:tgtEl>
                                        <p:attrNameLst>
                                          <p:attrName>ppt_y</p:attrName>
                                        </p:attrNameLst>
                                      </p:cBhvr>
                                      <p:tavLst>
                                        <p:tav tm="0">
                                          <p:val>
                                            <p:strVal val="ppt_y"/>
                                          </p:val>
                                        </p:tav>
                                        <p:tav tm="100000">
                                          <p:val>
                                            <p:strVal val="1+ppt_h/2"/>
                                          </p:val>
                                        </p:tav>
                                      </p:tavLst>
                                    </p:anim>
                                    <p:set>
                                      <p:cBhvr>
                                        <p:cTn id="29" dur="1" fill="hold">
                                          <p:stCondLst>
                                            <p:cond delay="499"/>
                                          </p:stCondLst>
                                        </p:cTn>
                                        <p:tgtEl>
                                          <p:spTgt spid="2"/>
                                        </p:tgtEl>
                                        <p:attrNameLst>
                                          <p:attrName>style.visibility</p:attrName>
                                        </p:attrNameLst>
                                      </p:cBhvr>
                                      <p:to>
                                        <p:strVal val="hidden"/>
                                      </p:to>
                                    </p:se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grpId="1" nodeType="clickEffect">
                                  <p:stCondLst>
                                    <p:cond delay="0"/>
                                  </p:stCondLst>
                                  <p:childTnLst>
                                    <p:anim calcmode="lin" valueType="num">
                                      <p:cBhvr additive="base">
                                        <p:cTn id="33"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34" dur="500"/>
                                        <p:tgtEl>
                                          <p:spTgt spid="3">
                                            <p:txEl>
                                              <p:pRg st="1" end="1"/>
                                            </p:txEl>
                                          </p:spTgt>
                                        </p:tgtEl>
                                        <p:attrNameLst>
                                          <p:attrName>ppt_y</p:attrName>
                                        </p:attrNameLst>
                                      </p:cBhvr>
                                      <p:tavLst>
                                        <p:tav tm="0">
                                          <p:val>
                                            <p:strVal val="ppt_y"/>
                                          </p:val>
                                        </p:tav>
                                        <p:tav tm="100000">
                                          <p:val>
                                            <p:strVal val="1+ppt_h/2"/>
                                          </p:val>
                                        </p:tav>
                                      </p:tavLst>
                                    </p:anim>
                                    <p:set>
                                      <p:cBhvr>
                                        <p:cTn id="35" dur="1" fill="hold">
                                          <p:stCondLst>
                                            <p:cond delay="499"/>
                                          </p:stCondLst>
                                        </p:cTn>
                                        <p:tgtEl>
                                          <p:spTgt spid="3">
                                            <p:txEl>
                                              <p:pRg st="1" end="1"/>
                                            </p:txEl>
                                          </p:spTgt>
                                        </p:tgtEl>
                                        <p:attrNameLst>
                                          <p:attrName>style.visibility</p:attrName>
                                        </p:attrNameLst>
                                      </p:cBhvr>
                                      <p:to>
                                        <p:strVal val="hidden"/>
                                      </p:to>
                                    </p:set>
                                  </p:childTnLst>
                                </p:cTn>
                              </p:par>
                              <p:par>
                                <p:cTn id="36" presetID="2" presetClass="exit" presetSubtype="4" fill="hold" grpId="1" nodeType="withEffect">
                                  <p:stCondLst>
                                    <p:cond delay="0"/>
                                  </p:stCondLst>
                                  <p:childTnLst>
                                    <p:anim calcmode="lin" valueType="num">
                                      <p:cBhvr additive="base">
                                        <p:cTn id="37"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8" dur="500"/>
                                        <p:tgtEl>
                                          <p:spTgt spid="3">
                                            <p:txEl>
                                              <p:pRg st="2" end="2"/>
                                            </p:txEl>
                                          </p:spTgt>
                                        </p:tgtEl>
                                        <p:attrNameLst>
                                          <p:attrName>ppt_y</p:attrName>
                                        </p:attrNameLst>
                                      </p:cBhvr>
                                      <p:tavLst>
                                        <p:tav tm="0">
                                          <p:val>
                                            <p:strVal val="ppt_y"/>
                                          </p:val>
                                        </p:tav>
                                        <p:tav tm="100000">
                                          <p:val>
                                            <p:strVal val="1+ppt_h/2"/>
                                          </p:val>
                                        </p:tav>
                                      </p:tavLst>
                                    </p:anim>
                                    <p:set>
                                      <p:cBhvr>
                                        <p:cTn id="39" dur="1" fill="hold">
                                          <p:stCondLst>
                                            <p:cond delay="499"/>
                                          </p:stCondLst>
                                        </p:cTn>
                                        <p:tgtEl>
                                          <p:spTgt spid="3">
                                            <p:txEl>
                                              <p:pRg st="2" end="2"/>
                                            </p:txEl>
                                          </p:spTgt>
                                        </p:tgtEl>
                                        <p:attrNameLst>
                                          <p:attrName>style.visibility</p:attrName>
                                        </p:attrNameLst>
                                      </p:cBhvr>
                                      <p:to>
                                        <p:strVal val="hidden"/>
                                      </p:to>
                                    </p:set>
                                  </p:childTnLst>
                                </p:cTn>
                              </p:par>
                              <p:par>
                                <p:cTn id="40" presetID="2" presetClass="exit" presetSubtype="4" fill="hold" grpId="1" nodeType="withEffect">
                                  <p:stCondLst>
                                    <p:cond delay="0"/>
                                  </p:stCondLst>
                                  <p:childTnLst>
                                    <p:anim calcmode="lin" valueType="num">
                                      <p:cBhvr additive="base">
                                        <p:cTn id="41"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42" dur="500"/>
                                        <p:tgtEl>
                                          <p:spTgt spid="3">
                                            <p:txEl>
                                              <p:pRg st="3" end="3"/>
                                            </p:txEl>
                                          </p:spTgt>
                                        </p:tgtEl>
                                        <p:attrNameLst>
                                          <p:attrName>ppt_y</p:attrName>
                                        </p:attrNameLst>
                                      </p:cBhvr>
                                      <p:tavLst>
                                        <p:tav tm="0">
                                          <p:val>
                                            <p:strVal val="ppt_y"/>
                                          </p:val>
                                        </p:tav>
                                        <p:tav tm="100000">
                                          <p:val>
                                            <p:strVal val="1+ppt_h/2"/>
                                          </p:val>
                                        </p:tav>
                                      </p:tavLst>
                                    </p:anim>
                                    <p:set>
                                      <p:cBhvr>
                                        <p:cTn id="4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2" presetClass="exit" presetSubtype="4" fill="hold" grpId="1" nodeType="clickEffect">
                                  <p:stCondLst>
                                    <p:cond delay="0"/>
                                  </p:stCondLst>
                                  <p:childTnLst>
                                    <p:anim calcmode="lin" valueType="num">
                                      <p:cBhvr additive="base">
                                        <p:cTn id="47"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48" dur="500"/>
                                        <p:tgtEl>
                                          <p:spTgt spid="3">
                                            <p:txEl>
                                              <p:pRg st="4" end="4"/>
                                            </p:txEl>
                                          </p:spTgt>
                                        </p:tgtEl>
                                        <p:attrNameLst>
                                          <p:attrName>ppt_y</p:attrName>
                                        </p:attrNameLst>
                                      </p:cBhvr>
                                      <p:tavLst>
                                        <p:tav tm="0">
                                          <p:val>
                                            <p:strVal val="ppt_y"/>
                                          </p:val>
                                        </p:tav>
                                        <p:tav tm="100000">
                                          <p:val>
                                            <p:strVal val="1+ppt_h/2"/>
                                          </p:val>
                                        </p:tav>
                                      </p:tavLst>
                                    </p:anim>
                                    <p:set>
                                      <p:cBhvr>
                                        <p:cTn id="49"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marL="857250" indent="-857250">
              <a:buFont typeface="+mj-lt"/>
              <a:buAutoNum type="romanUcPeriod" startAt="4"/>
            </a:pPr>
            <a:r>
              <a:rPr lang="fr-FR" sz="3600" dirty="0" smtClean="0"/>
              <a:t>Définition d’un réseau                         wifi</a:t>
            </a:r>
            <a:endParaRPr lang="fr-FR" sz="3600" dirty="0"/>
          </a:p>
        </p:txBody>
      </p:sp>
      <p:sp>
        <p:nvSpPr>
          <p:cNvPr id="3" name="Espace réservé du contenu 2"/>
          <p:cNvSpPr>
            <a:spLocks noGrp="1"/>
          </p:cNvSpPr>
          <p:nvPr>
            <p:ph idx="1"/>
          </p:nvPr>
        </p:nvSpPr>
        <p:spPr>
          <a:xfrm>
            <a:off x="1435608" y="1785926"/>
            <a:ext cx="7498080" cy="4462474"/>
          </a:xfrm>
        </p:spPr>
        <p:txBody>
          <a:bodyPr>
            <a:normAutofit fontScale="70000" lnSpcReduction="20000"/>
          </a:bodyPr>
          <a:lstStyle/>
          <a:p>
            <a:endParaRPr lang="fr-FR" dirty="0" smtClean="0"/>
          </a:p>
          <a:p>
            <a:endParaRPr lang="fr-FR" dirty="0" smtClean="0"/>
          </a:p>
          <a:p>
            <a:r>
              <a:rPr lang="fr-FR" sz="4000" dirty="0" smtClean="0"/>
              <a:t>La technologie </a:t>
            </a:r>
            <a:r>
              <a:rPr lang="fr-FR" sz="4000" dirty="0" err="1" smtClean="0">
                <a:hlinkClick r:id="rId3"/>
              </a:rPr>
              <a:t>WiFi</a:t>
            </a:r>
            <a:r>
              <a:rPr lang="fr-FR" sz="4000" dirty="0" smtClean="0"/>
              <a:t> (également appelée 802.11) est la technologie de  réseau local sans fil la plus usitée. Cette technologie permet de connecter des ordinateurs sur une distance  d'environ une centaine de mètres à un débit partagé pouvant  aller d'une dizaine de Mégabits par seconde (</a:t>
            </a:r>
            <a:r>
              <a:rPr lang="fr-FR" sz="4000" dirty="0" err="1" smtClean="0"/>
              <a:t>Mbps</a:t>
            </a:r>
            <a:r>
              <a:rPr lang="fr-FR" sz="4000" dirty="0" smtClean="0"/>
              <a:t>) à plusieurs dizaines de </a:t>
            </a:r>
            <a:r>
              <a:rPr lang="fr-FR" sz="4000" dirty="0" err="1" smtClean="0"/>
              <a:t>Mbps</a:t>
            </a:r>
            <a:r>
              <a:rPr lang="fr-FR" sz="4000" dirty="0" smtClean="0"/>
              <a:t/>
            </a:r>
            <a:br>
              <a:rPr lang="fr-FR" sz="4000" dirty="0" smtClean="0"/>
            </a:br>
            <a:r>
              <a:rPr lang="fr-FR" sz="4000" dirty="0" smtClean="0"/>
              <a:t> </a:t>
            </a:r>
            <a:r>
              <a:rPr lang="fr-FR" dirty="0" smtClean="0"/>
              <a:t/>
            </a:r>
            <a:br>
              <a:rPr lang="fr-FR" dirty="0" smtClean="0"/>
            </a:br>
            <a:r>
              <a:rPr lang="fr-FR" dirty="0" smtClean="0"/>
              <a:t> </a:t>
            </a:r>
            <a:br>
              <a:rPr lang="fr-FR" dirty="0" smtClean="0"/>
            </a:br>
            <a:r>
              <a:rPr lang="fr-FR" dirty="0" smtClean="0"/>
              <a:t>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6</a:t>
            </a:fld>
            <a:endParaRPr lang="fr-BE"/>
          </a:p>
        </p:txBody>
      </p:sp>
      <p:pic>
        <p:nvPicPr>
          <p:cNvPr id="6" name="Image 5" descr="Internet.jpg"/>
          <p:cNvPicPr>
            <a:picLocks noChangeAspect="1"/>
          </p:cNvPicPr>
          <p:nvPr/>
        </p:nvPicPr>
        <p:blipFill>
          <a:blip r:embed="rId4"/>
          <a:stretch>
            <a:fillRect/>
          </a:stretch>
        </p:blipFill>
        <p:spPr>
          <a:xfrm>
            <a:off x="6429388" y="214290"/>
            <a:ext cx="2500298" cy="2071678"/>
          </a:xfrm>
          <a:prstGeom prst="rect">
            <a:avLst/>
          </a:prstGeom>
          <a:ln>
            <a:noFill/>
          </a:ln>
          <a:effectLst>
            <a:softEdge rad="112500"/>
          </a:effectLst>
        </p:spPr>
      </p:pic>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xit" presetSubtype="4" fill="hold" grpId="1" nodeType="clickEffect">
                                  <p:stCondLst>
                                    <p:cond delay="0"/>
                                  </p:stCondLst>
                                  <p:childTnLst>
                                    <p:anim calcmode="lin" valueType="num">
                                      <p:cBhvr additive="base">
                                        <p:cTn id="22" dur="500"/>
                                        <p:tgtEl>
                                          <p:spTgt spid="2"/>
                                        </p:tgtEl>
                                        <p:attrNameLst>
                                          <p:attrName>ppt_x</p:attrName>
                                        </p:attrNameLst>
                                      </p:cBhvr>
                                      <p:tavLst>
                                        <p:tav tm="0">
                                          <p:val>
                                            <p:strVal val="ppt_x"/>
                                          </p:val>
                                        </p:tav>
                                        <p:tav tm="100000">
                                          <p:val>
                                            <p:strVal val="ppt_x"/>
                                          </p:val>
                                        </p:tav>
                                      </p:tavLst>
                                    </p:anim>
                                    <p:anim calcmode="lin" valueType="num">
                                      <p:cBhvr additive="base">
                                        <p:cTn id="23" dur="500"/>
                                        <p:tgtEl>
                                          <p:spTgt spid="2"/>
                                        </p:tgtEl>
                                        <p:attrNameLst>
                                          <p:attrName>ppt_y</p:attrName>
                                        </p:attrNameLst>
                                      </p:cBhvr>
                                      <p:tavLst>
                                        <p:tav tm="0">
                                          <p:val>
                                            <p:strVal val="ppt_y"/>
                                          </p:val>
                                        </p:tav>
                                        <p:tav tm="100000">
                                          <p:val>
                                            <p:strVal val="1+ppt_h/2"/>
                                          </p:val>
                                        </p:tav>
                                      </p:tavLst>
                                    </p:anim>
                                    <p:set>
                                      <p:cBhvr>
                                        <p:cTn id="24" dur="1" fill="hold">
                                          <p:stCondLst>
                                            <p:cond delay="499"/>
                                          </p:stCondLst>
                                        </p:cTn>
                                        <p:tgtEl>
                                          <p:spTgt spid="2"/>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2" presetClass="exit" presetSubtype="4" fill="hold" nodeType="clickEffect">
                                  <p:stCondLst>
                                    <p:cond delay="0"/>
                                  </p:stCondLst>
                                  <p:childTnLst>
                                    <p:anim calcmode="lin" valueType="num">
                                      <p:cBhvr additive="base">
                                        <p:cTn id="28" dur="500"/>
                                        <p:tgtEl>
                                          <p:spTgt spid="6"/>
                                        </p:tgtEl>
                                        <p:attrNameLst>
                                          <p:attrName>ppt_x</p:attrName>
                                        </p:attrNameLst>
                                      </p:cBhvr>
                                      <p:tavLst>
                                        <p:tav tm="0">
                                          <p:val>
                                            <p:strVal val="ppt_x"/>
                                          </p:val>
                                        </p:tav>
                                        <p:tav tm="100000">
                                          <p:val>
                                            <p:strVal val="ppt_x"/>
                                          </p:val>
                                        </p:tav>
                                      </p:tavLst>
                                    </p:anim>
                                    <p:anim calcmode="lin" valueType="num">
                                      <p:cBhvr additive="base">
                                        <p:cTn id="29" dur="500"/>
                                        <p:tgtEl>
                                          <p:spTgt spid="6"/>
                                        </p:tgtEl>
                                        <p:attrNameLst>
                                          <p:attrName>ppt_y</p:attrName>
                                        </p:attrNameLst>
                                      </p:cBhvr>
                                      <p:tavLst>
                                        <p:tav tm="0">
                                          <p:val>
                                            <p:strVal val="ppt_y"/>
                                          </p:val>
                                        </p:tav>
                                        <p:tav tm="100000">
                                          <p:val>
                                            <p:strVal val="1+ppt_h/2"/>
                                          </p:val>
                                        </p:tav>
                                      </p:tavLst>
                                    </p:anim>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2" presetClass="exit" presetSubtype="4" fill="hold" grpId="1" nodeType="clickEffect">
                                  <p:stCondLst>
                                    <p:cond delay="0"/>
                                  </p:stCondLst>
                                  <p:childTnLst>
                                    <p:anim calcmode="lin" valueType="num">
                                      <p:cBhvr additive="base">
                                        <p:cTn id="34"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35" dur="500"/>
                                        <p:tgtEl>
                                          <p:spTgt spid="3">
                                            <p:txEl>
                                              <p:pRg st="2" end="2"/>
                                            </p:txEl>
                                          </p:spTgt>
                                        </p:tgtEl>
                                        <p:attrNameLst>
                                          <p:attrName>ppt_y</p:attrName>
                                        </p:attrNameLst>
                                      </p:cBhvr>
                                      <p:tavLst>
                                        <p:tav tm="0">
                                          <p:val>
                                            <p:strVal val="ppt_y"/>
                                          </p:val>
                                        </p:tav>
                                        <p:tav tm="100000">
                                          <p:val>
                                            <p:strVal val="1+ppt_h/2"/>
                                          </p:val>
                                        </p:tav>
                                      </p:tavLst>
                                    </p:anim>
                                    <p:set>
                                      <p:cBhvr>
                                        <p:cTn id="3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571480"/>
            <a:ext cx="7498080" cy="642942"/>
          </a:xfrm>
        </p:spPr>
        <p:txBody>
          <a:bodyPr>
            <a:normAutofit fontScale="90000"/>
          </a:bodyPr>
          <a:lstStyle/>
          <a:p>
            <a:pPr marL="857250" indent="-857250" algn="ctr">
              <a:buFont typeface="+mj-lt"/>
              <a:buAutoNum type="romanUcPeriod" startAt="5"/>
            </a:pPr>
            <a:r>
              <a:rPr lang="fr-FR" sz="4000" dirty="0" smtClean="0"/>
              <a:t>La</a:t>
            </a:r>
            <a:r>
              <a:rPr lang="fr-FR" dirty="0" smtClean="0"/>
              <a:t> </a:t>
            </a:r>
            <a:r>
              <a:rPr lang="fr-FR" sz="4000" dirty="0" smtClean="0"/>
              <a:t>configuration matérielle d’ un réseau local</a:t>
            </a:r>
            <a:r>
              <a:rPr lang="fr-FR" dirty="0" smtClean="0"/>
              <a:t/>
            </a:r>
            <a:br>
              <a:rPr lang="fr-FR" dirty="0" smtClean="0"/>
            </a:br>
            <a:endParaRPr lang="fr-FR" dirty="0"/>
          </a:p>
        </p:txBody>
      </p:sp>
      <p:sp>
        <p:nvSpPr>
          <p:cNvPr id="3" name="Espace réservé du contenu 2"/>
          <p:cNvSpPr>
            <a:spLocks noGrp="1"/>
          </p:cNvSpPr>
          <p:nvPr>
            <p:ph idx="1"/>
          </p:nvPr>
        </p:nvSpPr>
        <p:spPr>
          <a:xfrm>
            <a:off x="1435608" y="1643050"/>
            <a:ext cx="7498080" cy="4605350"/>
          </a:xfrm>
        </p:spPr>
        <p:txBody>
          <a:bodyPr>
            <a:normAutofit fontScale="25000" lnSpcReduction="20000"/>
          </a:bodyPr>
          <a:lstStyle/>
          <a:p>
            <a:pPr>
              <a:buNone/>
            </a:pPr>
            <a:endParaRPr lang="fr-FR" sz="8600" dirty="0" smtClean="0"/>
          </a:p>
          <a:p>
            <a:pPr>
              <a:buNone/>
            </a:pPr>
            <a:r>
              <a:rPr lang="fr-FR" sz="11200" dirty="0" smtClean="0"/>
              <a:t>Pour réaliser un réseau filiale, on a besoin de :</a:t>
            </a:r>
          </a:p>
          <a:p>
            <a:r>
              <a:rPr lang="fr-FR" sz="11200" dirty="0" smtClean="0"/>
              <a:t>Carte réseau ;</a:t>
            </a:r>
          </a:p>
          <a:p>
            <a:r>
              <a:rPr lang="fr-FR" sz="11200" dirty="0" smtClean="0"/>
              <a:t>Câble de connexion ;</a:t>
            </a:r>
          </a:p>
          <a:p>
            <a:r>
              <a:rPr lang="fr-FR" sz="11200" dirty="0" smtClean="0"/>
              <a:t>Autres dispositifs (Hub, Switch) qui assure l'interconnexion.</a:t>
            </a:r>
          </a:p>
          <a:p>
            <a:pPr lvl="1">
              <a:buNone/>
            </a:pPr>
            <a:r>
              <a:rPr lang="fr-FR" sz="10400" b="1" u="sng" dirty="0" smtClean="0">
                <a:solidFill>
                  <a:schemeClr val="accent1"/>
                </a:solidFill>
              </a:rPr>
              <a:t>a. Les câble de connexion</a:t>
            </a:r>
            <a:endParaRPr lang="fr-FR" sz="10400" dirty="0" smtClean="0">
              <a:solidFill>
                <a:schemeClr val="accent1"/>
              </a:solidFill>
            </a:endParaRPr>
          </a:p>
          <a:p>
            <a:pPr lvl="1">
              <a:buNone/>
            </a:pPr>
            <a:r>
              <a:rPr lang="fr-FR" sz="10400" dirty="0" smtClean="0"/>
              <a:t>Plusieurs types de câbles peuvent être utilisées pour assurer la connexion dans un réseau local. Les plus utilisés sont: fils à paire torsadées, câble coaxial, fibres optiques.</a:t>
            </a:r>
          </a:p>
          <a:p>
            <a:r>
              <a:rPr lang="fr-FR" dirty="0" smtClean="0"/>
              <a:t/>
            </a:r>
            <a:br>
              <a:rPr lang="fr-FR" dirty="0" smtClean="0"/>
            </a:br>
            <a:r>
              <a:rPr lang="fr-FR" dirty="0" smtClean="0"/>
              <a:t> </a:t>
            </a:r>
            <a:br>
              <a:rPr lang="fr-FR" dirty="0" smtClean="0"/>
            </a:br>
            <a:r>
              <a:rPr lang="fr-FR" dirty="0" smtClean="0"/>
              <a:t> </a:t>
            </a:r>
            <a:br>
              <a:rPr lang="fr-FR" dirty="0" smtClean="0"/>
            </a:br>
            <a:r>
              <a:rPr lang="fr-FR" dirty="0" smtClean="0"/>
              <a:t> </a:t>
            </a:r>
            <a:br>
              <a:rPr lang="fr-FR" dirty="0" smtClean="0"/>
            </a:br>
            <a:r>
              <a:rPr lang="fr-FR" dirty="0" smtClean="0"/>
              <a:t> </a:t>
            </a:r>
            <a:br>
              <a:rPr lang="fr-FR" dirty="0" smtClean="0"/>
            </a:br>
            <a:r>
              <a:rPr lang="fr-FR" dirty="0" smtClean="0"/>
              <a:t> </a:t>
            </a:r>
            <a:br>
              <a:rPr lang="fr-FR" dirty="0" smtClean="0"/>
            </a:br>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7</a:t>
            </a:fld>
            <a:endParaRPr lang="fr-BE"/>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diamond(in)">
                                      <p:cBhvr>
                                        <p:cTn id="13" dur="20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diamond(in)">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diamond(in)">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8"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diamond(in)">
                                      <p:cBhvr>
                                        <p:cTn id="28" dur="2000"/>
                                        <p:tgtEl>
                                          <p:spTgt spid="3">
                                            <p:txEl>
                                              <p:pRg st="4" end="4"/>
                                            </p:txEl>
                                          </p:spTgt>
                                        </p:tgtEl>
                                      </p:cBhvr>
                                    </p:animEffect>
                                  </p:childTnLst>
                                </p:cTn>
                              </p:par>
                              <p:par>
                                <p:cTn id="29" presetID="8" presetClass="entr" presetSubtype="1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diamond(in)">
                                      <p:cBhvr>
                                        <p:cTn id="31" dur="2000"/>
                                        <p:tgtEl>
                                          <p:spTgt spid="3">
                                            <p:txEl>
                                              <p:pRg st="5" end="5"/>
                                            </p:txEl>
                                          </p:spTgt>
                                        </p:tgtEl>
                                      </p:cBhvr>
                                    </p:animEffect>
                                  </p:childTnLst>
                                </p:cTn>
                              </p:par>
                              <p:par>
                                <p:cTn id="32" presetID="8" presetClass="entr" presetSubtype="16"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diamond(in)">
                                      <p:cBhvr>
                                        <p:cTn id="34" dur="2000"/>
                                        <p:tgtEl>
                                          <p:spTgt spid="3">
                                            <p:txEl>
                                              <p:pRg st="6" end="6"/>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ntr" presetSubtype="16"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Effect transition="in" filter="diamond(in)">
                                      <p:cBhvr>
                                        <p:cTn id="39" dur="2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1" nodeType="clickEffect">
                                  <p:stCondLst>
                                    <p:cond delay="0"/>
                                  </p:stCondLst>
                                  <p:childTnLst>
                                    <p:anim calcmode="lin" valueType="num">
                                      <p:cBhvr additive="base">
                                        <p:cTn id="43" dur="500"/>
                                        <p:tgtEl>
                                          <p:spTgt spid="2"/>
                                        </p:tgtEl>
                                        <p:attrNameLst>
                                          <p:attrName>ppt_x</p:attrName>
                                        </p:attrNameLst>
                                      </p:cBhvr>
                                      <p:tavLst>
                                        <p:tav tm="0">
                                          <p:val>
                                            <p:strVal val="ppt_x"/>
                                          </p:val>
                                        </p:tav>
                                        <p:tav tm="100000">
                                          <p:val>
                                            <p:strVal val="ppt_x"/>
                                          </p:val>
                                        </p:tav>
                                      </p:tavLst>
                                    </p:anim>
                                    <p:anim calcmode="lin" valueType="num">
                                      <p:cBhvr additive="base">
                                        <p:cTn id="44" dur="500"/>
                                        <p:tgtEl>
                                          <p:spTgt spid="2"/>
                                        </p:tgtEl>
                                        <p:attrNameLst>
                                          <p:attrName>ppt_y</p:attrName>
                                        </p:attrNameLst>
                                      </p:cBhvr>
                                      <p:tavLst>
                                        <p:tav tm="0">
                                          <p:val>
                                            <p:strVal val="ppt_y"/>
                                          </p:val>
                                        </p:tav>
                                        <p:tav tm="100000">
                                          <p:val>
                                            <p:strVal val="1+ppt_h/2"/>
                                          </p:val>
                                        </p:tav>
                                      </p:tavLst>
                                    </p:anim>
                                    <p:set>
                                      <p:cBhvr>
                                        <p:cTn id="45" dur="1" fill="hold">
                                          <p:stCondLst>
                                            <p:cond delay="499"/>
                                          </p:stCondLst>
                                        </p:cTn>
                                        <p:tgtEl>
                                          <p:spTgt spid="2"/>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1" nodeType="clickEffect">
                                  <p:stCondLst>
                                    <p:cond delay="0"/>
                                  </p:stCondLst>
                                  <p:childTnLst>
                                    <p:anim calcmode="lin" valueType="num">
                                      <p:cBhvr additive="base">
                                        <p:cTn id="49"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50" dur="500"/>
                                        <p:tgtEl>
                                          <p:spTgt spid="3">
                                            <p:txEl>
                                              <p:pRg st="1" end="1"/>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grpId="1" nodeType="clickEffect">
                                  <p:stCondLst>
                                    <p:cond delay="0"/>
                                  </p:stCondLst>
                                  <p:childTnLst>
                                    <p:anim calcmode="lin" valueType="num">
                                      <p:cBhvr additive="base">
                                        <p:cTn id="55"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56" dur="500"/>
                                        <p:tgtEl>
                                          <p:spTgt spid="3">
                                            <p:txEl>
                                              <p:pRg st="2" end="2"/>
                                            </p:txEl>
                                          </p:spTgt>
                                        </p:tgtEl>
                                        <p:attrNameLst>
                                          <p:attrName>ppt_y</p:attrName>
                                        </p:attrNameLst>
                                      </p:cBhvr>
                                      <p:tavLst>
                                        <p:tav tm="0">
                                          <p:val>
                                            <p:strVal val="ppt_y"/>
                                          </p:val>
                                        </p:tav>
                                        <p:tav tm="100000">
                                          <p:val>
                                            <p:strVal val="1+ppt_h/2"/>
                                          </p:val>
                                        </p:tav>
                                      </p:tavLst>
                                    </p:anim>
                                    <p:set>
                                      <p:cBhvr>
                                        <p:cTn id="5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2" presetClass="exit" presetSubtype="4" fill="hold" grpId="1" nodeType="clickEffect">
                                  <p:stCondLst>
                                    <p:cond delay="0"/>
                                  </p:stCondLst>
                                  <p:childTnLst>
                                    <p:anim calcmode="lin" valueType="num">
                                      <p:cBhvr additive="base">
                                        <p:cTn id="61"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62" dur="500"/>
                                        <p:tgtEl>
                                          <p:spTgt spid="3">
                                            <p:txEl>
                                              <p:pRg st="3" end="3"/>
                                            </p:txEl>
                                          </p:spTgt>
                                        </p:tgtEl>
                                        <p:attrNameLst>
                                          <p:attrName>ppt_y</p:attrName>
                                        </p:attrNameLst>
                                      </p:cBhvr>
                                      <p:tavLst>
                                        <p:tav tm="0">
                                          <p:val>
                                            <p:strVal val="ppt_y"/>
                                          </p:val>
                                        </p:tav>
                                        <p:tav tm="100000">
                                          <p:val>
                                            <p:strVal val="1+ppt_h/2"/>
                                          </p:val>
                                        </p:tav>
                                      </p:tavLst>
                                    </p:anim>
                                    <p:set>
                                      <p:cBhvr>
                                        <p:cTn id="6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64" fill="hold">
                      <p:stCondLst>
                        <p:cond delay="indefinite"/>
                      </p:stCondLst>
                      <p:childTnLst>
                        <p:par>
                          <p:cTn id="65" fill="hold">
                            <p:stCondLst>
                              <p:cond delay="0"/>
                            </p:stCondLst>
                            <p:childTnLst>
                              <p:par>
                                <p:cTn id="66" presetID="2" presetClass="exit" presetSubtype="4" fill="hold" grpId="1" nodeType="clickEffect">
                                  <p:stCondLst>
                                    <p:cond delay="0"/>
                                  </p:stCondLst>
                                  <p:childTnLst>
                                    <p:anim calcmode="lin" valueType="num">
                                      <p:cBhvr additive="base">
                                        <p:cTn id="67"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8" dur="500"/>
                                        <p:tgtEl>
                                          <p:spTgt spid="3">
                                            <p:txEl>
                                              <p:pRg st="4" end="4"/>
                                            </p:txEl>
                                          </p:spTgt>
                                        </p:tgtEl>
                                        <p:attrNameLst>
                                          <p:attrName>ppt_y</p:attrName>
                                        </p:attrNameLst>
                                      </p:cBhvr>
                                      <p:tavLst>
                                        <p:tav tm="0">
                                          <p:val>
                                            <p:strVal val="ppt_y"/>
                                          </p:val>
                                        </p:tav>
                                        <p:tav tm="100000">
                                          <p:val>
                                            <p:strVal val="1+ppt_h/2"/>
                                          </p:val>
                                        </p:tav>
                                      </p:tavLst>
                                    </p:anim>
                                    <p:set>
                                      <p:cBhvr>
                                        <p:cTn id="69" dur="1" fill="hold">
                                          <p:stCondLst>
                                            <p:cond delay="499"/>
                                          </p:stCondLst>
                                        </p:cTn>
                                        <p:tgtEl>
                                          <p:spTgt spid="3">
                                            <p:txEl>
                                              <p:pRg st="4" end="4"/>
                                            </p:txEl>
                                          </p:spTgt>
                                        </p:tgtEl>
                                        <p:attrNameLst>
                                          <p:attrName>style.visibility</p:attrName>
                                        </p:attrNameLst>
                                      </p:cBhvr>
                                      <p:to>
                                        <p:strVal val="hidden"/>
                                      </p:to>
                                    </p:set>
                                  </p:childTnLst>
                                </p:cTn>
                              </p:par>
                              <p:par>
                                <p:cTn id="70" presetID="2" presetClass="exit" presetSubtype="4" fill="hold" grpId="1" nodeType="withEffect">
                                  <p:stCondLst>
                                    <p:cond delay="0"/>
                                  </p:stCondLst>
                                  <p:childTnLst>
                                    <p:anim calcmode="lin" valueType="num">
                                      <p:cBhvr additive="base">
                                        <p:cTn id="71"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72" dur="500"/>
                                        <p:tgtEl>
                                          <p:spTgt spid="3">
                                            <p:txEl>
                                              <p:pRg st="5" end="5"/>
                                            </p:txEl>
                                          </p:spTgt>
                                        </p:tgtEl>
                                        <p:attrNameLst>
                                          <p:attrName>ppt_y</p:attrName>
                                        </p:attrNameLst>
                                      </p:cBhvr>
                                      <p:tavLst>
                                        <p:tav tm="0">
                                          <p:val>
                                            <p:strVal val="ppt_y"/>
                                          </p:val>
                                        </p:tav>
                                        <p:tav tm="100000">
                                          <p:val>
                                            <p:strVal val="1+ppt_h/2"/>
                                          </p:val>
                                        </p:tav>
                                      </p:tavLst>
                                    </p:anim>
                                    <p:set>
                                      <p:cBhvr>
                                        <p:cTn id="73" dur="1" fill="hold">
                                          <p:stCondLst>
                                            <p:cond delay="499"/>
                                          </p:stCondLst>
                                        </p:cTn>
                                        <p:tgtEl>
                                          <p:spTgt spid="3">
                                            <p:txEl>
                                              <p:pRg st="5" end="5"/>
                                            </p:txEl>
                                          </p:spTgt>
                                        </p:tgtEl>
                                        <p:attrNameLst>
                                          <p:attrName>style.visibility</p:attrName>
                                        </p:attrNameLst>
                                      </p:cBhvr>
                                      <p:to>
                                        <p:strVal val="hidden"/>
                                      </p:to>
                                    </p:set>
                                  </p:childTnLst>
                                </p:cTn>
                              </p:par>
                              <p:par>
                                <p:cTn id="74" presetID="2" presetClass="exit" presetSubtype="4" fill="hold" grpId="1" nodeType="withEffect">
                                  <p:stCondLst>
                                    <p:cond delay="0"/>
                                  </p:stCondLst>
                                  <p:childTnLst>
                                    <p:anim calcmode="lin" valueType="num">
                                      <p:cBhvr additive="base">
                                        <p:cTn id="75"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76" dur="500"/>
                                        <p:tgtEl>
                                          <p:spTgt spid="3">
                                            <p:txEl>
                                              <p:pRg st="6" end="6"/>
                                            </p:txEl>
                                          </p:spTgt>
                                        </p:tgtEl>
                                        <p:attrNameLst>
                                          <p:attrName>ppt_y</p:attrName>
                                        </p:attrNameLst>
                                      </p:cBhvr>
                                      <p:tavLst>
                                        <p:tav tm="0">
                                          <p:val>
                                            <p:strVal val="ppt_y"/>
                                          </p:val>
                                        </p:tav>
                                        <p:tav tm="100000">
                                          <p:val>
                                            <p:strVal val="1+ppt_h/2"/>
                                          </p:val>
                                        </p:tav>
                                      </p:tavLst>
                                    </p:anim>
                                    <p:set>
                                      <p:cBhvr>
                                        <p:cTn id="77"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2" presetClass="exit" presetSubtype="4" fill="hold" grpId="1" nodeType="clickEffect">
                                  <p:stCondLst>
                                    <p:cond delay="0"/>
                                  </p:stCondLst>
                                  <p:childTnLst>
                                    <p:anim calcmode="lin" valueType="num">
                                      <p:cBhvr additive="base">
                                        <p:cTn id="81"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82" dur="500"/>
                                        <p:tgtEl>
                                          <p:spTgt spid="3">
                                            <p:txEl>
                                              <p:pRg st="7" end="7"/>
                                            </p:txEl>
                                          </p:spTgt>
                                        </p:tgtEl>
                                        <p:attrNameLst>
                                          <p:attrName>ppt_y</p:attrName>
                                        </p:attrNameLst>
                                      </p:cBhvr>
                                      <p:tavLst>
                                        <p:tav tm="0">
                                          <p:val>
                                            <p:strVal val="ppt_y"/>
                                          </p:val>
                                        </p:tav>
                                        <p:tav tm="100000">
                                          <p:val>
                                            <p:strVal val="1+ppt_h/2"/>
                                          </p:val>
                                        </p:tav>
                                      </p:tavLst>
                                    </p:anim>
                                    <p:set>
                                      <p:cBhvr>
                                        <p:cTn id="83"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build="p"/>
      <p:bldP spid="3" grpI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FR" dirty="0" smtClean="0"/>
              <a:t/>
            </a:r>
            <a:br>
              <a:rPr lang="fr-FR" dirty="0" smtClean="0"/>
            </a:br>
            <a:endParaRPr lang="fr-FR" dirty="0"/>
          </a:p>
        </p:txBody>
      </p:sp>
      <p:sp>
        <p:nvSpPr>
          <p:cNvPr id="3" name="Sous-titre 2"/>
          <p:cNvSpPr>
            <a:spLocks noGrp="1"/>
          </p:cNvSpPr>
          <p:nvPr>
            <p:ph type="subTitle" idx="1"/>
          </p:nvPr>
        </p:nvSpPr>
        <p:spPr>
          <a:xfrm>
            <a:off x="1285852" y="285728"/>
            <a:ext cx="7553348" cy="4786346"/>
          </a:xfrm>
        </p:spPr>
        <p:txBody>
          <a:bodyPr>
            <a:normAutofit fontScale="25000" lnSpcReduction="20000"/>
          </a:bodyPr>
          <a:lstStyle/>
          <a:p>
            <a:endParaRPr lang="fr-FR" b="1" u="sng" dirty="0" smtClean="0"/>
          </a:p>
          <a:p>
            <a:endParaRPr lang="fr-FR" b="1" u="sng" dirty="0" smtClean="0"/>
          </a:p>
          <a:p>
            <a:endParaRPr lang="fr-FR" b="1" u="sng" dirty="0" smtClean="0"/>
          </a:p>
          <a:p>
            <a:pPr marL="1399032" indent="-1371600"/>
            <a:r>
              <a:rPr lang="fr-FR" sz="11200" b="1" u="sng" dirty="0" smtClean="0">
                <a:solidFill>
                  <a:schemeClr val="accent1"/>
                </a:solidFill>
              </a:rPr>
              <a:t>b. Les cartes réseau </a:t>
            </a:r>
            <a:r>
              <a:rPr lang="fr-FR" sz="11200" b="1" u="sng" dirty="0" smtClean="0"/>
              <a:t>:</a:t>
            </a:r>
            <a:endParaRPr lang="fr-FR" sz="11200" dirty="0" smtClean="0"/>
          </a:p>
          <a:p>
            <a:r>
              <a:rPr lang="fr-FR" sz="11200" dirty="0" smtClean="0">
                <a:solidFill>
                  <a:schemeClr val="tx1"/>
                </a:solidFill>
              </a:rPr>
              <a:t>Une carte réseau est un circuit électronique implanter directement sur un connecteur de l'unité centrale d'un ordinateur. Elle assure l'échange d'informations entre l'ordinateur et les autres éléments du réseau.</a:t>
            </a:r>
          </a:p>
          <a:p>
            <a:r>
              <a:rPr lang="fr-FR" sz="11200" b="1" u="sng" dirty="0" smtClean="0">
                <a:solidFill>
                  <a:schemeClr val="accent1"/>
                </a:solidFill>
              </a:rPr>
              <a:t> c. Les concentrateurs (HUB):</a:t>
            </a:r>
            <a:r>
              <a:rPr lang="fr-FR" sz="11200" dirty="0" smtClean="0"/>
              <a:t/>
            </a:r>
            <a:br>
              <a:rPr lang="fr-FR" sz="11200" dirty="0" smtClean="0"/>
            </a:br>
            <a:r>
              <a:rPr lang="fr-FR" sz="11200" dirty="0" smtClean="0">
                <a:solidFill>
                  <a:schemeClr val="tx1"/>
                </a:solidFill>
              </a:rPr>
              <a:t>Un réseau local nécessite un autre équipement qui assure l'interconnexion entre ces différents éléments il s'agit </a:t>
            </a:r>
            <a:r>
              <a:rPr lang="fr-FR" sz="11200" dirty="0" err="1" smtClean="0">
                <a:solidFill>
                  <a:schemeClr val="tx1"/>
                </a:solidFill>
              </a:rPr>
              <a:t>du"HUB</a:t>
            </a:r>
            <a:r>
              <a:rPr lang="fr-FR" sz="11200" dirty="0" smtClean="0">
                <a:solidFill>
                  <a:schemeClr val="tx1"/>
                </a:solidFill>
              </a:rPr>
              <a:t>".</a:t>
            </a:r>
          </a:p>
          <a:p>
            <a:r>
              <a:rPr lang="fr-FR" sz="11200" dirty="0" smtClean="0">
                <a:solidFill>
                  <a:schemeClr val="tx1"/>
                </a:solidFill>
              </a:rPr>
              <a:t>Tous les ordinateurs du réseau sont connectés aux ports "HUB" au moyen de câble munis de de connecteur (RJ45). Le "HUB" reçoit les données émises par l'ordinateur et les diffuse vers les autres.</a:t>
            </a:r>
          </a:p>
          <a:p>
            <a:r>
              <a:rPr lang="fr-FR" dirty="0" smtClean="0"/>
              <a:t/>
            </a:r>
            <a:br>
              <a:rPr lang="fr-FR" dirty="0" smtClean="0"/>
            </a:br>
            <a:r>
              <a:rPr lang="fr-FR" dirty="0" smtClean="0"/>
              <a:t/>
            </a:r>
            <a:br>
              <a:rPr lang="fr-FR" dirty="0" smtClean="0"/>
            </a:br>
            <a:endParaRPr lang="fr-FR" dirty="0" smtClean="0"/>
          </a:p>
          <a:p>
            <a:endParaRPr lang="fr-FR" dirty="0" smtClean="0"/>
          </a:p>
          <a:p>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8</a:t>
            </a:fld>
            <a:endParaRPr lang="fr-BE"/>
          </a:p>
        </p:txBody>
      </p:sp>
    </p:spTree>
  </p:cSld>
  <p:clrMapOvr>
    <a:masterClrMapping/>
  </p:clrMapOvr>
  <p:transition>
    <p:wedge/>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diamond(in)">
                                      <p:cBhvr>
                                        <p:cTn id="7" dur="20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diamond(in)">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diamond(in)">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diamond(in)">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diamond(in)">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xit" presetSubtype="4" fill="hold" grpId="1" nodeType="clickEffect">
                                  <p:stCondLst>
                                    <p:cond delay="0"/>
                                  </p:stCondLst>
                                  <p:childTnLst>
                                    <p:anim calcmode="lin" valueType="num">
                                      <p:cBhvr additive="base">
                                        <p:cTn id="31"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p:tgtEl>
                                          <p:spTgt spid="3">
                                            <p:txEl>
                                              <p:pRg st="3" end="3"/>
                                            </p:txEl>
                                          </p:spTgt>
                                        </p:tgtEl>
                                        <p:attrNameLst>
                                          <p:attrName>ppt_y</p:attrName>
                                        </p:attrNameLst>
                                      </p:cBhvr>
                                      <p:tavLst>
                                        <p:tav tm="0">
                                          <p:val>
                                            <p:strVal val="ppt_y"/>
                                          </p:val>
                                        </p:tav>
                                        <p:tav tm="100000">
                                          <p:val>
                                            <p:strVal val="1+ppt_h/2"/>
                                          </p:val>
                                        </p:tav>
                                      </p:tavLst>
                                    </p:anim>
                                    <p:set>
                                      <p:cBhvr>
                                        <p:cTn id="3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2" presetClass="exit" presetSubtype="4" fill="hold" grpId="1" nodeType="clickEffect">
                                  <p:stCondLst>
                                    <p:cond delay="0"/>
                                  </p:stCondLst>
                                  <p:childTnLst>
                                    <p:anim calcmode="lin" valueType="num">
                                      <p:cBhvr additive="base">
                                        <p:cTn id="37"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p:tgtEl>
                                          <p:spTgt spid="3">
                                            <p:txEl>
                                              <p:pRg st="4" end="4"/>
                                            </p:txEl>
                                          </p:spTgt>
                                        </p:tgtEl>
                                        <p:attrNameLst>
                                          <p:attrName>ppt_y</p:attrName>
                                        </p:attrNameLst>
                                      </p:cBhvr>
                                      <p:tavLst>
                                        <p:tav tm="0">
                                          <p:val>
                                            <p:strVal val="ppt_y"/>
                                          </p:val>
                                        </p:tav>
                                        <p:tav tm="100000">
                                          <p:val>
                                            <p:strVal val="1+ppt_h/2"/>
                                          </p:val>
                                        </p:tav>
                                      </p:tavLst>
                                    </p:anim>
                                    <p:set>
                                      <p:cBhvr>
                                        <p:cTn id="39"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40" fill="hold">
                      <p:stCondLst>
                        <p:cond delay="indefinite"/>
                      </p:stCondLst>
                      <p:childTnLst>
                        <p:par>
                          <p:cTn id="41" fill="hold">
                            <p:stCondLst>
                              <p:cond delay="0"/>
                            </p:stCondLst>
                            <p:childTnLst>
                              <p:par>
                                <p:cTn id="42" presetID="2" presetClass="exit" presetSubtype="4" fill="hold" grpId="1" nodeType="clickEffect">
                                  <p:stCondLst>
                                    <p:cond delay="0"/>
                                  </p:stCondLst>
                                  <p:childTnLst>
                                    <p:anim calcmode="lin" valueType="num">
                                      <p:cBhvr additive="base">
                                        <p:cTn id="43"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p:tgtEl>
                                          <p:spTgt spid="3">
                                            <p:txEl>
                                              <p:pRg st="5" end="5"/>
                                            </p:txEl>
                                          </p:spTgt>
                                        </p:tgtEl>
                                        <p:attrNameLst>
                                          <p:attrName>ppt_y</p:attrName>
                                        </p:attrNameLst>
                                      </p:cBhvr>
                                      <p:tavLst>
                                        <p:tav tm="0">
                                          <p:val>
                                            <p:strVal val="ppt_y"/>
                                          </p:val>
                                        </p:tav>
                                        <p:tav tm="100000">
                                          <p:val>
                                            <p:strVal val="1+ppt_h/2"/>
                                          </p:val>
                                        </p:tav>
                                      </p:tavLst>
                                    </p:anim>
                                    <p:set>
                                      <p:cBhvr>
                                        <p:cTn id="45"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 presetClass="exit" presetSubtype="4" fill="hold" grpId="1" nodeType="clickEffect">
                                  <p:stCondLst>
                                    <p:cond delay="0"/>
                                  </p:stCondLst>
                                  <p:childTnLst>
                                    <p:anim calcmode="lin" valueType="num">
                                      <p:cBhvr additive="base">
                                        <p:cTn id="49" dur="500"/>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50" dur="500"/>
                                        <p:tgtEl>
                                          <p:spTgt spid="3">
                                            <p:txEl>
                                              <p:pRg st="6" end="6"/>
                                            </p:txEl>
                                          </p:spTgt>
                                        </p:tgtEl>
                                        <p:attrNameLst>
                                          <p:attrName>ppt_y</p:attrName>
                                        </p:attrNameLst>
                                      </p:cBhvr>
                                      <p:tavLst>
                                        <p:tav tm="0">
                                          <p:val>
                                            <p:strVal val="ppt_y"/>
                                          </p:val>
                                        </p:tav>
                                        <p:tav tm="100000">
                                          <p:val>
                                            <p:strVal val="1+ppt_h/2"/>
                                          </p:val>
                                        </p:tav>
                                      </p:tavLst>
                                    </p:anim>
                                    <p:set>
                                      <p:cBhvr>
                                        <p:cTn id="51"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 presetClass="exit" presetSubtype="4" fill="hold" grpId="1" nodeType="clickEffect">
                                  <p:stCondLst>
                                    <p:cond delay="0"/>
                                  </p:stCondLst>
                                  <p:childTnLst>
                                    <p:anim calcmode="lin" valueType="num">
                                      <p:cBhvr additive="base">
                                        <p:cTn id="55" dur="500"/>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6" dur="500"/>
                                        <p:tgtEl>
                                          <p:spTgt spid="3">
                                            <p:txEl>
                                              <p:pRg st="7" end="7"/>
                                            </p:txEl>
                                          </p:spTgt>
                                        </p:tgtEl>
                                        <p:attrNameLst>
                                          <p:attrName>ppt_y</p:attrName>
                                        </p:attrNameLst>
                                      </p:cBhvr>
                                      <p:tavLst>
                                        <p:tav tm="0">
                                          <p:val>
                                            <p:strVal val="ppt_y"/>
                                          </p:val>
                                        </p:tav>
                                        <p:tav tm="100000">
                                          <p:val>
                                            <p:strVal val="1+ppt_h/2"/>
                                          </p:val>
                                        </p:tav>
                                      </p:tavLst>
                                    </p:anim>
                                    <p:set>
                                      <p:cBhvr>
                                        <p:cTn id="57"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marL="857250" indent="-857250">
              <a:buFont typeface="+mj-lt"/>
              <a:buAutoNum type="romanUcPeriod" startAt="6"/>
            </a:pPr>
            <a:r>
              <a:rPr lang="fr-FR" sz="3600" dirty="0" smtClean="0"/>
              <a:t>Topologie d’un réseau local</a:t>
            </a:r>
            <a:endParaRPr lang="fr-FR" sz="3600" dirty="0"/>
          </a:p>
        </p:txBody>
      </p:sp>
      <p:sp>
        <p:nvSpPr>
          <p:cNvPr id="3" name="Espace réservé du contenu 2"/>
          <p:cNvSpPr>
            <a:spLocks noGrp="1"/>
          </p:cNvSpPr>
          <p:nvPr>
            <p:ph idx="1"/>
          </p:nvPr>
        </p:nvSpPr>
        <p:spPr>
          <a:xfrm>
            <a:off x="1435608" y="1357298"/>
            <a:ext cx="7498080" cy="5214974"/>
          </a:xfrm>
        </p:spPr>
        <p:txBody>
          <a:bodyPr>
            <a:normAutofit fontScale="25000" lnSpcReduction="20000"/>
          </a:bodyPr>
          <a:lstStyle/>
          <a:p>
            <a:pPr>
              <a:buNone/>
            </a:pPr>
            <a:endParaRPr lang="fr-FR" sz="7400" dirty="0" smtClean="0"/>
          </a:p>
          <a:p>
            <a:r>
              <a:rPr lang="fr-FR" sz="10400" dirty="0" smtClean="0"/>
              <a:t>Le terme de "Topologie" logique d'un réseau désigné de la manière avec laquelle les composants (ordinateur, périphérique, câble de liaison...) sont interconnectés entre eux.</a:t>
            </a:r>
          </a:p>
          <a:p>
            <a:r>
              <a:rPr lang="fr-FR" sz="10400" dirty="0" smtClean="0"/>
              <a:t>On distinguer plusieurs topologie:</a:t>
            </a:r>
          </a:p>
          <a:p>
            <a:r>
              <a:rPr lang="fr-FR" sz="10400" dirty="0" smtClean="0"/>
              <a:t>Topologie "bus": dans un réseau en bus , tous les ordinateurs sont reliés à une même ligne de transmission par l'intermédiaire </a:t>
            </a:r>
            <a:br>
              <a:rPr lang="fr-FR" sz="10400" dirty="0" smtClean="0"/>
            </a:br>
            <a:r>
              <a:rPr lang="fr-FR" sz="10400" dirty="0" smtClean="0"/>
              <a:t> Topologie "étoile": dans un réseau en étoile, tous les ordinateurs sont reliés à un système matériel central appelé "concentrateur".</a:t>
            </a:r>
          </a:p>
          <a:p>
            <a:r>
              <a:rPr lang="fr-FR" sz="10400" dirty="0" smtClean="0"/>
              <a:t>Topologie "anneau": dans un réseau en anneau, les ordinateurs sont reliés à boucle fermée.</a:t>
            </a:r>
          </a:p>
          <a:p>
            <a:pPr>
              <a:buNone/>
            </a:pPr>
            <a:r>
              <a:rPr lang="fr-FR" sz="9600" dirty="0" smtClean="0"/>
              <a:t/>
            </a:r>
            <a:br>
              <a:rPr lang="fr-FR" sz="9600" dirty="0" smtClean="0"/>
            </a:br>
            <a:r>
              <a:rPr lang="fr-FR" sz="9600" dirty="0" smtClean="0"/>
              <a:t> </a:t>
            </a:r>
            <a:r>
              <a:rPr lang="fr-FR" dirty="0" smtClean="0"/>
              <a:t/>
            </a:r>
            <a:br>
              <a:rPr lang="fr-FR" dirty="0" smtClean="0"/>
            </a:br>
            <a:r>
              <a:rPr lang="fr-FR" dirty="0" smtClean="0"/>
              <a:t> </a:t>
            </a:r>
            <a:br>
              <a:rPr lang="fr-FR" dirty="0" smtClean="0"/>
            </a:br>
            <a:r>
              <a:rPr lang="fr-FR" dirty="0" smtClean="0"/>
              <a:t> </a:t>
            </a:r>
            <a:br>
              <a:rPr lang="fr-FR" dirty="0" smtClean="0"/>
            </a:br>
            <a:endParaRPr lang="fr-FR" dirty="0" smtClean="0"/>
          </a:p>
          <a:p>
            <a:endParaRPr lang="fr-FR"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9</a:t>
            </a:fld>
            <a:endParaRPr lang="fr-BE"/>
          </a:p>
        </p:txBody>
      </p:sp>
      <p:pic>
        <p:nvPicPr>
          <p:cNvPr id="5" name="Son enregistré">
            <a:hlinkClick r:id="" action="ppaction://media"/>
          </p:cNvPr>
          <p:cNvPicPr>
            <a:picLocks noRot="1" noChangeAspect="1"/>
          </p:cNvPicPr>
          <p:nvPr>
            <a:wavAudioFile r:embed="rId1" name="Son enregistré"/>
          </p:nvPr>
        </p:nvPicPr>
        <p:blipFill>
          <a:blip r:embed="rId8"/>
          <a:stretch>
            <a:fillRect/>
          </a:stretch>
        </p:blipFill>
        <p:spPr>
          <a:xfrm>
            <a:off x="4419600" y="3276600"/>
            <a:ext cx="304800" cy="304800"/>
          </a:xfrm>
          <a:prstGeom prst="rect">
            <a:avLst/>
          </a:prstGeom>
        </p:spPr>
      </p:pic>
      <p:pic>
        <p:nvPicPr>
          <p:cNvPr id="6" name="Son enregistré">
            <a:hlinkClick r:id="" action="ppaction://media"/>
          </p:cNvPr>
          <p:cNvPicPr>
            <a:picLocks noRot="1" noChangeAspect="1"/>
          </p:cNvPicPr>
          <p:nvPr>
            <a:wavAudioFile r:embed="rId2" name="Son enregistré"/>
          </p:nvPr>
        </p:nvPicPr>
        <p:blipFill>
          <a:blip r:embed="rId8"/>
          <a:stretch>
            <a:fillRect/>
          </a:stretch>
        </p:blipFill>
        <p:spPr>
          <a:xfrm>
            <a:off x="4419600" y="3276600"/>
            <a:ext cx="304800" cy="304800"/>
          </a:xfrm>
          <a:prstGeom prst="rect">
            <a:avLst/>
          </a:prstGeom>
        </p:spPr>
      </p:pic>
      <p:pic>
        <p:nvPicPr>
          <p:cNvPr id="7" name="j0214098.wav">
            <a:hlinkClick r:id="" action="ppaction://media"/>
          </p:cNvPr>
          <p:cNvPicPr>
            <a:picLocks noRot="1" noChangeAspect="1"/>
          </p:cNvPicPr>
          <p:nvPr>
            <a:wavAudioFile r:embed="rId3" name="j0214098.wav"/>
          </p:nvPr>
        </p:nvPicPr>
        <p:blipFill>
          <a:blip r:embed="rId8"/>
          <a:stretch>
            <a:fillRect/>
          </a:stretch>
        </p:blipFill>
        <p:spPr>
          <a:xfrm>
            <a:off x="4419600" y="3276600"/>
            <a:ext cx="304800" cy="304800"/>
          </a:xfrm>
          <a:prstGeom prst="rect">
            <a:avLst/>
          </a:prstGeom>
        </p:spPr>
      </p:pic>
      <p:pic>
        <p:nvPicPr>
          <p:cNvPr id="8" name="ELPHRG01.wav">
            <a:hlinkClick r:id="" action="ppaction://media"/>
          </p:cNvPr>
          <p:cNvPicPr>
            <a:picLocks noRot="1" noChangeAspect="1"/>
          </p:cNvPicPr>
          <p:nvPr>
            <a:wavAudioFile r:embed="rId4" name="ELPHRG01.wav"/>
          </p:nvPr>
        </p:nvPicPr>
        <p:blipFill>
          <a:blip r:embed="rId9"/>
          <a:stretch>
            <a:fillRect/>
          </a:stretch>
        </p:blipFill>
        <p:spPr>
          <a:xfrm>
            <a:off x="4419600" y="3409952"/>
            <a:ext cx="304800" cy="304800"/>
          </a:xfrm>
          <a:prstGeom prst="rect">
            <a:avLst/>
          </a:prstGeom>
        </p:spPr>
      </p:pic>
    </p:spTree>
  </p:cSld>
  <p:clrMapOvr>
    <a:masterClrMapping/>
  </p:clrMapOvr>
  <p:transition>
    <p:wedge/>
    <p:sndAc>
      <p:stSnd>
        <p:snd r:embed="rId7" name="camera.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xit" presetSubtype="4" fill="hold" grpId="1" nodeType="clickEffect">
                                  <p:stCondLst>
                                    <p:cond delay="0"/>
                                  </p:stCondLst>
                                  <p:childTnLst>
                                    <p:anim calcmode="lin" valueType="num">
                                      <p:cBhvr additive="base">
                                        <p:cTn id="36" dur="500"/>
                                        <p:tgtEl>
                                          <p:spTgt spid="2"/>
                                        </p:tgtEl>
                                        <p:attrNameLst>
                                          <p:attrName>ppt_x</p:attrName>
                                        </p:attrNameLst>
                                      </p:cBhvr>
                                      <p:tavLst>
                                        <p:tav tm="0">
                                          <p:val>
                                            <p:strVal val="ppt_x"/>
                                          </p:val>
                                        </p:tav>
                                        <p:tav tm="100000">
                                          <p:val>
                                            <p:strVal val="ppt_x"/>
                                          </p:val>
                                        </p:tav>
                                      </p:tavLst>
                                    </p:anim>
                                    <p:anim calcmode="lin" valueType="num">
                                      <p:cBhvr additive="base">
                                        <p:cTn id="37" dur="500"/>
                                        <p:tgtEl>
                                          <p:spTgt spid="2"/>
                                        </p:tgtEl>
                                        <p:attrNameLst>
                                          <p:attrName>ppt_y</p:attrName>
                                        </p:attrNameLst>
                                      </p:cBhvr>
                                      <p:tavLst>
                                        <p:tav tm="0">
                                          <p:val>
                                            <p:strVal val="ppt_y"/>
                                          </p:val>
                                        </p:tav>
                                        <p:tav tm="100000">
                                          <p:val>
                                            <p:strVal val="1+ppt_h/2"/>
                                          </p:val>
                                        </p:tav>
                                      </p:tavLst>
                                    </p:anim>
                                    <p:set>
                                      <p:cBhvr>
                                        <p:cTn id="38" dur="1" fill="hold">
                                          <p:stCondLst>
                                            <p:cond delay="499"/>
                                          </p:stCondLst>
                                        </p:cTn>
                                        <p:tgtEl>
                                          <p:spTgt spid="2"/>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2" presetClass="exit" presetSubtype="4" fill="hold" grpId="1" nodeType="clickEffect">
                                  <p:stCondLst>
                                    <p:cond delay="0"/>
                                  </p:stCondLst>
                                  <p:childTnLst>
                                    <p:anim calcmode="lin" valueType="num">
                                      <p:cBhvr additive="base">
                                        <p:cTn id="42"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43" dur="500"/>
                                        <p:tgtEl>
                                          <p:spTgt spid="3">
                                            <p:txEl>
                                              <p:pRg st="1" end="1"/>
                                            </p:txEl>
                                          </p:spTgt>
                                        </p:tgtEl>
                                        <p:attrNameLst>
                                          <p:attrName>ppt_y</p:attrName>
                                        </p:attrNameLst>
                                      </p:cBhvr>
                                      <p:tavLst>
                                        <p:tav tm="0">
                                          <p:val>
                                            <p:strVal val="ppt_y"/>
                                          </p:val>
                                        </p:tav>
                                        <p:tav tm="100000">
                                          <p:val>
                                            <p:strVal val="1+ppt_h/2"/>
                                          </p:val>
                                        </p:tav>
                                      </p:tavLst>
                                    </p:anim>
                                    <p:set>
                                      <p:cBhvr>
                                        <p:cTn id="44"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2" presetClass="exit" presetSubtype="4" fill="hold" grpId="1" nodeType="clickEffect">
                                  <p:stCondLst>
                                    <p:cond delay="0"/>
                                  </p:stCondLst>
                                  <p:childTnLst>
                                    <p:anim calcmode="lin" valueType="num">
                                      <p:cBhvr additive="base">
                                        <p:cTn id="48"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49" dur="500"/>
                                        <p:tgtEl>
                                          <p:spTgt spid="3">
                                            <p:txEl>
                                              <p:pRg st="2" end="2"/>
                                            </p:txEl>
                                          </p:spTgt>
                                        </p:tgtEl>
                                        <p:attrNameLst>
                                          <p:attrName>ppt_y</p:attrName>
                                        </p:attrNameLst>
                                      </p:cBhvr>
                                      <p:tavLst>
                                        <p:tav tm="0">
                                          <p:val>
                                            <p:strVal val="ppt_y"/>
                                          </p:val>
                                        </p:tav>
                                        <p:tav tm="100000">
                                          <p:val>
                                            <p:strVal val="1+ppt_h/2"/>
                                          </p:val>
                                        </p:tav>
                                      </p:tavLst>
                                    </p:anim>
                                    <p:set>
                                      <p:cBhvr>
                                        <p:cTn id="50"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2" presetClass="exit" presetSubtype="4" fill="hold" grpId="1" nodeType="clickEffect">
                                  <p:stCondLst>
                                    <p:cond delay="0"/>
                                  </p:stCondLst>
                                  <p:childTnLst>
                                    <p:anim calcmode="lin" valueType="num">
                                      <p:cBhvr additive="base">
                                        <p:cTn id="5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55" dur="500"/>
                                        <p:tgtEl>
                                          <p:spTgt spid="3">
                                            <p:txEl>
                                              <p:pRg st="3" end="3"/>
                                            </p:txEl>
                                          </p:spTgt>
                                        </p:tgtEl>
                                        <p:attrNameLst>
                                          <p:attrName>ppt_y</p:attrName>
                                        </p:attrNameLst>
                                      </p:cBhvr>
                                      <p:tavLst>
                                        <p:tav tm="0">
                                          <p:val>
                                            <p:strVal val="ppt_y"/>
                                          </p:val>
                                        </p:tav>
                                        <p:tav tm="100000">
                                          <p:val>
                                            <p:strVal val="1+ppt_h/2"/>
                                          </p:val>
                                        </p:tav>
                                      </p:tavLst>
                                    </p:anim>
                                    <p:set>
                                      <p:cBhvr>
                                        <p:cTn id="5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2" presetClass="exit" presetSubtype="4" fill="hold" grpId="1" nodeType="clickEffect">
                                  <p:stCondLst>
                                    <p:cond delay="0"/>
                                  </p:stCondLst>
                                  <p:childTnLst>
                                    <p:anim calcmode="lin" valueType="num">
                                      <p:cBhvr additive="base">
                                        <p:cTn id="60"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61" dur="500"/>
                                        <p:tgtEl>
                                          <p:spTgt spid="3">
                                            <p:txEl>
                                              <p:pRg st="4" end="4"/>
                                            </p:txEl>
                                          </p:spTgt>
                                        </p:tgtEl>
                                        <p:attrNameLst>
                                          <p:attrName>ppt_y</p:attrName>
                                        </p:attrNameLst>
                                      </p:cBhvr>
                                      <p:tavLst>
                                        <p:tav tm="0">
                                          <p:val>
                                            <p:strVal val="ppt_y"/>
                                          </p:val>
                                        </p:tav>
                                        <p:tav tm="100000">
                                          <p:val>
                                            <p:strVal val="1+ppt_h/2"/>
                                          </p:val>
                                        </p:tav>
                                      </p:tavLst>
                                    </p:anim>
                                    <p:set>
                                      <p:cBhvr>
                                        <p:cTn id="62"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2" presetClass="exit" presetSubtype="4" fill="hold" grpId="1" nodeType="clickEffect">
                                  <p:stCondLst>
                                    <p:cond delay="0"/>
                                  </p:stCondLst>
                                  <p:childTnLst>
                                    <p:anim calcmode="lin" valueType="num">
                                      <p:cBhvr additive="base">
                                        <p:cTn id="66" dur="500"/>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67" dur="500"/>
                                        <p:tgtEl>
                                          <p:spTgt spid="3">
                                            <p:txEl>
                                              <p:pRg st="5" end="5"/>
                                            </p:txEl>
                                          </p:spTgt>
                                        </p:tgtEl>
                                        <p:attrNameLst>
                                          <p:attrName>ppt_y</p:attrName>
                                        </p:attrNameLst>
                                      </p:cBhvr>
                                      <p:tavLst>
                                        <p:tav tm="0">
                                          <p:val>
                                            <p:strVal val="ppt_y"/>
                                          </p:val>
                                        </p:tav>
                                        <p:tav tm="100000">
                                          <p:val>
                                            <p:strVal val="1+ppt_h/2"/>
                                          </p:val>
                                        </p:tav>
                                      </p:tavLst>
                                    </p:anim>
                                    <p:set>
                                      <p:cBhvr>
                                        <p:cTn id="68"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69" restart="whenNotActive" fill="hold" evtFilter="cancelBubble" nodeType="interactiveSeq">
                <p:stCondLst>
                  <p:cond evt="onClick" delay="0">
                    <p:tgtEl>
                      <p:spTgt spid="5"/>
                    </p:tgtEl>
                  </p:cond>
                </p:stCondLst>
                <p:endSync evt="end" delay="0">
                  <p:rtn val="all"/>
                </p:endSync>
                <p:childTnLst>
                  <p:par>
                    <p:cTn id="70" fill="hold">
                      <p:stCondLst>
                        <p:cond delay="0"/>
                      </p:stCondLst>
                      <p:childTnLst>
                        <p:par>
                          <p:cTn id="71" fill="hold">
                            <p:stCondLst>
                              <p:cond delay="0"/>
                            </p:stCondLst>
                            <p:childTnLst>
                              <p:par>
                                <p:cTn id="72" presetID="1" presetClass="mediacall" presetSubtype="0" fill="hold" nodeType="clickEffect">
                                  <p:stCondLst>
                                    <p:cond delay="0"/>
                                  </p:stCondLst>
                                  <p:childTnLst>
                                    <p:cmd type="call" cmd="playFrom(0.0)">
                                      <p:cBhvr>
                                        <p:cTn id="73" dur="2977" fill="hold"/>
                                        <p:tgtEl>
                                          <p:spTgt spid="5"/>
                                        </p:tgtEl>
                                      </p:cBhvr>
                                    </p:cmd>
                                  </p:childTnLst>
                                </p:cTn>
                              </p:par>
                            </p:childTnLst>
                          </p:cTn>
                        </p:par>
                      </p:childTnLst>
                    </p:cTn>
                  </p:par>
                </p:childTnLst>
              </p:cTn>
              <p:nextCondLst>
                <p:cond evt="onClick" delay="0">
                  <p:tgtEl>
                    <p:spTgt spid="5"/>
                  </p:tgtEl>
                </p:cond>
              </p:nextCondLst>
            </p:seq>
            <p:audio>
              <p:cMediaNode>
                <p:cTn id="74"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seq concurrent="1" nextAc="seek">
              <p:cTn id="75" restart="whenNotActive" fill="hold" evtFilter="cancelBubble" nodeType="interactiveSeq">
                <p:stCondLst>
                  <p:cond evt="onClick" delay="0">
                    <p:tgtEl>
                      <p:spTgt spid="6"/>
                    </p:tgtEl>
                  </p:cond>
                </p:stCondLst>
                <p:endSync evt="end" delay="0">
                  <p:rtn val="all"/>
                </p:endSync>
                <p:childTnLst>
                  <p:par>
                    <p:cTn id="76" fill="hold">
                      <p:stCondLst>
                        <p:cond delay="0"/>
                      </p:stCondLst>
                      <p:childTnLst>
                        <p:par>
                          <p:cTn id="77" fill="hold">
                            <p:stCondLst>
                              <p:cond delay="0"/>
                            </p:stCondLst>
                            <p:childTnLst>
                              <p:par>
                                <p:cTn id="78" presetID="1" presetClass="mediacall" presetSubtype="0" fill="hold" nodeType="clickEffect">
                                  <p:stCondLst>
                                    <p:cond delay="0"/>
                                  </p:stCondLst>
                                  <p:childTnLst>
                                    <p:cmd type="call" cmd="playFrom(0.0)">
                                      <p:cBhvr>
                                        <p:cTn id="79" dur="2825" fill="hold"/>
                                        <p:tgtEl>
                                          <p:spTgt spid="6"/>
                                        </p:tgtEl>
                                      </p:cBhvr>
                                    </p:cmd>
                                  </p:childTnLst>
                                </p:cTn>
                              </p:par>
                            </p:childTnLst>
                          </p:cTn>
                        </p:par>
                      </p:childTnLst>
                    </p:cTn>
                  </p:par>
                </p:childTnLst>
              </p:cTn>
              <p:nextCondLst>
                <p:cond evt="onClick" delay="0">
                  <p:tgtEl>
                    <p:spTgt spid="6"/>
                  </p:tgtEl>
                </p:cond>
              </p:nextCondLst>
            </p:seq>
            <p:audio>
              <p:cMediaNode>
                <p:cTn id="80"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seq concurrent="1" nextAc="seek">
              <p:cTn id="81" restart="whenNotActive" fill="hold" evtFilter="cancelBubble" nodeType="interactiveSeq">
                <p:stCondLst>
                  <p:cond evt="onClick" delay="0">
                    <p:tgtEl>
                      <p:spTgt spid="7"/>
                    </p:tgtEl>
                  </p:cond>
                </p:stCondLst>
                <p:endSync evt="end" delay="0">
                  <p:rtn val="all"/>
                </p:endSync>
                <p:childTnLst>
                  <p:par>
                    <p:cTn id="82" fill="hold">
                      <p:stCondLst>
                        <p:cond delay="0"/>
                      </p:stCondLst>
                      <p:childTnLst>
                        <p:par>
                          <p:cTn id="83" fill="hold">
                            <p:stCondLst>
                              <p:cond delay="0"/>
                            </p:stCondLst>
                            <p:childTnLst>
                              <p:par>
                                <p:cTn id="84" presetID="1" presetClass="mediacall" presetSubtype="0" fill="hold" nodeType="clickEffect">
                                  <p:stCondLst>
                                    <p:cond delay="0"/>
                                  </p:stCondLst>
                                  <p:childTnLst>
                                    <p:cmd type="call" cmd="playFrom(0.0)">
                                      <p:cBhvr>
                                        <p:cTn id="85" dur="4745" fill="hold"/>
                                        <p:tgtEl>
                                          <p:spTgt spid="7"/>
                                        </p:tgtEl>
                                      </p:cBhvr>
                                    </p:cmd>
                                  </p:childTnLst>
                                </p:cTn>
                              </p:par>
                            </p:childTnLst>
                          </p:cTn>
                        </p:par>
                      </p:childTnLst>
                    </p:cTn>
                  </p:par>
                </p:childTnLst>
              </p:cTn>
              <p:nextCondLst>
                <p:cond evt="onClick" delay="0">
                  <p:tgtEl>
                    <p:spTgt spid="7"/>
                  </p:tgtEl>
                </p:cond>
              </p:nextCondLst>
            </p:seq>
            <p:audio>
              <p:cMediaNode>
                <p:cTn id="86"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seq concurrent="1" nextAc="seek">
              <p:cTn id="87" restart="whenNotActive" fill="hold" evtFilter="cancelBubble" nodeType="interactiveSeq">
                <p:stCondLst>
                  <p:cond evt="onClick" delay="0">
                    <p:tgtEl>
                      <p:spTgt spid="8"/>
                    </p:tgtEl>
                  </p:cond>
                </p:stCondLst>
                <p:endSync evt="end" delay="0">
                  <p:rtn val="all"/>
                </p:endSync>
                <p:childTnLst>
                  <p:par>
                    <p:cTn id="88" fill="hold">
                      <p:stCondLst>
                        <p:cond delay="0"/>
                      </p:stCondLst>
                      <p:childTnLst>
                        <p:par>
                          <p:cTn id="89" fill="hold">
                            <p:stCondLst>
                              <p:cond delay="0"/>
                            </p:stCondLst>
                            <p:childTnLst>
                              <p:par>
                                <p:cTn id="90" presetID="1" presetClass="mediacall" presetSubtype="0" fill="hold" nodeType="clickEffect">
                                  <p:stCondLst>
                                    <p:cond delay="0"/>
                                  </p:stCondLst>
                                  <p:childTnLst>
                                    <p:cmd type="call" cmd="playFrom(0.0)">
                                      <p:cBhvr>
                                        <p:cTn id="91" dur="3992" fill="hold"/>
                                        <p:tgtEl>
                                          <p:spTgt spid="8"/>
                                        </p:tgtEl>
                                      </p:cBhvr>
                                    </p:cmd>
                                  </p:childTnLst>
                                </p:cTn>
                              </p:par>
                            </p:childTnLst>
                          </p:cTn>
                        </p:par>
                      </p:childTnLst>
                    </p:cTn>
                  </p:par>
                </p:childTnLst>
              </p:cTn>
              <p:nextCondLst>
                <p:cond evt="onClick" delay="0">
                  <p:tgtEl>
                    <p:spTgt spid="8"/>
                  </p:tgtEl>
                </p:cond>
              </p:nextCondLst>
            </p:seq>
            <p:audio>
              <p:cMediaNode>
                <p:cTn id="92" fill="hold" display="0">
                  <p:stCondLst>
                    <p:cond delay="indefinite"/>
                  </p:stCondLst>
                  <p:endCondLst>
                    <p:cond evt="onNext" delay="0">
                      <p:tgtEl>
                        <p:sldTgt/>
                      </p:tgtEl>
                    </p:cond>
                    <p:cond evt="onPrev" delay="0">
                      <p:tgtEl>
                        <p:sldTgt/>
                      </p:tgtEl>
                    </p:cond>
                    <p:cond evt="onStopAudio" delay="0">
                      <p:tgtEl>
                        <p:sldTgt/>
                      </p:tgtEl>
                    </p:cond>
                  </p:endCondLst>
                </p:cTn>
                <p:tgtEl>
                  <p:spTgt spid="8"/>
                </p:tgtEl>
              </p:cMediaNode>
            </p:audio>
          </p:childTnLst>
        </p:cTn>
      </p:par>
    </p:tnLst>
    <p:bldLst>
      <p:bldP spid="2" grpId="0"/>
      <p:bldP spid="2" grpId="1"/>
      <p:bldP spid="3" grpId="0" build="p"/>
      <p:bldP spid="3" grpI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181</TotalTime>
  <Words>307</Words>
  <Application>Microsoft Office PowerPoint</Application>
  <PresentationFormat>Affichage à l'écran (4:3)</PresentationFormat>
  <Paragraphs>71</Paragraphs>
  <Slides>9</Slides>
  <Notes>1</Notes>
  <HiddenSlides>0</HiddenSlides>
  <MMClips>4</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Solstice</vt:lpstr>
      <vt:lpstr>Présentation PowerPoint</vt:lpstr>
      <vt:lpstr>Définition du réseau informatique</vt:lpstr>
      <vt:lpstr>Les types de réseau 1</vt:lpstr>
      <vt:lpstr>  </vt:lpstr>
      <vt:lpstr>Les types de réseau 2</vt:lpstr>
      <vt:lpstr>Définition d’un réseau                         wifi</vt:lpstr>
      <vt:lpstr>La configuration matérielle d’ un réseau local </vt:lpstr>
      <vt:lpstr> </vt:lpstr>
      <vt:lpstr>Topologie d’un réseau local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pc</dc:creator>
  <cp:lastModifiedBy>fujitsu</cp:lastModifiedBy>
  <cp:revision>23</cp:revision>
  <dcterms:created xsi:type="dcterms:W3CDTF">2014-05-06T11:27:03Z</dcterms:created>
  <dcterms:modified xsi:type="dcterms:W3CDTF">2014-05-27T21:11:14Z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