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12" r:id="rId1"/>
  </p:sldMasterIdLst>
  <p:sldIdLst>
    <p:sldId id="259" r:id="rId2"/>
    <p:sldId id="285" r:id="rId3"/>
    <p:sldId id="264" r:id="rId4"/>
    <p:sldId id="258" r:id="rId5"/>
    <p:sldId id="261" r:id="rId6"/>
    <p:sldId id="262" r:id="rId7"/>
    <p:sldId id="266" r:id="rId8"/>
    <p:sldId id="267" r:id="rId9"/>
    <p:sldId id="276" r:id="rId10"/>
    <p:sldId id="278" r:id="rId11"/>
    <p:sldId id="280" r:id="rId12"/>
    <p:sldId id="281" r:id="rId13"/>
    <p:sldId id="284" r:id="rId14"/>
    <p:sldId id="257" r:id="rId15"/>
    <p:sldId id="286"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618" autoAdjust="0"/>
    <p:restoredTop sz="94660"/>
  </p:normalViewPr>
  <p:slideViewPr>
    <p:cSldViewPr>
      <p:cViewPr varScale="1">
        <p:scale>
          <a:sx n="64" d="100"/>
          <a:sy n="64" d="100"/>
        </p:scale>
        <p:origin x="-164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1C887542-90F6-40F8-A98E-5AC9F57772CA}" type="datetimeFigureOut">
              <a:rPr lang="fr-FR" smtClean="0"/>
              <a:pPr/>
              <a:t>30/04/2014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E378DAEF-BB6E-4420-8E52-81FCBCAE17DE}"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C887542-90F6-40F8-A98E-5AC9F57772CA}" type="datetimeFigureOut">
              <a:rPr lang="fr-FR" smtClean="0"/>
              <a:pPr/>
              <a:t>30/04/2014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78DAEF-BB6E-4420-8E52-81FCBCAE17D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C887542-90F6-40F8-A98E-5AC9F57772CA}" type="datetimeFigureOut">
              <a:rPr lang="fr-FR" smtClean="0"/>
              <a:pPr/>
              <a:t>30/04/2014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78DAEF-BB6E-4420-8E52-81FCBCAE17D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1C887542-90F6-40F8-A98E-5AC9F57772CA}" type="datetimeFigureOut">
              <a:rPr lang="fr-FR" smtClean="0"/>
              <a:pPr/>
              <a:t>30/04/2014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78DAEF-BB6E-4420-8E52-81FCBCAE17DE}"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C887542-90F6-40F8-A98E-5AC9F57772CA}" type="datetimeFigureOut">
              <a:rPr lang="fr-FR" smtClean="0"/>
              <a:pPr/>
              <a:t>30/04/2014</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E378DAEF-BB6E-4420-8E52-81FCBCAE17D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1C887542-90F6-40F8-A98E-5AC9F57772CA}" type="datetimeFigureOut">
              <a:rPr lang="fr-FR" smtClean="0"/>
              <a:pPr/>
              <a:t>30/04/2014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78DAEF-BB6E-4420-8E52-81FCBCAE17DE}"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1C887542-90F6-40F8-A98E-5AC9F57772CA}" type="datetimeFigureOut">
              <a:rPr lang="fr-FR" smtClean="0"/>
              <a:pPr/>
              <a:t>30/04/2014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78DAEF-BB6E-4420-8E52-81FCBCAE17DE}"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C887542-90F6-40F8-A98E-5AC9F57772CA}" type="datetimeFigureOut">
              <a:rPr lang="fr-FR" smtClean="0"/>
              <a:pPr/>
              <a:t>30/04/2014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78DAEF-BB6E-4420-8E52-81FCBCAE17D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887542-90F6-40F8-A98E-5AC9F57772CA}" type="datetimeFigureOut">
              <a:rPr lang="fr-FR" smtClean="0"/>
              <a:pPr/>
              <a:t>30/04/2014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78DAEF-BB6E-4420-8E52-81FCBCAE17D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C887542-90F6-40F8-A98E-5AC9F57772CA}" type="datetimeFigureOut">
              <a:rPr lang="fr-FR" smtClean="0"/>
              <a:pPr/>
              <a:t>30/04/2014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78DAEF-BB6E-4420-8E52-81FCBCAE17DE}"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C887542-90F6-40F8-A98E-5AC9F57772CA}" type="datetimeFigureOut">
              <a:rPr lang="fr-FR" smtClean="0"/>
              <a:pPr/>
              <a:t>30/04/2014</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E378DAEF-BB6E-4420-8E52-81FCBCAE17DE}"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C887542-90F6-40F8-A98E-5AC9F57772CA}" type="datetimeFigureOut">
              <a:rPr lang="fr-FR" smtClean="0"/>
              <a:pPr/>
              <a:t>30/04/2014</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378DAEF-BB6E-4420-8E52-81FCBCAE17D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descr="reseau.jpg"/>
          <p:cNvPicPr>
            <a:picLocks noChangeAspect="1"/>
          </p:cNvPicPr>
          <p:nvPr/>
        </p:nvPicPr>
        <p:blipFill>
          <a:blip r:embed="rId2"/>
          <a:stretch>
            <a:fillRect/>
          </a:stretch>
        </p:blipFill>
        <p:spPr>
          <a:xfrm>
            <a:off x="-32" y="0"/>
            <a:ext cx="9144000" cy="6858000"/>
          </a:xfrm>
          <a:prstGeom prst="rect">
            <a:avLst/>
          </a:prstGeom>
        </p:spPr>
      </p:pic>
      <p:sp>
        <p:nvSpPr>
          <p:cNvPr id="6" name="ZoneTexte 5"/>
          <p:cNvSpPr txBox="1"/>
          <p:nvPr/>
        </p:nvSpPr>
        <p:spPr>
          <a:xfrm>
            <a:off x="4429124" y="500042"/>
            <a:ext cx="4500594" cy="1015663"/>
          </a:xfrm>
          <a:prstGeom prst="rect">
            <a:avLst/>
          </a:prstGeom>
          <a:noFill/>
        </p:spPr>
        <p:txBody>
          <a:bodyPr wrap="square" rtlCol="0">
            <a:spAutoFit/>
          </a:bodyPr>
          <a:lstStyle/>
          <a:p>
            <a:r>
              <a:rPr lang="fr-FR" sz="6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informatique</a:t>
            </a:r>
            <a:endParaRPr lang="fr-FR" sz="6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4" name="Lune 3"/>
          <p:cNvSpPr/>
          <p:nvPr/>
        </p:nvSpPr>
        <p:spPr>
          <a:xfrm rot="16711968">
            <a:off x="3853867" y="-2918882"/>
            <a:ext cx="1670027" cy="7787473"/>
          </a:xfrm>
          <a:prstGeom prst="moon">
            <a:avLst>
              <a:gd name="adj" fmla="val 12160"/>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357222" y="500042"/>
            <a:ext cx="4786346" cy="1015663"/>
          </a:xfrm>
          <a:prstGeom prst="rect">
            <a:avLst/>
          </a:prstGeom>
        </p:spPr>
        <p:txBody>
          <a:bodyPr wrap="square">
            <a:spAutoFit/>
          </a:bodyPr>
          <a:lstStyle/>
          <a:p>
            <a:pPr algn="r"/>
            <a:r>
              <a:rPr lang="fr-FR" sz="6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 réseau </a:t>
            </a:r>
            <a:endParaRPr lang="fr-FR" sz="6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8" name="ZoneTexte 7"/>
          <p:cNvSpPr txBox="1"/>
          <p:nvPr/>
        </p:nvSpPr>
        <p:spPr>
          <a:xfrm>
            <a:off x="500034" y="5715016"/>
            <a:ext cx="4000528" cy="707886"/>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fr-FR" sz="2000" b="1" spc="150" dirty="0" smtClean="0">
                <a:ln w="11430"/>
                <a:solidFill>
                  <a:schemeClr val="bg1">
                    <a:lumMod val="50000"/>
                  </a:schemeClr>
                </a:solidFill>
                <a:effectLst>
                  <a:outerShdw blurRad="25400" algn="tl" rotWithShape="0">
                    <a:srgbClr val="000000">
                      <a:alpha val="43000"/>
                    </a:srgbClr>
                  </a:outerShdw>
                </a:effectLst>
              </a:rPr>
              <a:t>Encadrer par:</a:t>
            </a:r>
          </a:p>
          <a:p>
            <a:r>
              <a:rPr lang="fr-FR" sz="2000" b="1" spc="150" dirty="0" smtClean="0">
                <a:ln w="11430"/>
                <a:solidFill>
                  <a:schemeClr val="bg1">
                    <a:lumMod val="50000"/>
                  </a:schemeClr>
                </a:solidFill>
                <a:effectLst>
                  <a:outerShdw blurRad="25400" algn="tl" rotWithShape="0">
                    <a:srgbClr val="000000">
                      <a:alpha val="43000"/>
                    </a:srgbClr>
                  </a:outerShdw>
                </a:effectLst>
              </a:rPr>
              <a:t>                M .Nabil </a:t>
            </a:r>
            <a:r>
              <a:rPr lang="fr-FR" sz="2000" b="1" spc="150" dirty="0" err="1" smtClean="0">
                <a:ln w="11430"/>
                <a:solidFill>
                  <a:schemeClr val="bg1">
                    <a:lumMod val="50000"/>
                  </a:schemeClr>
                </a:solidFill>
                <a:effectLst>
                  <a:outerShdw blurRad="25400" algn="tl" rotWithShape="0">
                    <a:srgbClr val="000000">
                      <a:alpha val="43000"/>
                    </a:srgbClr>
                  </a:outerShdw>
                </a:effectLst>
              </a:rPr>
              <a:t>Bahssoun</a:t>
            </a:r>
            <a:endParaRPr lang="fr-FR" sz="2000" b="1" spc="150" dirty="0">
              <a:ln w="11430"/>
              <a:solidFill>
                <a:schemeClr val="bg1">
                  <a:lumMod val="50000"/>
                </a:schemeClr>
              </a:solidFill>
              <a:effectLst>
                <a:outerShdw blurRad="25400" algn="tl" rotWithShape="0">
                  <a:srgbClr val="000000">
                    <a:alpha val="43000"/>
                  </a:srgbClr>
                </a:outerShdw>
              </a:effectLst>
            </a:endParaRPr>
          </a:p>
        </p:txBody>
      </p:sp>
      <p:sp>
        <p:nvSpPr>
          <p:cNvPr id="9" name="ZoneTexte 8"/>
          <p:cNvSpPr txBox="1"/>
          <p:nvPr/>
        </p:nvSpPr>
        <p:spPr>
          <a:xfrm>
            <a:off x="5286380" y="5643578"/>
            <a:ext cx="4071966" cy="707886"/>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fr-FR" sz="2000" b="1" spc="150" dirty="0" smtClean="0">
                <a:ln w="11430"/>
                <a:solidFill>
                  <a:srgbClr val="00B0F0"/>
                </a:solidFill>
                <a:effectLst>
                  <a:outerShdw blurRad="25400" algn="tl" rotWithShape="0">
                    <a:srgbClr val="000000">
                      <a:alpha val="43000"/>
                    </a:srgbClr>
                  </a:outerShdw>
                </a:effectLst>
              </a:rPr>
              <a:t>Réaliser par: </a:t>
            </a:r>
          </a:p>
          <a:p>
            <a:r>
              <a:rPr lang="fr-FR" sz="2000" b="1" spc="150" dirty="0" smtClean="0">
                <a:ln w="11430"/>
                <a:solidFill>
                  <a:srgbClr val="00B0F0"/>
                </a:solidFill>
                <a:effectLst>
                  <a:outerShdw blurRad="25400" algn="tl" rotWithShape="0">
                    <a:srgbClr val="000000">
                      <a:alpha val="43000"/>
                    </a:srgbClr>
                  </a:outerShdw>
                </a:effectLst>
              </a:rPr>
              <a:t>        Khadija </a:t>
            </a:r>
            <a:r>
              <a:rPr lang="fr-FR" sz="2000" b="1" spc="150" dirty="0" err="1" smtClean="0">
                <a:ln w="11430"/>
                <a:solidFill>
                  <a:srgbClr val="00B0F0"/>
                </a:solidFill>
                <a:effectLst>
                  <a:outerShdw blurRad="25400" algn="tl" rotWithShape="0">
                    <a:srgbClr val="000000">
                      <a:alpha val="43000"/>
                    </a:srgbClr>
                  </a:outerShdw>
                </a:effectLst>
              </a:rPr>
              <a:t>Anssar</a:t>
            </a:r>
            <a:endParaRPr lang="fr-FR" sz="2000" b="1" spc="150" dirty="0">
              <a:ln w="11430"/>
              <a:solidFill>
                <a:srgbClr val="00B0F0"/>
              </a:solidFill>
              <a:effectLst>
                <a:outerShdw blurRad="25400" algn="tl" rotWithShape="0">
                  <a:srgbClr val="000000">
                    <a:alpha val="43000"/>
                  </a:srgbClr>
                </a:outerShdw>
              </a:effectLst>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5"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428596" y="428604"/>
            <a:ext cx="4257676" cy="838200"/>
          </a:xfrm>
        </p:spPr>
        <p:txBody>
          <a:bodyPr>
            <a:scene3d>
              <a:camera prst="orthographicFront"/>
              <a:lightRig rig="soft" dir="t">
                <a:rot lat="0" lon="0" rev="10800000"/>
              </a:lightRig>
            </a:scene3d>
            <a:sp3d>
              <a:bevelT w="27940" h="12700"/>
              <a:contourClr>
                <a:srgbClr val="DDDDDD"/>
              </a:contourClr>
            </a:sp3d>
          </a:bodyPr>
          <a:lstStyle/>
          <a:p>
            <a:r>
              <a:rPr lang="fr-FR" b="1" spc="150" dirty="0" smtClean="0">
                <a:ln w="11430"/>
                <a:solidFill>
                  <a:srgbClr val="00B0F0"/>
                </a:solidFill>
                <a:effectLst>
                  <a:outerShdw blurRad="25400" algn="tl" rotWithShape="0">
                    <a:srgbClr val="000000">
                      <a:alpha val="43000"/>
                    </a:srgbClr>
                  </a:outerShdw>
                </a:effectLst>
              </a:rPr>
              <a:t>1.Le modem</a:t>
            </a:r>
            <a:endParaRPr lang="fr-FR" b="1" spc="150" dirty="0">
              <a:ln w="11430"/>
              <a:solidFill>
                <a:srgbClr val="00B0F0"/>
              </a:solidFill>
              <a:effectLst>
                <a:outerShdw blurRad="25400" algn="tl" rotWithShape="0">
                  <a:srgbClr val="000000">
                    <a:alpha val="43000"/>
                  </a:srgbClr>
                </a:outerShdw>
              </a:effectLst>
            </a:endParaRPr>
          </a:p>
        </p:txBody>
      </p:sp>
      <p:pic>
        <p:nvPicPr>
          <p:cNvPr id="5122" name="Picture 2" descr="C:\Users\Bouhmam\Desktop\khadija\images dyaly\imag gross\images.jpg"/>
          <p:cNvPicPr>
            <a:picLocks noChangeAspect="1" noChangeArrowheads="1"/>
          </p:cNvPicPr>
          <p:nvPr/>
        </p:nvPicPr>
        <p:blipFill>
          <a:blip r:embed="rId3"/>
          <a:srcRect/>
          <a:stretch>
            <a:fillRect/>
          </a:stretch>
        </p:blipFill>
        <p:spPr bwMode="auto">
          <a:xfrm>
            <a:off x="0" y="3929066"/>
            <a:ext cx="7000892" cy="271462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Rectangle 5"/>
          <p:cNvSpPr/>
          <p:nvPr/>
        </p:nvSpPr>
        <p:spPr>
          <a:xfrm>
            <a:off x="285720" y="1571612"/>
            <a:ext cx="8143932" cy="255454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3200" b="1" dirty="0" smtClean="0">
                <a:ln w="11430">
                  <a:solidFill>
                    <a:schemeClr val="tx1"/>
                  </a:solidFill>
                </a:ln>
                <a:effectLst>
                  <a:outerShdw blurRad="50800" dist="39000" dir="5460000" algn="tl">
                    <a:srgbClr val="000000">
                      <a:alpha val="38000"/>
                    </a:srgbClr>
                  </a:outerShdw>
                </a:effectLst>
              </a:rPr>
              <a:t>Le modem est un périphérique servant à communiquer avec des utilisateurs distants par l'intermédiaire d'un réseau analogique (comme une ligne téléphonique). Il permet par exemple de se connecter à Internet.</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285720" y="357166"/>
            <a:ext cx="5072066" cy="838200"/>
          </a:xfrm>
        </p:spPr>
        <p:txBody>
          <a:bodyPr>
            <a:scene3d>
              <a:camera prst="orthographicFront"/>
              <a:lightRig rig="soft" dir="t">
                <a:rot lat="0" lon="0" rev="10800000"/>
              </a:lightRig>
            </a:scene3d>
            <a:sp3d>
              <a:bevelT w="27940" h="12700"/>
              <a:contourClr>
                <a:srgbClr val="DDDDDD"/>
              </a:contourClr>
            </a:sp3d>
          </a:bodyPr>
          <a:lstStyle/>
          <a:p>
            <a:pPr>
              <a:tabLst>
                <a:tab pos="3582988" algn="l"/>
              </a:tabLst>
            </a:pPr>
            <a:r>
              <a:rPr lang="fr-FR" b="1" spc="150" dirty="0" smtClean="0">
                <a:ln w="11430"/>
                <a:solidFill>
                  <a:srgbClr val="00B0F0"/>
                </a:solidFill>
                <a:effectLst>
                  <a:outerShdw blurRad="25400" algn="tl" rotWithShape="0">
                    <a:srgbClr val="000000">
                      <a:alpha val="43000"/>
                    </a:srgbClr>
                  </a:outerShdw>
                </a:effectLst>
              </a:rPr>
              <a:t>2.Bluetooth</a:t>
            </a:r>
            <a:endParaRPr lang="fr-FR" b="1" spc="150" dirty="0">
              <a:ln w="11430"/>
              <a:solidFill>
                <a:srgbClr val="00B0F0"/>
              </a:solidFill>
              <a:effectLst>
                <a:outerShdw blurRad="25400" algn="tl" rotWithShape="0">
                  <a:srgbClr val="000000">
                    <a:alpha val="43000"/>
                  </a:srgbClr>
                </a:outerShdw>
              </a:effectLst>
            </a:endParaRPr>
          </a:p>
        </p:txBody>
      </p:sp>
      <p:pic>
        <p:nvPicPr>
          <p:cNvPr id="2050" name="Picture 2" descr="C:\Users\Bouhmam\Desktop\khadija\images dyaly\imag gross\220px-Bluetooth_logo.png"/>
          <p:cNvPicPr>
            <a:picLocks noChangeAspect="1" noChangeArrowheads="1"/>
          </p:cNvPicPr>
          <p:nvPr/>
        </p:nvPicPr>
        <p:blipFill>
          <a:blip r:embed="rId3"/>
          <a:srcRect/>
          <a:stretch>
            <a:fillRect/>
          </a:stretch>
        </p:blipFill>
        <p:spPr bwMode="auto">
          <a:xfrm>
            <a:off x="642910" y="4572008"/>
            <a:ext cx="6929486" cy="19288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Rectangle 5"/>
          <p:cNvSpPr/>
          <p:nvPr/>
        </p:nvSpPr>
        <p:spPr>
          <a:xfrm>
            <a:off x="285720" y="1142984"/>
            <a:ext cx="8358246" cy="304698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3200" b="1" dirty="0" smtClean="0">
                <a:ln w="11430">
                  <a:solidFill>
                    <a:schemeClr val="tx1"/>
                  </a:solidFill>
                </a:ln>
                <a:effectLst>
                  <a:outerShdw blurRad="50800" dist="39000" dir="5460000" algn="tl">
                    <a:srgbClr val="000000">
                      <a:alpha val="38000"/>
                    </a:srgbClr>
                  </a:outerShdw>
                </a:effectLst>
              </a:rPr>
              <a:t>Bluetooth est une spécification de l'industrie des télécommunications. Elle utilise une technique radio courte distance destinée à simplifier les connexions entre les appareils électroniques , et dans le but de remplacer les câbles entre les ordinateurs ……</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457200" y="428604"/>
            <a:ext cx="8686800" cy="838200"/>
          </a:xfrm>
        </p:spPr>
        <p:txBody>
          <a:bodyPr>
            <a:scene3d>
              <a:camera prst="orthographicFront"/>
              <a:lightRig rig="soft" dir="t">
                <a:rot lat="0" lon="0" rev="10800000"/>
              </a:lightRig>
            </a:scene3d>
            <a:sp3d>
              <a:bevelT w="27940" h="12700"/>
              <a:contourClr>
                <a:srgbClr val="DDDDDD"/>
              </a:contourClr>
            </a:sp3d>
          </a:bodyPr>
          <a:lstStyle/>
          <a:p>
            <a:r>
              <a:rPr lang="fr-FR" b="1" spc="150" dirty="0" smtClean="0">
                <a:ln w="11430"/>
                <a:solidFill>
                  <a:srgbClr val="00B0F0"/>
                </a:solidFill>
                <a:effectLst>
                  <a:outerShdw blurRad="25400" algn="tl" rotWithShape="0">
                    <a:srgbClr val="000000">
                      <a:alpha val="43000"/>
                    </a:srgbClr>
                  </a:outerShdw>
                </a:effectLst>
              </a:rPr>
              <a:t>3.Le Wifi</a:t>
            </a:r>
            <a:endParaRPr lang="fr-FR" b="1" spc="150" dirty="0">
              <a:ln w="11430"/>
              <a:solidFill>
                <a:srgbClr val="00B0F0"/>
              </a:solidFill>
              <a:effectLst>
                <a:outerShdw blurRad="25400" algn="tl" rotWithShape="0">
                  <a:srgbClr val="000000">
                    <a:alpha val="43000"/>
                  </a:srgbClr>
                </a:outerShdw>
              </a:effectLst>
            </a:endParaRPr>
          </a:p>
        </p:txBody>
      </p:sp>
      <p:pic>
        <p:nvPicPr>
          <p:cNvPr id="3074" name="Picture 2" descr="C:\Users\Bouhmam\Desktop\khadija\images dyaly\imag gross\220px-Wi-Fi_Logo.svg.png"/>
          <p:cNvPicPr>
            <a:picLocks noChangeAspect="1" noChangeArrowheads="1"/>
          </p:cNvPicPr>
          <p:nvPr/>
        </p:nvPicPr>
        <p:blipFill>
          <a:blip r:embed="rId3"/>
          <a:srcRect/>
          <a:stretch>
            <a:fillRect/>
          </a:stretch>
        </p:blipFill>
        <p:spPr bwMode="auto">
          <a:xfrm>
            <a:off x="0" y="4500570"/>
            <a:ext cx="8001056" cy="19288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Rectangle 6"/>
          <p:cNvSpPr/>
          <p:nvPr/>
        </p:nvSpPr>
        <p:spPr>
          <a:xfrm>
            <a:off x="428596" y="1214422"/>
            <a:ext cx="8501090" cy="255454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200" b="1" dirty="0" smtClean="0">
                <a:ln w="11430">
                  <a:solidFill>
                    <a:schemeClr val="tx1"/>
                  </a:solidFill>
                </a:ln>
                <a:effectLst>
                  <a:outerShdw blurRad="50800" dist="39000" dir="5460000" algn="tl">
                    <a:srgbClr val="000000">
                      <a:alpha val="38000"/>
                    </a:srgbClr>
                  </a:outerShdw>
                </a:effectLst>
              </a:rPr>
              <a:t>Le Wifi est un ensemble de protocoles de communication sans fil qui permet de relier plusieurs appareils informatiques  au sein d'un réseau informatique afin de permettre la transmission de données entre eux.</a:t>
            </a:r>
            <a:endParaRPr lang="fr-FR" sz="32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457200" y="642918"/>
            <a:ext cx="8686800" cy="838200"/>
          </a:xfrm>
        </p:spPr>
        <p:txBody>
          <a:bodyPr>
            <a:scene3d>
              <a:camera prst="orthographicFront"/>
              <a:lightRig rig="soft" dir="t">
                <a:rot lat="0" lon="0" rev="10800000"/>
              </a:lightRig>
            </a:scene3d>
            <a:sp3d>
              <a:bevelT w="27940" h="12700"/>
              <a:contourClr>
                <a:srgbClr val="DDDDDD"/>
              </a:contourClr>
            </a:sp3d>
          </a:bodyPr>
          <a:lstStyle/>
          <a:p>
            <a:r>
              <a:rPr lang="fr-FR" b="1" spc="150" dirty="0" smtClean="0">
                <a:ln w="11430"/>
                <a:solidFill>
                  <a:srgbClr val="00B0F0"/>
                </a:solidFill>
                <a:effectLst>
                  <a:outerShdw blurRad="25400" algn="tl" rotWithShape="0">
                    <a:srgbClr val="000000">
                      <a:alpha val="43000"/>
                    </a:srgbClr>
                  </a:outerShdw>
                </a:effectLst>
              </a:rPr>
              <a:t>4.carte réseau</a:t>
            </a:r>
            <a:endParaRPr lang="fr-FR" b="1" spc="150" dirty="0">
              <a:ln w="11430"/>
              <a:solidFill>
                <a:srgbClr val="00B0F0"/>
              </a:solidFill>
              <a:effectLst>
                <a:outerShdw blurRad="25400" algn="tl" rotWithShape="0">
                  <a:srgbClr val="000000">
                    <a:alpha val="43000"/>
                  </a:srgbClr>
                </a:outerShdw>
              </a:effectLst>
            </a:endParaRPr>
          </a:p>
        </p:txBody>
      </p:sp>
      <p:pic>
        <p:nvPicPr>
          <p:cNvPr id="7170" name="Picture 2" descr="C:\Users\Bouhmam\Desktop\khadija\images dyaly\imag gross\154.jpg"/>
          <p:cNvPicPr>
            <a:picLocks noChangeAspect="1" noChangeArrowheads="1"/>
          </p:cNvPicPr>
          <p:nvPr/>
        </p:nvPicPr>
        <p:blipFill>
          <a:blip r:embed="rId3"/>
          <a:srcRect/>
          <a:stretch>
            <a:fillRect/>
          </a:stretch>
        </p:blipFill>
        <p:spPr bwMode="auto">
          <a:xfrm>
            <a:off x="0" y="3786190"/>
            <a:ext cx="7429552" cy="221457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Rectangle 5"/>
          <p:cNvSpPr/>
          <p:nvPr/>
        </p:nvSpPr>
        <p:spPr>
          <a:xfrm>
            <a:off x="500034" y="1928802"/>
            <a:ext cx="7858180" cy="156966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200" b="1" dirty="0" smtClean="0">
                <a:ln w="11430">
                  <a:solidFill>
                    <a:schemeClr val="tx1"/>
                  </a:solidFill>
                </a:ln>
                <a:effectLst>
                  <a:outerShdw blurRad="50800" dist="39000" dir="5460000" algn="tl">
                    <a:srgbClr val="000000">
                      <a:alpha val="38000"/>
                    </a:srgbClr>
                  </a:outerShdw>
                </a:effectLst>
              </a:rPr>
              <a:t>Une carte réseau est un circuit imprimé qui sert à recevoir et envoyer des informations conformément à un ou plusieurs protocoles.</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457200" y="274638"/>
            <a:ext cx="8229600" cy="658336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200" b="1" dirty="0" smtClean="0">
                <a:ln w="11430">
                  <a:solidFill>
                    <a:schemeClr val="tx1"/>
                  </a:solidFill>
                </a:ln>
                <a:solidFill>
                  <a:schemeClr val="tx1"/>
                </a:solidFill>
                <a:effectLst>
                  <a:outerShdw blurRad="50800" dist="39000" dir="5460000" algn="tl">
                    <a:srgbClr val="000000">
                      <a:alpha val="38000"/>
                    </a:srgbClr>
                  </a:outerShdw>
                </a:effectLst>
              </a:rPr>
              <a:t>l'objectif d'un réseau informatique c'est le partage de données, du matériel, par exemple on n'est pas obligé d'avoir une imprimante pour chaque ordinateur dans une entreprise, on peut partager une seule imprimante, ou bien on est pas obligé de se déplacer d'un bureau à l'autre pour avoir un dossier sur l'ordinateur, on peut l'avoir juste par un simple clic sans se déplacer en utilisant le réseau informatique... </a:t>
            </a:r>
            <a:br>
              <a:rPr lang="fr-FR" sz="3200" b="1" dirty="0" smtClean="0">
                <a:ln w="11430">
                  <a:solidFill>
                    <a:schemeClr val="tx1"/>
                  </a:solidFill>
                </a:ln>
                <a:solidFill>
                  <a:schemeClr val="tx1"/>
                </a:solidFill>
                <a:effectLst>
                  <a:outerShdw blurRad="50800" dist="39000" dir="5460000" algn="tl">
                    <a:srgbClr val="000000">
                      <a:alpha val="38000"/>
                    </a:srgbClr>
                  </a:outerShdw>
                </a:effectLst>
              </a:rPr>
            </a:br>
            <a:endParaRPr lang="fr-FR" sz="3200" b="1" dirty="0">
              <a:ln w="11430">
                <a:solidFill>
                  <a:schemeClr val="tx1"/>
                </a:solidFill>
              </a:ln>
              <a:solidFill>
                <a:schemeClr val="tx1"/>
              </a:solidFill>
              <a:effectLst>
                <a:outerShdw blurRad="50800" dist="39000" dir="5460000" algn="tl">
                  <a:srgbClr val="000000">
                    <a:alpha val="38000"/>
                  </a:srgbClr>
                </a:outerShdw>
              </a:effectLst>
            </a:endParaRPr>
          </a:p>
        </p:txBody>
      </p:sp>
      <p:sp>
        <p:nvSpPr>
          <p:cNvPr id="4" name="ZoneTexte 3"/>
          <p:cNvSpPr txBox="1"/>
          <p:nvPr/>
        </p:nvSpPr>
        <p:spPr>
          <a:xfrm>
            <a:off x="2571736" y="214290"/>
            <a:ext cx="5000660" cy="830997"/>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fr-FR" sz="4800" b="1" spc="150" dirty="0" smtClean="0">
                <a:ln w="11430"/>
                <a:solidFill>
                  <a:srgbClr val="92D050"/>
                </a:solidFill>
                <a:effectLst>
                  <a:outerShdw blurRad="25400" algn="tl" rotWithShape="0">
                    <a:srgbClr val="000000">
                      <a:alpha val="43000"/>
                    </a:srgbClr>
                  </a:outerShdw>
                </a:effectLst>
              </a:rPr>
              <a:t>Conclusion..</a:t>
            </a:r>
            <a:endParaRPr lang="fr-FR" sz="4800" b="1" spc="150" dirty="0">
              <a:ln w="11430"/>
              <a:solidFill>
                <a:srgbClr val="92D050"/>
              </a:solidFill>
              <a:effectLst>
                <a:outerShdw blurRad="25400" algn="tl" rotWithShape="0">
                  <a:srgbClr val="000000">
                    <a:alpha val="43000"/>
                  </a:srgbClr>
                </a:outerShdw>
              </a:effectLst>
            </a:endParaRPr>
          </a:p>
        </p:txBody>
      </p:sp>
    </p:spTree>
  </p:cSld>
  <p:clrMapOvr>
    <a:masterClrMapping/>
  </p:clrMapOvr>
  <p:transition>
    <p:cover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s (2).jpg"/>
          <p:cNvPicPr>
            <a:picLocks noGrp="1" noChangeAspect="1"/>
          </p:cNvPicPr>
          <p:nvPr>
            <p:ph sz="quarter" idx="1"/>
          </p:nvPr>
        </p:nvPicPr>
        <p:blipFill>
          <a:blip r:embed="rId3"/>
          <a:stretch>
            <a:fillRect/>
          </a:stretch>
        </p:blipFill>
        <p:spPr>
          <a:xfrm>
            <a:off x="0" y="0"/>
            <a:ext cx="9143999" cy="6858000"/>
          </a:xfrm>
        </p:spPr>
      </p:pic>
    </p:spTree>
  </p:cSld>
  <p:clrMapOvr>
    <a:masterClrMapping/>
  </p:clrMapOvr>
  <p:transition advTm="16000">
    <p:newsflash/>
    <p:sndAc>
      <p:stSnd>
        <p:snd r:embed="rId2" name="applaus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infixfaso.com/images/reseaux.jpg"/>
          <p:cNvPicPr>
            <a:picLocks noChangeAspect="1" noChangeArrowheads="1"/>
          </p:cNvPicPr>
          <p:nvPr/>
        </p:nvPicPr>
        <p:blipFill>
          <a:blip r:embed="rId2"/>
          <a:srcRect l="25507" t="5784" r="23481" b="15167"/>
          <a:stretch>
            <a:fillRect/>
          </a:stretch>
        </p:blipFill>
        <p:spPr bwMode="auto">
          <a:xfrm>
            <a:off x="1714480" y="1571612"/>
            <a:ext cx="5214974" cy="5070114"/>
          </a:xfrm>
          <a:prstGeom prst="flowChartConnector">
            <a:avLst/>
          </a:prstGeom>
          <a:noFill/>
        </p:spPr>
      </p:pic>
      <p:sp>
        <p:nvSpPr>
          <p:cNvPr id="2" name="Titre 1"/>
          <p:cNvSpPr>
            <a:spLocks noGrp="1"/>
          </p:cNvSpPr>
          <p:nvPr>
            <p:ph type="title"/>
          </p:nvPr>
        </p:nvSpPr>
        <p:spPr>
          <a:xfrm>
            <a:off x="3214678" y="1285860"/>
            <a:ext cx="2428892" cy="838200"/>
          </a:xfrm>
        </p:spPr>
        <p:txBody>
          <a:bodyPr>
            <a:prstTxWarp prst="textArchUp">
              <a:avLst/>
            </a:prstTxWarp>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4400" b="1" cap="none" dirty="0" smtClean="0">
                <a:ln w="11430"/>
                <a:solidFill>
                  <a:srgbClr val="0070C0"/>
                </a:solidFill>
                <a:effectLst>
                  <a:outerShdw blurRad="50800" dist="39000" dir="5460000" algn="tl">
                    <a:srgbClr val="000000">
                      <a:alpha val="38000"/>
                    </a:srgbClr>
                  </a:outerShdw>
                </a:effectLst>
              </a:rPr>
              <a:t>Le plan:</a:t>
            </a:r>
            <a:endParaRPr lang="fr-FR" sz="4400" b="1" cap="none" dirty="0">
              <a:ln w="11430"/>
              <a:solidFill>
                <a:srgbClr val="0070C0"/>
              </a:solidFill>
              <a:effectLst>
                <a:outerShdw blurRad="50800" dist="39000" dir="5460000" algn="tl">
                  <a:srgbClr val="000000">
                    <a:alpha val="38000"/>
                  </a:srgbClr>
                </a:outerShdw>
              </a:effectLst>
            </a:endParaRPr>
          </a:p>
        </p:txBody>
      </p:sp>
      <p:sp>
        <p:nvSpPr>
          <p:cNvPr id="3" name="Espace réservé du contenu 2"/>
          <p:cNvSpPr>
            <a:spLocks noGrp="1"/>
          </p:cNvSpPr>
          <p:nvPr>
            <p:ph sz="quarter" idx="1"/>
          </p:nvPr>
        </p:nvSpPr>
        <p:spPr>
          <a:xfrm>
            <a:off x="2071670" y="2214554"/>
            <a:ext cx="8686800" cy="4429155"/>
          </a:xfrm>
        </p:spPr>
        <p:txBody>
          <a:bodyPr>
            <a:normAutofit/>
          </a:bodyPr>
          <a:lstStyle/>
          <a:p>
            <a:pPr marL="514350" indent="-514350">
              <a:buNone/>
            </a:pPr>
            <a:endParaRPr lang="fr-F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indent="-514350">
              <a:buFont typeface="+mj-lt"/>
              <a:buAutoNum type="arabicPeriod"/>
            </a:pPr>
            <a:r>
              <a:rPr lang="fr-F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Définition</a:t>
            </a:r>
          </a:p>
          <a:p>
            <a:pPr marL="514350" indent="-514350">
              <a:buFont typeface="+mj-lt"/>
              <a:buAutoNum type="arabicPeriod"/>
            </a:pPr>
            <a:r>
              <a:rPr lang="fr-F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Les topologie des réseaux</a:t>
            </a:r>
          </a:p>
          <a:p>
            <a:pPr marL="514350" indent="-514350">
              <a:buFont typeface="+mj-lt"/>
              <a:buAutoNum type="arabicPeriod"/>
            </a:pPr>
            <a:r>
              <a:rPr lang="fr-F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 matériel d’un réseau </a:t>
            </a:r>
          </a:p>
          <a:p>
            <a:pPr marL="514350" indent="-514350">
              <a:buFont typeface="+mj-lt"/>
              <a:buAutoNum type="arabicPeriod"/>
            </a:pPr>
            <a:r>
              <a:rPr lang="fr-F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Conclusion </a:t>
            </a:r>
          </a:p>
          <a:p>
            <a:pPr marL="514350" indent="-514350">
              <a:buFont typeface="+mj-lt"/>
              <a:buAutoNum type="arabicPeriod"/>
            </a:pPr>
            <a:endParaRPr lang="fr-F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indent="-514350">
              <a:buFont typeface="+mj-lt"/>
              <a:buAutoNum type="arabicPeriod"/>
            </a:pPr>
            <a:endParaRPr lang="fr-F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514350" indent="-514350">
              <a:buFont typeface="+mj-lt"/>
              <a:buAutoNum type="arabicPeriod"/>
            </a:pP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428596" y="642918"/>
            <a:ext cx="6301212" cy="830997"/>
          </a:xfrm>
          <a:prstGeom prst="rect">
            <a:avLst/>
          </a:prstGeom>
        </p:spPr>
        <p:txBody>
          <a:bodyPr wrap="none">
            <a:spAutoFit/>
          </a:bodyPr>
          <a:lstStyle/>
          <a:p>
            <a:r>
              <a:rPr lang="fr-FR" sz="4800" b="1" dirty="0" smtClean="0">
                <a:ln w="10541" cmpd="sng">
                  <a:solidFill>
                    <a:srgbClr val="7D7D7D">
                      <a:tint val="100000"/>
                      <a:shade val="100000"/>
                      <a:satMod val="110000"/>
                    </a:srgbClr>
                  </a:solidFill>
                  <a:prstDash val="solid"/>
                </a:ln>
                <a:solidFill>
                  <a:srgbClr val="92D050"/>
                </a:solidFill>
              </a:rPr>
              <a:t>le réseau informatique</a:t>
            </a:r>
            <a:endParaRPr lang="fr-FR" sz="4800" b="1" dirty="0">
              <a:ln w="10541" cmpd="sng">
                <a:solidFill>
                  <a:srgbClr val="7D7D7D">
                    <a:tint val="100000"/>
                    <a:shade val="100000"/>
                    <a:satMod val="110000"/>
                  </a:srgbClr>
                </a:solidFill>
                <a:prstDash val="solid"/>
              </a:ln>
              <a:solidFill>
                <a:srgbClr val="92D050"/>
              </a:solidFill>
            </a:endParaRPr>
          </a:p>
        </p:txBody>
      </p:sp>
      <p:sp>
        <p:nvSpPr>
          <p:cNvPr id="8" name="Rectangle 7"/>
          <p:cNvSpPr/>
          <p:nvPr/>
        </p:nvSpPr>
        <p:spPr>
          <a:xfrm>
            <a:off x="428596" y="2071678"/>
            <a:ext cx="7929618" cy="286232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600" b="1" dirty="0" smtClean="0">
                <a:ln w="11430">
                  <a:solidFill>
                    <a:schemeClr val="tx1"/>
                  </a:solidFill>
                </a:ln>
                <a:effectLst>
                  <a:outerShdw blurRad="50800" dist="39000" dir="5460000" algn="tl">
                    <a:srgbClr val="000000">
                      <a:alpha val="38000"/>
                    </a:srgbClr>
                  </a:outerShdw>
                </a:effectLst>
              </a:rPr>
              <a:t>Un réseau informatique est un système par fil ou par onde qui permet a plusieurs ordinateurs d'échanger ou de partager des information ou des périphériques dans un site</a:t>
            </a:r>
            <a:endParaRPr lang="fr-FR" sz="36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428596" y="0"/>
            <a:ext cx="8229600" cy="1225536"/>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fr-FR" b="1" dirty="0" smtClean="0">
                <a:ln w="11430"/>
                <a:solidFill>
                  <a:srgbClr val="92D050"/>
                </a:solidFill>
                <a:effectLst>
                  <a:outerShdw blurRad="50800" dist="39000" dir="5460000" algn="tl">
                    <a:srgbClr val="000000">
                      <a:alpha val="38000"/>
                    </a:srgbClr>
                  </a:outerShdw>
                </a:effectLst>
              </a:rPr>
              <a:t>Les topologies des réseaux</a:t>
            </a:r>
            <a:endParaRPr lang="fr-FR" b="1" dirty="0">
              <a:ln w="11430"/>
              <a:solidFill>
                <a:srgbClr val="92D050"/>
              </a:solidFill>
              <a:effectLst>
                <a:outerShdw blurRad="50800" dist="39000" dir="5460000" algn="tl">
                  <a:srgbClr val="000000">
                    <a:alpha val="38000"/>
                  </a:srgbClr>
                </a:outerShdw>
              </a:effectLst>
            </a:endParaRPr>
          </a:p>
        </p:txBody>
      </p:sp>
      <p:sp>
        <p:nvSpPr>
          <p:cNvPr id="6" name="Rectangle 5"/>
          <p:cNvSpPr/>
          <p:nvPr/>
        </p:nvSpPr>
        <p:spPr>
          <a:xfrm>
            <a:off x="714348" y="2500306"/>
            <a:ext cx="7929618" cy="230832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600" b="1" dirty="0" smtClean="0">
                <a:ln w="11430">
                  <a:solidFill>
                    <a:schemeClr val="tx1"/>
                  </a:solidFill>
                </a:ln>
                <a:effectLst>
                  <a:outerShdw blurRad="50800" dist="39000" dir="5460000" algn="tl">
                    <a:srgbClr val="000000">
                      <a:alpha val="38000"/>
                    </a:srgbClr>
                  </a:outerShdw>
                </a:effectLst>
              </a:rPr>
              <a:t>Etudier la topologie d’un réseau informatique, c’est étudier la manière dont les ordinateurs sont câblés (Topologie physique)</a:t>
            </a:r>
            <a:endParaRPr lang="fr-FR" sz="36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4098" name="Picture 2" descr="C:\Users\Bouhmam\Desktop\khadija\mawade a dirassa\informatique\Les topologies des réseaux_files\bus.png"/>
          <p:cNvPicPr>
            <a:picLocks noChangeAspect="1" noChangeArrowheads="1"/>
          </p:cNvPicPr>
          <p:nvPr/>
        </p:nvPicPr>
        <p:blipFill>
          <a:blip r:embed="rId3"/>
          <a:srcRect/>
          <a:stretch>
            <a:fillRect/>
          </a:stretch>
        </p:blipFill>
        <p:spPr bwMode="auto">
          <a:xfrm>
            <a:off x="857224" y="3929066"/>
            <a:ext cx="7715272" cy="235743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Rectangle 5"/>
          <p:cNvSpPr/>
          <p:nvPr/>
        </p:nvSpPr>
        <p:spPr>
          <a:xfrm>
            <a:off x="1071538" y="571480"/>
            <a:ext cx="4500594" cy="707886"/>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marL="857250" indent="-857250"/>
            <a:r>
              <a:rPr lang="fr-FR" sz="4000" b="1" spc="150" dirty="0" smtClean="0">
                <a:ln w="11430"/>
                <a:solidFill>
                  <a:srgbClr val="002060"/>
                </a:solidFill>
                <a:effectLst>
                  <a:outerShdw blurRad="25400" algn="tl" rotWithShape="0">
                    <a:srgbClr val="000000">
                      <a:alpha val="43000"/>
                    </a:srgbClr>
                  </a:outerShdw>
                </a:effectLst>
              </a:rPr>
              <a:t>1.topologie en bus</a:t>
            </a:r>
            <a:endParaRPr lang="fr-FR" sz="4000" b="1" spc="150" dirty="0">
              <a:ln w="11430"/>
              <a:solidFill>
                <a:srgbClr val="002060"/>
              </a:solidFill>
              <a:effectLst>
                <a:outerShdw blurRad="25400" algn="tl" rotWithShape="0">
                  <a:srgbClr val="000000">
                    <a:alpha val="43000"/>
                  </a:srgbClr>
                </a:outerShdw>
              </a:effectLst>
            </a:endParaRPr>
          </a:p>
        </p:txBody>
      </p:sp>
      <p:sp>
        <p:nvSpPr>
          <p:cNvPr id="7" name="Rectangle 6"/>
          <p:cNvSpPr/>
          <p:nvPr/>
        </p:nvSpPr>
        <p:spPr>
          <a:xfrm>
            <a:off x="1142976" y="2143116"/>
            <a:ext cx="6715172" cy="2062103"/>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None/>
            </a:pPr>
            <a:r>
              <a:rPr lang="fr-FR" sz="3200" b="1" dirty="0" smtClean="0">
                <a:ln w="11430">
                  <a:solidFill>
                    <a:schemeClr val="tx1"/>
                  </a:solidFill>
                </a:ln>
                <a:effectLst>
                  <a:outerShdw blurRad="50800" dist="39000" dir="5460000" algn="tl">
                    <a:srgbClr val="000000">
                      <a:alpha val="38000"/>
                    </a:srgbClr>
                  </a:outerShdw>
                </a:effectLst>
              </a:rPr>
              <a:t>Dans une topologie en bus, tous les ordinateurs sont connectés à un seul câble continu ou segment</a:t>
            </a:r>
            <a:r>
              <a:rPr lang="fr-FR" sz="3200" b="1" dirty="0" smtClean="0">
                <a:ln w="11430">
                  <a:solidFill>
                    <a:schemeClr val="tx1"/>
                  </a:solidFill>
                </a:ln>
                <a:effectLst>
                  <a:outerShdw blurRad="50800" dist="39000" dir="5460000" algn="tl">
                    <a:srgbClr val="000000">
                      <a:alpha val="38000"/>
                    </a:srgbClr>
                  </a:outerShdw>
                </a:effectLst>
                <a:latin typeface="quattrocento_sansregular"/>
                <a:cs typeface="Arial" pitchFamily="34" charset="0"/>
              </a:rPr>
              <a:t/>
            </a:r>
            <a:br>
              <a:rPr lang="fr-FR" sz="3200" b="1" dirty="0" smtClean="0">
                <a:ln w="11430">
                  <a:solidFill>
                    <a:schemeClr val="tx1"/>
                  </a:solidFill>
                </a:ln>
                <a:effectLst>
                  <a:outerShdw blurRad="50800" dist="39000" dir="5460000" algn="tl">
                    <a:srgbClr val="000000">
                      <a:alpha val="38000"/>
                    </a:srgbClr>
                  </a:outerShdw>
                </a:effectLst>
                <a:latin typeface="quattrocento_sansregular"/>
                <a:cs typeface="Arial" pitchFamily="34" charset="0"/>
              </a:rPr>
            </a:br>
            <a:endParaRPr lang="fr-FR" sz="32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3074" name="Picture 2" descr="C:\Users\Bouhmam\Desktop\khadija\mawade a dirassa\informatique\Les topologies des réseaux_files\etoile.png"/>
          <p:cNvPicPr>
            <a:picLocks noChangeAspect="1" noChangeArrowheads="1"/>
          </p:cNvPicPr>
          <p:nvPr/>
        </p:nvPicPr>
        <p:blipFill>
          <a:blip r:embed="rId3"/>
          <a:srcRect/>
          <a:stretch>
            <a:fillRect/>
          </a:stretch>
        </p:blipFill>
        <p:spPr bwMode="auto">
          <a:xfrm>
            <a:off x="0" y="4143380"/>
            <a:ext cx="7572396" cy="221457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Rectangle 5"/>
          <p:cNvSpPr/>
          <p:nvPr/>
        </p:nvSpPr>
        <p:spPr>
          <a:xfrm>
            <a:off x="500034" y="428604"/>
            <a:ext cx="5929354" cy="707886"/>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fr-FR" sz="4000" b="1" spc="150" dirty="0" smtClean="0">
                <a:ln w="11430"/>
                <a:solidFill>
                  <a:srgbClr val="002060"/>
                </a:solidFill>
                <a:effectLst>
                  <a:outerShdw blurRad="25400" algn="tl" rotWithShape="0">
                    <a:srgbClr val="000000">
                      <a:alpha val="43000"/>
                    </a:srgbClr>
                  </a:outerShdw>
                </a:effectLst>
              </a:rPr>
              <a:t>2.Topologie en étoile </a:t>
            </a:r>
          </a:p>
        </p:txBody>
      </p:sp>
      <p:sp>
        <p:nvSpPr>
          <p:cNvPr id="7" name="Rectangle 6"/>
          <p:cNvSpPr/>
          <p:nvPr/>
        </p:nvSpPr>
        <p:spPr>
          <a:xfrm>
            <a:off x="285720" y="1500174"/>
            <a:ext cx="7786742" cy="255454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200" b="1" dirty="0" smtClean="0">
                <a:ln w="11430">
                  <a:solidFill>
                    <a:schemeClr val="tx1"/>
                  </a:solidFill>
                </a:ln>
                <a:effectLst>
                  <a:outerShdw blurRad="50800" dist="39000" dir="5460000" algn="tl">
                    <a:srgbClr val="000000">
                      <a:alpha val="38000"/>
                    </a:srgbClr>
                  </a:outerShdw>
                </a:effectLst>
              </a:rPr>
              <a:t> La topologie en étoile est la plus utilisée. Dans la topologie en étoile, tous les ordinateurs sont reliés à un seul équipement central : le concentrateur réseau. </a:t>
            </a:r>
            <a:endParaRPr lang="fr-FR" sz="32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857224" y="428604"/>
            <a:ext cx="6715172" cy="785818"/>
          </a:xfrm>
        </p:spPr>
        <p:txBody>
          <a:bodyPr>
            <a:normAutofit/>
            <a:scene3d>
              <a:camera prst="orthographicFront"/>
              <a:lightRig rig="soft" dir="t">
                <a:rot lat="0" lon="0" rev="10800000"/>
              </a:lightRig>
            </a:scene3d>
            <a:sp3d>
              <a:bevelT w="27940" h="12700"/>
              <a:contourClr>
                <a:srgbClr val="DDDDDD"/>
              </a:contourClr>
            </a:sp3d>
          </a:bodyPr>
          <a:lstStyle/>
          <a:p>
            <a:pPr algn="l"/>
            <a:r>
              <a:rPr lang="fr-FR" b="1" cap="none" spc="150" dirty="0" smtClean="0">
                <a:ln w="11430"/>
                <a:solidFill>
                  <a:srgbClr val="002060"/>
                </a:solidFill>
                <a:effectLst>
                  <a:outerShdw blurRad="25400" algn="tl" rotWithShape="0">
                    <a:srgbClr val="000000">
                      <a:alpha val="43000"/>
                    </a:srgbClr>
                  </a:outerShdw>
                </a:effectLst>
              </a:rPr>
              <a:t> 3.La topologie maillée</a:t>
            </a:r>
            <a:endParaRPr lang="fr-FR" b="1" cap="none" spc="150" dirty="0">
              <a:ln w="11430"/>
              <a:solidFill>
                <a:srgbClr val="002060"/>
              </a:solidFill>
              <a:effectLst>
                <a:outerShdw blurRad="25400" algn="tl" rotWithShape="0">
                  <a:srgbClr val="000000">
                    <a:alpha val="43000"/>
                  </a:srgbClr>
                </a:outerShdw>
              </a:effectLst>
            </a:endParaRPr>
          </a:p>
        </p:txBody>
      </p:sp>
      <p:pic>
        <p:nvPicPr>
          <p:cNvPr id="30722" name="Picture 2" descr="C:\Users\Bouhmam\Desktop\khadija\mawade a dirassa\informatique\Les topologies des réseaux_files\maille.png"/>
          <p:cNvPicPr>
            <a:picLocks noChangeAspect="1" noChangeArrowheads="1"/>
          </p:cNvPicPr>
          <p:nvPr/>
        </p:nvPicPr>
        <p:blipFill>
          <a:blip r:embed="rId3"/>
          <a:srcRect/>
          <a:stretch>
            <a:fillRect/>
          </a:stretch>
        </p:blipFill>
        <p:spPr bwMode="auto">
          <a:xfrm>
            <a:off x="785786" y="3571876"/>
            <a:ext cx="6858048" cy="271464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Rectangle 6"/>
          <p:cNvSpPr/>
          <p:nvPr/>
        </p:nvSpPr>
        <p:spPr>
          <a:xfrm>
            <a:off x="785786" y="1928802"/>
            <a:ext cx="7643866" cy="156966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200" b="1" dirty="0" smtClean="0">
                <a:ln w="11430">
                  <a:solidFill>
                    <a:schemeClr val="tx1"/>
                  </a:solidFill>
                </a:ln>
                <a:effectLst>
                  <a:outerShdw blurRad="50800" dist="39000" dir="5460000" algn="tl">
                    <a:srgbClr val="000000">
                      <a:alpha val="38000"/>
                    </a:srgbClr>
                  </a:outerShdw>
                </a:effectLst>
              </a:rPr>
              <a:t> Avec cette topologie, chaque poste est reliée directement à tous les postes du réseau. </a:t>
            </a:r>
            <a:endParaRPr lang="fr-FR" sz="32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914400" y="428604"/>
            <a:ext cx="8229600" cy="1000132"/>
          </a:xfrm>
        </p:spPr>
        <p:txBody>
          <a:bodyPr>
            <a:normAutofit/>
            <a:scene3d>
              <a:camera prst="orthographicFront"/>
              <a:lightRig rig="soft" dir="t">
                <a:rot lat="0" lon="0" rev="10800000"/>
              </a:lightRig>
            </a:scene3d>
            <a:sp3d>
              <a:bevelT w="27940" h="12700"/>
              <a:contourClr>
                <a:srgbClr val="DDDDDD"/>
              </a:contourClr>
            </a:sp3d>
          </a:bodyPr>
          <a:lstStyle/>
          <a:p>
            <a:pPr algn="l"/>
            <a:r>
              <a:rPr lang="fr-FR" b="1" spc="150" dirty="0" smtClean="0">
                <a:ln w="11430"/>
                <a:solidFill>
                  <a:srgbClr val="002060"/>
                </a:solidFill>
                <a:effectLst>
                  <a:outerShdw blurRad="25400" algn="tl" rotWithShape="0">
                    <a:srgbClr val="000000">
                      <a:alpha val="43000"/>
                    </a:srgbClr>
                  </a:outerShdw>
                </a:effectLst>
              </a:rPr>
              <a:t>4</a:t>
            </a:r>
            <a:r>
              <a:rPr lang="fr-FR" b="1" cap="none" spc="150" dirty="0" smtClean="0">
                <a:ln w="11430"/>
                <a:solidFill>
                  <a:srgbClr val="002060"/>
                </a:solidFill>
                <a:effectLst>
                  <a:outerShdw blurRad="25400" algn="tl" rotWithShape="0">
                    <a:srgbClr val="000000">
                      <a:alpha val="43000"/>
                    </a:srgbClr>
                  </a:outerShdw>
                </a:effectLst>
              </a:rPr>
              <a:t>. La topologie mixte</a:t>
            </a:r>
            <a:endParaRPr lang="fr-FR" b="1" cap="none" spc="150" dirty="0">
              <a:ln w="11430"/>
              <a:solidFill>
                <a:srgbClr val="002060"/>
              </a:solidFill>
              <a:effectLst>
                <a:outerShdw blurRad="25400" algn="tl" rotWithShape="0">
                  <a:srgbClr val="000000">
                    <a:alpha val="43000"/>
                  </a:srgbClr>
                </a:outerShdw>
              </a:effectLst>
            </a:endParaRPr>
          </a:p>
        </p:txBody>
      </p:sp>
      <p:pic>
        <p:nvPicPr>
          <p:cNvPr id="29698" name="Picture 2" descr="C:\Users\Bouhmam\Desktop\khadija\mawade a dirassa\informatique\Les topologies des réseaux_files\mixte.png"/>
          <p:cNvPicPr>
            <a:picLocks noChangeAspect="1" noChangeArrowheads="1"/>
          </p:cNvPicPr>
          <p:nvPr/>
        </p:nvPicPr>
        <p:blipFill>
          <a:blip r:embed="rId3"/>
          <a:srcRect/>
          <a:stretch>
            <a:fillRect/>
          </a:stretch>
        </p:blipFill>
        <p:spPr bwMode="auto">
          <a:xfrm>
            <a:off x="0" y="3857628"/>
            <a:ext cx="7572428" cy="235743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Rectangle 6"/>
          <p:cNvSpPr/>
          <p:nvPr/>
        </p:nvSpPr>
        <p:spPr>
          <a:xfrm>
            <a:off x="571472" y="2071678"/>
            <a:ext cx="7143800" cy="156966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None/>
            </a:pPr>
            <a:r>
              <a:rPr lang="fr-FR" sz="3200" b="1" dirty="0" smtClean="0">
                <a:ln w="11430">
                  <a:solidFill>
                    <a:schemeClr val="tx1"/>
                  </a:solidFill>
                </a:ln>
                <a:effectLst>
                  <a:outerShdw blurRad="50800" dist="39000" dir="5460000" algn="tl">
                    <a:srgbClr val="000000">
                      <a:alpha val="38000"/>
                    </a:srgbClr>
                  </a:outerShdw>
                </a:effectLst>
              </a:rPr>
              <a:t> La topologie mixte est une topologie qui mélange deux ou plusieurs topologies différentes. </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savoirfairequebec.com/wp-content/uploads/2012/09/pat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r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b="1" dirty="0" smtClean="0">
                <a:ln w="11430"/>
                <a:solidFill>
                  <a:srgbClr val="92D050"/>
                </a:solidFill>
                <a:effectLst>
                  <a:outerShdw blurRad="50800" dist="39000" dir="5460000" algn="tl">
                    <a:srgbClr val="000000">
                      <a:alpha val="38000"/>
                    </a:srgbClr>
                  </a:outerShdw>
                </a:effectLst>
              </a:rPr>
              <a:t>Le matériel d’un réseau 	</a:t>
            </a:r>
            <a:endParaRPr lang="fr-FR" b="1" dirty="0">
              <a:ln w="11430"/>
              <a:solidFill>
                <a:srgbClr val="92D050"/>
              </a:solidFill>
              <a:effectLst>
                <a:outerShdw blurRad="50800" dist="39000" dir="5460000" algn="tl">
                  <a:srgbClr val="000000">
                    <a:alpha val="38000"/>
                  </a:srgbClr>
                </a:outerShdw>
              </a:effectLst>
            </a:endParaRPr>
          </a:p>
        </p:txBody>
      </p:sp>
      <p:sp>
        <p:nvSpPr>
          <p:cNvPr id="8" name="Rectangle 7"/>
          <p:cNvSpPr/>
          <p:nvPr/>
        </p:nvSpPr>
        <p:spPr>
          <a:xfrm>
            <a:off x="500034" y="2428868"/>
            <a:ext cx="7643866" cy="255454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200" b="1" dirty="0" smtClean="0">
                <a:ln w="11430">
                  <a:solidFill>
                    <a:schemeClr val="tx1"/>
                  </a:solidFill>
                </a:ln>
                <a:effectLst>
                  <a:outerShdw blurRad="50800" dist="39000" dir="5460000" algn="tl">
                    <a:srgbClr val="000000">
                      <a:alpha val="38000"/>
                    </a:srgbClr>
                  </a:outerShdw>
                </a:effectLst>
              </a:rPr>
              <a:t> Les réseaux informatiques peuvent être implémentés en utilisant plusieurs piles de protocoles, ou avec des combinaisons de médias et de couches de protocoles.</a:t>
            </a:r>
          </a:p>
          <a:p>
            <a:pPr>
              <a:buNone/>
            </a:pPr>
            <a:endParaRPr lang="fr-FR" sz="3200" b="1" dirty="0" smtClean="0">
              <a:ln w="11430">
                <a:solidFill>
                  <a:schemeClr val="tx1"/>
                </a:solidFill>
              </a:ln>
              <a:effectLst>
                <a:outerShdw blurRad="50800" dist="39000" dir="5460000" algn="tl">
                  <a:srgbClr val="000000">
                    <a:alpha val="38000"/>
                  </a:srgbClr>
                </a:outerShdw>
              </a:effectLst>
            </a:endParaRPr>
          </a:p>
        </p:txBody>
      </p:sp>
    </p:spTree>
  </p:cSld>
  <p:clrMapOvr>
    <a:masterClrMapping/>
  </p:clrMapOvr>
  <p:transition>
    <p:cover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2777</TotalTime>
  <Words>279</Words>
  <Application>Microsoft Office PowerPoint</Application>
  <PresentationFormat>Affichage à l'écran (4:3)</PresentationFormat>
  <Paragraphs>37</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Capitaux</vt:lpstr>
      <vt:lpstr>Diapositive 1</vt:lpstr>
      <vt:lpstr>Le plan:</vt:lpstr>
      <vt:lpstr>Diapositive 3</vt:lpstr>
      <vt:lpstr>Les topologies des réseaux</vt:lpstr>
      <vt:lpstr>Diapositive 5</vt:lpstr>
      <vt:lpstr>Diapositive 6</vt:lpstr>
      <vt:lpstr> 3.La topologie maillée</vt:lpstr>
      <vt:lpstr>4. La topologie mixte</vt:lpstr>
      <vt:lpstr>Le matériel d’un réseau  </vt:lpstr>
      <vt:lpstr>1.Le modem</vt:lpstr>
      <vt:lpstr>2.Bluetooth</vt:lpstr>
      <vt:lpstr>3.Le Wifi</vt:lpstr>
      <vt:lpstr>4.carte réseau</vt:lpstr>
      <vt:lpstr>l'objectif d'un réseau informatique c'est le partage de données, du matériel, par exemple on n'est pas obligé d'avoir une imprimante pour chaque ordinateur dans une entreprise, on peut partager une seule imprimante, ou bien on est pas obligé de se déplacer d'un bureau à l'autre pour avoir un dossier sur l'ordinateur, on peut l'avoir juste par un simple clic sans se déplacer en utilisant le réseau informatique...  </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Bouhmam</dc:creator>
  <cp:lastModifiedBy>Bouhmam</cp:lastModifiedBy>
  <cp:revision>17</cp:revision>
  <dcterms:created xsi:type="dcterms:W3CDTF">2014-04-10T16:53:25Z</dcterms:created>
  <dcterms:modified xsi:type="dcterms:W3CDTF">2014-04-30T13:51:57Z</dcterms:modified>
</cp:coreProperties>
</file>