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51" d="100"/>
          <a:sy n="51" d="100"/>
        </p:scale>
        <p:origin x="-105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785D3C-52AF-4610-A79A-F9F6910750E1}" type="datetimeFigureOut">
              <a:rPr lang="fr-FR" smtClean="0"/>
              <a:pPr/>
              <a:t>27/05/2014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8BFED2-4636-41B9-87EC-E352D4C61237}" type="slidenum">
              <a:rPr lang="fr-FR" smtClean="0"/>
              <a:pPr/>
              <a:t>‹N°›</a:t>
            </a:fld>
            <a:endParaRPr lang="fr-FR"/>
          </a:p>
        </p:txBody>
      </p:sp>
    </p:spTree>
    <p:extLst>
      <p:ext uri="{BB962C8B-B14F-4D97-AF65-F5344CB8AC3E}">
        <p14:creationId xmlns:p14="http://schemas.microsoft.com/office/powerpoint/2010/main" val="3820630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B8BFED2-4636-41B9-87EC-E352D4C61237}" type="slidenum">
              <a:rPr lang="fr-FR" smtClean="0"/>
              <a:pPr/>
              <a:t>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3C0B112C-413B-4712-8E12-3EC8EEA5A049}" type="datetimeFigureOut">
              <a:rPr lang="fr-FR" smtClean="0"/>
              <a:pPr/>
              <a:t>27/05/2014</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BBF186BF-F187-4B20-9A46-E1E3EDB92271}"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transition spd="slow" advClick="0" advTm="5000">
    <p:wheel spokes="3"/>
    <p:sndAc>
      <p:stSnd>
        <p:snd r:embed="rId1" name="explode.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C0B112C-413B-4712-8E12-3EC8EEA5A049}" type="datetimeFigureOut">
              <a:rPr lang="fr-FR" smtClean="0"/>
              <a:pPr/>
              <a:t>27/05/2014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F186BF-F187-4B20-9A46-E1E3EDB92271}" type="slidenum">
              <a:rPr lang="fr-FR" smtClean="0"/>
              <a:pPr/>
              <a:t>‹N°›</a:t>
            </a:fld>
            <a:endParaRPr lang="fr-FR"/>
          </a:p>
        </p:txBody>
      </p:sp>
    </p:spTree>
  </p:cSld>
  <p:clrMapOvr>
    <a:masterClrMapping/>
  </p:clrMapOvr>
  <p:transition spd="slow" advClick="0" advTm="5000">
    <p:wheel spokes="3"/>
    <p:sndAc>
      <p:stSnd>
        <p:snd r:embed="rId1" name="explode.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C0B112C-413B-4712-8E12-3EC8EEA5A049}" type="datetimeFigureOut">
              <a:rPr lang="fr-FR" smtClean="0"/>
              <a:pPr/>
              <a:t>27/05/2014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F186BF-F187-4B20-9A46-E1E3EDB92271}" type="slidenum">
              <a:rPr lang="fr-FR" smtClean="0"/>
              <a:pPr/>
              <a:t>‹N°›</a:t>
            </a:fld>
            <a:endParaRPr lang="fr-FR"/>
          </a:p>
        </p:txBody>
      </p:sp>
    </p:spTree>
  </p:cSld>
  <p:clrMapOvr>
    <a:masterClrMapping/>
  </p:clrMapOvr>
  <p:transition spd="slow" advClick="0" advTm="5000">
    <p:wheel spokes="3"/>
    <p:sndAc>
      <p:stSnd>
        <p:snd r:embed="rId1" name="explode.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3C0B112C-413B-4712-8E12-3EC8EEA5A049}" type="datetimeFigureOut">
              <a:rPr lang="fr-FR" smtClean="0"/>
              <a:pPr/>
              <a:t>27/05/2014</a:t>
            </a:fld>
            <a:endParaRPr lang="fr-FR"/>
          </a:p>
        </p:txBody>
      </p:sp>
      <p:sp>
        <p:nvSpPr>
          <p:cNvPr id="9" name="Espace réservé du numéro de diapositive 8"/>
          <p:cNvSpPr>
            <a:spLocks noGrp="1"/>
          </p:cNvSpPr>
          <p:nvPr>
            <p:ph type="sldNum" sz="quarter" idx="15"/>
          </p:nvPr>
        </p:nvSpPr>
        <p:spPr/>
        <p:txBody>
          <a:bodyPr rtlCol="0"/>
          <a:lstStyle/>
          <a:p>
            <a:fld id="{BBF186BF-F187-4B20-9A46-E1E3EDB92271}" type="slidenum">
              <a:rPr lang="fr-FR" smtClean="0"/>
              <a:pPr/>
              <a:t>‹N°›</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transition spd="slow" advClick="0" advTm="5000">
    <p:wheel spokes="3"/>
    <p:sndAc>
      <p:stSnd>
        <p:snd r:embed="rId1" name="explode.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3C0B112C-413B-4712-8E12-3EC8EEA5A049}" type="datetimeFigureOut">
              <a:rPr lang="fr-FR" smtClean="0"/>
              <a:pPr/>
              <a:t>27/05/2014</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BBF186BF-F187-4B20-9A46-E1E3EDB92271}"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transition spd="slow" advClick="0" advTm="5000">
    <p:wheel spokes="3"/>
    <p:sndAc>
      <p:stSnd>
        <p:snd r:embed="rId1" name="explode.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3C0B112C-413B-4712-8E12-3EC8EEA5A049}" type="datetimeFigureOut">
              <a:rPr lang="fr-FR" smtClean="0"/>
              <a:pPr/>
              <a:t>27/05/2014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BF186BF-F187-4B20-9A46-E1E3EDB92271}" type="slidenum">
              <a:rPr lang="fr-FR" smtClean="0"/>
              <a:pPr/>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transition spd="slow" advClick="0" advTm="5000">
    <p:wheel spokes="3"/>
    <p:sndAc>
      <p:stSnd>
        <p:snd r:embed="rId1" name="explode.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3C0B112C-413B-4712-8E12-3EC8EEA5A049}" type="datetimeFigureOut">
              <a:rPr lang="fr-FR" smtClean="0"/>
              <a:pPr/>
              <a:t>27/05/2014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BF186BF-F187-4B20-9A46-E1E3EDB92271}" type="slidenum">
              <a:rPr lang="fr-FR" smtClean="0"/>
              <a:pPr/>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transition spd="slow" advClick="0" advTm="5000">
    <p:wheel spokes="3"/>
    <p:sndAc>
      <p:stSnd>
        <p:snd r:embed="rId1" name="explode.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3C0B112C-413B-4712-8E12-3EC8EEA5A049}" type="datetimeFigureOut">
              <a:rPr lang="fr-FR" smtClean="0"/>
              <a:pPr/>
              <a:t>27/05/2014</a:t>
            </a:fld>
            <a:endParaRPr lang="fr-FR"/>
          </a:p>
        </p:txBody>
      </p:sp>
      <p:sp>
        <p:nvSpPr>
          <p:cNvPr id="7" name="Espace réservé du numéro de diapositive 6"/>
          <p:cNvSpPr>
            <a:spLocks noGrp="1"/>
          </p:cNvSpPr>
          <p:nvPr>
            <p:ph type="sldNum" sz="quarter" idx="11"/>
          </p:nvPr>
        </p:nvSpPr>
        <p:spPr/>
        <p:txBody>
          <a:bodyPr rtlCol="0"/>
          <a:lstStyle/>
          <a:p>
            <a:fld id="{BBF186BF-F187-4B20-9A46-E1E3EDB92271}" type="slidenum">
              <a:rPr lang="fr-FR" smtClean="0"/>
              <a:pPr/>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transition spd="slow" advClick="0" advTm="5000">
    <p:wheel spokes="3"/>
    <p:sndAc>
      <p:stSnd>
        <p:snd r:embed="rId1" name="explode.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C0B112C-413B-4712-8E12-3EC8EEA5A049}" type="datetimeFigureOut">
              <a:rPr lang="fr-FR" smtClean="0"/>
              <a:pPr/>
              <a:t>27/05/2014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BF186BF-F187-4B20-9A46-E1E3EDB92271}" type="slidenum">
              <a:rPr lang="fr-FR" smtClean="0"/>
              <a:pPr/>
              <a:t>‹N°›</a:t>
            </a:fld>
            <a:endParaRPr lang="fr-FR"/>
          </a:p>
        </p:txBody>
      </p:sp>
    </p:spTree>
  </p:cSld>
  <p:clrMapOvr>
    <a:masterClrMapping/>
  </p:clrMapOvr>
  <p:transition spd="slow" advClick="0" advTm="5000">
    <p:wheel spokes="3"/>
    <p:sndAc>
      <p:stSnd>
        <p:snd r:embed="rId1" name="explode.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3C0B112C-413B-4712-8E12-3EC8EEA5A049}" type="datetimeFigureOut">
              <a:rPr lang="fr-FR" smtClean="0"/>
              <a:pPr/>
              <a:t>27/05/2014</a:t>
            </a:fld>
            <a:endParaRPr lang="fr-FR"/>
          </a:p>
        </p:txBody>
      </p:sp>
      <p:sp>
        <p:nvSpPr>
          <p:cNvPr id="22" name="Espace réservé du numéro de diapositive 21"/>
          <p:cNvSpPr>
            <a:spLocks noGrp="1"/>
          </p:cNvSpPr>
          <p:nvPr>
            <p:ph type="sldNum" sz="quarter" idx="15"/>
          </p:nvPr>
        </p:nvSpPr>
        <p:spPr/>
        <p:txBody>
          <a:bodyPr rtlCol="0"/>
          <a:lstStyle/>
          <a:p>
            <a:fld id="{BBF186BF-F187-4B20-9A46-E1E3EDB92271}" type="slidenum">
              <a:rPr lang="fr-FR" smtClean="0"/>
              <a:pPr/>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transition spd="slow" advClick="0" advTm="5000">
    <p:wheel spokes="3"/>
    <p:sndAc>
      <p:stSnd>
        <p:snd r:embed="rId1" name="explode.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3C0B112C-413B-4712-8E12-3EC8EEA5A049}" type="datetimeFigureOut">
              <a:rPr lang="fr-FR" smtClean="0"/>
              <a:pPr/>
              <a:t>27/05/2014</a:t>
            </a:fld>
            <a:endParaRPr lang="fr-FR"/>
          </a:p>
        </p:txBody>
      </p:sp>
      <p:sp>
        <p:nvSpPr>
          <p:cNvPr id="18" name="Espace réservé du numéro de diapositive 17"/>
          <p:cNvSpPr>
            <a:spLocks noGrp="1"/>
          </p:cNvSpPr>
          <p:nvPr>
            <p:ph type="sldNum" sz="quarter" idx="11"/>
          </p:nvPr>
        </p:nvSpPr>
        <p:spPr/>
        <p:txBody>
          <a:bodyPr rtlCol="0"/>
          <a:lstStyle/>
          <a:p>
            <a:fld id="{BBF186BF-F187-4B20-9A46-E1E3EDB92271}" type="slidenum">
              <a:rPr lang="fr-FR" smtClean="0"/>
              <a:pPr/>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transition spd="slow" advClick="0" advTm="5000">
    <p:wheel spokes="3"/>
    <p:sndAc>
      <p:stSnd>
        <p:snd r:embed="rId1" name="explode.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C0B112C-413B-4712-8E12-3EC8EEA5A049}" type="datetimeFigureOut">
              <a:rPr lang="fr-FR" smtClean="0"/>
              <a:pPr/>
              <a:t>27/05/2014</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BF186BF-F187-4B20-9A46-E1E3EDB9227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advClick="0" advTm="5000">
    <p:wheel spokes="3"/>
    <p:sndAc>
      <p:stSnd>
        <p:snd r:embed="rId13" name="explode.wav"/>
      </p:stSnd>
    </p:sndAc>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fr.wikipedia.org/wiki/Token_bus" TargetMode="External"/><Relationship Id="rId3" Type="http://schemas.openxmlformats.org/officeDocument/2006/relationships/hyperlink" Target="http://fr.wikipedia.org/wiki/Informatique" TargetMode="External"/><Relationship Id="rId7" Type="http://schemas.openxmlformats.org/officeDocument/2006/relationships/hyperlink" Target="http://fr.wikipedia.org/wiki/Token_ring" TargetMode="Externa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hyperlink" Target="http://fr.wikipedia.org/wiki/LiFi" TargetMode="External"/><Relationship Id="rId5" Type="http://schemas.openxmlformats.org/officeDocument/2006/relationships/hyperlink" Target="http://fr.wikipedia.org/wiki/Ethernet" TargetMode="External"/><Relationship Id="rId4" Type="http://schemas.openxmlformats.org/officeDocument/2006/relationships/hyperlink" Target="http://fr.wikipedia.org/wiki/R%C3%A9seau_informatique"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ommentcamarche.net/wifi/wifiintro.php3" TargetMode="External"/><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www.commentcamarche.net/bluetooth/bluetooth-intro.php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411760" y="1196752"/>
            <a:ext cx="5112568" cy="648072"/>
          </a:xfrm>
        </p:spPr>
        <p:style>
          <a:lnRef idx="1">
            <a:schemeClr val="accent2"/>
          </a:lnRef>
          <a:fillRef idx="2">
            <a:schemeClr val="accent2"/>
          </a:fillRef>
          <a:effectRef idx="1">
            <a:schemeClr val="accent2"/>
          </a:effectRef>
          <a:fontRef idx="minor">
            <a:schemeClr val="dk1"/>
          </a:fontRef>
        </p:style>
        <p:txBody>
          <a:bodyPr/>
          <a:lstStyle/>
          <a:p>
            <a:r>
              <a:rPr lang="fr-FR" dirty="0" smtClean="0"/>
              <a:t>Les </a:t>
            </a:r>
            <a:r>
              <a:rPr lang="fr-FR" dirty="0" err="1" smtClean="0"/>
              <a:t>resaux</a:t>
            </a:r>
            <a:r>
              <a:rPr lang="fr-FR" dirty="0" smtClean="0"/>
              <a:t> informatiques</a:t>
            </a:r>
            <a:endParaRPr lang="fr-FR" dirty="0"/>
          </a:p>
        </p:txBody>
      </p:sp>
      <p:sp>
        <p:nvSpPr>
          <p:cNvPr id="3" name="Sous-titre 2"/>
          <p:cNvSpPr>
            <a:spLocks noGrp="1"/>
          </p:cNvSpPr>
          <p:nvPr>
            <p:ph type="subTitle" idx="1"/>
          </p:nvPr>
        </p:nvSpPr>
        <p:spPr>
          <a:xfrm>
            <a:off x="2411760" y="3789040"/>
            <a:ext cx="6172200" cy="1371600"/>
          </a:xfrm>
        </p:spPr>
        <p:txBody>
          <a:bodyPr>
            <a:normAutofit fontScale="77500" lnSpcReduction="20000"/>
          </a:bodyPr>
          <a:lstStyle/>
          <a:p>
            <a:r>
              <a:rPr lang="fr-FR" i="1" dirty="0"/>
              <a:t>un réseau informatique est un moyen de communication qui permet à des individus ou des groupes de partager des information et des services. la technologie des réseaux informatiques constitue l'ensemble des outils qui permettent à des ordinateurs de partager des informations et des ressources</a:t>
            </a:r>
            <a:endParaRPr lang="fr-FR" dirty="0"/>
          </a:p>
          <a:p>
            <a:r>
              <a:rPr lang="fr-FR" i="1" dirty="0"/>
              <a:t>souvent un découpage géographique : réseau local, réseau d'accès et réseau d'interconnexion</a:t>
            </a:r>
            <a:endParaRPr lang="fr-FR" dirty="0"/>
          </a:p>
          <a:p>
            <a:endParaRPr lang="fr-FR" dirty="0"/>
          </a:p>
        </p:txBody>
      </p:sp>
    </p:spTree>
  </p:cSld>
  <p:clrMapOvr>
    <a:masterClrMapping/>
  </p:clrMapOvr>
  <p:transition spd="slow" advClick="0" advTm="20000">
    <p:wheel spokes="3"/>
    <p:sndAc>
      <p:stSnd>
        <p:snd r:embed="rId2" name="explod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3715 -0.10726 C -0.03403 -0.09477 -0.03195 -0.08183 -0.02899 -0.06935 C -0.03629 -0.01687 -0.03472 0.03629 -0.02483 0.0883 C -0.02413 0.13269 -0.02448 0.17707 -0.02274 0.22145 C -0.0224 0.22885 -0.01875 0.24318 -0.01875 0.24318 C -0.01788 0.27346 -0.02326 0.316 -0.00451 0.34096 C -0.00139 0.34512 0.0026 0.34767 0.00573 0.35183 C 0.0151 0.36431 0.01615 0.37009 0.03021 0.37356 C 0.04514 0.36986 0.06007 0.36801 0.07517 0.36547 C 0.08941 0.3583 0.10365 0.35506 0.11805 0.34929 C 0.13437 0.33449 0.15885 0.3301 0.17726 0.32201 C 0.18455 0.31877 0.19965 0.31392 0.19965 0.31392 C 0.2125 0.30213 0.19774 0.31461 0.21805 0.30305 C 0.22361 0.29982 0.23437 0.29219 0.23437 0.29219 C 0.22795 0.27947 0.22812 0.26769 0.21597 0.26214 C 0.20903 0.24873 0.21371 0.25567 0.19965 0.24318 C 0.19757 0.24133 0.19358 0.23787 0.19358 0.23787 C 0.18455 0.21984 0.16215 0.21359 0.14653 0.21059 C 0.11528 0.21151 0.08385 0.20966 0.0526 0.21336 C 0.03507 0.21544 0.01962 0.23602 0.00174 0.23787 C -0.02135 0.24018 -0.04462 0.23948 -0.06771 0.24041 C -0.07951 0.25127 -0.06754 0.24156 -0.08195 0.24873 C -0.09653 0.2559 -0.10208 0.26168 -0.11875 0.26491 C -0.15816 0.26399 -0.19774 0.26376 -0.23715 0.26214 C -0.24549 0.26168 -0.24219 0.25821 -0.2474 0.25127 C -0.25608 0.23972 -0.26389 0.22839 -0.27587 0.22423 C -0.28073 0.21498 -0.28698 0.21128 -0.29219 0.2025 C -0.29583 0.19649 -0.30243 0.18354 -0.30243 0.18354 C -0.30729 0.16343 -0.30972 0.14032 -0.29427 0.12645 C -0.2908 0.12344 -0.2776 0.12136 -0.27587 0.1209 C -0.26563 0.11628 -0.25556 0.11188 -0.24531 0.10726 C -0.1908 0.10911 -0.13646 0.11027 -0.08195 0.11281 C -0.06597 0.1135 -0.07708 0.11581 -0.06372 0.12367 C -0.05799 0.12714 -0.05139 0.12714 -0.04531 0.12899 C -0.02118 0.1454 -0.05868 0.12136 -0.02274 0.13731 C -0.01701 0.13985 -0.01215 0.14517 -0.00642 0.14818 C 0.02274 0.16366 -0.02309 0.14008 0.02205 0.15904 C 0.02691 0.16112 0.03125 0.16528 0.03628 0.16713 C 0.04635 0.17083 0.05712 0.1706 0.06701 0.17522 C 0.07101 0.17707 0.07917 0.18077 0.07917 0.18077 C 0.17621 0.17869 0.19566 0.21406 0.23628 0.13176 C 0.23941 0.10795 0.24549 0.08391 0.23437 0.06126 C 0.23212 0.0467 0.2276 0.03583 0.22205 0.02312 C 0.21667 0.01064 0.2191 0.00694 0.2099 -0.00139 C 0.20087 -0.01872 0.19635 -0.03722 0.17917 -0.04484 C 0.16996 -0.05709 0.15035 -0.06865 0.13837 -0.07189 C 0.12917 -0.07443 0.12378 -0.07605 0.11597 -0.08275 C 0.11528 -0.08553 0.1158 -0.08946 0.11389 -0.09108 C 0.10712 -0.09639 0.09392 -0.09963 0.08542 -0.10194 C 0.04375 -0.10055 0.00729 -0.10286 -0.0309 -0.08553 C -0.03576 -0.08715 -0.04236 -0.09108 -0.0474 -0.09108 " pathEditMode="relative" ptsTypes="ffffffffffffffffffffffffffffffffffffffffffffffffffA">
                                      <p:cBhvr>
                                        <p:cTn id="6" dur="5000" fill="hold"/>
                                        <p:tgtEl>
                                          <p:spTgt spid="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5eme </a:t>
            </a:r>
            <a:r>
              <a:rPr lang="fr-FR" dirty="0" err="1" smtClean="0"/>
              <a:t>etapes</a:t>
            </a:r>
            <a:endParaRPr lang="fr-FR" dirty="0"/>
          </a:p>
        </p:txBody>
      </p:sp>
      <p:pic>
        <p:nvPicPr>
          <p:cNvPr id="4" name="Espace réservé du contenu 3" descr="m5.gif"/>
          <p:cNvPicPr>
            <a:picLocks noGrp="1" noChangeAspect="1"/>
          </p:cNvPicPr>
          <p:nvPr>
            <p:ph sz="quarter" idx="1"/>
          </p:nvPr>
        </p:nvPicPr>
        <p:blipFill>
          <a:blip r:embed="rId3" cstate="print"/>
          <a:stretch>
            <a:fillRect/>
          </a:stretch>
        </p:blipFill>
        <p:spPr>
          <a:xfrm>
            <a:off x="1907704" y="1484784"/>
            <a:ext cx="5328592" cy="5049538"/>
          </a:xfrm>
        </p:spPr>
      </p:pic>
    </p:spTree>
  </p:cSld>
  <p:clrMapOvr>
    <a:masterClrMapping/>
  </p:clrMapOvr>
  <p:transition spd="slow" advClick="0" advTm="5000">
    <p:wheel spokes="3"/>
    <p:sndAc>
      <p:stSnd>
        <p:snd r:embed="rId2" name="explode.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6eme </a:t>
            </a:r>
            <a:r>
              <a:rPr lang="fr-FR" dirty="0" err="1" smtClean="0"/>
              <a:t>etapes</a:t>
            </a:r>
            <a:endParaRPr lang="fr-FR" dirty="0"/>
          </a:p>
        </p:txBody>
      </p:sp>
      <p:pic>
        <p:nvPicPr>
          <p:cNvPr id="4" name="Espace réservé du contenu 3" descr="m6.gif"/>
          <p:cNvPicPr>
            <a:picLocks noGrp="1" noChangeAspect="1"/>
          </p:cNvPicPr>
          <p:nvPr>
            <p:ph sz="quarter" idx="1"/>
          </p:nvPr>
        </p:nvPicPr>
        <p:blipFill>
          <a:blip r:embed="rId3" cstate="print"/>
          <a:stretch>
            <a:fillRect/>
          </a:stretch>
        </p:blipFill>
        <p:spPr>
          <a:xfrm>
            <a:off x="1092530" y="2348880"/>
            <a:ext cx="5947496" cy="3240360"/>
          </a:xfrm>
        </p:spPr>
      </p:pic>
    </p:spTree>
  </p:cSld>
  <p:clrMapOvr>
    <a:masterClrMapping/>
  </p:clrMapOvr>
  <p:transition spd="slow" advClick="0" advTm="5000">
    <p:wheel spokes="3"/>
    <p:sndAc>
      <p:stSnd>
        <p:snd r:embed="rId2" name="explode.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7eme </a:t>
            </a:r>
            <a:r>
              <a:rPr lang="fr-FR" dirty="0" err="1" smtClean="0"/>
              <a:t>etapes</a:t>
            </a:r>
            <a:endParaRPr lang="fr-FR" dirty="0"/>
          </a:p>
        </p:txBody>
      </p:sp>
      <p:pic>
        <p:nvPicPr>
          <p:cNvPr id="4" name="Espace réservé du contenu 3" descr="m7.gif"/>
          <p:cNvPicPr>
            <a:picLocks noGrp="1" noChangeAspect="1"/>
          </p:cNvPicPr>
          <p:nvPr>
            <p:ph sz="quarter" idx="1"/>
          </p:nvPr>
        </p:nvPicPr>
        <p:blipFill>
          <a:blip r:embed="rId3" cstate="print"/>
          <a:stretch>
            <a:fillRect/>
          </a:stretch>
        </p:blipFill>
        <p:spPr>
          <a:xfrm>
            <a:off x="1259632" y="1865882"/>
            <a:ext cx="6408712" cy="4746640"/>
          </a:xfrm>
        </p:spPr>
      </p:pic>
    </p:spTree>
  </p:cSld>
  <p:clrMapOvr>
    <a:masterClrMapping/>
  </p:clrMapOvr>
  <p:transition spd="slow" advClick="0" advTm="5000">
    <p:wheel spokes="3"/>
    <p:sndAc>
      <p:stSnd>
        <p:snd r:embed="rId2" name="explode.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8eme </a:t>
            </a:r>
            <a:r>
              <a:rPr lang="fr-FR" dirty="0" err="1" smtClean="0"/>
              <a:t>etapes</a:t>
            </a:r>
            <a:r>
              <a:rPr lang="fr-FR" dirty="0" smtClean="0"/>
              <a:t> </a:t>
            </a:r>
            <a:endParaRPr lang="fr-FR" dirty="0"/>
          </a:p>
        </p:txBody>
      </p:sp>
      <p:pic>
        <p:nvPicPr>
          <p:cNvPr id="4" name="Espace réservé du contenu 3" descr="m8.gif"/>
          <p:cNvPicPr>
            <a:picLocks noGrp="1" noChangeAspect="1"/>
          </p:cNvPicPr>
          <p:nvPr>
            <p:ph sz="quarter" idx="1"/>
          </p:nvPr>
        </p:nvPicPr>
        <p:blipFill>
          <a:blip r:embed="rId3" cstate="print"/>
          <a:stretch>
            <a:fillRect/>
          </a:stretch>
        </p:blipFill>
        <p:spPr>
          <a:xfrm>
            <a:off x="1979712" y="1285034"/>
            <a:ext cx="5688632" cy="4852069"/>
          </a:xfrm>
        </p:spPr>
      </p:pic>
    </p:spTree>
  </p:cSld>
  <p:clrMapOvr>
    <a:masterClrMapping/>
  </p:clrMapOvr>
  <p:transition spd="slow" advClick="0" advTm="5000">
    <p:wheel spokes="3"/>
    <p:sndAc>
      <p:stSnd>
        <p:snd r:embed="rId2" name="explode.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9eme </a:t>
            </a:r>
            <a:r>
              <a:rPr lang="fr-FR" dirty="0" err="1" smtClean="0"/>
              <a:t>etapes</a:t>
            </a:r>
            <a:endParaRPr lang="fr-FR" dirty="0"/>
          </a:p>
        </p:txBody>
      </p:sp>
      <p:pic>
        <p:nvPicPr>
          <p:cNvPr id="4" name="Espace réservé du contenu 3" descr="m9.gif"/>
          <p:cNvPicPr>
            <a:picLocks noGrp="1" noChangeAspect="1"/>
          </p:cNvPicPr>
          <p:nvPr>
            <p:ph sz="quarter" idx="1"/>
          </p:nvPr>
        </p:nvPicPr>
        <p:blipFill>
          <a:blip r:embed="rId3" cstate="print"/>
          <a:stretch>
            <a:fillRect/>
          </a:stretch>
        </p:blipFill>
        <p:spPr>
          <a:xfrm>
            <a:off x="1043608" y="1698949"/>
            <a:ext cx="6624736" cy="4921233"/>
          </a:xfrm>
        </p:spPr>
      </p:pic>
    </p:spTree>
  </p:cSld>
  <p:clrMapOvr>
    <a:masterClrMapping/>
  </p:clrMapOvr>
  <p:transition spd="slow" advClick="0" advTm="5000">
    <p:wheel spokes="3"/>
    <p:sndAc>
      <p:stSnd>
        <p:snd r:embed="rId2" name="explode.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10eme </a:t>
            </a:r>
            <a:r>
              <a:rPr lang="fr-FR" dirty="0" err="1" smtClean="0"/>
              <a:t>etapes</a:t>
            </a:r>
            <a:endParaRPr lang="fr-FR" dirty="0"/>
          </a:p>
        </p:txBody>
      </p:sp>
      <p:pic>
        <p:nvPicPr>
          <p:cNvPr id="4" name="Espace réservé du contenu 3" descr="m10.gif"/>
          <p:cNvPicPr>
            <a:picLocks noGrp="1" noChangeAspect="1"/>
          </p:cNvPicPr>
          <p:nvPr>
            <p:ph sz="quarter" idx="1"/>
          </p:nvPr>
        </p:nvPicPr>
        <p:blipFill>
          <a:blip r:embed="rId3" cstate="print"/>
          <a:stretch>
            <a:fillRect/>
          </a:stretch>
        </p:blipFill>
        <p:spPr>
          <a:xfrm>
            <a:off x="467544" y="1988840"/>
            <a:ext cx="7607802" cy="3600400"/>
          </a:xfrm>
        </p:spPr>
      </p:pic>
    </p:spTree>
  </p:cSld>
  <p:clrMapOvr>
    <a:masterClrMapping/>
  </p:clrMapOvr>
  <p:transition spd="slow" advClick="0" advTm="5000">
    <p:wheel spokes="3"/>
    <p:sndAc>
      <p:stSnd>
        <p:snd r:embed="rId2" name="explode.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74638"/>
            <a:ext cx="7457256" cy="922114"/>
          </a:xfrm>
        </p:spPr>
        <p:txBody>
          <a:bodyPr>
            <a:normAutofit fontScale="90000"/>
          </a:bodyPr>
          <a:lstStyle/>
          <a:p>
            <a:r>
              <a:rPr lang="fr-FR" dirty="0" smtClean="0"/>
              <a:t>Topologie de réseau</a:t>
            </a:r>
            <a:br>
              <a:rPr lang="fr-FR" dirty="0" smtClean="0"/>
            </a:br>
            <a:r>
              <a:rPr lang="fr-FR" dirty="0" smtClean="0"/>
              <a:t>1Définition</a:t>
            </a:r>
            <a:endParaRPr lang="fr-FR" dirty="0"/>
          </a:p>
        </p:txBody>
      </p:sp>
      <p:sp>
        <p:nvSpPr>
          <p:cNvPr id="3" name="Espace réservé du contenu 2"/>
          <p:cNvSpPr>
            <a:spLocks noGrp="1"/>
          </p:cNvSpPr>
          <p:nvPr>
            <p:ph sz="quarter" idx="1"/>
          </p:nvPr>
        </p:nvSpPr>
        <p:spPr/>
        <p:txBody>
          <a:bodyPr/>
          <a:lstStyle/>
          <a:p>
            <a:r>
              <a:rPr lang="fr-FR" dirty="0" smtClean="0"/>
              <a:t>Une </a:t>
            </a:r>
            <a:r>
              <a:rPr lang="fr-FR" b="1" dirty="0" smtClean="0"/>
              <a:t>topologie de réseau</a:t>
            </a:r>
            <a:r>
              <a:rPr lang="fr-FR" dirty="0" smtClean="0"/>
              <a:t> est en </a:t>
            </a:r>
            <a:r>
              <a:rPr lang="fr-FR" dirty="0" smtClean="0">
                <a:hlinkClick r:id="rId3" tooltip="Informatique"/>
              </a:rPr>
              <a:t>informatique</a:t>
            </a:r>
            <a:r>
              <a:rPr lang="fr-FR" dirty="0" smtClean="0"/>
              <a:t> une définition de l'architecture d'un </a:t>
            </a:r>
            <a:r>
              <a:rPr lang="fr-FR" dirty="0" smtClean="0">
                <a:hlinkClick r:id="rId4" tooltip="Réseau informatique"/>
              </a:rPr>
              <a:t>réseau</a:t>
            </a:r>
            <a:r>
              <a:rPr lang="fr-FR" dirty="0" smtClean="0"/>
              <a:t>. Définissant les connexions entre ces postes et une hiérarchie éventuelle entre eux, elle peut avoir des implications sur la disposition géographique des différents postes informatiques du réseau. Ainsi </a:t>
            </a:r>
            <a:r>
              <a:rPr lang="fr-FR" dirty="0" smtClean="0">
                <a:hlinkClick r:id="rId5" tooltip="Ethernet"/>
              </a:rPr>
              <a:t>Ethernet</a:t>
            </a:r>
            <a:r>
              <a:rPr lang="fr-FR" dirty="0" smtClean="0"/>
              <a:t> peut avoir comme support un simple plafond blanc visible de tous les postes (voir </a:t>
            </a:r>
            <a:r>
              <a:rPr lang="fr-FR" dirty="0" err="1" smtClean="0">
                <a:hlinkClick r:id="rId6" tooltip="LiFi"/>
              </a:rPr>
              <a:t>LiFi</a:t>
            </a:r>
            <a:r>
              <a:rPr lang="fr-FR" dirty="0" smtClean="0"/>
              <a:t>), alors que cela sera par construction impossible en </a:t>
            </a:r>
            <a:r>
              <a:rPr lang="fr-FR" dirty="0" err="1" smtClean="0">
                <a:hlinkClick r:id="rId7" tooltip="Token ring"/>
              </a:rPr>
              <a:t>token</a:t>
            </a:r>
            <a:r>
              <a:rPr lang="fr-FR" dirty="0" smtClean="0">
                <a:hlinkClick r:id="rId7" tooltip="Token ring"/>
              </a:rPr>
              <a:t> ring</a:t>
            </a:r>
            <a:r>
              <a:rPr lang="fr-FR" dirty="0" smtClean="0"/>
              <a:t>, bien que possible en </a:t>
            </a:r>
            <a:r>
              <a:rPr lang="fr-FR" dirty="0" err="1" smtClean="0">
                <a:hlinkClick r:id="rId8" tooltip="Token bus"/>
              </a:rPr>
              <a:t>token</a:t>
            </a:r>
            <a:r>
              <a:rPr lang="fr-FR" dirty="0" smtClean="0">
                <a:hlinkClick r:id="rId8" tooltip="Token bus"/>
              </a:rPr>
              <a:t> bus</a:t>
            </a:r>
            <a:endParaRPr lang="fr-FR" dirty="0"/>
          </a:p>
        </p:txBody>
      </p:sp>
    </p:spTree>
  </p:cSld>
  <p:clrMapOvr>
    <a:masterClrMapping/>
  </p:clrMapOvr>
  <p:transition spd="slow" advClick="0" advTm="5000">
    <p:wheel spokes="3"/>
    <p:sndAc>
      <p:stSnd>
        <p:snd r:embed="rId2" name="explode.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7529264" cy="994122"/>
          </a:xfrm>
        </p:spPr>
        <p:txBody>
          <a:bodyPr>
            <a:normAutofit fontScale="90000"/>
          </a:bodyPr>
          <a:lstStyle/>
          <a:p>
            <a:r>
              <a:rPr lang="fr-FR" b="1" dirty="0" smtClean="0"/>
              <a:t>Le réseau en anneau</a:t>
            </a:r>
            <a:br>
              <a:rPr lang="fr-FR" b="1" dirty="0" smtClean="0"/>
            </a:br>
            <a:endParaRPr lang="fr-FR" dirty="0"/>
          </a:p>
        </p:txBody>
      </p:sp>
      <p:pic>
        <p:nvPicPr>
          <p:cNvPr id="4" name="Espace réservé du contenu 3" descr="t.png"/>
          <p:cNvPicPr>
            <a:picLocks noGrp="1" noChangeAspect="1"/>
          </p:cNvPicPr>
          <p:nvPr>
            <p:ph sz="quarter" idx="1"/>
          </p:nvPr>
        </p:nvPicPr>
        <p:blipFill>
          <a:blip r:embed="rId3" cstate="print"/>
          <a:stretch>
            <a:fillRect/>
          </a:stretch>
        </p:blipFill>
        <p:spPr>
          <a:xfrm>
            <a:off x="3059832" y="1196752"/>
            <a:ext cx="4896544" cy="4896544"/>
          </a:xfrm>
        </p:spPr>
      </p:pic>
      <p:sp>
        <p:nvSpPr>
          <p:cNvPr id="5" name="Rectangle 4"/>
          <p:cNvSpPr/>
          <p:nvPr/>
        </p:nvSpPr>
        <p:spPr>
          <a:xfrm>
            <a:off x="251520" y="2276872"/>
            <a:ext cx="3416384" cy="369332"/>
          </a:xfrm>
          <a:prstGeom prst="rect">
            <a:avLst/>
          </a:prstGeom>
        </p:spPr>
        <p:txBody>
          <a:bodyPr wrap="none">
            <a:spAutoFit/>
          </a:bodyPr>
          <a:lstStyle/>
          <a:p>
            <a:r>
              <a:rPr lang="fr-FR" dirty="0" smtClean="0"/>
              <a:t>Topologie de réseau en anneau</a:t>
            </a:r>
            <a:endParaRPr lang="fr-FR" dirty="0"/>
          </a:p>
        </p:txBody>
      </p:sp>
    </p:spTree>
  </p:cSld>
  <p:clrMapOvr>
    <a:masterClrMapping/>
  </p:clrMapOvr>
  <p:transition spd="slow" advClick="0" advTm="5000">
    <p:wheel spokes="3"/>
    <p:sndAc>
      <p:stSnd>
        <p:snd r:embed="rId2" name="explode.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Le réseau hiérarchique</a:t>
            </a:r>
            <a:br>
              <a:rPr lang="fr-FR" b="1" dirty="0" smtClean="0"/>
            </a:br>
            <a:endParaRPr lang="fr-FR" dirty="0"/>
          </a:p>
        </p:txBody>
      </p:sp>
      <p:pic>
        <p:nvPicPr>
          <p:cNvPr id="4" name="Espace réservé du contenu 3" descr="iii.png"/>
          <p:cNvPicPr>
            <a:picLocks noGrp="1" noChangeAspect="1"/>
          </p:cNvPicPr>
          <p:nvPr>
            <p:ph sz="quarter" idx="1"/>
          </p:nvPr>
        </p:nvPicPr>
        <p:blipFill>
          <a:blip r:embed="rId3" cstate="print"/>
          <a:stretch>
            <a:fillRect/>
          </a:stretch>
        </p:blipFill>
        <p:spPr>
          <a:xfrm>
            <a:off x="4499992" y="1268760"/>
            <a:ext cx="2808312" cy="4863838"/>
          </a:xfrm>
        </p:spPr>
      </p:pic>
      <p:sp>
        <p:nvSpPr>
          <p:cNvPr id="5" name="Rectangle 4"/>
          <p:cNvSpPr/>
          <p:nvPr/>
        </p:nvSpPr>
        <p:spPr>
          <a:xfrm>
            <a:off x="1115616" y="3068960"/>
            <a:ext cx="3185552" cy="369332"/>
          </a:xfrm>
          <a:prstGeom prst="rect">
            <a:avLst/>
          </a:prstGeom>
        </p:spPr>
        <p:txBody>
          <a:bodyPr wrap="none">
            <a:spAutoFit/>
          </a:bodyPr>
          <a:lstStyle/>
          <a:p>
            <a:r>
              <a:rPr lang="fr-FR" dirty="0" smtClean="0"/>
              <a:t>Topologie de réseau en arbre</a:t>
            </a:r>
            <a:endParaRPr lang="fr-FR" dirty="0"/>
          </a:p>
        </p:txBody>
      </p:sp>
    </p:spTree>
  </p:cSld>
  <p:clrMapOvr>
    <a:masterClrMapping/>
  </p:clrMapOvr>
  <p:transition spd="slow" advClick="0" advTm="5000">
    <p:wheel spokes="3"/>
    <p:sndAc>
      <p:stSnd>
        <p:snd r:embed="rId2" name="explode.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274638"/>
            <a:ext cx="7385248" cy="922114"/>
          </a:xfrm>
        </p:spPr>
        <p:txBody>
          <a:bodyPr>
            <a:normAutofit fontScale="90000"/>
          </a:bodyPr>
          <a:lstStyle/>
          <a:p>
            <a:r>
              <a:rPr lang="fr-FR" b="1" dirty="0" smtClean="0"/>
              <a:t>Le réseau en bus</a:t>
            </a:r>
            <a:br>
              <a:rPr lang="fr-FR" b="1" dirty="0" smtClean="0"/>
            </a:br>
            <a:endParaRPr lang="fr-FR" dirty="0"/>
          </a:p>
        </p:txBody>
      </p:sp>
      <p:pic>
        <p:nvPicPr>
          <p:cNvPr id="6" name="Espace réservé du contenu 5" descr="ùùù.png"/>
          <p:cNvPicPr>
            <a:picLocks noGrp="1" noChangeAspect="1"/>
          </p:cNvPicPr>
          <p:nvPr>
            <p:ph sz="quarter" idx="1"/>
          </p:nvPr>
        </p:nvPicPr>
        <p:blipFill>
          <a:blip r:embed="rId3" cstate="print"/>
          <a:stretch>
            <a:fillRect/>
          </a:stretch>
        </p:blipFill>
        <p:spPr>
          <a:xfrm>
            <a:off x="539552" y="1556792"/>
            <a:ext cx="7560840" cy="2016224"/>
          </a:xfrm>
        </p:spPr>
      </p:pic>
      <p:sp>
        <p:nvSpPr>
          <p:cNvPr id="7" name="Rectangle 6"/>
          <p:cNvSpPr/>
          <p:nvPr/>
        </p:nvSpPr>
        <p:spPr>
          <a:xfrm>
            <a:off x="2699792" y="4581128"/>
            <a:ext cx="3018840" cy="369332"/>
          </a:xfrm>
          <a:prstGeom prst="rect">
            <a:avLst/>
          </a:prstGeom>
        </p:spPr>
        <p:txBody>
          <a:bodyPr wrap="none">
            <a:spAutoFit/>
          </a:bodyPr>
          <a:lstStyle/>
          <a:p>
            <a:r>
              <a:rPr lang="fr-FR" dirty="0" smtClean="0"/>
              <a:t>Topologie de réseau en bus</a:t>
            </a:r>
            <a:endParaRPr lang="fr-FR" dirty="0"/>
          </a:p>
        </p:txBody>
      </p:sp>
    </p:spTree>
  </p:cSld>
  <p:clrMapOvr>
    <a:masterClrMapping/>
  </p:clrMapOvr>
  <p:transition spd="slow" advClick="0" advTm="5000">
    <p:wheel spokes="3"/>
    <p:sndAc>
      <p:stSnd>
        <p:snd r:embed="rId2" name="explode.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r>
              <a:rPr lang="fr-BE" b="1" u="sng" dirty="0" smtClean="0"/>
              <a:t>Les types de réseaux</a:t>
            </a:r>
            <a:r>
              <a:rPr lang="fr-FR" dirty="0" smtClean="0"/>
              <a:t/>
            </a:r>
            <a:br>
              <a:rPr lang="fr-FR" dirty="0" smtClean="0"/>
            </a:br>
            <a:r>
              <a:rPr lang="fr-FR" dirty="0" smtClean="0"/>
              <a:t>1-</a:t>
            </a:r>
            <a:r>
              <a:rPr lang="fr-BE" b="1" dirty="0" smtClean="0"/>
              <a:t>le réseau local ou LAN</a:t>
            </a:r>
            <a:r>
              <a:rPr lang="fr-BE" dirty="0" smtClean="0"/>
              <a:t> </a:t>
            </a:r>
            <a:endParaRPr lang="fr-FR" dirty="0"/>
          </a:p>
        </p:txBody>
      </p:sp>
      <p:sp>
        <p:nvSpPr>
          <p:cNvPr id="3" name="Espace réservé du contenu 2"/>
          <p:cNvSpPr>
            <a:spLocks noGrp="1"/>
          </p:cNvSpPr>
          <p:nvPr>
            <p:ph sz="quarter" idx="1"/>
          </p:nvPr>
        </p:nvSpPr>
        <p:spPr/>
        <p:txBody>
          <a:bodyPr/>
          <a:lstStyle/>
          <a:p>
            <a:pPr lvl="0"/>
            <a:r>
              <a:rPr lang="fr-BE" b="1" dirty="0" smtClean="0"/>
              <a:t>le réseau local ou LAN</a:t>
            </a:r>
            <a:r>
              <a:rPr lang="fr-BE" dirty="0" smtClean="0"/>
              <a:t> (local area network) : ensemble d’ordinateurs appartenant à une même organisation et reliés entre eux dans une petite aire géographique par un réseau (ex : une entreprise, un campus,…)</a:t>
            </a:r>
            <a:endParaRPr lang="fr-FR" dirty="0" smtClean="0"/>
          </a:p>
          <a:p>
            <a:endParaRPr lang="fr-FR" dirty="0"/>
          </a:p>
        </p:txBody>
      </p:sp>
      <p:pic>
        <p:nvPicPr>
          <p:cNvPr id="8" name="Image 7" descr="lan.jpg"/>
          <p:cNvPicPr>
            <a:picLocks noChangeAspect="1"/>
          </p:cNvPicPr>
          <p:nvPr/>
        </p:nvPicPr>
        <p:blipFill>
          <a:blip r:embed="rId4" cstate="print"/>
          <a:stretch>
            <a:fillRect/>
          </a:stretch>
        </p:blipFill>
        <p:spPr>
          <a:xfrm>
            <a:off x="3203848" y="3212976"/>
            <a:ext cx="4104456" cy="30963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advClick="0" advTm="5000">
    <p:wheel spokes="3"/>
    <p:sndAc>
      <p:stSnd>
        <p:snd r:embed="rId3" name="explode.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Le réseau en étoile</a:t>
            </a:r>
            <a:br>
              <a:rPr lang="fr-FR" b="1" dirty="0" smtClean="0"/>
            </a:br>
            <a:endParaRPr lang="fr-FR" dirty="0"/>
          </a:p>
        </p:txBody>
      </p:sp>
      <p:pic>
        <p:nvPicPr>
          <p:cNvPr id="4" name="Espace réservé du contenu 3" descr="^^.png"/>
          <p:cNvPicPr>
            <a:picLocks noGrp="1" noChangeAspect="1"/>
          </p:cNvPicPr>
          <p:nvPr>
            <p:ph sz="quarter" idx="1"/>
          </p:nvPr>
        </p:nvPicPr>
        <p:blipFill>
          <a:blip r:embed="rId3" cstate="print"/>
          <a:stretch>
            <a:fillRect/>
          </a:stretch>
        </p:blipFill>
        <p:spPr>
          <a:xfrm>
            <a:off x="3275856" y="1113334"/>
            <a:ext cx="4680520" cy="4680520"/>
          </a:xfrm>
        </p:spPr>
      </p:pic>
      <p:sp>
        <p:nvSpPr>
          <p:cNvPr id="5" name="Rectangle 4"/>
          <p:cNvSpPr/>
          <p:nvPr/>
        </p:nvSpPr>
        <p:spPr>
          <a:xfrm>
            <a:off x="251520" y="2924944"/>
            <a:ext cx="3198376" cy="369332"/>
          </a:xfrm>
          <a:prstGeom prst="rect">
            <a:avLst/>
          </a:prstGeom>
        </p:spPr>
        <p:txBody>
          <a:bodyPr wrap="none">
            <a:spAutoFit/>
          </a:bodyPr>
          <a:lstStyle/>
          <a:p>
            <a:r>
              <a:rPr lang="fr-FR" dirty="0" smtClean="0"/>
              <a:t>Topologie de réseau en étoile</a:t>
            </a:r>
            <a:endParaRPr lang="fr-FR" dirty="0"/>
          </a:p>
        </p:txBody>
      </p:sp>
    </p:spTree>
  </p:cSld>
  <p:clrMapOvr>
    <a:masterClrMapping/>
  </p:clrMapOvr>
  <p:transition spd="slow" advClick="0" advTm="5000">
    <p:wheel spokes="3"/>
    <p:sndAc>
      <p:stSnd>
        <p:snd r:embed="rId2" name="explode.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a:r>
            <a:br>
              <a:rPr lang="fr-FR" b="1" dirty="0" smtClean="0"/>
            </a:br>
            <a:r>
              <a:rPr lang="fr-FR" b="1" dirty="0" smtClean="0"/>
              <a:t>Le réseau maillé</a:t>
            </a:r>
            <a:br>
              <a:rPr lang="fr-FR" b="1" dirty="0" smtClean="0"/>
            </a:br>
            <a:endParaRPr lang="fr-FR" dirty="0"/>
          </a:p>
        </p:txBody>
      </p:sp>
      <p:pic>
        <p:nvPicPr>
          <p:cNvPr id="4" name="Espace réservé du contenu 3" descr="lol.png"/>
          <p:cNvPicPr>
            <a:picLocks noGrp="1" noChangeAspect="1"/>
          </p:cNvPicPr>
          <p:nvPr>
            <p:ph sz="quarter" idx="1"/>
          </p:nvPr>
        </p:nvPicPr>
        <p:blipFill>
          <a:blip r:embed="rId3" cstate="print"/>
          <a:stretch>
            <a:fillRect/>
          </a:stretch>
        </p:blipFill>
        <p:spPr>
          <a:xfrm>
            <a:off x="3923928" y="1052736"/>
            <a:ext cx="4813126" cy="4813126"/>
          </a:xfrm>
        </p:spPr>
      </p:pic>
      <p:sp>
        <p:nvSpPr>
          <p:cNvPr id="5" name="Rectangle 4"/>
          <p:cNvSpPr/>
          <p:nvPr/>
        </p:nvSpPr>
        <p:spPr>
          <a:xfrm>
            <a:off x="179512" y="2852936"/>
            <a:ext cx="2929072" cy="369332"/>
          </a:xfrm>
          <a:prstGeom prst="rect">
            <a:avLst/>
          </a:prstGeom>
        </p:spPr>
        <p:txBody>
          <a:bodyPr wrap="none">
            <a:spAutoFit/>
          </a:bodyPr>
          <a:lstStyle/>
          <a:p>
            <a:r>
              <a:rPr lang="fr-FR" dirty="0" smtClean="0"/>
              <a:t>Topologie de réseau maillé</a:t>
            </a:r>
            <a:endParaRPr lang="fr-FR" dirty="0"/>
          </a:p>
        </p:txBody>
      </p:sp>
    </p:spTree>
  </p:cSld>
  <p:clrMapOvr>
    <a:masterClrMapping/>
  </p:clrMapOvr>
  <p:transition spd="slow" advClick="0" advTm="5000">
    <p:wheel spokes="3"/>
    <p:sndAc>
      <p:stSnd>
        <p:snd r:embed="rId2" name="explode.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332656"/>
            <a:ext cx="7416824" cy="1124744"/>
          </a:xfrm>
        </p:spPr>
        <p:txBody>
          <a:bodyPr>
            <a:normAutofit fontScale="90000"/>
          </a:bodyPr>
          <a:lstStyle/>
          <a:p>
            <a:pPr lvl="0"/>
            <a:r>
              <a:rPr lang="fr-BE" b="1" dirty="0" smtClean="0"/>
              <a:t>2-le réseau étendu</a:t>
            </a:r>
            <a:r>
              <a:rPr lang="fr-BE" dirty="0" smtClean="0"/>
              <a:t> qui est subdivisé en deux parties partie </a:t>
            </a:r>
            <a:r>
              <a:rPr lang="fr-BE" dirty="0" err="1" smtClean="0"/>
              <a:t>numero</a:t>
            </a:r>
            <a:r>
              <a:rPr lang="fr-BE" dirty="0" smtClean="0"/>
              <a:t> 1</a:t>
            </a:r>
            <a:r>
              <a:rPr lang="fr-FR" dirty="0" smtClean="0"/>
              <a:t/>
            </a:r>
            <a:br>
              <a:rPr lang="fr-FR" dirty="0" smtClean="0"/>
            </a:br>
            <a:endParaRPr lang="fr-FR" dirty="0"/>
          </a:p>
        </p:txBody>
      </p:sp>
      <p:sp>
        <p:nvSpPr>
          <p:cNvPr id="3" name="Espace réservé du contenu 2"/>
          <p:cNvSpPr>
            <a:spLocks noGrp="1"/>
          </p:cNvSpPr>
          <p:nvPr>
            <p:ph sz="quarter" idx="1"/>
          </p:nvPr>
        </p:nvSpPr>
        <p:spPr/>
        <p:txBody>
          <a:bodyPr/>
          <a:lstStyle/>
          <a:p>
            <a:pPr lvl="0"/>
            <a:r>
              <a:rPr lang="fr-BE" b="1" i="1" dirty="0" smtClean="0"/>
              <a:t>MAN</a:t>
            </a:r>
            <a:r>
              <a:rPr lang="fr-BE" dirty="0" smtClean="0"/>
              <a:t> (</a:t>
            </a:r>
            <a:r>
              <a:rPr lang="fr-BE" dirty="0" err="1" smtClean="0"/>
              <a:t>metropolitan</a:t>
            </a:r>
            <a:r>
              <a:rPr lang="fr-BE" dirty="0" smtClean="0"/>
              <a:t> area network) : interconnecte plusieurs LAN géographiquement proches à des débits importants (ville).</a:t>
            </a:r>
            <a:endParaRPr lang="fr-FR" dirty="0" smtClean="0"/>
          </a:p>
          <a:p>
            <a:endParaRPr lang="fr-FR" dirty="0"/>
          </a:p>
        </p:txBody>
      </p:sp>
      <p:pic>
        <p:nvPicPr>
          <p:cNvPr id="4" name="Image 3" descr="info man.png"/>
          <p:cNvPicPr>
            <a:picLocks noChangeAspect="1"/>
          </p:cNvPicPr>
          <p:nvPr/>
        </p:nvPicPr>
        <p:blipFill>
          <a:blip r:embed="rId3" cstate="print"/>
          <a:stretch>
            <a:fillRect/>
          </a:stretch>
        </p:blipFill>
        <p:spPr>
          <a:xfrm>
            <a:off x="1187624" y="3212976"/>
            <a:ext cx="4572000" cy="3228975"/>
          </a:xfrm>
          <a:prstGeom prst="rect">
            <a:avLst/>
          </a:prstGeom>
        </p:spPr>
      </p:pic>
    </p:spTree>
  </p:cSld>
  <p:clrMapOvr>
    <a:masterClrMapping/>
  </p:clrMapOvr>
  <p:transition spd="slow" advClick="0" advTm="5000">
    <p:wheel spokes="3"/>
    <p:sndAc>
      <p:stSnd>
        <p:snd r:embed="rId2" name="explode.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Partie </a:t>
            </a:r>
            <a:r>
              <a:rPr lang="fr-FR" dirty="0" err="1" smtClean="0"/>
              <a:t>numero</a:t>
            </a:r>
            <a:r>
              <a:rPr lang="fr-FR" dirty="0" smtClean="0"/>
              <a:t> 2</a:t>
            </a:r>
            <a:endParaRPr lang="fr-FR" dirty="0"/>
          </a:p>
        </p:txBody>
      </p:sp>
      <p:sp>
        <p:nvSpPr>
          <p:cNvPr id="3" name="Espace réservé du contenu 2"/>
          <p:cNvSpPr>
            <a:spLocks noGrp="1"/>
          </p:cNvSpPr>
          <p:nvPr>
            <p:ph sz="quarter" idx="1"/>
          </p:nvPr>
        </p:nvSpPr>
        <p:spPr/>
        <p:txBody>
          <a:bodyPr/>
          <a:lstStyle/>
          <a:p>
            <a:pPr lvl="0"/>
            <a:r>
              <a:rPr lang="fr-BE" b="1" i="1" dirty="0" smtClean="0"/>
              <a:t>WAN</a:t>
            </a:r>
            <a:r>
              <a:rPr lang="fr-BE" dirty="0" smtClean="0"/>
              <a:t> (</a:t>
            </a:r>
            <a:r>
              <a:rPr lang="fr-BE" dirty="0" err="1" smtClean="0"/>
              <a:t>wide</a:t>
            </a:r>
            <a:r>
              <a:rPr lang="fr-BE" dirty="0" smtClean="0"/>
              <a:t> area network): il interconnecte plusieurs LAN à travers de grandes distances géographiques (pays, continent).</a:t>
            </a:r>
            <a:endParaRPr lang="fr-FR" dirty="0" smtClean="0"/>
          </a:p>
          <a:p>
            <a:endParaRPr lang="fr-FR" dirty="0"/>
          </a:p>
        </p:txBody>
      </p:sp>
      <p:pic>
        <p:nvPicPr>
          <p:cNvPr id="4" name="Image 3" descr="info wan.png"/>
          <p:cNvPicPr>
            <a:picLocks noChangeAspect="1"/>
          </p:cNvPicPr>
          <p:nvPr/>
        </p:nvPicPr>
        <p:blipFill>
          <a:blip r:embed="rId3" cstate="print"/>
          <a:stretch>
            <a:fillRect/>
          </a:stretch>
        </p:blipFill>
        <p:spPr>
          <a:xfrm>
            <a:off x="1115616" y="3140968"/>
            <a:ext cx="4457700" cy="3312368"/>
          </a:xfrm>
          <a:prstGeom prst="rect">
            <a:avLst/>
          </a:prstGeom>
        </p:spPr>
      </p:pic>
    </p:spTree>
  </p:cSld>
  <p:clrMapOvr>
    <a:masterClrMapping/>
  </p:clrMapOvr>
  <p:transition spd="slow" advClick="0" advTm="5000">
    <p:wheel spokes="3"/>
    <p:sndAc>
      <p:stSnd>
        <p:snd r:embed="rId2" name="explode.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32656"/>
            <a:ext cx="7323584" cy="926976"/>
          </a:xfrm>
        </p:spPr>
        <p:txBody>
          <a:bodyPr>
            <a:normAutofit fontScale="90000"/>
          </a:bodyPr>
          <a:lstStyle/>
          <a:p>
            <a:r>
              <a:rPr lang="fr-FR" dirty="0" smtClean="0"/>
              <a:t>3-</a:t>
            </a:r>
            <a:r>
              <a:rPr lang="fr-FR" b="1" dirty="0" smtClean="0"/>
              <a:t>  réseau sans fil (</a:t>
            </a:r>
            <a:r>
              <a:rPr lang="fr-FR" b="1" dirty="0" err="1" smtClean="0"/>
              <a:t>Wi-Fi</a:t>
            </a:r>
            <a:r>
              <a:rPr lang="fr-FR" b="1" dirty="0" smtClean="0"/>
              <a:t>)</a:t>
            </a:r>
            <a:br>
              <a:rPr lang="fr-FR" b="1" dirty="0" smtClean="0"/>
            </a:br>
            <a:endParaRPr lang="fr-FR" dirty="0"/>
          </a:p>
        </p:txBody>
      </p:sp>
      <p:sp>
        <p:nvSpPr>
          <p:cNvPr id="3" name="Espace réservé du contenu 2"/>
          <p:cNvSpPr>
            <a:spLocks noGrp="1"/>
          </p:cNvSpPr>
          <p:nvPr>
            <p:ph sz="quarter" idx="1"/>
          </p:nvPr>
        </p:nvSpPr>
        <p:spPr/>
        <p:txBody>
          <a:bodyPr/>
          <a:lstStyle/>
          <a:p>
            <a:r>
              <a:rPr lang="fr-FR" dirty="0" smtClean="0"/>
              <a:t>Un réseau sans fil est un réseau dans lequel au moins deux terminaux sont capables de communiquer entre eux grâce à des signaux radioélectriques. Les réseaux sans fil ne sont pas tout récents, mais avec le développement de l'informatique et des systèmes d'information, la technologie est venue au besoin primaire de l'homme : la mobilité et la facilité. Ces réseaux dits « sans-fil » sont de plusieurs sortes : </a:t>
            </a:r>
            <a:r>
              <a:rPr lang="fr-FR" dirty="0" err="1" smtClean="0">
                <a:hlinkClick r:id="rId3"/>
              </a:rPr>
              <a:t>WiFi</a:t>
            </a:r>
            <a:r>
              <a:rPr lang="fr-FR" dirty="0" smtClean="0"/>
              <a:t> (Wireless </a:t>
            </a:r>
            <a:r>
              <a:rPr lang="fr-FR" dirty="0" err="1" smtClean="0"/>
              <a:t>Fidelity</a:t>
            </a:r>
            <a:r>
              <a:rPr lang="fr-FR" dirty="0" smtClean="0"/>
              <a:t>), </a:t>
            </a:r>
            <a:r>
              <a:rPr lang="fr-FR" dirty="0" err="1" smtClean="0">
                <a:hlinkClick r:id="rId4"/>
              </a:rPr>
              <a:t>BlueTooth</a:t>
            </a:r>
            <a:r>
              <a:rPr lang="fr-FR" dirty="0" smtClean="0"/>
              <a:t>, BLR (Boucle Locale Radio), UMTS (</a:t>
            </a:r>
            <a:r>
              <a:rPr lang="fr-FR" dirty="0" err="1" smtClean="0"/>
              <a:t>Universal</a:t>
            </a:r>
            <a:r>
              <a:rPr lang="fr-FR" dirty="0" smtClean="0"/>
              <a:t> Mobile </a:t>
            </a:r>
            <a:r>
              <a:rPr lang="fr-FR" dirty="0" err="1" smtClean="0"/>
              <a:t>Telecommunications</a:t>
            </a:r>
            <a:r>
              <a:rPr lang="fr-FR" dirty="0" smtClean="0"/>
              <a:t> System), …  </a:t>
            </a:r>
            <a:endParaRPr lang="fr-FR" dirty="0"/>
          </a:p>
        </p:txBody>
      </p:sp>
      <p:pic>
        <p:nvPicPr>
          <p:cNvPr id="4" name="Image 3" descr="info wifi.png"/>
          <p:cNvPicPr>
            <a:picLocks noChangeAspect="1"/>
          </p:cNvPicPr>
          <p:nvPr/>
        </p:nvPicPr>
        <p:blipFill>
          <a:blip r:embed="rId5" cstate="print"/>
          <a:stretch>
            <a:fillRect/>
          </a:stretch>
        </p:blipFill>
        <p:spPr>
          <a:xfrm>
            <a:off x="5652120" y="260648"/>
            <a:ext cx="2743572" cy="1343025"/>
          </a:xfrm>
          <a:prstGeom prst="rect">
            <a:avLst/>
          </a:prstGeom>
        </p:spPr>
      </p:pic>
    </p:spTree>
  </p:cSld>
  <p:clrMapOvr>
    <a:masterClrMapping/>
  </p:clrMapOvr>
  <p:transition spd="slow" advClick="0" advTm="5000">
    <p:wheel spokes="3"/>
    <p:sndAc>
      <p:stSnd>
        <p:snd r:embed="rId2" name="explode.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faire la configuration matérielle d’un réseau local</a:t>
            </a:r>
            <a:endParaRPr lang="fr-FR" dirty="0"/>
          </a:p>
        </p:txBody>
      </p:sp>
      <p:sp>
        <p:nvSpPr>
          <p:cNvPr id="3" name="Espace réservé du contenu 2"/>
          <p:cNvSpPr>
            <a:spLocks noGrp="1"/>
          </p:cNvSpPr>
          <p:nvPr>
            <p:ph sz="quarter" idx="1"/>
          </p:nvPr>
        </p:nvSpPr>
        <p:spPr/>
        <p:txBody>
          <a:bodyPr/>
          <a:lstStyle/>
          <a:p>
            <a:r>
              <a:rPr lang="fr-FR" dirty="0" smtClean="0"/>
              <a:t>1-</a:t>
            </a:r>
            <a:endParaRPr lang="fr-FR" dirty="0"/>
          </a:p>
        </p:txBody>
      </p:sp>
      <p:pic>
        <p:nvPicPr>
          <p:cNvPr id="4" name="Image 3" descr="m1.gif"/>
          <p:cNvPicPr>
            <a:picLocks noChangeAspect="1"/>
          </p:cNvPicPr>
          <p:nvPr/>
        </p:nvPicPr>
        <p:blipFill>
          <a:blip r:embed="rId3" cstate="print"/>
          <a:stretch>
            <a:fillRect/>
          </a:stretch>
        </p:blipFill>
        <p:spPr>
          <a:xfrm>
            <a:off x="1259632" y="2132856"/>
            <a:ext cx="4680520" cy="4463711"/>
          </a:xfrm>
          <a:prstGeom prst="rect">
            <a:avLst/>
          </a:prstGeom>
        </p:spPr>
      </p:pic>
    </p:spTree>
  </p:cSld>
  <p:clrMapOvr>
    <a:masterClrMapping/>
  </p:clrMapOvr>
  <p:transition spd="slow" advClick="0" advTm="5000">
    <p:wheel spokes="3"/>
    <p:sndAc>
      <p:stSnd>
        <p:snd r:embed="rId2" name="explode.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2éme </a:t>
            </a:r>
            <a:r>
              <a:rPr lang="fr-FR" dirty="0" err="1" smtClean="0"/>
              <a:t>etapes</a:t>
            </a:r>
            <a:endParaRPr lang="fr-FR" dirty="0"/>
          </a:p>
        </p:txBody>
      </p:sp>
      <p:sp>
        <p:nvSpPr>
          <p:cNvPr id="3" name="Espace réservé du contenu 2"/>
          <p:cNvSpPr>
            <a:spLocks noGrp="1"/>
          </p:cNvSpPr>
          <p:nvPr>
            <p:ph sz="quarter" idx="1"/>
          </p:nvPr>
        </p:nvSpPr>
        <p:spPr/>
        <p:txBody>
          <a:bodyPr/>
          <a:lstStyle/>
          <a:p>
            <a:r>
              <a:rPr lang="fr-FR" dirty="0" smtClean="0"/>
              <a:t>2-</a:t>
            </a:r>
            <a:endParaRPr lang="fr-FR" dirty="0"/>
          </a:p>
        </p:txBody>
      </p:sp>
      <p:pic>
        <p:nvPicPr>
          <p:cNvPr id="4" name="Image 3" descr="m2.gif"/>
          <p:cNvPicPr>
            <a:picLocks noChangeAspect="1"/>
          </p:cNvPicPr>
          <p:nvPr/>
        </p:nvPicPr>
        <p:blipFill>
          <a:blip r:embed="rId3" cstate="print"/>
          <a:stretch>
            <a:fillRect/>
          </a:stretch>
        </p:blipFill>
        <p:spPr>
          <a:xfrm>
            <a:off x="1115616" y="2132856"/>
            <a:ext cx="5346551" cy="3773956"/>
          </a:xfrm>
          <a:prstGeom prst="rect">
            <a:avLst/>
          </a:prstGeom>
        </p:spPr>
      </p:pic>
    </p:spTree>
  </p:cSld>
  <p:clrMapOvr>
    <a:masterClrMapping/>
  </p:clrMapOvr>
  <p:transition spd="slow" advClick="0" advTm="5000">
    <p:wheel spokes="3"/>
    <p:sndAc>
      <p:stSnd>
        <p:snd r:embed="rId2" name="explode.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3eme </a:t>
            </a:r>
            <a:r>
              <a:rPr lang="fr-FR" dirty="0" err="1" smtClean="0"/>
              <a:t>etapes</a:t>
            </a:r>
            <a:endParaRPr lang="fr-FR" dirty="0"/>
          </a:p>
        </p:txBody>
      </p:sp>
      <p:pic>
        <p:nvPicPr>
          <p:cNvPr id="4" name="Espace réservé du contenu 3" descr="m3.gif"/>
          <p:cNvPicPr>
            <a:picLocks noGrp="1" noChangeAspect="1"/>
          </p:cNvPicPr>
          <p:nvPr>
            <p:ph sz="quarter" idx="1"/>
          </p:nvPr>
        </p:nvPicPr>
        <p:blipFill>
          <a:blip r:embed="rId3" cstate="print"/>
          <a:stretch>
            <a:fillRect/>
          </a:stretch>
        </p:blipFill>
        <p:spPr>
          <a:xfrm>
            <a:off x="971600" y="1556792"/>
            <a:ext cx="6575530" cy="3960440"/>
          </a:xfrm>
        </p:spPr>
      </p:pic>
    </p:spTree>
  </p:cSld>
  <p:clrMapOvr>
    <a:masterClrMapping/>
  </p:clrMapOvr>
  <p:transition spd="slow" advClick="0" advTm="5000">
    <p:wheel spokes="3"/>
    <p:sndAc>
      <p:stSnd>
        <p:snd r:embed="rId2" name="explode.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4eme </a:t>
            </a:r>
            <a:r>
              <a:rPr lang="fr-FR" dirty="0" err="1" smtClean="0"/>
              <a:t>etapes</a:t>
            </a:r>
            <a:endParaRPr lang="fr-FR" dirty="0"/>
          </a:p>
        </p:txBody>
      </p:sp>
      <p:pic>
        <p:nvPicPr>
          <p:cNvPr id="4" name="Espace réservé du contenu 3" descr="m4.gif"/>
          <p:cNvPicPr>
            <a:picLocks noGrp="1" noChangeAspect="1"/>
          </p:cNvPicPr>
          <p:nvPr>
            <p:ph sz="quarter" idx="1"/>
          </p:nvPr>
        </p:nvPicPr>
        <p:blipFill>
          <a:blip r:embed="rId3" cstate="print"/>
          <a:stretch>
            <a:fillRect/>
          </a:stretch>
        </p:blipFill>
        <p:spPr>
          <a:xfrm>
            <a:off x="1835696" y="1514848"/>
            <a:ext cx="4103141" cy="4393827"/>
          </a:xfrm>
        </p:spPr>
      </p:pic>
    </p:spTree>
  </p:cSld>
  <p:clrMapOvr>
    <a:masterClrMapping/>
  </p:clrMapOvr>
  <p:transition spd="slow" advClick="0" advTm="5000">
    <p:wheel spokes="3"/>
    <p:sndAc>
      <p:stSnd>
        <p:snd r:embed="rId2" name="explode.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301</TotalTime>
  <Words>263</Words>
  <Application>Microsoft Office PowerPoint</Application>
  <PresentationFormat>Affichage à l'écran (4:3)</PresentationFormat>
  <Paragraphs>36</Paragraphs>
  <Slides>21</Slides>
  <Notes>1</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Oriel</vt:lpstr>
      <vt:lpstr>Les resaux informatiques</vt:lpstr>
      <vt:lpstr>Les types de réseaux 1-le réseau local ou LAN </vt:lpstr>
      <vt:lpstr>2-le réseau étendu qui est subdivisé en deux parties partie numero 1 </vt:lpstr>
      <vt:lpstr>Partie numero 2</vt:lpstr>
      <vt:lpstr>3-  réseau sans fil (Wi-Fi) </vt:lpstr>
      <vt:lpstr>Comment faire la configuration matérielle d’un réseau local</vt:lpstr>
      <vt:lpstr>2éme etapes</vt:lpstr>
      <vt:lpstr>3eme etapes</vt:lpstr>
      <vt:lpstr>4eme etapes</vt:lpstr>
      <vt:lpstr>5eme etapes</vt:lpstr>
      <vt:lpstr>6eme etapes</vt:lpstr>
      <vt:lpstr>7eme etapes</vt:lpstr>
      <vt:lpstr>8eme etapes </vt:lpstr>
      <vt:lpstr>9eme etapes</vt:lpstr>
      <vt:lpstr>10eme etapes</vt:lpstr>
      <vt:lpstr>Topologie de réseau 1Définition</vt:lpstr>
      <vt:lpstr>Le réseau en anneau </vt:lpstr>
      <vt:lpstr>Le réseau hiérarchique </vt:lpstr>
      <vt:lpstr>Le réseau en bus </vt:lpstr>
      <vt:lpstr>Le réseau en étoile </vt:lpstr>
      <vt:lpstr> Le réseau maillé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resaux informatiques</dc:title>
  <dc:creator>user</dc:creator>
  <cp:lastModifiedBy>fujitsu</cp:lastModifiedBy>
  <cp:revision>25</cp:revision>
  <dcterms:created xsi:type="dcterms:W3CDTF">2014-04-15T12:01:10Z</dcterms:created>
  <dcterms:modified xsi:type="dcterms:W3CDTF">2014-05-27T21:10:30Z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