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0" r:id="rId6"/>
    <p:sldId id="262" r:id="rId7"/>
    <p:sldId id="261" r:id="rId8"/>
    <p:sldId id="263" r:id="rId9"/>
    <p:sldId id="264" r:id="rId10"/>
    <p:sldId id="265" r:id="rId11"/>
    <p:sldId id="266" r:id="rId12"/>
  </p:sldIdLst>
  <p:sldSz cx="9144000" cy="6858000" type="screen4x3"/>
  <p:notesSz cx="6858000" cy="9144000"/>
  <p:custShowLst>
    <p:custShow name="Diaporama personnalisé 1" id="0">
      <p:sldLst>
        <p:sld r:id="rId2"/>
        <p:sld r:id="rId3"/>
        <p:sld r:id="rId4"/>
        <p:sld r:id="rId5"/>
        <p:sld r:id="rId6"/>
        <p:sld r:id="rId7"/>
        <p:sld r:id="rId8"/>
        <p:sld r:id="rId9"/>
        <p:sld r:id="rId10"/>
        <p:sld r:id="rId11"/>
        <p:sld r:id="rId12"/>
      </p:sldLst>
    </p:custShow>
  </p:custShow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9C5DA-2087-4865-976E-222BE6351343}" type="datetimeFigureOut">
              <a:rPr lang="fr-FR" smtClean="0"/>
              <a:t>27/05/2014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F538E-04B2-4298-9193-18872ED7D92C}" type="slidenum">
              <a:rPr lang="fr-FR" smtClean="0"/>
              <a:t>‹N°›</a:t>
            </a:fld>
            <a:endParaRPr lang="fr-FR"/>
          </a:p>
        </p:txBody>
      </p:sp>
    </p:spTree>
    <p:extLst>
      <p:ext uri="{BB962C8B-B14F-4D97-AF65-F5344CB8AC3E}">
        <p14:creationId xmlns:p14="http://schemas.microsoft.com/office/powerpoint/2010/main" val="394679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3FF538E-04B2-4298-9193-18872ED7D92C}" type="slidenum">
              <a:rPr lang="fr-FR" smtClean="0"/>
              <a:t>1</a:t>
            </a:fld>
            <a:endParaRPr lang="fr-FR"/>
          </a:p>
        </p:txBody>
      </p:sp>
    </p:spTree>
    <p:extLst>
      <p:ext uri="{BB962C8B-B14F-4D97-AF65-F5344CB8AC3E}">
        <p14:creationId xmlns:p14="http://schemas.microsoft.com/office/powerpoint/2010/main" val="102439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8214D4C-F534-4356-893D-124010EB2E01}" type="datetimeFigureOut">
              <a:rPr lang="fr-FR" smtClean="0"/>
              <a:t>27/05/2014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8214D4C-F534-4356-893D-124010EB2E01}" type="datetimeFigureOut">
              <a:rPr lang="fr-FR" smtClean="0"/>
              <a:t>27/05/2014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8214D4C-F534-4356-893D-124010EB2E01}" type="datetimeFigureOut">
              <a:rPr lang="fr-FR" smtClean="0"/>
              <a:t>27/05/2014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F46D8C-6FC1-455F-92D6-6FD42D8197D3}"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8214D4C-F534-4356-893D-124010EB2E01}" type="datetimeFigureOut">
              <a:rPr lang="fr-FR" smtClean="0"/>
              <a:t>27/05/2014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F46D8C-6FC1-455F-92D6-6FD42D8197D3}"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8214D4C-F534-4356-893D-124010EB2E01}" type="datetimeFigureOut">
              <a:rPr lang="fr-FR" smtClean="0"/>
              <a:t>27/05/2014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F8214D4C-F534-4356-893D-124010EB2E01}" type="datetimeFigureOut">
              <a:rPr lang="fr-FR" smtClean="0"/>
              <a:t>27/05/2014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F46D8C-6FC1-455F-92D6-6FD42D8197D3}"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8214D4C-F534-4356-893D-124010EB2E01}" type="datetimeFigureOut">
              <a:rPr lang="fr-FR" smtClean="0"/>
              <a:t>27/05/2014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8214D4C-F534-4356-893D-124010EB2E01}" type="datetimeFigureOut">
              <a:rPr lang="fr-FR" smtClean="0"/>
              <a:t>27/05/2014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8214D4C-F534-4356-893D-124010EB2E01}" type="datetimeFigureOut">
              <a:rPr lang="fr-FR" smtClean="0"/>
              <a:t>27/05/2014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7F46D8C-6FC1-455F-92D6-6FD42D8197D3}" type="slidenum">
              <a:rPr lang="fr-FR" smtClean="0"/>
              <a:t>‹N°›</a:t>
            </a:fld>
            <a:endParaRPr lang="fr-FR"/>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8214D4C-F534-4356-893D-124010EB2E01}" type="datetimeFigureOut">
              <a:rPr lang="fr-FR" smtClean="0"/>
              <a:t>27/05/2014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F46D8C-6FC1-455F-92D6-6FD42D8197D3}"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8214D4C-F534-4356-893D-124010EB2E01}" type="datetimeFigureOut">
              <a:rPr lang="fr-FR" smtClean="0"/>
              <a:t>27/05/2014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7F46D8C-6FC1-455F-92D6-6FD42D8197D3}"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2">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8214D4C-F534-4356-893D-124010EB2E01}" type="datetimeFigureOut">
              <a:rPr lang="fr-FR" smtClean="0"/>
              <a:t>27/05/2014</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7F46D8C-6FC1-455F-92D6-6FD42D8197D3}"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reveal/>
      </p:transition>
    </mc:Choice>
    <mc:Fallback xmlns="">
      <p:transition>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7.xml"/><Relationship Id="rId4" Type="http://schemas.openxmlformats.org/officeDocument/2006/relationships/image" Target="../media/image7.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topachat.com/pages/produits_cat_est_reseau_puis_rubrique_est_wt_wusb.html" TargetMode="External"/><Relationship Id="rId2" Type="http://schemas.openxmlformats.org/officeDocument/2006/relationships/image" Target="../media/image2.gif"/><Relationship Id="rId1" Type="http://schemas.openxmlformats.org/officeDocument/2006/relationships/slideLayout" Target="../slideLayouts/slideLayout7.xml"/><Relationship Id="rId4" Type="http://schemas.openxmlformats.org/officeDocument/2006/relationships/hyperlink" Target="http://www.topachat.com/pages/produits_cat_est_reseau_puis_rubrique_est_wt_wcpci.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opachat.com/pages/produits_cat_est_reseau_puis_rubrique_est_wt_wrou.html" TargetMode="External"/><Relationship Id="rId2" Type="http://schemas.openxmlformats.org/officeDocument/2006/relationships/hyperlink" Target="http://www.topachat.com/pages/produits_cat_est_reseau_puis_rubrique_est_wt_wapo.htm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83568" y="404664"/>
            <a:ext cx="7772400" cy="1362075"/>
          </a:xfrm>
        </p:spPr>
        <p:txBody>
          <a:bodyPr>
            <a:noAutofit/>
          </a:bodyPr>
          <a:lstStyle/>
          <a:p>
            <a:pPr algn="ctr"/>
            <a:r>
              <a:rPr lang="fr-FR" sz="6000" dirty="0" smtClean="0">
                <a:solidFill>
                  <a:srgbClr val="FF0000"/>
                </a:solidFill>
              </a:rPr>
              <a:t>Fils réseau informatique</a:t>
            </a:r>
            <a:endParaRPr lang="fr-FR" sz="6000" dirty="0">
              <a:solidFill>
                <a:srgbClr val="FF0000"/>
              </a:solidFill>
            </a:endParaRPr>
          </a:p>
        </p:txBody>
      </p:sp>
      <p:sp>
        <p:nvSpPr>
          <p:cNvPr id="7" name="ZoneTexte 6"/>
          <p:cNvSpPr txBox="1"/>
          <p:nvPr/>
        </p:nvSpPr>
        <p:spPr>
          <a:xfrm>
            <a:off x="1046861" y="2420888"/>
            <a:ext cx="7200800" cy="4031873"/>
          </a:xfrm>
          <a:prstGeom prst="rect">
            <a:avLst/>
          </a:prstGeom>
          <a:noFill/>
        </p:spPr>
        <p:txBody>
          <a:bodyPr wrap="square" rtlCol="0">
            <a:spAutoFit/>
          </a:bodyPr>
          <a:lstStyle/>
          <a:p>
            <a:pPr marL="457200" indent="-457200">
              <a:buFont typeface="Arial" pitchFamily="34" charset="0"/>
              <a:buChar char="•"/>
            </a:pPr>
            <a:r>
              <a:rPr lang="fr-FR" sz="3200" dirty="0" smtClean="0">
                <a:solidFill>
                  <a:srgbClr val="0070C0"/>
                </a:solidFill>
                <a:latin typeface="Arial Rounded MT Bold" pitchFamily="34" charset="0"/>
              </a:rPr>
              <a:t>Qu’est qu’au réseau informatique?</a:t>
            </a:r>
          </a:p>
          <a:p>
            <a:pPr marL="457200" indent="-457200">
              <a:buFont typeface="Arial" pitchFamily="34" charset="0"/>
              <a:buChar char="•"/>
            </a:pPr>
            <a:r>
              <a:rPr lang="fr-FR" sz="3200" dirty="0" smtClean="0">
                <a:solidFill>
                  <a:srgbClr val="0070C0"/>
                </a:solidFill>
                <a:latin typeface="Arial Rounded MT Bold" pitchFamily="34" charset="0"/>
              </a:rPr>
              <a:t>Quel ce les type de réseau?</a:t>
            </a:r>
          </a:p>
          <a:p>
            <a:pPr marL="457200" indent="-457200">
              <a:buFont typeface="Arial" pitchFamily="34" charset="0"/>
              <a:buChar char="•"/>
            </a:pPr>
            <a:r>
              <a:rPr lang="fr-FR" sz="3200" dirty="0" smtClean="0">
                <a:solidFill>
                  <a:srgbClr val="0070C0"/>
                </a:solidFill>
                <a:latin typeface="Arial Rounded MT Bold" pitchFamily="34" charset="0"/>
              </a:rPr>
              <a:t>Qu’est ce que un réseau wifi?</a:t>
            </a:r>
          </a:p>
          <a:p>
            <a:pPr marL="457200" indent="-457200">
              <a:buFont typeface="Arial" pitchFamily="34" charset="0"/>
              <a:buChar char="•"/>
            </a:pPr>
            <a:r>
              <a:rPr lang="fr-FR" sz="3200" dirty="0" smtClean="0">
                <a:solidFill>
                  <a:srgbClr val="0070C0"/>
                </a:solidFill>
                <a:latin typeface="Arial Rounded MT Bold" pitchFamily="34" charset="0"/>
              </a:rPr>
              <a:t>Quoi la configuration d’un  réseau local?</a:t>
            </a:r>
          </a:p>
          <a:p>
            <a:pPr marL="457200" indent="-457200">
              <a:buFont typeface="Arial" pitchFamily="34" charset="0"/>
              <a:buChar char="•"/>
            </a:pPr>
            <a:r>
              <a:rPr lang="fr-FR" sz="3200" dirty="0" smtClean="0">
                <a:solidFill>
                  <a:srgbClr val="0070C0"/>
                </a:solidFill>
                <a:latin typeface="Arial Rounded MT Bold" pitchFamily="34" charset="0"/>
              </a:rPr>
              <a:t>Quels ce les topologie d’un réseau local?</a:t>
            </a:r>
            <a:endParaRPr lang="fr-FR" sz="3200" dirty="0">
              <a:solidFill>
                <a:srgbClr val="0070C0"/>
              </a:solidFill>
              <a:latin typeface="Arial Rounded MT Bold" pitchFamily="34" charset="0"/>
            </a:endParaRPr>
          </a:p>
        </p:txBody>
      </p:sp>
    </p:spTree>
    <p:extLst>
      <p:ext uri="{BB962C8B-B14F-4D97-AF65-F5344CB8AC3E}">
        <p14:creationId xmlns:p14="http://schemas.microsoft.com/office/powerpoint/2010/main" val="4240007992"/>
      </p:ext>
    </p:extLst>
  </p:cSld>
  <p:clrMapOvr>
    <a:masterClrMapping/>
  </p:clrMapOvr>
  <mc:AlternateContent xmlns:mc="http://schemas.openxmlformats.org/markup-compatibility/2006" xmlns:p14="http://schemas.microsoft.com/office/powerpoint/2010/main">
    <mc:Choice Requires="p14">
      <p:transition spd="slow" p14:dur="3500" advTm="3712">
        <p14:reveal/>
      </p:transition>
    </mc:Choice>
    <mc:Fallback xmlns="">
      <p:transition spd="slow" advTm="3712">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620688"/>
            <a:ext cx="4572000" cy="830997"/>
          </a:xfrm>
          <a:prstGeom prst="rect">
            <a:avLst/>
          </a:prstGeom>
        </p:spPr>
        <p:txBody>
          <a:bodyPr>
            <a:spAutoFit/>
          </a:bodyPr>
          <a:lstStyle/>
          <a:p>
            <a:r>
              <a:rPr lang="fr-FR" sz="2400" b="1" dirty="0" smtClean="0">
                <a:solidFill>
                  <a:srgbClr val="C00000"/>
                </a:solidFill>
                <a:latin typeface="Arial Rounded MT Bold" pitchFamily="34" charset="0"/>
              </a:rPr>
              <a:t>Quels ce les topologie d’un réseau local?</a:t>
            </a:r>
            <a:endParaRPr lang="fr-FR" sz="2400" b="1" dirty="0">
              <a:solidFill>
                <a:srgbClr val="C00000"/>
              </a:solidFill>
              <a:latin typeface="Arial Rounded MT Bold" pitchFamily="34" charset="0"/>
            </a:endParaRPr>
          </a:p>
        </p:txBody>
      </p:sp>
      <p:sp>
        <p:nvSpPr>
          <p:cNvPr id="3" name="Rectangle 2"/>
          <p:cNvSpPr/>
          <p:nvPr/>
        </p:nvSpPr>
        <p:spPr>
          <a:xfrm>
            <a:off x="467544" y="2276872"/>
            <a:ext cx="8136904" cy="3693319"/>
          </a:xfrm>
          <a:prstGeom prst="rect">
            <a:avLst/>
          </a:prstGeom>
        </p:spPr>
        <p:txBody>
          <a:bodyPr wrap="square">
            <a:spAutoFit/>
          </a:bodyPr>
          <a:lstStyle/>
          <a:p>
            <a:r>
              <a:rPr lang="fr-FR" b="1" dirty="0"/>
              <a:t>Toutes les architectures réseau dérivent de trois topologies fondamentales :</a:t>
            </a:r>
          </a:p>
          <a:p>
            <a:r>
              <a:rPr lang="fr-FR" b="1" dirty="0"/>
              <a:t>- en bus </a:t>
            </a:r>
            <a:br>
              <a:rPr lang="fr-FR" b="1" dirty="0"/>
            </a:br>
            <a:r>
              <a:rPr lang="fr-FR" b="1" dirty="0"/>
              <a:t>- en étoile </a:t>
            </a:r>
            <a:br>
              <a:rPr lang="fr-FR" b="1" dirty="0"/>
            </a:br>
            <a:r>
              <a:rPr lang="fr-FR" b="1" dirty="0"/>
              <a:t>- en anneau</a:t>
            </a:r>
          </a:p>
          <a:p>
            <a:r>
              <a:rPr lang="fr-FR" b="1" dirty="0"/>
              <a:t> </a:t>
            </a:r>
          </a:p>
          <a:p>
            <a:r>
              <a:rPr lang="fr-FR" b="1" dirty="0"/>
              <a:t>Si les ordinateurs sont connectés les uns à la suite des autres le long d’un seul câble (segment), on parle de </a:t>
            </a:r>
            <a:r>
              <a:rPr lang="fr-FR" b="1" i="1" dirty="0"/>
              <a:t>topologie en bus</a:t>
            </a:r>
            <a:r>
              <a:rPr lang="fr-FR" b="1" dirty="0"/>
              <a:t>. Si les ordinateurs sont connectés à des segments de câble qui partent d’un même point (concentrateur), on parle de </a:t>
            </a:r>
            <a:r>
              <a:rPr lang="fr-FR" b="1" i="1" dirty="0"/>
              <a:t>topologie en étoile</a:t>
            </a:r>
            <a:r>
              <a:rPr lang="fr-FR" b="1" dirty="0"/>
              <a:t>. Si les ordinateurs sont connectés à un câble qui forme une boucle, on parle de </a:t>
            </a:r>
            <a:r>
              <a:rPr lang="fr-FR" b="1" i="1" dirty="0"/>
              <a:t>topologie en anneau</a:t>
            </a:r>
            <a:r>
              <a:rPr lang="fr-FR" b="1" dirty="0"/>
              <a:t>.</a:t>
            </a:r>
          </a:p>
          <a:p>
            <a:r>
              <a:rPr lang="fr-FR" b="1" dirty="0"/>
              <a:t>Ces trois topologies de base sont simples en elles-mêmes. Toutefois, les topologies utilisées dans la pratique combinent souvent les caractéristiques de plusieurs d’entre elles, et peuvent donc s’avérer plus complexe.</a:t>
            </a:r>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300" b="0" i="1" u="none" strike="noStrike" cap="none" normalizeH="0" baseline="0" smtClean="0">
                <a:ln>
                  <a:noFill/>
                </a:ln>
                <a:solidFill>
                  <a:srgbClr val="000000"/>
                </a:solidFill>
                <a:effectLst/>
                <a:latin typeface="Calibri" pitchFamily="34" charset="0"/>
                <a:ea typeface="Times New Roman" pitchFamily="18" charset="0"/>
                <a:cs typeface="Arial" pitchFamily="34" charset="0"/>
              </a:rPr>
              <a:t>Topologie de type bus</a:t>
            </a:r>
            <a:endParaRPr kumimoji="0" lang="fr-FR"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Rectangle 3"/>
          <p:cNvSpPr>
            <a:spLocks noChangeArrowheads="1"/>
          </p:cNvSpPr>
          <p:nvPr/>
        </p:nvSpPr>
        <p:spPr bwMode="auto">
          <a:xfrm>
            <a:off x="457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6356842"/>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Image 3" descr="Description : http://www.balises.org/conseils/image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764704"/>
            <a:ext cx="2933700" cy="26289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
        <p:nvSpPr>
          <p:cNvPr id="3" name="Rectangle 3"/>
          <p:cNvSpPr>
            <a:spLocks noChangeArrowheads="1"/>
          </p:cNvSpPr>
          <p:nvPr/>
        </p:nvSpPr>
        <p:spPr bwMode="auto">
          <a:xfrm>
            <a:off x="457200" y="3086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pic>
        <p:nvPicPr>
          <p:cNvPr id="6" name="Image 5" descr="http://www.balises.org/conseils/image1.gif"/>
          <p:cNvPicPr/>
          <p:nvPr/>
        </p:nvPicPr>
        <p:blipFill>
          <a:blip r:embed="rId3">
            <a:extLst>
              <a:ext uri="{28A0092B-C50C-407E-A947-70E740481C1C}">
                <a14:useLocalDpi xmlns:a14="http://schemas.microsoft.com/office/drawing/2010/main" val="0"/>
              </a:ext>
            </a:extLst>
          </a:blip>
          <a:srcRect/>
          <a:stretch>
            <a:fillRect/>
          </a:stretch>
        </p:blipFill>
        <p:spPr bwMode="auto">
          <a:xfrm>
            <a:off x="5148064" y="776169"/>
            <a:ext cx="3562350" cy="246816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ZoneTexte 4"/>
          <p:cNvSpPr txBox="1"/>
          <p:nvPr/>
        </p:nvSpPr>
        <p:spPr>
          <a:xfrm>
            <a:off x="3419872" y="332656"/>
            <a:ext cx="2736304" cy="369332"/>
          </a:xfrm>
          <a:prstGeom prst="rect">
            <a:avLst/>
          </a:prstGeom>
          <a:noFill/>
        </p:spPr>
        <p:txBody>
          <a:bodyPr wrap="square" rtlCol="0">
            <a:spAutoFit/>
          </a:bodyPr>
          <a:lstStyle/>
          <a:p>
            <a:r>
              <a:rPr lang="fr-FR" dirty="0" smtClean="0"/>
              <a:t>Les trois types topologie</a:t>
            </a:r>
            <a:endParaRPr lang="fr-FR" dirty="0"/>
          </a:p>
        </p:txBody>
      </p:sp>
      <p:pic>
        <p:nvPicPr>
          <p:cNvPr id="8" name="Image 7" descr="http://www.balises.org/conseils/image7.gif"/>
          <p:cNvPicPr/>
          <p:nvPr/>
        </p:nvPicPr>
        <p:blipFill>
          <a:blip r:embed="rId4">
            <a:extLst>
              <a:ext uri="{28A0092B-C50C-407E-A947-70E740481C1C}">
                <a14:useLocalDpi xmlns:a14="http://schemas.microsoft.com/office/drawing/2010/main" val="0"/>
              </a:ext>
            </a:extLst>
          </a:blip>
          <a:srcRect/>
          <a:stretch>
            <a:fillRect/>
          </a:stretch>
        </p:blipFill>
        <p:spPr bwMode="auto">
          <a:xfrm>
            <a:off x="2915816" y="3861048"/>
            <a:ext cx="3546475" cy="2607945"/>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cxnSp>
        <p:nvCxnSpPr>
          <p:cNvPr id="10" name="Connecteur droit avec flèche 9"/>
          <p:cNvCxnSpPr/>
          <p:nvPr/>
        </p:nvCxnSpPr>
        <p:spPr>
          <a:xfrm flipH="1" flipV="1">
            <a:off x="7164289" y="2852936"/>
            <a:ext cx="576063" cy="54066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Rectangle 12"/>
          <p:cNvSpPr/>
          <p:nvPr/>
        </p:nvSpPr>
        <p:spPr>
          <a:xfrm>
            <a:off x="6587666" y="3393604"/>
            <a:ext cx="2305372" cy="360040"/>
          </a:xfrm>
          <a:prstGeom prst="rect">
            <a:avLst/>
          </a:prstGeom>
          <a:effectLst>
            <a:outerShdw blurRad="50800" dist="38100" dir="2700000" algn="tl" rotWithShape="0">
              <a:prstClr val="black">
                <a:alpha val="40000"/>
              </a:prst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600" i="1" dirty="0" smtClean="0">
                <a:solidFill>
                  <a:schemeClr val="tx1">
                    <a:lumMod val="85000"/>
                    <a:lumOff val="15000"/>
                  </a:schemeClr>
                </a:solidFill>
              </a:rPr>
              <a:t>Topologie de type étoile</a:t>
            </a:r>
            <a:endParaRPr lang="fr-FR" sz="1600" dirty="0" smtClean="0">
              <a:solidFill>
                <a:schemeClr val="tx1">
                  <a:lumMod val="85000"/>
                  <a:lumOff val="15000"/>
                </a:schemeClr>
              </a:solidFill>
            </a:endParaRPr>
          </a:p>
          <a:p>
            <a:pPr algn="ctr"/>
            <a:endParaRPr lang="fr-FR" sz="1400" dirty="0">
              <a:solidFill>
                <a:schemeClr val="tx1">
                  <a:lumMod val="85000"/>
                  <a:lumOff val="15000"/>
                </a:schemeClr>
              </a:solidFill>
            </a:endParaRPr>
          </a:p>
        </p:txBody>
      </p:sp>
      <p:sp>
        <p:nvSpPr>
          <p:cNvPr id="15" name="Rectangle 14"/>
          <p:cNvSpPr/>
          <p:nvPr/>
        </p:nvSpPr>
        <p:spPr>
          <a:xfrm>
            <a:off x="421110" y="3745488"/>
            <a:ext cx="2305372" cy="360040"/>
          </a:xfrm>
          <a:prstGeom prst="rect">
            <a:avLst/>
          </a:prstGeom>
          <a:effectLst>
            <a:outerShdw blurRad="50800" dist="38100" dir="18900000" algn="bl" rotWithShape="0">
              <a:prstClr val="black">
                <a:alpha val="40000"/>
              </a:prst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i="1" dirty="0" smtClean="0">
                <a:solidFill>
                  <a:schemeClr val="tx1">
                    <a:lumMod val="95000"/>
                    <a:lumOff val="5000"/>
                  </a:schemeClr>
                </a:solidFill>
              </a:rPr>
              <a:t>Topologie de type bus</a:t>
            </a:r>
            <a:endParaRPr lang="fr-FR" dirty="0" smtClean="0">
              <a:solidFill>
                <a:schemeClr val="tx1">
                  <a:lumMod val="95000"/>
                  <a:lumOff val="5000"/>
                </a:schemeClr>
              </a:solidFill>
            </a:endParaRPr>
          </a:p>
          <a:p>
            <a:pPr algn="ctr"/>
            <a:endParaRPr lang="fr-FR" sz="1100" dirty="0">
              <a:solidFill>
                <a:schemeClr val="tx1">
                  <a:lumMod val="85000"/>
                  <a:lumOff val="15000"/>
                </a:schemeClr>
              </a:solidFill>
            </a:endParaRPr>
          </a:p>
        </p:txBody>
      </p:sp>
      <p:sp>
        <p:nvSpPr>
          <p:cNvPr id="16" name="Rectangle 15"/>
          <p:cNvSpPr/>
          <p:nvPr/>
        </p:nvSpPr>
        <p:spPr>
          <a:xfrm>
            <a:off x="3445056" y="3244334"/>
            <a:ext cx="2253887" cy="369332"/>
          </a:xfrm>
          <a:prstGeom prst="rect">
            <a:avLst/>
          </a:prstGeom>
        </p:spPr>
        <p:txBody>
          <a:bodyPr wrap="none">
            <a:spAutoFit/>
          </a:bodyPr>
          <a:lstStyle/>
          <a:p>
            <a:r>
              <a:rPr lang="fr-FR" i="1" dirty="0"/>
              <a:t>Topologie de type bus</a:t>
            </a:r>
            <a:endParaRPr lang="fr-FR" dirty="0"/>
          </a:p>
        </p:txBody>
      </p:sp>
      <p:cxnSp>
        <p:nvCxnSpPr>
          <p:cNvPr id="18" name="Connecteur droit avec flèche 17"/>
          <p:cNvCxnSpPr/>
          <p:nvPr/>
        </p:nvCxnSpPr>
        <p:spPr>
          <a:xfrm flipV="1">
            <a:off x="1259632" y="2852936"/>
            <a:ext cx="576064" cy="8925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0" name="Rectangle 19"/>
          <p:cNvSpPr/>
          <p:nvPr/>
        </p:nvSpPr>
        <p:spPr>
          <a:xfrm>
            <a:off x="610444" y="6457501"/>
            <a:ext cx="2305372" cy="360040"/>
          </a:xfrm>
          <a:prstGeom prst="rect">
            <a:avLst/>
          </a:prstGeom>
          <a:effectLst>
            <a:outerShdw blurRad="50800" dist="25400" dir="5400000" rotWithShape="0">
              <a:srgbClr val="000000">
                <a:alpha val="38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r>
              <a:rPr lang="fr-FR" sz="1400" b="1" dirty="0">
                <a:solidFill>
                  <a:schemeClr val="tx1">
                    <a:lumMod val="95000"/>
                    <a:lumOff val="5000"/>
                  </a:schemeClr>
                </a:solidFill>
              </a:rPr>
              <a:t>Topologie de type anneau</a:t>
            </a:r>
          </a:p>
        </p:txBody>
      </p:sp>
      <p:cxnSp>
        <p:nvCxnSpPr>
          <p:cNvPr id="21" name="Connecteur droit avec flèche 20"/>
          <p:cNvCxnSpPr/>
          <p:nvPr/>
        </p:nvCxnSpPr>
        <p:spPr>
          <a:xfrm flipV="1">
            <a:off x="2483768" y="5661248"/>
            <a:ext cx="432048" cy="80774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8178038"/>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403648" y="462896"/>
            <a:ext cx="5976664" cy="738664"/>
          </a:xfrm>
          <a:prstGeom prst="rect">
            <a:avLst/>
          </a:prstGeom>
          <a:noFill/>
        </p:spPr>
        <p:txBody>
          <a:bodyPr wrap="square" rtlCol="0">
            <a:spAutoFit/>
          </a:bodyPr>
          <a:lstStyle/>
          <a:p>
            <a:r>
              <a:rPr lang="fr-FR" sz="2400" b="1" dirty="0" smtClean="0">
                <a:solidFill>
                  <a:schemeClr val="accent6"/>
                </a:solidFill>
                <a:latin typeface="Arial Rounded MT Bold" pitchFamily="34" charset="0"/>
              </a:rPr>
              <a:t>Qu’est qu’au réseau informatique?</a:t>
            </a:r>
          </a:p>
          <a:p>
            <a:endParaRPr lang="fr-FR" dirty="0"/>
          </a:p>
        </p:txBody>
      </p:sp>
      <p:sp>
        <p:nvSpPr>
          <p:cNvPr id="8" name="Rectangle 7"/>
          <p:cNvSpPr/>
          <p:nvPr/>
        </p:nvSpPr>
        <p:spPr>
          <a:xfrm>
            <a:off x="683568" y="1268761"/>
            <a:ext cx="7848872" cy="5324535"/>
          </a:xfrm>
          <a:prstGeom prst="rect">
            <a:avLst/>
          </a:prstGeom>
        </p:spPr>
        <p:txBody>
          <a:bodyPr wrap="square">
            <a:spAutoFit/>
          </a:bodyPr>
          <a:lstStyle/>
          <a:p>
            <a:r>
              <a:rPr lang="fr-FR" sz="2000" b="1" dirty="0" smtClean="0"/>
              <a:t>Un réseau informatique est juste un ensemble de trucs qui permettent à des nœuds de se parler entre eux (par `</a:t>
            </a:r>
            <a:r>
              <a:rPr lang="fr-FR" sz="2000" b="1" i="1" dirty="0" smtClean="0"/>
              <a:t>nœuds</a:t>
            </a:r>
            <a:r>
              <a:rPr lang="fr-FR" sz="2000" b="1" dirty="0" smtClean="0"/>
              <a:t>', on entend ordinateurs, imprimantes, distributeurs de boissons ou n'importe quoi dans le genre). La façon dont ils sont connectés n'a pas vraiment d'importance : vous pouvez utiliser des câbles en fibre optique ou bien des pigeons voyageurs. Évidemment, certains choix sont meilleurs que d'autres (surtout si vous avez un chat).</a:t>
            </a:r>
          </a:p>
          <a:p>
            <a:r>
              <a:rPr lang="fr-FR" sz="2000" b="1" dirty="0" smtClean="0"/>
              <a:t>En général, si vous connectez juste deux ordinateurs entre eux, on ne peux pas réellement appeler ça un réseau ; vous avez vraiment besoin d'en avoir au moins trois pour avoir un réseau. C'est un peu comme le mot `groupe' : deux personnes forment un couple, mais à partir de trois on appelle ça un `groupe'. En fait, les réseaux sont souvent reliés entre eux, pour en former de plus grands ; chaque petit réseau (appelé un `sous-réseau') peut être un élément d'un plus grand réseau.</a:t>
            </a:r>
          </a:p>
          <a:p>
            <a:r>
              <a:rPr lang="fr-FR" sz="2000" b="1" dirty="0" smtClean="0"/>
              <a:t>La connexion entre deux ordinateurs est souvent appelée un `</a:t>
            </a:r>
            <a:r>
              <a:rPr lang="fr-FR" sz="2000" b="1" i="1" dirty="0" smtClean="0"/>
              <a:t>lien réseau</a:t>
            </a:r>
            <a:r>
              <a:rPr lang="fr-FR" sz="2000" b="1" dirty="0" smtClean="0"/>
              <a:t>'. Si un câble sort de l'arrière de votre machine et que celui-ci va vers une autre machine, c'est un lien réseau.</a:t>
            </a:r>
            <a:endParaRPr lang="fr-FR" sz="2000" b="1" dirty="0"/>
          </a:p>
        </p:txBody>
      </p:sp>
    </p:spTree>
    <p:extLst>
      <p:ext uri="{BB962C8B-B14F-4D97-AF65-F5344CB8AC3E}">
        <p14:creationId xmlns:p14="http://schemas.microsoft.com/office/powerpoint/2010/main" val="252282215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0142" y="548680"/>
            <a:ext cx="4247129" cy="400110"/>
          </a:xfrm>
          <a:prstGeom prst="rect">
            <a:avLst/>
          </a:prstGeom>
        </p:spPr>
        <p:txBody>
          <a:bodyPr wrap="square">
            <a:spAutoFit/>
          </a:bodyPr>
          <a:lstStyle/>
          <a:p>
            <a:r>
              <a:rPr lang="fr-FR" sz="2000" b="1" dirty="0" smtClean="0">
                <a:solidFill>
                  <a:schemeClr val="tx2"/>
                </a:solidFill>
                <a:latin typeface="Arial Rounded MT Bold" pitchFamily="34" charset="0"/>
              </a:rPr>
              <a:t>Quel ce les type de réseau?</a:t>
            </a:r>
          </a:p>
        </p:txBody>
      </p:sp>
      <p:sp>
        <p:nvSpPr>
          <p:cNvPr id="4" name="Rectangle 3"/>
          <p:cNvSpPr/>
          <p:nvPr/>
        </p:nvSpPr>
        <p:spPr>
          <a:xfrm>
            <a:off x="755576" y="876782"/>
            <a:ext cx="7776864" cy="923330"/>
          </a:xfrm>
          <a:prstGeom prst="rect">
            <a:avLst/>
          </a:prstGeom>
        </p:spPr>
        <p:txBody>
          <a:bodyPr wrap="square">
            <a:spAutoFit/>
          </a:bodyPr>
          <a:lstStyle/>
          <a:p>
            <a:r>
              <a:rPr lang="fr-FR" b="1" dirty="0"/>
              <a:t>Réseaux locaux, métropolitains et distants, de nombreuses technologies existent permettant de s'adapter à différents besoins. Un point actualisé des technologies disponibles et émergentes. </a:t>
            </a:r>
          </a:p>
        </p:txBody>
      </p:sp>
      <p:sp>
        <p:nvSpPr>
          <p:cNvPr id="6" name="Rectangle 5"/>
          <p:cNvSpPr/>
          <p:nvPr/>
        </p:nvSpPr>
        <p:spPr>
          <a:xfrm>
            <a:off x="539552" y="1916830"/>
            <a:ext cx="8136904" cy="2585323"/>
          </a:xfrm>
          <a:prstGeom prst="rect">
            <a:avLst/>
          </a:prstGeom>
        </p:spPr>
        <p:txBody>
          <a:bodyPr wrap="square">
            <a:spAutoFit/>
          </a:bodyPr>
          <a:lstStyle/>
          <a:p>
            <a:r>
              <a:rPr lang="fr-FR" b="1" dirty="0">
                <a:solidFill>
                  <a:schemeClr val="bg2">
                    <a:lumMod val="50000"/>
                  </a:schemeClr>
                </a:solidFill>
              </a:rPr>
              <a:t>1. Les Différents types de réseaux</a:t>
            </a:r>
          </a:p>
          <a:p>
            <a:r>
              <a:rPr lang="fr-FR" b="1" dirty="0"/>
              <a:t>Les technologies sont variées pour s’adapter aux différents types de réseaux :</a:t>
            </a:r>
          </a:p>
          <a:p>
            <a:pPr lvl="0"/>
            <a:r>
              <a:rPr lang="fr-FR" b="1" dirty="0"/>
              <a:t>Réseaux locaux - LAN (aussi bien pour les entreprises que pour la maison ou même bientôt pour le véhicule). Les réseaux personnels - PAN, seront également traités dans ce cadre.</a:t>
            </a:r>
          </a:p>
          <a:p>
            <a:pPr lvl="0"/>
            <a:r>
              <a:rPr lang="fr-FR" b="1" dirty="0"/>
              <a:t>Réseaux métropolitains - MAN (mis en </a:t>
            </a:r>
            <a:r>
              <a:rPr lang="fr-FR" b="1" dirty="0" smtClean="0"/>
              <a:t>œuvre </a:t>
            </a:r>
            <a:r>
              <a:rPr lang="fr-FR" b="1" dirty="0"/>
              <a:t>au niveau d’une ville ou d’un petit territoire)</a:t>
            </a:r>
          </a:p>
          <a:p>
            <a:pPr lvl="0"/>
            <a:r>
              <a:rPr lang="fr-FR" b="1" dirty="0"/>
              <a:t>Réseaux régionaux, nationaux ou internationaux (WAN) qui se décomposent en </a:t>
            </a:r>
            <a:r>
              <a:rPr lang="fr-FR" b="1" dirty="0" smtClean="0"/>
              <a:t>cœur </a:t>
            </a:r>
            <a:r>
              <a:rPr lang="fr-FR" b="1" dirty="0"/>
              <a:t>de réseau et en points d’accès.</a:t>
            </a:r>
          </a:p>
        </p:txBody>
      </p:sp>
    </p:spTree>
    <p:extLst>
      <p:ext uri="{BB962C8B-B14F-4D97-AF65-F5344CB8AC3E}">
        <p14:creationId xmlns:p14="http://schemas.microsoft.com/office/powerpoint/2010/main" val="968805891"/>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604448" cy="6186309"/>
          </a:xfrm>
          <a:prstGeom prst="rect">
            <a:avLst/>
          </a:prstGeom>
        </p:spPr>
        <p:txBody>
          <a:bodyPr wrap="square">
            <a:spAutoFit/>
          </a:bodyPr>
          <a:lstStyle/>
          <a:p>
            <a:r>
              <a:rPr lang="fr-FR" b="1" dirty="0"/>
              <a:t>Bien sûr certaines technologies peuvent être utilisées pour plusieurs types de réseaux (par exemple Wi-Fi pour les réseaux locaux et métropolitains, la fibre optique pour les réseaux métropolitains et distants...)</a:t>
            </a:r>
          </a:p>
          <a:p>
            <a:r>
              <a:rPr lang="fr-FR" b="1" dirty="0"/>
              <a:t>Les parties suivantes présentent un panorama actualisé des différentes technologies possibles. Bien sûr une telle décomposition ne peut pas être exhaustive mais elle présente les grandes tendances.</a:t>
            </a:r>
          </a:p>
          <a:p>
            <a:r>
              <a:rPr lang="fr-FR" b="1" dirty="0">
                <a:solidFill>
                  <a:srgbClr val="C00000"/>
                </a:solidFill>
              </a:rPr>
              <a:t>Il existe différents grands types de réseaux :</a:t>
            </a:r>
          </a:p>
          <a:p>
            <a:pPr lvl="0"/>
            <a:r>
              <a:rPr lang="fr-FR" b="1" dirty="0">
                <a:solidFill>
                  <a:schemeClr val="bg2">
                    <a:lumMod val="50000"/>
                  </a:schemeClr>
                </a:solidFill>
              </a:rPr>
              <a:t>Les réseaux filaires : </a:t>
            </a:r>
            <a:r>
              <a:rPr lang="fr-FR" b="1" dirty="0"/>
              <a:t>les terminaux, fixes, sont reliés par des câbles électriques ou optiques</a:t>
            </a:r>
          </a:p>
          <a:p>
            <a:pPr lvl="0"/>
            <a:r>
              <a:rPr lang="fr-FR" b="1" dirty="0">
                <a:solidFill>
                  <a:schemeClr val="bg2">
                    <a:lumMod val="50000"/>
                  </a:schemeClr>
                </a:solidFill>
              </a:rPr>
              <a:t>Les réseaux sans fils : </a:t>
            </a:r>
            <a:r>
              <a:rPr lang="fr-FR" b="1" dirty="0"/>
              <a:t>dans ce cas, des terminaux fixes sont reliés par les ondes</a:t>
            </a:r>
          </a:p>
          <a:p>
            <a:pPr lvl="0"/>
            <a:r>
              <a:rPr lang="fr-FR" b="1" dirty="0">
                <a:solidFill>
                  <a:schemeClr val="bg2">
                    <a:lumMod val="50000"/>
                  </a:schemeClr>
                </a:solidFill>
              </a:rPr>
              <a:t>Les réseaux mobiles : </a:t>
            </a:r>
            <a:r>
              <a:rPr lang="fr-FR" b="1" dirty="0"/>
              <a:t>les principales différences avec les réseaux sans fil sont que les terminaux peuvent être mobiles et qu’il est possible de passer d’une cellule à l’autre sans perdre la liaison (le handover)</a:t>
            </a:r>
          </a:p>
          <a:p>
            <a:r>
              <a:rPr lang="fr-FR" b="1" dirty="0">
                <a:solidFill>
                  <a:schemeClr val="bg2">
                    <a:lumMod val="50000"/>
                  </a:schemeClr>
                </a:solidFill>
              </a:rPr>
              <a:t>Mais il faut distinguer également deux grandes philosophies :</a:t>
            </a:r>
          </a:p>
          <a:p>
            <a:pPr lvl="0"/>
            <a:r>
              <a:rPr lang="fr-FR" b="1" dirty="0"/>
              <a:t>Les réseaux avec signalisation (établissement d’un chemin avant de commencer l’échange). Ce système est plus complexe mais plus performant (RTC, X25, ATM, GPRS, UMTS...). Cette approche est issue du monde des télécommunications.</a:t>
            </a:r>
          </a:p>
          <a:p>
            <a:pPr lvl="0"/>
            <a:r>
              <a:rPr lang="fr-FR" b="1" dirty="0"/>
              <a:t>Les réseaux sans signalisation (les routeurs se débrouillent et acheminent à chaque instant chaque paquet à l’aide de l’adresse de destination qui y est encapsulé et de sa propre table de routage). Ce système permet des points d’accès jusqu’à 100 fois moins chers mais beaucoup plus difficiles à optimiser. Il faut alors faire de la surcapacité (Internet, Wi-Fi...) Cette approche est issue du monde de l’informatique.</a:t>
            </a:r>
          </a:p>
        </p:txBody>
      </p:sp>
    </p:spTree>
    <p:extLst>
      <p:ext uri="{BB962C8B-B14F-4D97-AF65-F5344CB8AC3E}">
        <p14:creationId xmlns:p14="http://schemas.microsoft.com/office/powerpoint/2010/main" val="294013193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4728" y="620688"/>
            <a:ext cx="4587090" cy="461665"/>
          </a:xfrm>
          <a:prstGeom prst="rect">
            <a:avLst/>
          </a:prstGeom>
        </p:spPr>
        <p:txBody>
          <a:bodyPr wrap="none">
            <a:spAutoFit/>
          </a:bodyPr>
          <a:lstStyle/>
          <a:p>
            <a:r>
              <a:rPr lang="fr-FR" sz="2400" b="1" dirty="0" smtClean="0">
                <a:solidFill>
                  <a:schemeClr val="bg2">
                    <a:lumMod val="25000"/>
                  </a:schemeClr>
                </a:solidFill>
                <a:latin typeface="Arial Rounded MT Bold" pitchFamily="34" charset="0"/>
              </a:rPr>
              <a:t>Qu’est ce que un réseau wifi?</a:t>
            </a:r>
          </a:p>
        </p:txBody>
      </p:sp>
      <p:pic>
        <p:nvPicPr>
          <p:cNvPr id="3" name="Image 2" descr="wifi"/>
          <p:cNvPicPr/>
          <p:nvPr/>
        </p:nvPicPr>
        <p:blipFill>
          <a:blip r:embed="rId2">
            <a:extLst>
              <a:ext uri="{28A0092B-C50C-407E-A947-70E740481C1C}">
                <a14:useLocalDpi xmlns:a14="http://schemas.microsoft.com/office/drawing/2010/main" val="0"/>
              </a:ext>
            </a:extLst>
          </a:blip>
          <a:srcRect/>
          <a:stretch>
            <a:fillRect/>
          </a:stretch>
        </p:blipFill>
        <p:spPr bwMode="auto">
          <a:xfrm>
            <a:off x="467544" y="505762"/>
            <a:ext cx="1900555" cy="691515"/>
          </a:xfrm>
          <a:prstGeom prst="rect">
            <a:avLst/>
          </a:prstGeom>
          <a:noFill/>
          <a:ln>
            <a:noFill/>
          </a:ln>
        </p:spPr>
      </p:pic>
      <p:sp>
        <p:nvSpPr>
          <p:cNvPr id="4" name="Rectangle 3"/>
          <p:cNvSpPr/>
          <p:nvPr/>
        </p:nvSpPr>
        <p:spPr>
          <a:xfrm>
            <a:off x="755576" y="2060848"/>
            <a:ext cx="7416824" cy="2862322"/>
          </a:xfrm>
          <a:prstGeom prst="rect">
            <a:avLst/>
          </a:prstGeom>
        </p:spPr>
        <p:txBody>
          <a:bodyPr wrap="square">
            <a:spAutoFit/>
          </a:bodyPr>
          <a:lstStyle/>
          <a:p>
            <a:r>
              <a:rPr lang="fr-FR" b="1" dirty="0" smtClean="0"/>
              <a:t>Wifi</a:t>
            </a:r>
            <a:r>
              <a:rPr lang="fr-FR" b="1" dirty="0"/>
              <a:t> est l'abréviation de Wireless Fidelity. </a:t>
            </a:r>
            <a:br>
              <a:rPr lang="fr-FR" b="1" dirty="0"/>
            </a:br>
            <a:r>
              <a:rPr lang="fr-FR" b="1" dirty="0"/>
              <a:t>Le </a:t>
            </a:r>
            <a:r>
              <a:rPr lang="fr-FR" b="1" dirty="0" smtClean="0"/>
              <a:t>Wifi </a:t>
            </a:r>
            <a:r>
              <a:rPr lang="fr-FR" b="1" dirty="0"/>
              <a:t>est le nom d'une norme donnée à un type de réseau sans fil développé pour les communications informatiques. </a:t>
            </a:r>
            <a:br>
              <a:rPr lang="fr-FR" b="1" dirty="0"/>
            </a:br>
            <a:r>
              <a:rPr lang="fr-FR" b="1" dirty="0"/>
              <a:t>Il permet de supprimer les câbles et de résoudre les problèmes de distances, d’obstacles... </a:t>
            </a:r>
            <a:br>
              <a:rPr lang="fr-FR" b="1" dirty="0"/>
            </a:br>
            <a:r>
              <a:rPr lang="fr-FR" b="1" dirty="0"/>
              <a:t>La liaison utilise des ondes </a:t>
            </a:r>
            <a:r>
              <a:rPr lang="fr-FR" b="1" dirty="0" smtClean="0"/>
              <a:t>radioélectriques. Pour </a:t>
            </a:r>
            <a:r>
              <a:rPr lang="fr-FR" b="1" dirty="0"/>
              <a:t>communiquer en réseau sans fils, les ordinateurs, les modems et les périphériques doivent être équipés de récepteurs/émetteurs </a:t>
            </a:r>
            <a:r>
              <a:rPr lang="fr-FR" b="1" dirty="0" smtClean="0"/>
              <a:t>Wifi.</a:t>
            </a:r>
            <a:r>
              <a:rPr lang="fr-FR" b="1" dirty="0"/>
              <a:t> </a:t>
            </a:r>
            <a:br>
              <a:rPr lang="fr-FR" b="1" dirty="0"/>
            </a:br>
            <a:r>
              <a:rPr lang="fr-FR" b="1" dirty="0"/>
              <a:t>Ils se présentent sous  plusieurs formes : </a:t>
            </a:r>
            <a:r>
              <a:rPr lang="fr-FR" b="1" u="sng" dirty="0">
                <a:hlinkClick r:id="rId3"/>
              </a:rPr>
              <a:t>adaptateur USB </a:t>
            </a:r>
            <a:r>
              <a:rPr lang="fr-FR" b="1" u="sng" dirty="0" smtClean="0">
                <a:hlinkClick r:id="rId3"/>
              </a:rPr>
              <a:t>Wifi</a:t>
            </a:r>
            <a:r>
              <a:rPr lang="fr-FR" b="1" dirty="0"/>
              <a:t> ou </a:t>
            </a:r>
            <a:r>
              <a:rPr lang="fr-FR" b="1" u="sng" dirty="0">
                <a:hlinkClick r:id="rId4"/>
              </a:rPr>
              <a:t>carte PCI </a:t>
            </a:r>
            <a:r>
              <a:rPr lang="fr-FR" b="1" u="sng" dirty="0" smtClean="0">
                <a:hlinkClick r:id="rId4"/>
              </a:rPr>
              <a:t>Wifi</a:t>
            </a:r>
            <a:r>
              <a:rPr lang="fr-FR" b="1" dirty="0"/>
              <a:t> pour les ordinateurs portables.</a:t>
            </a:r>
          </a:p>
        </p:txBody>
      </p:sp>
    </p:spTree>
    <p:extLst>
      <p:ext uri="{BB962C8B-B14F-4D97-AF65-F5344CB8AC3E}">
        <p14:creationId xmlns:p14="http://schemas.microsoft.com/office/powerpoint/2010/main" val="1470154382"/>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836712"/>
            <a:ext cx="7992888" cy="5262979"/>
          </a:xfrm>
          <a:prstGeom prst="rect">
            <a:avLst/>
          </a:prstGeom>
        </p:spPr>
        <p:txBody>
          <a:bodyPr wrap="square">
            <a:spAutoFit/>
          </a:bodyPr>
          <a:lstStyle/>
          <a:p>
            <a:r>
              <a:rPr lang="fr-FR" sz="2400" b="1" dirty="0">
                <a:solidFill>
                  <a:srgbClr val="C00000"/>
                </a:solidFill>
              </a:rPr>
              <a:t>Comment monter et installer un réseau </a:t>
            </a:r>
            <a:r>
              <a:rPr lang="fr-FR" sz="2400" b="1" dirty="0" err="1">
                <a:solidFill>
                  <a:srgbClr val="C00000"/>
                </a:solidFill>
              </a:rPr>
              <a:t>WiFi</a:t>
            </a:r>
            <a:r>
              <a:rPr lang="fr-FR" sz="2400" b="1" dirty="0">
                <a:solidFill>
                  <a:srgbClr val="C00000"/>
                </a:solidFill>
              </a:rPr>
              <a:t> ?</a:t>
            </a:r>
          </a:p>
          <a:p>
            <a:r>
              <a:rPr lang="fr-FR" sz="2400" b="1" dirty="0"/>
              <a:t>Chaque station de travail doit être équipée d’un adaptateur </a:t>
            </a:r>
            <a:r>
              <a:rPr lang="fr-FR" sz="2400" b="1" dirty="0" err="1"/>
              <a:t>WiFi</a:t>
            </a:r>
            <a:r>
              <a:rPr lang="fr-FR" sz="2400" b="1" dirty="0"/>
              <a:t>... </a:t>
            </a:r>
            <a:br>
              <a:rPr lang="fr-FR" sz="2400" b="1" dirty="0"/>
            </a:br>
            <a:r>
              <a:rPr lang="fr-FR" sz="2400" b="1" dirty="0"/>
              <a:t>Si vous avez plus deux ordinateurs alors il vous faut également un </a:t>
            </a:r>
            <a:r>
              <a:rPr lang="fr-FR" sz="2400" b="1" u="sng" dirty="0">
                <a:hlinkClick r:id="rId2"/>
              </a:rPr>
              <a:t>point d’accès </a:t>
            </a:r>
            <a:r>
              <a:rPr lang="fr-FR" sz="2400" b="1" u="sng" dirty="0" err="1">
                <a:hlinkClick r:id="rId2"/>
              </a:rPr>
              <a:t>WiFi</a:t>
            </a:r>
            <a:r>
              <a:rPr lang="fr-FR" sz="2400" b="1" dirty="0"/>
              <a:t> ou un </a:t>
            </a:r>
            <a:r>
              <a:rPr lang="fr-FR" sz="2400" b="1" u="sng" dirty="0">
                <a:hlinkClick r:id="rId3"/>
              </a:rPr>
              <a:t>routeur </a:t>
            </a:r>
            <a:r>
              <a:rPr lang="fr-FR" sz="2400" b="1" u="sng" dirty="0" err="1">
                <a:hlinkClick r:id="rId3"/>
              </a:rPr>
              <a:t>WiFi</a:t>
            </a:r>
            <a:r>
              <a:rPr lang="fr-FR" sz="2400" b="1" dirty="0"/>
              <a:t>.</a:t>
            </a:r>
          </a:p>
          <a:p>
            <a:r>
              <a:rPr lang="fr-FR" sz="2400" b="1" dirty="0"/>
              <a:t/>
            </a:r>
            <a:br>
              <a:rPr lang="fr-FR" sz="2400" b="1" dirty="0"/>
            </a:br>
            <a:endParaRPr lang="fr-FR" sz="2400" b="1" dirty="0"/>
          </a:p>
          <a:p>
            <a:r>
              <a:rPr lang="fr-FR" sz="2400" b="1" dirty="0">
                <a:solidFill>
                  <a:srgbClr val="C00000"/>
                </a:solidFill>
              </a:rPr>
              <a:t>1) Vous désirez installer deux PC en réseau sans fil</a:t>
            </a:r>
          </a:p>
          <a:p>
            <a:r>
              <a:rPr lang="fr-FR" sz="2400" b="1" dirty="0"/>
              <a:t>Il vous suffit d’équiper chacun des deux PC d’un adaptateur Wifi, par exemple une carte </a:t>
            </a:r>
            <a:r>
              <a:rPr lang="fr-FR" sz="2400" b="1" dirty="0" err="1"/>
              <a:t>WiFi</a:t>
            </a:r>
            <a:r>
              <a:rPr lang="fr-FR" sz="2400" b="1" dirty="0"/>
              <a:t> PCI pour le poste fixe et une carte </a:t>
            </a:r>
            <a:r>
              <a:rPr lang="fr-FR" sz="2400" b="1" dirty="0" err="1"/>
              <a:t>WiFi</a:t>
            </a:r>
            <a:r>
              <a:rPr lang="fr-FR" sz="2400" b="1" dirty="0"/>
              <a:t> PCMCIA pour votre portable. Cela vous permettra non seulement d’avoir vos ordinateurs en réseau mais également de partager la connexion internet ou un périphérique connecté sur l’un des deux PC.</a:t>
            </a:r>
          </a:p>
        </p:txBody>
      </p:sp>
    </p:spTree>
    <p:extLst>
      <p:ext uri="{BB962C8B-B14F-4D97-AF65-F5344CB8AC3E}">
        <p14:creationId xmlns:p14="http://schemas.microsoft.com/office/powerpoint/2010/main" val="286744682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www.topachat.com/comprendre/images/liaison-wifi-entre-2-PC.jpg"/>
          <p:cNvPicPr/>
          <p:nvPr/>
        </p:nvPicPr>
        <p:blipFill>
          <a:blip r:embed="rId2">
            <a:extLst>
              <a:ext uri="{28A0092B-C50C-407E-A947-70E740481C1C}">
                <a14:useLocalDpi xmlns:a14="http://schemas.microsoft.com/office/drawing/2010/main" val="0"/>
              </a:ext>
            </a:extLst>
          </a:blip>
          <a:srcRect/>
          <a:stretch>
            <a:fillRect/>
          </a:stretch>
        </p:blipFill>
        <p:spPr bwMode="auto">
          <a:xfrm>
            <a:off x="1522730" y="1449070"/>
            <a:ext cx="6098540" cy="395986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bliqueTopLeft"/>
            <a:lightRig rig="threePt" dir="t">
              <a:rot lat="0" lon="0" rev="2700000"/>
            </a:lightRig>
          </a:scene3d>
          <a:sp3d contourW="6350">
            <a:bevelT h="38100"/>
            <a:contourClr>
              <a:srgbClr val="C0C0C0"/>
            </a:contourClr>
          </a:sp3d>
        </p:spPr>
        <p:style>
          <a:lnRef idx="0">
            <a:schemeClr val="accent6"/>
          </a:lnRef>
          <a:fillRef idx="3">
            <a:schemeClr val="accent6"/>
          </a:fillRef>
          <a:effectRef idx="3">
            <a:schemeClr val="accent6"/>
          </a:effectRef>
          <a:fontRef idx="minor">
            <a:schemeClr val="lt1"/>
          </a:fontRef>
        </p:style>
      </p:pic>
      <p:sp>
        <p:nvSpPr>
          <p:cNvPr id="3" name="ZoneTexte 2"/>
          <p:cNvSpPr txBox="1"/>
          <p:nvPr/>
        </p:nvSpPr>
        <p:spPr>
          <a:xfrm>
            <a:off x="3491880" y="620688"/>
            <a:ext cx="1440160" cy="369332"/>
          </a:xfrm>
          <a:prstGeom prst="rect">
            <a:avLst/>
          </a:prstGeom>
          <a:noFill/>
        </p:spPr>
        <p:txBody>
          <a:bodyPr wrap="square" rtlCol="0">
            <a:spAutoFit/>
          </a:bodyPr>
          <a:lstStyle/>
          <a:p>
            <a:r>
              <a:rPr lang="fr-FR" dirty="0" smtClean="0"/>
              <a:t>Figure 1</a:t>
            </a:r>
            <a:endParaRPr lang="fr-FR" dirty="0"/>
          </a:p>
        </p:txBody>
      </p:sp>
    </p:spTree>
    <p:extLst>
      <p:ext uri="{BB962C8B-B14F-4D97-AF65-F5344CB8AC3E}">
        <p14:creationId xmlns:p14="http://schemas.microsoft.com/office/powerpoint/2010/main" val="1921984199"/>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http://www.topachat.com/comprendre/images/plusieurs-pc-routeur_wifi-modem_adsl.jpg"/>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052736"/>
            <a:ext cx="6577662" cy="5738500"/>
          </a:xfrm>
          <a:prstGeom prst="rect">
            <a:avLst/>
          </a:prstGeom>
          <a:noFill/>
          <a:ln>
            <a:noFill/>
          </a:ln>
        </p:spPr>
      </p:pic>
      <p:sp>
        <p:nvSpPr>
          <p:cNvPr id="3" name="Rectangle 2"/>
          <p:cNvSpPr/>
          <p:nvPr/>
        </p:nvSpPr>
        <p:spPr>
          <a:xfrm>
            <a:off x="2423220" y="301595"/>
            <a:ext cx="4446240" cy="646331"/>
          </a:xfrm>
          <a:prstGeom prst="rect">
            <a:avLst/>
          </a:prstGeom>
        </p:spPr>
        <p:txBody>
          <a:bodyPr wrap="square">
            <a:spAutoFit/>
          </a:bodyPr>
          <a:lstStyle/>
          <a:p>
            <a:r>
              <a:rPr lang="fr-FR" dirty="0"/>
              <a:t>Réseau Wifi avec routeur + modem ADSL Ethernet.(figure 2)</a:t>
            </a:r>
          </a:p>
        </p:txBody>
      </p:sp>
    </p:spTree>
    <p:extLst>
      <p:ext uri="{BB962C8B-B14F-4D97-AF65-F5344CB8AC3E}">
        <p14:creationId xmlns:p14="http://schemas.microsoft.com/office/powerpoint/2010/main" val="144256442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1720" y="404664"/>
            <a:ext cx="4572000" cy="707886"/>
          </a:xfrm>
          <a:prstGeom prst="rect">
            <a:avLst/>
          </a:prstGeom>
        </p:spPr>
        <p:txBody>
          <a:bodyPr>
            <a:spAutoFit/>
          </a:bodyPr>
          <a:lstStyle/>
          <a:p>
            <a:r>
              <a:rPr lang="fr-FR" sz="2000" b="1" dirty="0" smtClean="0">
                <a:solidFill>
                  <a:srgbClr val="C00000"/>
                </a:solidFill>
                <a:latin typeface="Arial Rounded MT Bold" pitchFamily="34" charset="0"/>
              </a:rPr>
              <a:t>Quoi la configuration d’un  réseau local?</a:t>
            </a:r>
          </a:p>
        </p:txBody>
      </p:sp>
      <p:sp>
        <p:nvSpPr>
          <p:cNvPr id="3" name="Rectangle 2"/>
          <p:cNvSpPr/>
          <p:nvPr/>
        </p:nvSpPr>
        <p:spPr>
          <a:xfrm>
            <a:off x="467544" y="1997839"/>
            <a:ext cx="8208912" cy="1754326"/>
          </a:xfrm>
          <a:prstGeom prst="rect">
            <a:avLst/>
          </a:prstGeom>
        </p:spPr>
        <p:txBody>
          <a:bodyPr wrap="square">
            <a:spAutoFit/>
          </a:bodyPr>
          <a:lstStyle/>
          <a:p>
            <a:r>
              <a:rPr lang="fr-FR" b="1" dirty="0"/>
              <a:t>Ce dossier à pour but d'expliquer une façon </a:t>
            </a:r>
            <a:r>
              <a:rPr lang="fr-FR" b="1" dirty="0" err="1"/>
              <a:t>parmis</a:t>
            </a:r>
            <a:r>
              <a:rPr lang="fr-FR" b="1" dirty="0"/>
              <a:t> tant d'autres sur la manière de créer et de configurer un réseau local (LAN).</a:t>
            </a:r>
            <a:br>
              <a:rPr lang="fr-FR" b="1" dirty="0"/>
            </a:br>
            <a:r>
              <a:rPr lang="fr-FR" b="1" dirty="0"/>
              <a:t>Les avantages à créer un réseau local sont multiples et peu onéreux si l'on considère tous les services qu'il peut rendre : partage de fichiers, partager son imprimante familiale, jeux entre plusieurs PC de la maison, etc. mais surtout de pouvoir partager sa connexion à Internet.</a:t>
            </a:r>
          </a:p>
        </p:txBody>
      </p:sp>
    </p:spTree>
    <p:extLst>
      <p:ext uri="{BB962C8B-B14F-4D97-AF65-F5344CB8AC3E}">
        <p14:creationId xmlns:p14="http://schemas.microsoft.com/office/powerpoint/2010/main" val="1367900406"/>
      </p:ext>
    </p:extLst>
  </p:cSld>
  <p:clrMapOvr>
    <a:masterClrMapping/>
  </p:clrMapOvr>
  <mc:AlternateContent xmlns:mc="http://schemas.openxmlformats.org/markup-compatibility/2006" xmlns:p14="http://schemas.microsoft.com/office/powerpoint/2010/main">
    <mc:Choice Requires="p14">
      <p:transition>
        <p14:reveal/>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304</Words>
  <Application>Microsoft Office PowerPoint</Application>
  <PresentationFormat>Affichage à l'écran (4:3)</PresentationFormat>
  <Paragraphs>50</Paragraphs>
  <Slides>11</Slides>
  <Notes>1</Notes>
  <HiddenSlides>0</HiddenSlides>
  <MMClips>0</MMClips>
  <ScaleCrop>false</ScaleCrop>
  <HeadingPairs>
    <vt:vector size="6" baseType="variant">
      <vt:variant>
        <vt:lpstr>Thème</vt:lpstr>
      </vt:variant>
      <vt:variant>
        <vt:i4>1</vt:i4>
      </vt:variant>
      <vt:variant>
        <vt:lpstr>Titres des diapositives</vt:lpstr>
      </vt:variant>
      <vt:variant>
        <vt:i4>11</vt:i4>
      </vt:variant>
      <vt:variant>
        <vt:lpstr>Diaporamas personnalisés</vt:lpstr>
      </vt:variant>
      <vt:variant>
        <vt:i4>1</vt:i4>
      </vt:variant>
    </vt:vector>
  </HeadingPairs>
  <TitlesOfParts>
    <vt:vector size="13" baseType="lpstr">
      <vt:lpstr>Vagues</vt:lpstr>
      <vt:lpstr>Fils réseau informatique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Diaporama personnalisé 1</vt:lpstr>
    </vt:vector>
  </TitlesOfParts>
  <Company>Blue Ocean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Fils réseau informatique</dc:title>
  <dc:creator>NADA</dc:creator>
  <cp:lastModifiedBy>fujitsu</cp:lastModifiedBy>
  <cp:revision>21</cp:revision>
  <dcterms:created xsi:type="dcterms:W3CDTF">2014-04-23T21:01:23Z</dcterms:created>
  <dcterms:modified xsi:type="dcterms:W3CDTF">2014-05-27T21:08:52Z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