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295" r:id="rId3"/>
    <p:sldId id="298" r:id="rId4"/>
    <p:sldId id="370" r:id="rId5"/>
    <p:sldId id="373" r:id="rId6"/>
    <p:sldId id="374" r:id="rId7"/>
    <p:sldId id="371" r:id="rId8"/>
    <p:sldId id="376" r:id="rId9"/>
    <p:sldId id="378" r:id="rId10"/>
    <p:sldId id="367" r:id="rId11"/>
    <p:sldId id="380" r:id="rId12"/>
    <p:sldId id="381" r:id="rId13"/>
    <p:sldId id="379" r:id="rId14"/>
    <p:sldId id="382" r:id="rId15"/>
    <p:sldId id="364" r:id="rId16"/>
    <p:sldId id="365" r:id="rId17"/>
    <p:sldId id="383" r:id="rId18"/>
    <p:sldId id="385" r:id="rId19"/>
    <p:sldId id="395" r:id="rId20"/>
    <p:sldId id="397" r:id="rId21"/>
    <p:sldId id="396" r:id="rId22"/>
    <p:sldId id="398" r:id="rId23"/>
    <p:sldId id="399" r:id="rId24"/>
    <p:sldId id="401" r:id="rId25"/>
    <p:sldId id="400" r:id="rId26"/>
    <p:sldId id="402" r:id="rId27"/>
    <p:sldId id="386" r:id="rId28"/>
    <p:sldId id="392" r:id="rId29"/>
    <p:sldId id="394" r:id="rId30"/>
    <p:sldId id="393" r:id="rId31"/>
    <p:sldId id="403" r:id="rId32"/>
    <p:sldId id="404" r:id="rId33"/>
    <p:sldId id="405" r:id="rId34"/>
    <p:sldId id="406" r:id="rId35"/>
  </p:sldIdLst>
  <p:sldSz cx="9144000" cy="6858000" type="screen4x3"/>
  <p:notesSz cx="6858000" cy="9144000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0000FF"/>
    <a:srgbClr val="0033CC"/>
    <a:srgbClr val="969696"/>
    <a:srgbClr val="009900"/>
    <a:srgbClr val="FF0000"/>
    <a:srgbClr val="FF6600"/>
    <a:srgbClr val="FFFF66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19D4-336F-4660-B33E-8A33C8FFD065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8C737-2C8B-4CF1-AC92-59B5363160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4004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io1S0NLbG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4247317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Le XVIII</a:t>
            </a:r>
            <a:r>
              <a:rPr lang="fr-FR" sz="5400" baseline="30000" dirty="0" smtClean="0">
                <a:solidFill>
                  <a:srgbClr val="FF0000"/>
                </a:solidFill>
                <a:latin typeface="Poor Richard" pitchFamily="18" charset="0"/>
              </a:rPr>
              <a:t>e</a:t>
            </a:r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 siècle. </a:t>
            </a: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Expansions, Lumières et révolutions.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500042"/>
            <a:ext cx="7858180" cy="584775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Des changements  politiques 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27072" cy="2988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478632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Pour chaque pièce monnaie, complétez le tableau afin de découvrir à quelle période de la Révolution Française elle appartenait.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Afficher l'image d'origi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58152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282" y="3214686"/>
          <a:ext cx="8715436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301"/>
                <a:gridCol w="1318301"/>
                <a:gridCol w="607883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Date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Éléments visibles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face avers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face revers</a:t>
                      </a: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Qui gouverne?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Régime politique?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00034" y="1428736"/>
            <a:ext cx="1571636" cy="523220"/>
          </a:xfrm>
          <a:prstGeom prst="rect">
            <a:avLst/>
          </a:prstGeom>
          <a:solidFill>
            <a:srgbClr val="FF66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Période 1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9058" y="321468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1792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488" y="3643314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  <a:latin typeface="Poor Richard" pitchFamily="18" charset="0"/>
              </a:rPr>
              <a:t>- buste de profil de Louis XVI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4143380"/>
            <a:ext cx="601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  <a:latin typeface="Poor Richard" pitchFamily="18" charset="0"/>
              </a:rPr>
              <a:t>- "Louis XVI, roi des Français"</a:t>
            </a:r>
            <a:endParaRPr lang="fr-FR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488" y="457200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  <a:latin typeface="Poor Richard" pitchFamily="18" charset="0"/>
              </a:rPr>
              <a:t>-une guirlande de chêne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488" y="492919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  <a:latin typeface="Poor Richard" pitchFamily="18" charset="0"/>
              </a:rPr>
              <a:t>-le faisceau (=peuple)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57488" y="528638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  <a:latin typeface="Poor Richard" pitchFamily="18" charset="0"/>
              </a:rPr>
              <a:t>-le bonnet phrygien (=liberté)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rot="5400000">
            <a:off x="5357818" y="5143512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857884" y="492919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  <a:latin typeface="Poor Richard" pitchFamily="18" charset="0"/>
              </a:rPr>
              <a:t>- "la Nation, la loi, le roi" 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57488" y="564357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8000"/>
                </a:solidFill>
                <a:latin typeface="Poor Richard" pitchFamily="18" charset="0"/>
              </a:rPr>
              <a:t>le roi </a:t>
            </a:r>
            <a:r>
              <a:rPr lang="fr-FR" sz="20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et</a:t>
            </a:r>
            <a:r>
              <a:rPr lang="fr-FR" sz="2000" dirty="0" smtClean="0">
                <a:solidFill>
                  <a:srgbClr val="008000"/>
                </a:solidFill>
                <a:latin typeface="Poor Richard" pitchFamily="18" charset="0"/>
              </a:rPr>
              <a:t> la Nation</a:t>
            </a:r>
            <a:endParaRPr lang="fr-FR" sz="20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57488" y="600076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Poor Richard" pitchFamily="18" charset="0"/>
              </a:rPr>
              <a:t>la </a:t>
            </a:r>
            <a:r>
              <a:rPr lang="fr-FR" sz="2000" b="1" u="sng" dirty="0" smtClean="0">
                <a:solidFill>
                  <a:srgbClr val="008000"/>
                </a:solidFill>
                <a:latin typeface="Poor Richard" pitchFamily="18" charset="0"/>
              </a:rPr>
              <a:t>monarchie constitutionnelle</a:t>
            </a:r>
            <a:endParaRPr lang="fr-FR" sz="2000" b="1" u="sng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0" grpId="1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42910" y="1357298"/>
            <a:ext cx="1571636" cy="523220"/>
          </a:xfrm>
          <a:prstGeom prst="rect">
            <a:avLst/>
          </a:prstGeom>
          <a:solidFill>
            <a:srgbClr val="FF66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Période 2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7" name="Image 6" descr="f05_07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592935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2" y="3214686"/>
          <a:ext cx="8715436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301"/>
                <a:gridCol w="1318301"/>
                <a:gridCol w="607883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Date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Éléments visibles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face avers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face revers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Qui gouverne?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Régime politique?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572000" y="321468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9900"/>
                </a:solidFill>
                <a:latin typeface="Poor Richard" pitchFamily="18" charset="0"/>
              </a:rPr>
              <a:t>An II (1793)</a:t>
            </a:r>
            <a:endParaRPr lang="fr-FR" sz="24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488" y="364331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une guirlande de chêne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414338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"République française"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488" y="457200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-rédaction de la </a:t>
            </a:r>
            <a:r>
              <a:rPr lang="fr-FR" sz="20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constitution</a:t>
            </a:r>
            <a:endParaRPr lang="fr-FR" sz="2000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488" y="4929198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-le faisceau et le bonnet phrygien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57488" y="528638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-le coq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5858678" y="5142718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357950" y="492919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"Règne de la Loi"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57488" y="564357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la Nation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57488" y="602128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9900"/>
                </a:solidFill>
                <a:latin typeface="Poor Richard" pitchFamily="18" charset="0"/>
              </a:rPr>
              <a:t>la </a:t>
            </a:r>
            <a:r>
              <a:rPr lang="fr-FR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République</a:t>
            </a:r>
            <a:endParaRPr lang="fr-FR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rot="5400000">
            <a:off x="5287174" y="4142586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857852" y="3929066"/>
            <a:ext cx="307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</a:t>
            </a:r>
            <a:r>
              <a:rPr lang="fr-FR" sz="2000" dirty="0" smtClean="0">
                <a:solidFill>
                  <a:srgbClr val="009900"/>
                </a:solidFill>
                <a:latin typeface="Poor Richard"/>
              </a:rPr>
              <a:t>"</a:t>
            </a:r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Six livres"  </a:t>
            </a:r>
            <a:r>
              <a:rPr lang="fr-FR" sz="1600" dirty="0" smtClean="0">
                <a:solidFill>
                  <a:srgbClr val="009900"/>
                </a:solidFill>
                <a:latin typeface="Poor Richard" pitchFamily="18" charset="0"/>
              </a:rPr>
              <a:t>(valeur de la pièce)</a:t>
            </a:r>
            <a:endParaRPr lang="fr-FR" sz="1600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42910" y="1357298"/>
            <a:ext cx="1571636" cy="523220"/>
          </a:xfrm>
          <a:prstGeom prst="rect">
            <a:avLst/>
          </a:prstGeom>
          <a:solidFill>
            <a:srgbClr val="FF66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Période 3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2" y="3214686"/>
          <a:ext cx="8715436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301"/>
                <a:gridCol w="1318301"/>
                <a:gridCol w="607883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Date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Éléments visibles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face avers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face revers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Qui gouverne?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Régime politique?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l_fi" descr="Afficher l'image d'origi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290"/>
            <a:ext cx="5009726" cy="28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572000" y="321468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9900"/>
                </a:solidFill>
                <a:latin typeface="Poor Richard" pitchFamily="18" charset="0"/>
              </a:rPr>
              <a:t>An XI (1804)</a:t>
            </a:r>
            <a:endParaRPr lang="fr-FR" sz="24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488" y="364331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buste de Bonaparte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407194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"Bonaparte, premier Consul" 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488" y="464344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une guirlande de laurier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488" y="507207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"République française"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57488" y="564357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le Premier Consul Bonaparte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57488" y="600076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le </a:t>
            </a:r>
            <a:r>
              <a:rPr lang="fr-FR" sz="20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Consulat</a:t>
            </a:r>
            <a:endParaRPr lang="fr-FR" sz="2000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rot="5400000">
            <a:off x="5215736" y="5142718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786446" y="492919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"5 Francs" 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42910" y="1357298"/>
            <a:ext cx="1571636" cy="523220"/>
          </a:xfrm>
          <a:prstGeom prst="rect">
            <a:avLst/>
          </a:prstGeom>
          <a:solidFill>
            <a:srgbClr val="FF66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Période 4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2" y="3214686"/>
          <a:ext cx="8715436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301"/>
                <a:gridCol w="1318301"/>
                <a:gridCol w="607883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Date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Éléments visibles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face avers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face revers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 smtClean="0">
                        <a:latin typeface="Poor Richard" pitchFamily="18" charset="0"/>
                      </a:endParaRPr>
                    </a:p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Qui gouverne?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Régime politique?</a:t>
                      </a:r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l_fi" descr="Afficher l'image d'origi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5225927" cy="27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0" y="321468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9900"/>
                </a:solidFill>
                <a:latin typeface="Poor Richard" pitchFamily="18" charset="0"/>
              </a:rPr>
              <a:t>1809</a:t>
            </a:r>
            <a:endParaRPr lang="fr-FR" sz="24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488" y="3643314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buste de Bonaparte avec une couronne de laurier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407194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"Napoléon empereur" 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488" y="464344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une guirlande de laurier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488" y="507207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- "Empire français"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57488" y="564357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L’Empereur Napoléon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57488" y="600076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L’Empire</a:t>
            </a:r>
            <a:endParaRPr lang="fr-FR" sz="2000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rot="5400000">
            <a:off x="5215736" y="5142718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786446" y="492919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000" smtClean="0">
                <a:solidFill>
                  <a:srgbClr val="009900"/>
                </a:solidFill>
                <a:latin typeface="Poor Richard" pitchFamily="18" charset="0"/>
              </a:rPr>
              <a:t>"20 </a:t>
            </a:r>
            <a:r>
              <a:rPr lang="fr-FR" sz="2000" dirty="0" smtClean="0">
                <a:solidFill>
                  <a:srgbClr val="009900"/>
                </a:solidFill>
                <a:latin typeface="Poor Richard" pitchFamily="18" charset="0"/>
              </a:rPr>
              <a:t>Francs" </a:t>
            </a:r>
            <a:endParaRPr lang="fr-FR" sz="2000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571480"/>
            <a:ext cx="81439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  <a:sym typeface="Wingdings"/>
              </a:rPr>
              <a:t></a:t>
            </a:r>
            <a:r>
              <a:rPr lang="fr-FR" sz="2800" dirty="0" smtClean="0">
                <a:latin typeface="Poor Richard" pitchFamily="18" charset="0"/>
              </a:rPr>
              <a:t>Comment passe-t-on alors d’une période à l’autre?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024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latin typeface="Poor Richard" pitchFamily="18" charset="0"/>
                <a:ea typeface="ＭＳ Ｐゴシック" pitchFamily="34" charset="-128"/>
              </a:rPr>
              <a:t>Chercher dans votre manuel (pages 68-69, 76-77) quels </a:t>
            </a:r>
          </a:p>
          <a:p>
            <a:pPr algn="ctr"/>
            <a:r>
              <a:rPr lang="fr-FR" sz="2800" b="1" i="1" dirty="0" smtClean="0">
                <a:latin typeface="Poor Richard" pitchFamily="18" charset="0"/>
                <a:ea typeface="ＭＳ Ｐゴシック" pitchFamily="34" charset="-128"/>
              </a:rPr>
              <a:t>peuvent-être  les événements expliquant ces changements de régimes politiques.</a:t>
            </a:r>
          </a:p>
          <a:p>
            <a:pPr algn="ctr"/>
            <a:endParaRPr lang="fr-FR" sz="2800" b="1" i="1" dirty="0" smtClean="0">
              <a:latin typeface="Poor Richard" pitchFamily="18" charset="0"/>
              <a:ea typeface="ＭＳ Ｐゴシック" pitchFamily="34" charset="-128"/>
            </a:endParaRPr>
          </a:p>
          <a:p>
            <a:pPr algn="ctr"/>
            <a:r>
              <a:rPr lang="fr-FR" sz="2800" i="1" dirty="0" smtClean="0">
                <a:latin typeface="Poor Richard" pitchFamily="18" charset="0"/>
                <a:ea typeface="ＭＳ Ｐゴシック" pitchFamily="34" charset="-128"/>
              </a:rPr>
              <a:t>(- de la monarchie absolue à la monarchie constitutionnelle</a:t>
            </a:r>
          </a:p>
          <a:p>
            <a:pPr algn="ctr"/>
            <a:r>
              <a:rPr lang="fr-FR" sz="2800" i="1" dirty="0" smtClean="0">
                <a:latin typeface="Poor Richard" pitchFamily="18" charset="0"/>
                <a:ea typeface="ＭＳ Ｐゴシック" pitchFamily="34" charset="-128"/>
              </a:rPr>
              <a:t>- de la monarchie constitutionnelle à la République</a:t>
            </a:r>
          </a:p>
          <a:p>
            <a:pPr algn="ctr">
              <a:buFontTx/>
              <a:buChar char="-"/>
            </a:pPr>
            <a:r>
              <a:rPr lang="fr-FR" sz="2800" i="1" dirty="0" smtClean="0">
                <a:latin typeface="Poor Richard" pitchFamily="18" charset="0"/>
                <a:ea typeface="ＭＳ Ｐゴシック" pitchFamily="34" charset="-128"/>
              </a:rPr>
              <a:t>de la République au Consulat</a:t>
            </a:r>
          </a:p>
          <a:p>
            <a:pPr algn="ctr">
              <a:buFontTx/>
              <a:buChar char="-"/>
            </a:pPr>
            <a:r>
              <a:rPr lang="fr-FR" sz="2800" i="1" dirty="0" smtClean="0">
                <a:latin typeface="Poor Richard" pitchFamily="18" charset="0"/>
                <a:ea typeface="ＭＳ Ｐゴシック" pitchFamily="34" charset="-128"/>
              </a:rPr>
              <a:t>du Consulat à l’Empire)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4" name="Image 3" descr="j03544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214422"/>
            <a:ext cx="1063962" cy="81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42844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1790 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48880"/>
            <a:ext cx="91440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 rot="5400000">
            <a:off x="338596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1767356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4982066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rot="5400000">
            <a:off x="6696578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5400000">
            <a:off x="3410430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571604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1795 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214678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1800 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857752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1805 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572264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1810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215338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1815	</a:t>
            </a:r>
            <a:endParaRPr lang="fr-FR" dirty="0">
              <a:latin typeface="Poor Richard" pitchFamily="18" charset="0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 rot="5400000">
            <a:off x="8411090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0" y="500042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Prise de la Bastille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14 juillet 1789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0" y="5517232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D.D.H.C.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Août1789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857224" y="157161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Proclamation de la République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Septembre 1792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rot="5400000" flipH="1" flipV="1">
            <a:off x="2856694" y="4714884"/>
            <a:ext cx="1000926" cy="14367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2357422" y="528638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Coup d’État de Napoléon Bonaparte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4429124" y="714356"/>
            <a:ext cx="2340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0000"/>
                </a:solidFill>
                <a:latin typeface="Poor Richard" pitchFamily="18" charset="0"/>
              </a:rPr>
              <a:t>Napoléon I</a:t>
            </a:r>
            <a:r>
              <a:rPr lang="fr-FR" sz="2000" u="sng" baseline="30000" dirty="0" smtClean="0">
                <a:solidFill>
                  <a:srgbClr val="FF0000"/>
                </a:solidFill>
                <a:latin typeface="Poor Richard" pitchFamily="18" charset="0"/>
              </a:rPr>
              <a:t>er</a:t>
            </a:r>
            <a:r>
              <a:rPr lang="fr-FR" sz="2000" u="sng" dirty="0" smtClean="0">
                <a:solidFill>
                  <a:srgbClr val="FF0000"/>
                </a:solidFill>
                <a:latin typeface="Poor Richard" pitchFamily="18" charset="0"/>
              </a:rPr>
              <a:t>, empereur des Français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         </a:t>
            </a:r>
            <a:r>
              <a:rPr lang="fr-FR" sz="2000" u="sng" dirty="0" smtClean="0">
                <a:solidFill>
                  <a:srgbClr val="FF0000"/>
                </a:solidFill>
                <a:latin typeface="Poor Richard" pitchFamily="18" charset="0"/>
              </a:rPr>
              <a:t>Décembre 1804</a:t>
            </a:r>
            <a:endParaRPr lang="fr-FR" sz="20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357826"/>
            <a:ext cx="842378" cy="10529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9" name="Connecteur droit 88"/>
          <p:cNvCxnSpPr/>
          <p:nvPr/>
        </p:nvCxnSpPr>
        <p:spPr>
          <a:xfrm rot="5400000">
            <a:off x="7537471" y="3321049"/>
            <a:ext cx="192882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0" y="2357430"/>
            <a:ext cx="857224" cy="1928826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avec flèche 64"/>
          <p:cNvCxnSpPr/>
          <p:nvPr/>
        </p:nvCxnSpPr>
        <p:spPr>
          <a:xfrm rot="5400000">
            <a:off x="-1143040" y="2571744"/>
            <a:ext cx="3071834" cy="35719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3224"/>
            <a:ext cx="714348" cy="5647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" name="Rectangle 93"/>
          <p:cNvSpPr/>
          <p:nvPr/>
        </p:nvSpPr>
        <p:spPr>
          <a:xfrm>
            <a:off x="857224" y="2357430"/>
            <a:ext cx="2571768" cy="1928826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/>
          <p:cNvCxnSpPr/>
          <p:nvPr/>
        </p:nvCxnSpPr>
        <p:spPr>
          <a:xfrm rot="5400000">
            <a:off x="500034" y="2571744"/>
            <a:ext cx="2071702" cy="135732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286388"/>
            <a:ext cx="1183572" cy="7979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857232"/>
            <a:ext cx="1378894" cy="8491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8" name="Connecteur droit avec flèche 67"/>
          <p:cNvCxnSpPr/>
          <p:nvPr/>
        </p:nvCxnSpPr>
        <p:spPr>
          <a:xfrm rot="16200000" flipV="1">
            <a:off x="-198660" y="4770636"/>
            <a:ext cx="1222592" cy="25383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5400000">
            <a:off x="-106395" y="3321049"/>
            <a:ext cx="192882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428992" y="2357430"/>
            <a:ext cx="1571636" cy="1928826"/>
          </a:xfrm>
          <a:prstGeom prst="rect">
            <a:avLst/>
          </a:prstGeom>
          <a:solidFill>
            <a:srgbClr val="00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87"/>
          <p:cNvCxnSpPr/>
          <p:nvPr/>
        </p:nvCxnSpPr>
        <p:spPr>
          <a:xfrm rot="5400000">
            <a:off x="2465373" y="3321049"/>
            <a:ext cx="192882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5000628" y="2357430"/>
            <a:ext cx="3500462" cy="192882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98"/>
          <p:cNvCxnSpPr/>
          <p:nvPr/>
        </p:nvCxnSpPr>
        <p:spPr>
          <a:xfrm rot="5400000">
            <a:off x="4037009" y="3321049"/>
            <a:ext cx="192882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5400000">
            <a:off x="3929058" y="2857496"/>
            <a:ext cx="2500330" cy="35719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6"/>
          <a:srcRect t="8152"/>
          <a:stretch>
            <a:fillRect/>
          </a:stretch>
        </p:blipFill>
        <p:spPr bwMode="auto">
          <a:xfrm>
            <a:off x="7929586" y="2928934"/>
            <a:ext cx="1055465" cy="743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/>
      <p:bldP spid="72" grpId="0"/>
      <p:bldP spid="78" grpId="0"/>
      <p:bldP spid="79" grpId="0"/>
      <p:bldP spid="93" grpId="0" animBg="1"/>
      <p:bldP spid="94" grpId="0" animBg="1"/>
      <p:bldP spid="102" grpId="0" animBg="1"/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1670" y="4214818"/>
            <a:ext cx="714380" cy="357190"/>
          </a:xfrm>
          <a:prstGeom prst="rect">
            <a:avLst/>
          </a:prstGeom>
          <a:solidFill>
            <a:srgbClr val="FFFF66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143240" y="414338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Monarchie constitutionnelle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4786322"/>
            <a:ext cx="714380" cy="357190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43240" y="471488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République et Terreur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670" y="5429264"/>
            <a:ext cx="714380" cy="357190"/>
          </a:xfrm>
          <a:prstGeom prst="rect">
            <a:avLst/>
          </a:prstGeom>
          <a:solidFill>
            <a:srgbClr val="0099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2684" t="6836" r="12867" b="3320"/>
          <a:stretch>
            <a:fillRect/>
          </a:stretch>
        </p:blipFill>
        <p:spPr bwMode="auto">
          <a:xfrm>
            <a:off x="1857356" y="142852"/>
            <a:ext cx="5346203" cy="364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3143240" y="535782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Consulat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1670" y="6000768"/>
            <a:ext cx="714380" cy="35719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143240" y="592933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Empire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1857364"/>
            <a:ext cx="7000924" cy="2862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143000" indent="-1143000" algn="ctr"/>
            <a:r>
              <a:rPr lang="fr-FR" sz="6000" dirty="0" smtClean="0">
                <a:solidFill>
                  <a:srgbClr val="FF0000"/>
                </a:solidFill>
                <a:latin typeface="Poor Richard" pitchFamily="18" charset="0"/>
              </a:rPr>
              <a:t>-   2   -</a:t>
            </a:r>
          </a:p>
          <a:p>
            <a:pPr marL="1143000" indent="-1143000" algn="ctr"/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</a:rPr>
              <a:t>La  Révolution  </a:t>
            </a:r>
          </a:p>
          <a:p>
            <a:pPr marL="1143000" indent="-1143000" algn="ctr"/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</a:rPr>
              <a:t>en  marche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2481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57752" y="1214422"/>
            <a:ext cx="385762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Poor Richard" pitchFamily="18" charset="0"/>
              </a:rPr>
              <a:t>La déclaration des Droits de l’Homme et du Citoyen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14480" y="285728"/>
            <a:ext cx="550072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Poor Richard" pitchFamily="18" charset="0"/>
              </a:rPr>
              <a:t>Histoire des Arts / Parcours Citoyen</a:t>
            </a:r>
            <a:endParaRPr lang="fr-FR" sz="2400" i="1" dirty="0">
              <a:latin typeface="Poor Richard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6001554" y="3071016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000628" y="4071942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Situons l’œuvre dans le temps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3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00306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La Révolution Française </a:t>
            </a:r>
          </a:p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et l’Empire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42844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1790 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48880"/>
            <a:ext cx="91440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 rot="5400000">
            <a:off x="338596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1767356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4982066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rot="5400000">
            <a:off x="6696578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5400000">
            <a:off x="3410430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571604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1795 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214678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1800 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857752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1805 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572264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1810	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215338" y="450057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1815	</a:t>
            </a:r>
            <a:endParaRPr lang="fr-FR" dirty="0">
              <a:latin typeface="Poor Richard" pitchFamily="18" charset="0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 rot="5400000">
            <a:off x="8411090" y="43762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0" y="500042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Prise de la Bastille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14 juillet 1789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0" y="5517232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D.D.H.C.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Août1789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857224" y="157161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Proclamation de la République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Septembre 1792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rot="5400000" flipH="1" flipV="1">
            <a:off x="2856694" y="4714884"/>
            <a:ext cx="1000926" cy="14367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2357422" y="528638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Coup d’État de Napoléon Bonaparte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4429124" y="714356"/>
            <a:ext cx="2340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0000"/>
                </a:solidFill>
                <a:latin typeface="Poor Richard" pitchFamily="18" charset="0"/>
              </a:rPr>
              <a:t>Napoléon I</a:t>
            </a:r>
            <a:r>
              <a:rPr lang="fr-FR" sz="2000" u="sng" baseline="30000" dirty="0" smtClean="0">
                <a:solidFill>
                  <a:srgbClr val="FF0000"/>
                </a:solidFill>
                <a:latin typeface="Poor Richard" pitchFamily="18" charset="0"/>
              </a:rPr>
              <a:t>er</a:t>
            </a:r>
            <a:r>
              <a:rPr lang="fr-FR" sz="2000" u="sng" dirty="0" smtClean="0">
                <a:solidFill>
                  <a:srgbClr val="FF0000"/>
                </a:solidFill>
                <a:latin typeface="Poor Richard" pitchFamily="18" charset="0"/>
              </a:rPr>
              <a:t>, empereur des Français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         </a:t>
            </a:r>
            <a:r>
              <a:rPr lang="fr-FR" sz="2000" u="sng" dirty="0" smtClean="0">
                <a:solidFill>
                  <a:srgbClr val="FF0000"/>
                </a:solidFill>
                <a:latin typeface="Poor Richard" pitchFamily="18" charset="0"/>
              </a:rPr>
              <a:t>Décembre 1804</a:t>
            </a:r>
            <a:endParaRPr lang="fr-FR" sz="20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357826"/>
            <a:ext cx="842378" cy="10529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9" name="Connecteur droit 88"/>
          <p:cNvCxnSpPr/>
          <p:nvPr/>
        </p:nvCxnSpPr>
        <p:spPr>
          <a:xfrm rot="5400000">
            <a:off x="7537471" y="3321049"/>
            <a:ext cx="192882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0" y="2357430"/>
            <a:ext cx="857224" cy="1928826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avec flèche 64"/>
          <p:cNvCxnSpPr/>
          <p:nvPr/>
        </p:nvCxnSpPr>
        <p:spPr>
          <a:xfrm rot="5400000">
            <a:off x="-1143040" y="2571744"/>
            <a:ext cx="3071834" cy="35719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3224"/>
            <a:ext cx="714348" cy="5647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" name="Rectangle 93"/>
          <p:cNvSpPr/>
          <p:nvPr/>
        </p:nvSpPr>
        <p:spPr>
          <a:xfrm>
            <a:off x="857224" y="2357430"/>
            <a:ext cx="2571768" cy="1928826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/>
          <p:cNvCxnSpPr/>
          <p:nvPr/>
        </p:nvCxnSpPr>
        <p:spPr>
          <a:xfrm rot="5400000">
            <a:off x="500034" y="2571744"/>
            <a:ext cx="2071702" cy="135732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286388"/>
            <a:ext cx="1183572" cy="7979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857232"/>
            <a:ext cx="1378894" cy="8491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8" name="Connecteur droit avec flèche 67"/>
          <p:cNvCxnSpPr/>
          <p:nvPr/>
        </p:nvCxnSpPr>
        <p:spPr>
          <a:xfrm rot="16200000" flipV="1">
            <a:off x="-198660" y="4770636"/>
            <a:ext cx="1222592" cy="25383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5400000">
            <a:off x="-106395" y="3321049"/>
            <a:ext cx="192882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428992" y="2357430"/>
            <a:ext cx="1571636" cy="1928826"/>
          </a:xfrm>
          <a:prstGeom prst="rect">
            <a:avLst/>
          </a:prstGeom>
          <a:solidFill>
            <a:srgbClr val="00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87"/>
          <p:cNvCxnSpPr/>
          <p:nvPr/>
        </p:nvCxnSpPr>
        <p:spPr>
          <a:xfrm rot="5400000">
            <a:off x="2465373" y="3321049"/>
            <a:ext cx="192882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5000628" y="2357430"/>
            <a:ext cx="3500462" cy="192882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98"/>
          <p:cNvCxnSpPr/>
          <p:nvPr/>
        </p:nvCxnSpPr>
        <p:spPr>
          <a:xfrm rot="5400000">
            <a:off x="4037009" y="3321049"/>
            <a:ext cx="192882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5400000">
            <a:off x="3929058" y="2857496"/>
            <a:ext cx="2500330" cy="35719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6"/>
          <a:srcRect t="8152"/>
          <a:stretch>
            <a:fillRect/>
          </a:stretch>
        </p:blipFill>
        <p:spPr bwMode="auto">
          <a:xfrm>
            <a:off x="7929586" y="2928934"/>
            <a:ext cx="1055465" cy="743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214282" y="5072074"/>
            <a:ext cx="2214578" cy="1571636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28"/>
            <a:ext cx="5931376" cy="54737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78645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latin typeface="Poor Richard" pitchFamily="18" charset="0"/>
              </a:rPr>
              <a:t>Soulignez dans le texte les éléments permettant de présenter le document.</a:t>
            </a:r>
            <a:endParaRPr lang="fr-FR" sz="2600" dirty="0">
              <a:latin typeface="Poor Richard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643042" y="1000108"/>
            <a:ext cx="5500726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14480" y="1357298"/>
            <a:ext cx="714380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929190" y="2000240"/>
            <a:ext cx="207170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14480" y="2357430"/>
            <a:ext cx="3643338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2198" y="2643182"/>
            <a:ext cx="135732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14480" y="3000372"/>
            <a:ext cx="421484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143504" y="4643446"/>
            <a:ext cx="2000264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714480" y="5000636"/>
            <a:ext cx="857256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>
                <a:latin typeface="Poor Richard" pitchFamily="18" charset="0"/>
              </a:rPr>
              <a:t>Reportez le numéro des vignettes dans la bulle numérotée qui correspond </a:t>
            </a:r>
            <a:endParaRPr lang="fr-FR" sz="26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000108"/>
            <a:ext cx="307183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fr-FR" sz="2400" dirty="0" smtClean="0">
                <a:latin typeface="Poor Richard" pitchFamily="18" charset="0"/>
              </a:rPr>
              <a:t>1 . Le bonnet phrygien, </a:t>
            </a:r>
          </a:p>
          <a:p>
            <a:pPr marL="342900" indent="-342900" algn="ctr"/>
            <a:r>
              <a:rPr lang="fr-FR" sz="2400" dirty="0" smtClean="0">
                <a:latin typeface="Poor Richard" pitchFamily="18" charset="0"/>
              </a:rPr>
              <a:t>symbole de liberté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6314" y="1071546"/>
            <a:ext cx="3071834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2 .  La DDHC est : </a:t>
            </a:r>
          </a:p>
          <a:p>
            <a:r>
              <a:rPr lang="fr-FR" sz="2400" dirty="0" smtClean="0">
                <a:latin typeface="Poor Richard" pitchFamily="18" charset="0"/>
              </a:rPr>
              <a:t>-sacrée (tables de la Loi)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Poor Richard" pitchFamily="18" charset="0"/>
              </a:rPr>
              <a:t>éternelle (serpent)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Poor Richard" pitchFamily="18" charset="0"/>
              </a:rPr>
              <a:t>juste (chêne)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071678"/>
            <a:ext cx="342900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3 . La liberté guide les Hommes et protège leurs droits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2" y="2928934"/>
            <a:ext cx="45720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4 . L’œil de la raison, la lumière de l’intelligence, le triangle de l’égalité, chassent les erreurs du passé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3571876"/>
            <a:ext cx="342902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5 . La France se libère de ses chaînes en devenant une monarchie parlementaire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4500570"/>
            <a:ext cx="45720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6 . La DDHC est rédigée par l’Assemblée Nationale. Le roi l’accepte. Les représentants du peuple l’appliquent.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5000636"/>
            <a:ext cx="3286148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7 . La Nation unie (baguettes liées en faisceau) se bat pour la liberté (bonnet phrygien) 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225510" cy="687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7072330" y="3500438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1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85918" y="3857628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2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143768" y="714356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3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643438" y="0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4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85918" y="857232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5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428728" y="1785926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6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072330" y="5143512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7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28"/>
            <a:ext cx="5931376" cy="547370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643042" y="1000108"/>
            <a:ext cx="5500726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14480" y="1357298"/>
            <a:ext cx="714380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929190" y="2000240"/>
            <a:ext cx="207170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14480" y="2357430"/>
            <a:ext cx="3643338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2198" y="2643182"/>
            <a:ext cx="135732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14480" y="3000372"/>
            <a:ext cx="421484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143504" y="4643446"/>
            <a:ext cx="2000264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714480" y="5000636"/>
            <a:ext cx="857256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0034" y="5715016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Entoure en rouge dans le texte la raison pour laquelle le peintre a autant illustré son œuvre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571604" y="3929066"/>
            <a:ext cx="378621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235743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Qui détient le pouvoir selon ce peintre ? </a:t>
            </a:r>
          </a:p>
          <a:p>
            <a:pPr algn="ctr"/>
            <a:r>
              <a:rPr lang="fr-FR" sz="28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800" dirty="0" smtClean="0">
                <a:latin typeface="Poor Richard" pitchFamily="18" charset="0"/>
              </a:rPr>
              <a:t>entoure sur l’image en rouge le symbole qui le montre. 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225510" cy="687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7072330" y="3500438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1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85918" y="3857628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2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143768" y="714356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3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643438" y="0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4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85918" y="857232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5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428728" y="1785926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6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072330" y="5143512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Poor Richard" pitchFamily="18" charset="0"/>
              </a:rPr>
              <a:t>7</a:t>
            </a:r>
            <a:endParaRPr lang="fr-FR" sz="20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357686" y="2214554"/>
            <a:ext cx="714380" cy="4214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Le citoyen prend part à la vie politique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034" y="200024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Fiche de travail : </a:t>
            </a:r>
            <a:r>
              <a:rPr lang="fr-FR" sz="2800" dirty="0" smtClean="0">
                <a:latin typeface="Poor Richard"/>
              </a:rPr>
              <a:t>"</a:t>
            </a:r>
            <a:r>
              <a:rPr lang="fr-FR" sz="2800" i="1" u="sng" dirty="0" smtClean="0">
                <a:latin typeface="Poor Richard" pitchFamily="18" charset="0"/>
              </a:rPr>
              <a:t>Olympe de Gouges, une femme engagée</a:t>
            </a:r>
            <a:r>
              <a:rPr lang="fr-FR" sz="2800" dirty="0" smtClean="0">
                <a:latin typeface="Poor Richard"/>
              </a:rPr>
              <a:t>"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870777" cy="5388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>
            <a:endCxn id="7" idx="0"/>
          </p:cNvCxnSpPr>
          <p:nvPr/>
        </p:nvCxnSpPr>
        <p:spPr>
          <a:xfrm rot="5400000">
            <a:off x="1768855" y="3624659"/>
            <a:ext cx="1285883" cy="373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85720" y="428625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Poor Richard" pitchFamily="18" charset="0"/>
              </a:rPr>
              <a:t>à faire sur feuille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8" name="Image 7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786322"/>
            <a:ext cx="428626" cy="64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66"/>
            <a:ext cx="8715436" cy="63401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En promettant de donner à la France </a:t>
            </a:r>
            <a:r>
              <a:rPr lang="fr-FR" sz="3000" dirty="0" smtClean="0">
                <a:solidFill>
                  <a:srgbClr val="FF0000"/>
                </a:solidFill>
                <a:latin typeface="Poor Richard" pitchFamily="18" charset="0"/>
              </a:rPr>
              <a:t>une Constitution </a:t>
            </a:r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(</a:t>
            </a:r>
            <a:r>
              <a:rPr lang="fr-FR" sz="3000" i="1" u="sng" dirty="0" smtClean="0">
                <a:solidFill>
                  <a:srgbClr val="0000FF"/>
                </a:solidFill>
                <a:latin typeface="Poor Richard" pitchFamily="18" charset="0"/>
              </a:rPr>
              <a:t>Serment du jeu de paume </a:t>
            </a:r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en mai 1789) puis en prenant la Bastille, le peuple français met fin au </a:t>
            </a:r>
            <a:r>
              <a:rPr lang="fr-FR" sz="3000" u="sng" dirty="0" smtClean="0">
                <a:solidFill>
                  <a:srgbClr val="0000FF"/>
                </a:solidFill>
                <a:latin typeface="Poor Richard" pitchFamily="18" charset="0"/>
              </a:rPr>
              <a:t>pouvoir arbitraire du roi</a:t>
            </a:r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.</a:t>
            </a:r>
          </a:p>
          <a:p>
            <a:endParaRPr lang="fr-FR" sz="3000" dirty="0" smtClean="0">
              <a:solidFill>
                <a:srgbClr val="0000FF"/>
              </a:solidFill>
              <a:latin typeface="Poor Richard" pitchFamily="18" charset="0"/>
            </a:endParaRPr>
          </a:p>
          <a:p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Grâce à la </a:t>
            </a:r>
            <a:r>
              <a:rPr lang="fr-FR" sz="3000" dirty="0" smtClean="0">
                <a:solidFill>
                  <a:srgbClr val="FF0000"/>
                </a:solidFill>
                <a:latin typeface="Poor Richard" pitchFamily="18" charset="0"/>
              </a:rPr>
              <a:t>déclaration des droits de l’Homme et du citoyen </a:t>
            </a:r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(26 Août 1789), les Français deviennent des citoyens égaux en droits : la loi devient la même pour tous. </a:t>
            </a:r>
          </a:p>
          <a:p>
            <a:endParaRPr lang="fr-FR" sz="1600" dirty="0" smtClean="0">
              <a:solidFill>
                <a:srgbClr val="0000FF"/>
              </a:solidFill>
              <a:latin typeface="Poor Richard" pitchFamily="18" charset="0"/>
            </a:endParaRPr>
          </a:p>
          <a:p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Très actives dès 1789, les femmes veulent également jouer un rôle dans cette « nouvelle France ». </a:t>
            </a:r>
          </a:p>
          <a:p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À l’image d’</a:t>
            </a:r>
            <a:r>
              <a:rPr lang="fr-FR" sz="3000" u="sng" dirty="0" smtClean="0">
                <a:solidFill>
                  <a:srgbClr val="0000FF"/>
                </a:solidFill>
                <a:latin typeface="Poor Richard" pitchFamily="18" charset="0"/>
              </a:rPr>
              <a:t>Olympe de Gouges</a:t>
            </a:r>
            <a:r>
              <a:rPr lang="fr-FR" sz="3000" dirty="0" smtClean="0">
                <a:solidFill>
                  <a:srgbClr val="0000FF"/>
                </a:solidFill>
                <a:latin typeface="Poor Richard" pitchFamily="18" charset="0"/>
              </a:rPr>
              <a:t>, elles sont nombreuses à revendiquer leur statut de « citoyenne » et les mêmes droits que les hommes. </a:t>
            </a:r>
          </a:p>
        </p:txBody>
      </p:sp>
      <p:pic>
        <p:nvPicPr>
          <p:cNvPr id="5" name="Image 4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1785926"/>
            <a:ext cx="714380" cy="107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hgsempai.fr/atelier/wp-content/uploads/2015/05/constit_1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529093" cy="3810896"/>
          </a:xfrm>
          <a:prstGeom prst="rect">
            <a:avLst/>
          </a:prstGeom>
          <a:noFill/>
        </p:spPr>
      </p:pic>
      <p:sp>
        <p:nvSpPr>
          <p:cNvPr id="5" name="Accolade fermante 4"/>
          <p:cNvSpPr/>
          <p:nvPr/>
        </p:nvSpPr>
        <p:spPr>
          <a:xfrm rot="5400000">
            <a:off x="2250265" y="2678901"/>
            <a:ext cx="571504" cy="421484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5720" y="507207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séparation des pouvoirs (→ réclamée par les Lumières)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72066" y="928670"/>
            <a:ext cx="3714776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La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constitution </a:t>
            </a:r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(rédigée en</a:t>
            </a:r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1791)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partage le pouvoir entre le roi et l'Assemblée nationale.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solidFill>
                <a:srgbClr val="0000FF"/>
              </a:solidFill>
              <a:latin typeface="Poor Richard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La monarchie absolue a disparu.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C’est le début de la </a:t>
            </a:r>
            <a:r>
              <a:rPr lang="fr-FR" sz="3200" u="sng" dirty="0" smtClean="0">
                <a:solidFill>
                  <a:srgbClr val="FF0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monarchie constitutionnelle</a:t>
            </a:r>
            <a:endParaRPr lang="fr-FR" sz="32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8" name="Image 7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0"/>
            <a:ext cx="714380" cy="107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1857364"/>
            <a:ext cx="7000924" cy="2862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143000" indent="-1143000" algn="ctr"/>
            <a:r>
              <a:rPr lang="fr-FR" sz="6000" dirty="0" smtClean="0">
                <a:solidFill>
                  <a:srgbClr val="FF0000"/>
                </a:solidFill>
                <a:latin typeface="Poor Richard" pitchFamily="18" charset="0"/>
              </a:rPr>
              <a:t>-   1   -</a:t>
            </a:r>
          </a:p>
          <a:p>
            <a:pPr marL="1143000" indent="-1143000" algn="ctr"/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</a:rPr>
              <a:t>Le réveil de la Nation</a:t>
            </a:r>
          </a:p>
          <a:p>
            <a:pPr marL="1143000" indent="-1143000" algn="ctr"/>
            <a:endParaRPr lang="fr-FR" sz="6000" u="sng" dirty="0" smtClean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Le citoyen défend sa patrie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810000" cy="545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857752" y="2714620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la fiche ci-contre puis répondez aux questions.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714620"/>
            <a:ext cx="36433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1/. Qui chante ? Soulignez les expressions qui les désignent.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857364"/>
            <a:ext cx="686562" cy="686562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 cstate="print"/>
          <a:srcRect l="5559" t="1945" r="16760" b="3403"/>
          <a:stretch>
            <a:fillRect/>
          </a:stretch>
        </p:blipFill>
        <p:spPr bwMode="auto">
          <a:xfrm>
            <a:off x="4429124" y="285728"/>
            <a:ext cx="4449991" cy="628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>
            <a:off x="5286380" y="500042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786578" y="2143116"/>
            <a:ext cx="1000132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072066" y="5072074"/>
            <a:ext cx="2643206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072198" y="5715016"/>
            <a:ext cx="1643074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286380" y="1428736"/>
            <a:ext cx="37287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2/. Contre quel(s) pays la France est-elle en guerre 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642918"/>
            <a:ext cx="686562" cy="686562"/>
          </a:xfrm>
          <a:prstGeom prst="rect">
            <a:avLst/>
          </a:prstGeom>
        </p:spPr>
      </p:pic>
      <p:pic>
        <p:nvPicPr>
          <p:cNvPr id="4" name="Image 3" descr="C:\Users\GCUENIN\Pictures\Image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8577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214942" y="2428868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6600"/>
                </a:solidFill>
                <a:latin typeface="Poor Richard" pitchFamily="18" charset="0"/>
              </a:rPr>
              <a:t>La France est en guerre contre une coalition européenne composée de l’Angleterre, de l’Espagne, de l’Autriche, de la Prusse et du Piémont.</a:t>
            </a:r>
            <a:endParaRPr lang="fr-FR" sz="2800" dirty="0">
              <a:solidFill>
                <a:srgbClr val="0066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428868"/>
            <a:ext cx="43576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3/. Soulignez les expressions qui désignent ces ennemis.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686562" cy="686562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 cstate="print"/>
          <a:srcRect l="5559" t="1945" r="16760" b="3403"/>
          <a:stretch>
            <a:fillRect/>
          </a:stretch>
        </p:blipFill>
        <p:spPr bwMode="auto">
          <a:xfrm>
            <a:off x="4429124" y="285728"/>
            <a:ext cx="4449991" cy="628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4572000" y="3429000"/>
            <a:ext cx="3143272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5214942" y="1571612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072198" y="3214686"/>
            <a:ext cx="2500330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000628" y="6357958"/>
            <a:ext cx="2428892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857752" y="1000108"/>
            <a:ext cx="40719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4/. Quelles sont les valeurs défendues ? Dans quel grand texte de la Révolution les trouve-t-on 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214290"/>
            <a:ext cx="686562" cy="686562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 cstate="print"/>
          <a:srcRect l="5559" t="1945" r="16760" b="3403"/>
          <a:stretch>
            <a:fillRect/>
          </a:stretch>
        </p:blipFill>
        <p:spPr bwMode="auto">
          <a:xfrm>
            <a:off x="285720" y="285728"/>
            <a:ext cx="4449991" cy="628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786314" y="2857496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6600"/>
                </a:solidFill>
                <a:latin typeface="Poor Richard" pitchFamily="18" charset="0"/>
              </a:rPr>
              <a:t>Les valeurs défendues, notamment la liberté, sont issues de la Déclaration des Droits de l’Homme et du Citoyen.</a:t>
            </a:r>
            <a:endParaRPr lang="fr-FR" sz="2800" dirty="0">
              <a:solidFill>
                <a:srgbClr val="0066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500042"/>
            <a:ext cx="5500726" cy="584775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Être un sujet du roi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224476" cy="24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2913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1/. Présentez le document (nature, auteur, date, sujet)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 en une phrase.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2/. D’après Arthur Young, pourquoi la France est-elle à « l’aurore d’une grande révolution » ?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(Relevez au moins 3 causes)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72132" y="1714488"/>
            <a:ext cx="3357586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Lisez attentivement le texte puis recopiez et répondez aux questions ci-dessous.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6" name="Image 5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929066"/>
            <a:ext cx="609560" cy="60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8675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1/. Présentez le document (nature, auteur, date, sujet)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 en une phrase.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" name="Image 3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66"/>
            <a:ext cx="609560" cy="609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1538" y="4143380"/>
            <a:ext cx="2857520" cy="285752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5720" y="4786322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Ce document est un texte écrit par Artur Young, extrait de Voyages en France, datant de 1787, dans lequel il évoque la situation de la France.</a:t>
            </a:r>
            <a:endParaRPr lang="fr-FR" sz="2800" i="1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4" y="500042"/>
            <a:ext cx="7929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2/. D’après Arthur Young, pourquoi la France est-elle à « 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l’aurore d’une grande révolution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 » ?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(Relevez au moins 3 causes)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609560" cy="60956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78676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>
            <a:off x="642910" y="3357562"/>
            <a:ext cx="5429288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57620" y="2786058"/>
            <a:ext cx="2286016" cy="285752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714480" y="3643314"/>
            <a:ext cx="6500858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42910" y="4000504"/>
            <a:ext cx="4429156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143108" y="4643446"/>
            <a:ext cx="4929222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one de texte 7"/>
          <p:cNvSpPr txBox="1">
            <a:spLocks noChangeArrowheads="1"/>
          </p:cNvSpPr>
          <p:nvPr/>
        </p:nvSpPr>
        <p:spPr bwMode="auto">
          <a:xfrm>
            <a:off x="285720" y="785794"/>
            <a:ext cx="4786346" cy="2500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Causes internes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Une société inégalitaire et bloquée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 Une crise financière et économique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 Une monarchie absolue affaiblie par les idées des Lumières  </a:t>
            </a:r>
          </a:p>
        </p:txBody>
      </p:sp>
      <p:sp>
        <p:nvSpPr>
          <p:cNvPr id="1027" name="Zone de texte 1"/>
          <p:cNvSpPr txBox="1">
            <a:spLocks noChangeArrowheads="1"/>
          </p:cNvSpPr>
          <p:nvPr/>
        </p:nvSpPr>
        <p:spPr bwMode="auto">
          <a:xfrm>
            <a:off x="5214942" y="1000108"/>
            <a:ext cx="3286148" cy="1928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Causes externes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L’impact des idées  issues de la révolution américaine</a:t>
            </a:r>
          </a:p>
        </p:txBody>
      </p:sp>
      <p:sp>
        <p:nvSpPr>
          <p:cNvPr id="1028" name="Légende : flèche vers le bas 6"/>
          <p:cNvSpPr>
            <a:spLocks noChangeArrowheads="1"/>
          </p:cNvSpPr>
          <p:nvPr/>
        </p:nvSpPr>
        <p:spPr bwMode="auto">
          <a:xfrm>
            <a:off x="2357422" y="3357562"/>
            <a:ext cx="4214842" cy="785818"/>
          </a:xfrm>
          <a:prstGeom prst="downArrowCallout">
            <a:avLst>
              <a:gd name="adj1" fmla="val 53516"/>
              <a:gd name="adj2" fmla="val 53516"/>
              <a:gd name="adj3" fmla="val 16667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Zone de texte 2"/>
          <p:cNvSpPr txBox="1">
            <a:spLocks noChangeArrowheads="1"/>
          </p:cNvSpPr>
          <p:nvPr/>
        </p:nvSpPr>
        <p:spPr bwMode="auto">
          <a:xfrm>
            <a:off x="214282" y="4286256"/>
            <a:ext cx="8286808" cy="10001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Crise générale : politique, financière, économique et sociale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Emeutes, soulèvements paysans</a:t>
            </a:r>
          </a:p>
        </p:txBody>
      </p:sp>
      <p:sp>
        <p:nvSpPr>
          <p:cNvPr id="1030" name="Flèche : bas 4"/>
          <p:cNvSpPr>
            <a:spLocks noChangeArrowheads="1"/>
          </p:cNvSpPr>
          <p:nvPr/>
        </p:nvSpPr>
        <p:spPr bwMode="auto">
          <a:xfrm>
            <a:off x="4071934" y="5429264"/>
            <a:ext cx="642942" cy="500066"/>
          </a:xfrm>
          <a:prstGeom prst="downArrow">
            <a:avLst>
              <a:gd name="adj1" fmla="val 50000"/>
              <a:gd name="adj2" fmla="val 27885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Zone de texte 3"/>
          <p:cNvSpPr txBox="1">
            <a:spLocks noChangeArrowheads="1"/>
          </p:cNvSpPr>
          <p:nvPr/>
        </p:nvSpPr>
        <p:spPr bwMode="auto">
          <a:xfrm>
            <a:off x="642910" y="6000768"/>
            <a:ext cx="7715304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Convocation des </a:t>
            </a:r>
            <a:r>
              <a:rPr lang="fr-FR" sz="2600" b="1" dirty="0" smtClean="0">
                <a:solidFill>
                  <a:srgbClr val="0000FF"/>
                </a:solidFill>
                <a:latin typeface="Poor Richard" pitchFamily="18" charset="0"/>
                <a:cs typeface="Arial" pitchFamily="34" charset="0"/>
                <a:hlinkClick r:id="rId2"/>
              </a:rPr>
              <a:t>É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  <a:hlinkClick r:id="rId2"/>
              </a:rPr>
              <a:t>tats généraux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oor Richard" pitchFamily="18" charset="0"/>
                <a:cs typeface="Arial" pitchFamily="34" charset="0"/>
              </a:rPr>
              <a:t>par Louis XVI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14612" y="142852"/>
            <a:ext cx="3857652" cy="584775"/>
          </a:xfrm>
          <a:prstGeom prst="rect">
            <a:avLst/>
          </a:prstGeom>
          <a:solidFill>
            <a:srgbClr val="FF0000">
              <a:alpha val="9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Poor Richard" pitchFamily="18" charset="0"/>
              </a:rPr>
              <a:t>Pourquoi la Révolution?</a:t>
            </a:r>
            <a:endParaRPr lang="fr-FR" sz="3200" dirty="0">
              <a:solidFill>
                <a:schemeClr val="bg1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UENIN\Mes documents\Mes images\Sans titre.bmp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8835" t="10617" r="42816"/>
          <a:stretch>
            <a:fillRect/>
          </a:stretch>
        </p:blipFill>
        <p:spPr bwMode="auto">
          <a:xfrm>
            <a:off x="785786" y="2000240"/>
            <a:ext cx="2874969" cy="3857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2" descr="C:\Documents and Settings\CUENIN\Mes documents\Mes images\Sans titre.bmp"/>
          <p:cNvPicPr>
            <a:picLocks noChangeAspect="1" noChangeArrowheads="1"/>
          </p:cNvPicPr>
          <p:nvPr/>
        </p:nvPicPr>
        <p:blipFill>
          <a:blip r:embed="rId3" cstate="print"/>
          <a:srcRect l="18309" t="16925" r="26764" b="15036"/>
          <a:stretch>
            <a:fillRect/>
          </a:stretch>
        </p:blipFill>
        <p:spPr bwMode="auto">
          <a:xfrm>
            <a:off x="5072066" y="3357562"/>
            <a:ext cx="3071834" cy="2378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Image 23" descr="j02545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85728"/>
            <a:ext cx="609560" cy="609560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2910" y="357166"/>
            <a:ext cx="7929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Arial" pitchFamily="34" charset="0"/>
              </a:rPr>
              <a:t>Comparer ces deux documents. </a:t>
            </a:r>
            <a:endParaRPr kumimoji="0" lang="fr-FR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929190" y="578645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Document n°3 page 58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0034" y="150017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Document n°5 page 59</a:t>
            </a:r>
            <a:endParaRPr lang="fr-FR" sz="2400" dirty="0">
              <a:latin typeface="Poor Richard" pitchFamily="18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3714744" y="1500174"/>
            <a:ext cx="1143008" cy="78581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00628" y="128586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008000"/>
                </a:solidFill>
                <a:latin typeface="Poor Richard" pitchFamily="18" charset="0"/>
              </a:rPr>
              <a:t>réclament la fin des privilèges</a:t>
            </a:r>
            <a:endParaRPr lang="fr-FR" sz="2400" i="1" dirty="0">
              <a:solidFill>
                <a:srgbClr val="008000"/>
              </a:solidFill>
              <a:latin typeface="Poor Richard" pitchFamily="18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5400000" flipH="1" flipV="1">
            <a:off x="6143636" y="3000372"/>
            <a:ext cx="571504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429092" y="221455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8000"/>
                </a:solidFill>
                <a:latin typeface="Poor Richard" pitchFamily="18" charset="0"/>
              </a:rPr>
              <a:t>veulent garder leurs privilèges</a:t>
            </a:r>
            <a:endParaRPr lang="fr-FR" sz="2400" i="1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36" name="Différent de 35"/>
          <p:cNvSpPr/>
          <p:nvPr/>
        </p:nvSpPr>
        <p:spPr>
          <a:xfrm>
            <a:off x="6072198" y="1785926"/>
            <a:ext cx="785818" cy="428628"/>
          </a:xfrm>
          <a:prstGeom prst="mathNotEqual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6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UENIN\Mes documents\Mes images\Sans titre.bmp"/>
          <p:cNvPicPr>
            <a:picLocks noChangeAspect="1" noChangeArrowheads="1"/>
          </p:cNvPicPr>
          <p:nvPr/>
        </p:nvPicPr>
        <p:blipFill>
          <a:blip r:embed="rId2" cstate="print"/>
          <a:srcRect l="44887" t="15980" r="7864"/>
          <a:stretch>
            <a:fillRect/>
          </a:stretch>
        </p:blipFill>
        <p:spPr bwMode="auto">
          <a:xfrm>
            <a:off x="1071538" y="0"/>
            <a:ext cx="6143668" cy="682797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28728" y="5857892"/>
            <a:ext cx="5715040" cy="857256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bbfb12a8f8bc8375d86355195897b8393d44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1018</Words>
  <Application>Microsoft Office PowerPoint</Application>
  <PresentationFormat>Affichage à l'écran (4:3)</PresentationFormat>
  <Paragraphs>221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302</cp:revision>
  <dcterms:created xsi:type="dcterms:W3CDTF">2010-03-29T12:10:27Z</dcterms:created>
  <dcterms:modified xsi:type="dcterms:W3CDTF">2018-01-25T11:13:39Z</dcterms:modified>
</cp:coreProperties>
</file>