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95" r:id="rId3"/>
    <p:sldId id="300" r:id="rId4"/>
    <p:sldId id="302" r:id="rId5"/>
    <p:sldId id="301" r:id="rId6"/>
    <p:sldId id="303" r:id="rId7"/>
    <p:sldId id="314" r:id="rId8"/>
    <p:sldId id="317" r:id="rId9"/>
    <p:sldId id="320" r:id="rId10"/>
    <p:sldId id="318" r:id="rId11"/>
    <p:sldId id="321" r:id="rId12"/>
    <p:sldId id="319" r:id="rId13"/>
    <p:sldId id="315" r:id="rId14"/>
    <p:sldId id="316" r:id="rId15"/>
    <p:sldId id="322" r:id="rId16"/>
    <p:sldId id="324" r:id="rId17"/>
    <p:sldId id="323" r:id="rId18"/>
    <p:sldId id="325" r:id="rId19"/>
    <p:sldId id="326" r:id="rId20"/>
    <p:sldId id="327" r:id="rId21"/>
    <p:sldId id="336" r:id="rId22"/>
    <p:sldId id="333" r:id="rId23"/>
    <p:sldId id="337" r:id="rId24"/>
    <p:sldId id="338" r:id="rId25"/>
    <p:sldId id="339" r:id="rId26"/>
    <p:sldId id="340" r:id="rId27"/>
    <p:sldId id="330" r:id="rId28"/>
    <p:sldId id="331" r:id="rId29"/>
    <p:sldId id="332" r:id="rId30"/>
    <p:sldId id="335"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0000"/>
    <a:srgbClr val="0033CC"/>
    <a:srgbClr val="0099FF"/>
    <a:srgbClr val="0066FF"/>
    <a:srgbClr val="0099CC"/>
    <a:srgbClr val="00FFFF"/>
    <a:srgbClr val="FFFF99"/>
    <a:srgbClr val="00CCFF"/>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15/02/2019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15/02/2019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15/02/2019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15/02/2019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15/02/2019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34131B4-05EA-4BF9-B78B-C5817FF03C34}" type="datetimeFigureOut">
              <a:rPr lang="fr-FR" smtClean="0"/>
              <a:pPr/>
              <a:t>15/02/2019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34131B4-05EA-4BF9-B78B-C5817FF03C34}" type="datetimeFigureOut">
              <a:rPr lang="fr-FR" smtClean="0"/>
              <a:pPr/>
              <a:t>15/02/2019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34131B4-05EA-4BF9-B78B-C5817FF03C34}" type="datetimeFigureOut">
              <a:rPr lang="fr-FR" smtClean="0"/>
              <a:pPr/>
              <a:t>15/02/2019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34131B4-05EA-4BF9-B78B-C5817FF03C34}" type="datetimeFigureOut">
              <a:rPr lang="fr-FR" smtClean="0"/>
              <a:pPr/>
              <a:t>15/02/2019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34131B4-05EA-4BF9-B78B-C5817FF03C34}" type="datetimeFigureOut">
              <a:rPr lang="fr-FR" smtClean="0"/>
              <a:pPr/>
              <a:t>15/02/2019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34131B4-05EA-4BF9-B78B-C5817FF03C34}" type="datetimeFigureOut">
              <a:rPr lang="fr-FR" smtClean="0"/>
              <a:pPr/>
              <a:t>15/02/2019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131B4-05EA-4BF9-B78B-C5817FF03C34}" type="datetimeFigureOut">
              <a:rPr lang="fr-FR" smtClean="0"/>
              <a:pPr/>
              <a:t>15/02/2019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ADFB0-26F6-4EF2-BD80-191B53547BF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tourismesolidaire.or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ecotourismepaca.fr/notre-demarche/"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1285860"/>
            <a:ext cx="8715436" cy="3416320"/>
          </a:xfrm>
          <a:prstGeom prst="rect">
            <a:avLst/>
          </a:prstGeom>
          <a:solidFill>
            <a:srgbClr val="B2B2B2">
              <a:alpha val="20000"/>
            </a:srgbClr>
          </a:solidFill>
          <a:ln>
            <a:solidFill>
              <a:srgbClr val="FF0000"/>
            </a:solidFill>
          </a:ln>
        </p:spPr>
        <p:txBody>
          <a:bodyPr wrap="square" rtlCol="0">
            <a:spAutoFit/>
          </a:bodyPr>
          <a:lstStyle/>
          <a:p>
            <a:pPr algn="ctr"/>
            <a:r>
              <a:rPr lang="fr-FR" sz="5400" dirty="0" smtClean="0">
                <a:solidFill>
                  <a:srgbClr val="FF0000"/>
                </a:solidFill>
                <a:latin typeface="Poor Richard" pitchFamily="18" charset="0"/>
              </a:rPr>
              <a:t>GÉOGRAPHIE  - Thème n°2 </a:t>
            </a:r>
          </a:p>
          <a:p>
            <a:pPr algn="ctr"/>
            <a:endParaRPr lang="fr-FR" sz="5400" dirty="0" smtClean="0">
              <a:solidFill>
                <a:srgbClr val="FF0000"/>
              </a:solidFill>
              <a:latin typeface="Poor Richard" pitchFamily="18" charset="0"/>
            </a:endParaRPr>
          </a:p>
          <a:p>
            <a:pPr algn="ctr"/>
            <a:r>
              <a:rPr lang="fr-FR" sz="5400" dirty="0" smtClean="0">
                <a:solidFill>
                  <a:srgbClr val="FF0000"/>
                </a:solidFill>
                <a:latin typeface="Poor Richard" pitchFamily="18" charset="0"/>
              </a:rPr>
              <a:t>Les mobilités humaines transnationales</a:t>
            </a:r>
            <a:endParaRPr lang="fr-FR" sz="5400" dirty="0">
              <a:solidFill>
                <a:srgbClr val="FF0000"/>
              </a:solidFill>
              <a:latin typeface="Poor Richar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214810" y="1928802"/>
            <a:ext cx="464343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2800" dirty="0" smtClean="0">
                <a:solidFill>
                  <a:srgbClr val="000000"/>
                </a:solidFill>
                <a:latin typeface="Poor Richard" pitchFamily="18" charset="0"/>
                <a:ea typeface="Calibri" pitchFamily="34" charset="0"/>
                <a:cs typeface="Calibri" pitchFamily="34" charset="0"/>
              </a:rPr>
              <a:t>4.   </a:t>
            </a:r>
            <a:r>
              <a:rPr kumimoji="0" lang="fr-FR" sz="2800" b="0" i="0" u="none" strike="noStrike" cap="none" normalizeH="0" baseline="0" dirty="0" smtClean="0">
                <a:ln>
                  <a:noFill/>
                </a:ln>
                <a:solidFill>
                  <a:srgbClr val="000000"/>
                </a:solidFill>
                <a:effectLst/>
                <a:latin typeface="Poor Richard" pitchFamily="18" charset="0"/>
                <a:ea typeface="Calibri" pitchFamily="34" charset="0"/>
                <a:cs typeface="Calibri" pitchFamily="34" charset="0"/>
              </a:rPr>
              <a:t>Citez deux modes de transports possibles pour se rendre sur les plages de Cancún. </a:t>
            </a:r>
            <a:endParaRPr kumimoji="0" lang="fr-FR" sz="3600" b="0" i="0" u="none" strike="noStrike" cap="none" normalizeH="0" baseline="0" dirty="0" smtClean="0">
              <a:ln>
                <a:noFill/>
              </a:ln>
              <a:solidFill>
                <a:schemeClr val="tx1"/>
              </a:solidFill>
              <a:effectLst/>
              <a:latin typeface="Poor Richard" pitchFamily="18" charset="0"/>
              <a:cs typeface="Arial" pitchFamily="34" charset="0"/>
            </a:endParaRPr>
          </a:p>
        </p:txBody>
      </p:sp>
      <p:pic>
        <p:nvPicPr>
          <p:cNvPr id="5" name="Picture 2"/>
          <p:cNvPicPr>
            <a:picLocks noChangeAspect="1" noChangeArrowheads="1"/>
          </p:cNvPicPr>
          <p:nvPr/>
        </p:nvPicPr>
        <p:blipFill>
          <a:blip r:embed="rId3" cstate="print"/>
          <a:srcRect l="1504" t="2146"/>
          <a:stretch>
            <a:fillRect/>
          </a:stretch>
        </p:blipFill>
        <p:spPr bwMode="auto">
          <a:xfrm>
            <a:off x="285720" y="785794"/>
            <a:ext cx="3748406" cy="5219761"/>
          </a:xfrm>
          <a:prstGeom prst="rect">
            <a:avLst/>
          </a:prstGeom>
          <a:noFill/>
          <a:ln w="9525">
            <a:solidFill>
              <a:schemeClr val="tx1"/>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929190" y="571480"/>
            <a:ext cx="4000528"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2800" dirty="0" smtClean="0">
                <a:solidFill>
                  <a:srgbClr val="000000"/>
                </a:solidFill>
                <a:latin typeface="Poor Richard" pitchFamily="18" charset="0"/>
                <a:ea typeface="Calibri" pitchFamily="34" charset="0"/>
                <a:cs typeface="Calibri" pitchFamily="34" charset="0"/>
              </a:rPr>
              <a:t>5.   </a:t>
            </a:r>
            <a:r>
              <a:rPr kumimoji="0" lang="fr-FR" sz="2800" b="0" i="0" u="none" strike="noStrike" cap="none" normalizeH="0" baseline="0" dirty="0" smtClean="0">
                <a:ln>
                  <a:noFill/>
                </a:ln>
                <a:solidFill>
                  <a:srgbClr val="000000"/>
                </a:solidFill>
                <a:effectLst/>
                <a:latin typeface="Poor Richard" pitchFamily="18" charset="0"/>
                <a:ea typeface="Calibri" pitchFamily="34" charset="0"/>
                <a:cs typeface="Calibri" pitchFamily="34" charset="0"/>
              </a:rPr>
              <a:t>Reproduisez puis complétez le tableau ci-dessous en précisant les noms des espaces où le tourisme se développe (1</a:t>
            </a:r>
            <a:r>
              <a:rPr kumimoji="0" lang="fr-FR" sz="2800" b="0" i="0" u="none" strike="noStrike" cap="none" normalizeH="0" baseline="30000" dirty="0" smtClean="0">
                <a:ln>
                  <a:noFill/>
                </a:ln>
                <a:solidFill>
                  <a:srgbClr val="000000"/>
                </a:solidFill>
                <a:effectLst/>
                <a:latin typeface="Poor Richard" pitchFamily="18" charset="0"/>
                <a:ea typeface="Calibri" pitchFamily="34" charset="0"/>
                <a:cs typeface="Calibri" pitchFamily="34" charset="0"/>
              </a:rPr>
              <a:t>ère</a:t>
            </a:r>
            <a:r>
              <a:rPr kumimoji="0" lang="fr-FR" sz="2800" b="0" i="0" u="none" strike="noStrike" cap="none" normalizeH="0" baseline="0" dirty="0" smtClean="0">
                <a:ln>
                  <a:noFill/>
                </a:ln>
                <a:solidFill>
                  <a:srgbClr val="000000"/>
                </a:solidFill>
                <a:effectLst/>
                <a:latin typeface="Poor Richard" pitchFamily="18" charset="0"/>
                <a:ea typeface="Calibri" pitchFamily="34" charset="0"/>
                <a:cs typeface="Calibri" pitchFamily="34" charset="0"/>
              </a:rPr>
              <a:t> ligne) et les aménagements réalisés (2</a:t>
            </a:r>
            <a:r>
              <a:rPr kumimoji="0" lang="fr-FR" sz="2800" b="0" i="0" u="none" strike="noStrike" cap="none" normalizeH="0" baseline="30000" dirty="0" smtClean="0">
                <a:ln>
                  <a:noFill/>
                </a:ln>
                <a:solidFill>
                  <a:srgbClr val="000000"/>
                </a:solidFill>
                <a:effectLst/>
                <a:latin typeface="Poor Richard" pitchFamily="18" charset="0"/>
                <a:ea typeface="Calibri" pitchFamily="34" charset="0"/>
                <a:cs typeface="Calibri" pitchFamily="34" charset="0"/>
              </a:rPr>
              <a:t>ème</a:t>
            </a:r>
            <a:r>
              <a:rPr kumimoji="0" lang="fr-FR" sz="2800" b="0" i="0" u="none" strike="noStrike" cap="none" normalizeH="0" baseline="0" dirty="0" smtClean="0">
                <a:ln>
                  <a:noFill/>
                </a:ln>
                <a:solidFill>
                  <a:srgbClr val="000000"/>
                </a:solidFill>
                <a:effectLst/>
                <a:latin typeface="Poor Richard" pitchFamily="18" charset="0"/>
                <a:ea typeface="Calibri" pitchFamily="34" charset="0"/>
                <a:cs typeface="Calibri" pitchFamily="34" charset="0"/>
              </a:rPr>
              <a:t> ligne).</a:t>
            </a:r>
            <a:endParaRPr kumimoji="0" lang="fr-FR" sz="3600" b="0" i="0" u="none" strike="noStrike" cap="none" normalizeH="0" baseline="0" dirty="0" smtClean="0">
              <a:ln>
                <a:noFill/>
              </a:ln>
              <a:solidFill>
                <a:schemeClr val="tx1"/>
              </a:solidFill>
              <a:effectLst/>
              <a:latin typeface="Poor Richard" pitchFamily="18" charset="0"/>
              <a:cs typeface="Arial" pitchFamily="34" charset="0"/>
            </a:endParaRPr>
          </a:p>
        </p:txBody>
      </p:sp>
      <p:graphicFrame>
        <p:nvGraphicFramePr>
          <p:cNvPr id="4" name="Tableau 3"/>
          <p:cNvGraphicFramePr>
            <a:graphicFrameLocks noGrp="1"/>
          </p:cNvGraphicFramePr>
          <p:nvPr/>
        </p:nvGraphicFramePr>
        <p:xfrm>
          <a:off x="0" y="3929066"/>
          <a:ext cx="9144000" cy="2804160"/>
        </p:xfrm>
        <a:graphic>
          <a:graphicData uri="http://schemas.openxmlformats.org/drawingml/2006/table">
            <a:tbl>
              <a:tblPr/>
              <a:tblGrid>
                <a:gridCol w="1643042"/>
                <a:gridCol w="2448658"/>
                <a:gridCol w="2526150"/>
                <a:gridCol w="2526150"/>
              </a:tblGrid>
              <a:tr h="120874">
                <a:tc>
                  <a:txBody>
                    <a:bodyPr/>
                    <a:lstStyle/>
                    <a:p>
                      <a:pPr algn="ctr">
                        <a:spcAft>
                          <a:spcPts val="0"/>
                        </a:spcAft>
                      </a:pPr>
                      <a:endParaRPr lang="fr-FR" sz="2000" dirty="0">
                        <a:solidFill>
                          <a:srgbClr val="000000"/>
                        </a:solidFill>
                        <a:latin typeface="Poor Richard" pitchFamily="18" charset="0"/>
                        <a:ea typeface="Calibri"/>
                        <a:cs typeface="Calibri"/>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dirty="0">
                          <a:solidFill>
                            <a:srgbClr val="000000"/>
                          </a:solidFill>
                          <a:latin typeface="Poor Richard" pitchFamily="18" charset="0"/>
                          <a:ea typeface="Calibri"/>
                          <a:cs typeface="Calibri"/>
                        </a:rPr>
                        <a:t>Étape 1 : avant 1970</a:t>
                      </a:r>
                      <a:endParaRPr lang="fr-FR" sz="1800" dirty="0">
                        <a:solidFill>
                          <a:srgbClr val="000000"/>
                        </a:solidFill>
                        <a:latin typeface="Poor Richard" pitchFamily="18" charset="0"/>
                        <a:ea typeface="Calibri"/>
                        <a:cs typeface="Calibri"/>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dirty="0">
                          <a:solidFill>
                            <a:srgbClr val="000000"/>
                          </a:solidFill>
                          <a:latin typeface="Poor Richard" pitchFamily="18" charset="0"/>
                          <a:ea typeface="Calibri"/>
                          <a:cs typeface="Calibri"/>
                        </a:rPr>
                        <a:t>Etape 2 : 1970 à 1990</a:t>
                      </a:r>
                      <a:endParaRPr lang="fr-FR" sz="1800" dirty="0">
                        <a:solidFill>
                          <a:srgbClr val="000000"/>
                        </a:solidFill>
                        <a:latin typeface="Poor Richard" pitchFamily="18" charset="0"/>
                        <a:ea typeface="Calibri"/>
                        <a:cs typeface="Calibri"/>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dirty="0">
                          <a:solidFill>
                            <a:srgbClr val="000000"/>
                          </a:solidFill>
                          <a:latin typeface="Poor Richard" pitchFamily="18" charset="0"/>
                          <a:ea typeface="Calibri"/>
                          <a:cs typeface="Calibri"/>
                        </a:rPr>
                        <a:t>Etape 3 : depuis 1990</a:t>
                      </a:r>
                      <a:endParaRPr lang="fr-FR" sz="1800" dirty="0">
                        <a:solidFill>
                          <a:srgbClr val="000000"/>
                        </a:solidFill>
                        <a:latin typeface="Poor Richard" pitchFamily="18" charset="0"/>
                        <a:ea typeface="Calibri"/>
                        <a:cs typeface="Calibri"/>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622">
                <a:tc>
                  <a:txBody>
                    <a:bodyPr/>
                    <a:lstStyle/>
                    <a:p>
                      <a:pPr algn="ctr">
                        <a:spcAft>
                          <a:spcPts val="0"/>
                        </a:spcAft>
                      </a:pPr>
                      <a:endParaRPr lang="fr-FR" sz="2000">
                        <a:solidFill>
                          <a:srgbClr val="000000"/>
                        </a:solidFill>
                        <a:latin typeface="Poor Richard" pitchFamily="18" charset="0"/>
                        <a:ea typeface="Calibri"/>
                        <a:cs typeface="Calibri"/>
                      </a:endParaRPr>
                    </a:p>
                    <a:p>
                      <a:pPr algn="ctr">
                        <a:spcAft>
                          <a:spcPts val="0"/>
                        </a:spcAft>
                      </a:pPr>
                      <a:r>
                        <a:rPr lang="fr-FR" sz="2000">
                          <a:solidFill>
                            <a:srgbClr val="000000"/>
                          </a:solidFill>
                          <a:latin typeface="Poor Richard" pitchFamily="18" charset="0"/>
                          <a:ea typeface="Calibri"/>
                          <a:cs typeface="Calibri"/>
                        </a:rPr>
                        <a:t>Espace aménagé</a:t>
                      </a:r>
                      <a:endParaRPr lang="fr-FR" sz="1800">
                        <a:solidFill>
                          <a:srgbClr val="000000"/>
                        </a:solidFill>
                        <a:latin typeface="Poor Richard" pitchFamily="18" charset="0"/>
                        <a:ea typeface="Calibri"/>
                        <a:cs typeface="Calibri"/>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400">
                        <a:solidFill>
                          <a:srgbClr val="000000"/>
                        </a:solidFill>
                        <a:latin typeface="Poor Richard" pitchFamily="18" charset="0"/>
                        <a:ea typeface="Calibri"/>
                        <a:cs typeface="Calibri"/>
                      </a:endParaRPr>
                    </a:p>
                    <a:p>
                      <a:pPr algn="ctr">
                        <a:spcAft>
                          <a:spcPts val="0"/>
                        </a:spcAft>
                      </a:pPr>
                      <a:r>
                        <a:rPr lang="fr-FR" sz="2400">
                          <a:solidFill>
                            <a:srgbClr val="000000"/>
                          </a:solidFill>
                          <a:latin typeface="Poor Richard" pitchFamily="18" charset="0"/>
                          <a:ea typeface="Calibri"/>
                          <a:cs typeface="Calibri"/>
                        </a:rPr>
                        <a:t>Un village de pêcheurs sur la côte, pas de tourisme</a:t>
                      </a:r>
                      <a:endParaRPr lang="fr-FR" sz="2000">
                        <a:solidFill>
                          <a:srgbClr val="000000"/>
                        </a:solidFill>
                        <a:latin typeface="Poor Richard" pitchFamily="18" charset="0"/>
                        <a:ea typeface="Calibri"/>
                        <a:cs typeface="Calibri"/>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400">
                        <a:solidFill>
                          <a:srgbClr val="000000"/>
                        </a:solidFill>
                        <a:latin typeface="Poor Richard" pitchFamily="18" charset="0"/>
                        <a:ea typeface="Calibri"/>
                        <a:cs typeface="Calibri"/>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400">
                        <a:solidFill>
                          <a:srgbClr val="000000"/>
                        </a:solidFill>
                        <a:latin typeface="Poor Richard" pitchFamily="18" charset="0"/>
                        <a:ea typeface="Calibri"/>
                        <a:cs typeface="Calibri"/>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748">
                <a:tc>
                  <a:txBody>
                    <a:bodyPr/>
                    <a:lstStyle/>
                    <a:p>
                      <a:pPr algn="ctr">
                        <a:spcAft>
                          <a:spcPts val="0"/>
                        </a:spcAft>
                      </a:pPr>
                      <a:r>
                        <a:rPr lang="fr-FR" sz="2000" dirty="0">
                          <a:solidFill>
                            <a:srgbClr val="000000"/>
                          </a:solidFill>
                          <a:latin typeface="Poor Richard" pitchFamily="18" charset="0"/>
                          <a:ea typeface="Calibri"/>
                          <a:cs typeface="Calibri"/>
                        </a:rPr>
                        <a:t>Aménagement réalisé</a:t>
                      </a:r>
                      <a:endParaRPr lang="fr-FR" sz="1800" dirty="0">
                        <a:solidFill>
                          <a:srgbClr val="000000"/>
                        </a:solidFill>
                        <a:latin typeface="Poor Richard" pitchFamily="18" charset="0"/>
                        <a:ea typeface="Calibri"/>
                        <a:cs typeface="Calibri"/>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400" dirty="0">
                        <a:solidFill>
                          <a:srgbClr val="000000"/>
                        </a:solidFill>
                        <a:latin typeface="Poor Richard" pitchFamily="18" charset="0"/>
                        <a:ea typeface="Calibri"/>
                        <a:cs typeface="Calibri"/>
                      </a:endParaRPr>
                    </a:p>
                    <a:p>
                      <a:pPr algn="ctr">
                        <a:spcAft>
                          <a:spcPts val="0"/>
                        </a:spcAft>
                      </a:pPr>
                      <a:r>
                        <a:rPr lang="fr-FR" sz="2400" dirty="0" smtClean="0">
                          <a:solidFill>
                            <a:srgbClr val="000000"/>
                          </a:solidFill>
                          <a:latin typeface="Poor Richard" pitchFamily="18" charset="0"/>
                          <a:ea typeface="Calibri"/>
                          <a:cs typeface="Calibri"/>
                        </a:rPr>
                        <a:t>Aucun</a:t>
                      </a:r>
                    </a:p>
                    <a:p>
                      <a:pPr algn="ctr">
                        <a:spcAft>
                          <a:spcPts val="0"/>
                        </a:spcAft>
                      </a:pPr>
                      <a:endParaRPr lang="fr-FR" sz="2000" dirty="0">
                        <a:solidFill>
                          <a:srgbClr val="000000"/>
                        </a:solidFill>
                        <a:latin typeface="Poor Richard" pitchFamily="18" charset="0"/>
                        <a:ea typeface="Calibri"/>
                        <a:cs typeface="Calibri"/>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400" dirty="0">
                        <a:solidFill>
                          <a:srgbClr val="000000"/>
                        </a:solidFill>
                        <a:latin typeface="Poor Richard" pitchFamily="18" charset="0"/>
                        <a:ea typeface="Calibri"/>
                        <a:cs typeface="Calibri"/>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400" dirty="0">
                        <a:solidFill>
                          <a:srgbClr val="000000"/>
                        </a:solidFill>
                        <a:latin typeface="Poor Richard" pitchFamily="18" charset="0"/>
                        <a:ea typeface="Calibri"/>
                        <a:cs typeface="Calibri"/>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2"/>
          <p:cNvPicPr>
            <a:picLocks noChangeAspect="1" noChangeArrowheads="1"/>
          </p:cNvPicPr>
          <p:nvPr/>
        </p:nvPicPr>
        <p:blipFill>
          <a:blip r:embed="rId3" cstate="print"/>
          <a:srcRect t="11940" b="2985"/>
          <a:stretch>
            <a:fillRect/>
          </a:stretch>
        </p:blipFill>
        <p:spPr bwMode="auto">
          <a:xfrm>
            <a:off x="0" y="357166"/>
            <a:ext cx="4786346" cy="344073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1857364"/>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fr-FR" sz="2800" b="0" i="0" u="none" strike="noStrike" cap="none" normalizeH="0" baseline="0" dirty="0" smtClean="0">
                <a:ln>
                  <a:noFill/>
                </a:ln>
                <a:solidFill>
                  <a:srgbClr val="000000"/>
                </a:solidFill>
                <a:effectLst/>
                <a:latin typeface="Poor Richard" pitchFamily="18" charset="0"/>
                <a:ea typeface="Calibri" pitchFamily="34" charset="0"/>
                <a:cs typeface="Calibri" pitchFamily="34" charset="0"/>
              </a:rPr>
              <a:t>6.   Selon vous, que recherchent les touristes en venant en vacances à Cancun ?</a:t>
            </a:r>
            <a:endParaRPr kumimoji="0" lang="fr-FR" sz="3600" b="0" i="0" u="none" strike="noStrike" cap="none" normalizeH="0" baseline="0" dirty="0" smtClean="0">
              <a:ln>
                <a:noFill/>
              </a:ln>
              <a:solidFill>
                <a:schemeClr val="tx1"/>
              </a:solidFill>
              <a:effectLst/>
              <a:latin typeface="Poor Richard" pitchFamily="18"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3000" r="-13000"/>
          </a:stretch>
        </a:blipFill>
        <a:effectLst/>
      </p:bgPr>
    </p:bg>
    <p:spTree>
      <p:nvGrpSpPr>
        <p:cNvPr id="1" name=""/>
        <p:cNvGrpSpPr/>
        <p:nvPr/>
      </p:nvGrpSpPr>
      <p:grpSpPr>
        <a:xfrm>
          <a:off x="0" y="0"/>
          <a:ext cx="0" cy="0"/>
          <a:chOff x="0" y="0"/>
          <a:chExt cx="0" cy="0"/>
        </a:xfrm>
      </p:grpSpPr>
      <p:pic>
        <p:nvPicPr>
          <p:cNvPr id="2050" name="Picture 2" descr="Résultat de recherche d'images pour &quot;croquis station de cancun&quot;"/>
          <p:cNvPicPr>
            <a:picLocks noChangeAspect="1" noChangeArrowheads="1"/>
          </p:cNvPicPr>
          <p:nvPr/>
        </p:nvPicPr>
        <p:blipFill>
          <a:blip r:embed="rId3"/>
          <a:srcRect l="6739" t="32106" r="8536" b="31079"/>
          <a:stretch>
            <a:fillRect/>
          </a:stretch>
        </p:blipFill>
        <p:spPr bwMode="auto">
          <a:xfrm>
            <a:off x="1000100" y="1357298"/>
            <a:ext cx="7318241" cy="2383973"/>
          </a:xfrm>
          <a:prstGeom prst="rect">
            <a:avLst/>
          </a:prstGeom>
          <a:noFill/>
        </p:spPr>
      </p:pic>
      <p:sp>
        <p:nvSpPr>
          <p:cNvPr id="5" name="ZoneTexte 4"/>
          <p:cNvSpPr txBox="1"/>
          <p:nvPr/>
        </p:nvSpPr>
        <p:spPr>
          <a:xfrm>
            <a:off x="0" y="642918"/>
            <a:ext cx="9144000" cy="461665"/>
          </a:xfrm>
          <a:prstGeom prst="rect">
            <a:avLst/>
          </a:prstGeom>
          <a:solidFill>
            <a:schemeClr val="bg1">
              <a:lumMod val="95000"/>
            </a:schemeClr>
          </a:solidFill>
          <a:ln>
            <a:solidFill>
              <a:schemeClr val="tx1"/>
            </a:solidFill>
          </a:ln>
        </p:spPr>
        <p:txBody>
          <a:bodyPr wrap="square" rtlCol="0">
            <a:spAutoFit/>
          </a:bodyPr>
          <a:lstStyle/>
          <a:p>
            <a:pPr algn="ctr"/>
            <a:r>
              <a:rPr lang="fr-FR" sz="2400" dirty="0" smtClean="0">
                <a:latin typeface="Poor Richard" pitchFamily="18" charset="0"/>
              </a:rPr>
              <a:t>Compléter le croquis et la légende du paysage de Cancun (photographie n°1)</a:t>
            </a:r>
            <a:endParaRPr lang="fr-FR" sz="2400" dirty="0">
              <a:latin typeface="Poor Richard" pitchFamily="18" charset="0"/>
            </a:endParaRPr>
          </a:p>
        </p:txBody>
      </p:sp>
      <p:sp>
        <p:nvSpPr>
          <p:cNvPr id="7" name="ZoneTexte 6"/>
          <p:cNvSpPr txBox="1"/>
          <p:nvPr/>
        </p:nvSpPr>
        <p:spPr>
          <a:xfrm>
            <a:off x="357158" y="3929066"/>
            <a:ext cx="3214710" cy="369332"/>
          </a:xfrm>
          <a:prstGeom prst="rect">
            <a:avLst/>
          </a:prstGeom>
          <a:noFill/>
        </p:spPr>
        <p:txBody>
          <a:bodyPr wrap="square" rtlCol="0">
            <a:spAutoFit/>
          </a:bodyPr>
          <a:lstStyle/>
          <a:p>
            <a:r>
              <a:rPr lang="fr-FR" dirty="0" smtClean="0">
                <a:latin typeface="Poor Richard" pitchFamily="18" charset="0"/>
              </a:rPr>
              <a:t>1. Un environnement exceptionnel</a:t>
            </a:r>
            <a:endParaRPr lang="fr-FR" dirty="0">
              <a:latin typeface="Poor Richard" pitchFamily="18" charset="0"/>
            </a:endParaRPr>
          </a:p>
        </p:txBody>
      </p:sp>
      <p:sp>
        <p:nvSpPr>
          <p:cNvPr id="8" name="Rectangle 7"/>
          <p:cNvSpPr/>
          <p:nvPr/>
        </p:nvSpPr>
        <p:spPr>
          <a:xfrm>
            <a:off x="357158" y="4429132"/>
            <a:ext cx="571504" cy="285752"/>
          </a:xfrm>
          <a:prstGeom prst="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57158" y="5214950"/>
            <a:ext cx="571504" cy="285752"/>
          </a:xfrm>
          <a:prstGeom prst="rect">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85720" y="6143644"/>
            <a:ext cx="571504" cy="28575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4786314" y="4000504"/>
            <a:ext cx="3714776" cy="369332"/>
          </a:xfrm>
          <a:prstGeom prst="rect">
            <a:avLst/>
          </a:prstGeom>
          <a:noFill/>
        </p:spPr>
        <p:txBody>
          <a:bodyPr wrap="square" rtlCol="0">
            <a:spAutoFit/>
          </a:bodyPr>
          <a:lstStyle/>
          <a:p>
            <a:r>
              <a:rPr lang="fr-FR" dirty="0" smtClean="0">
                <a:latin typeface="Poor Richard" pitchFamily="18" charset="0"/>
              </a:rPr>
              <a:t>2. Un espace aménagé pour les touristes</a:t>
            </a:r>
            <a:endParaRPr lang="fr-FR" dirty="0">
              <a:latin typeface="Poor Richard" pitchFamily="18" charset="0"/>
            </a:endParaRPr>
          </a:p>
        </p:txBody>
      </p:sp>
      <p:cxnSp>
        <p:nvCxnSpPr>
          <p:cNvPr id="13" name="Connecteur droit avec flèche 12"/>
          <p:cNvCxnSpPr/>
          <p:nvPr/>
        </p:nvCxnSpPr>
        <p:spPr>
          <a:xfrm>
            <a:off x="4786314" y="4929198"/>
            <a:ext cx="714380" cy="158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à coins arrondis 13"/>
          <p:cNvSpPr/>
          <p:nvPr/>
        </p:nvSpPr>
        <p:spPr>
          <a:xfrm>
            <a:off x="4857752" y="5643578"/>
            <a:ext cx="571504" cy="21431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000100" y="4429132"/>
            <a:ext cx="2857520" cy="369332"/>
          </a:xfrm>
          <a:prstGeom prst="rect">
            <a:avLst/>
          </a:prstGeom>
          <a:noFill/>
        </p:spPr>
        <p:txBody>
          <a:bodyPr wrap="square" rtlCol="0">
            <a:spAutoFit/>
          </a:bodyPr>
          <a:lstStyle/>
          <a:p>
            <a:r>
              <a:rPr lang="fr-FR" dirty="0" smtClean="0">
                <a:latin typeface="Poor Richard" pitchFamily="18" charset="0"/>
              </a:rPr>
              <a:t>mer des Caraïbes</a:t>
            </a:r>
            <a:endParaRPr lang="fr-FR" dirty="0">
              <a:latin typeface="Poor Richard" pitchFamily="18" charset="0"/>
            </a:endParaRPr>
          </a:p>
        </p:txBody>
      </p:sp>
      <p:sp>
        <p:nvSpPr>
          <p:cNvPr id="15" name="ZoneTexte 14"/>
          <p:cNvSpPr txBox="1"/>
          <p:nvPr/>
        </p:nvSpPr>
        <p:spPr>
          <a:xfrm>
            <a:off x="1000100" y="5143512"/>
            <a:ext cx="2857520" cy="369332"/>
          </a:xfrm>
          <a:prstGeom prst="rect">
            <a:avLst/>
          </a:prstGeom>
          <a:noFill/>
        </p:spPr>
        <p:txBody>
          <a:bodyPr wrap="square" rtlCol="0">
            <a:spAutoFit/>
          </a:bodyPr>
          <a:lstStyle/>
          <a:p>
            <a:r>
              <a:rPr lang="fr-FR" dirty="0" smtClean="0">
                <a:latin typeface="Poor Richard" pitchFamily="18" charset="0"/>
              </a:rPr>
              <a:t>lagune</a:t>
            </a:r>
            <a:endParaRPr lang="fr-FR" dirty="0">
              <a:latin typeface="Poor Richard" pitchFamily="18" charset="0"/>
            </a:endParaRPr>
          </a:p>
        </p:txBody>
      </p:sp>
      <p:sp>
        <p:nvSpPr>
          <p:cNvPr id="16" name="ZoneTexte 15"/>
          <p:cNvSpPr txBox="1"/>
          <p:nvPr/>
        </p:nvSpPr>
        <p:spPr>
          <a:xfrm>
            <a:off x="1000100" y="6072206"/>
            <a:ext cx="2857520" cy="369332"/>
          </a:xfrm>
          <a:prstGeom prst="rect">
            <a:avLst/>
          </a:prstGeom>
          <a:noFill/>
        </p:spPr>
        <p:txBody>
          <a:bodyPr wrap="square" rtlCol="0">
            <a:spAutoFit/>
          </a:bodyPr>
          <a:lstStyle/>
          <a:p>
            <a:r>
              <a:rPr lang="fr-FR" dirty="0" smtClean="0">
                <a:latin typeface="Poor Richard" pitchFamily="18" charset="0"/>
              </a:rPr>
              <a:t>plage</a:t>
            </a:r>
            <a:endParaRPr lang="fr-FR" dirty="0">
              <a:latin typeface="Poor Richard" pitchFamily="18" charset="0"/>
            </a:endParaRPr>
          </a:p>
        </p:txBody>
      </p:sp>
      <p:cxnSp>
        <p:nvCxnSpPr>
          <p:cNvPr id="18" name="Connecteur droit 17"/>
          <p:cNvCxnSpPr/>
          <p:nvPr/>
        </p:nvCxnSpPr>
        <p:spPr>
          <a:xfrm rot="5400000">
            <a:off x="2893207" y="5250669"/>
            <a:ext cx="26432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5572132" y="4714884"/>
            <a:ext cx="2857520" cy="369332"/>
          </a:xfrm>
          <a:prstGeom prst="rect">
            <a:avLst/>
          </a:prstGeom>
          <a:noFill/>
        </p:spPr>
        <p:txBody>
          <a:bodyPr wrap="square" rtlCol="0">
            <a:spAutoFit/>
          </a:bodyPr>
          <a:lstStyle/>
          <a:p>
            <a:r>
              <a:rPr lang="fr-FR" dirty="0" smtClean="0">
                <a:latin typeface="Poor Richard" pitchFamily="18" charset="0"/>
              </a:rPr>
              <a:t>routes</a:t>
            </a:r>
            <a:endParaRPr lang="fr-FR" dirty="0">
              <a:latin typeface="Poor Richard" pitchFamily="18" charset="0"/>
            </a:endParaRPr>
          </a:p>
        </p:txBody>
      </p:sp>
      <p:sp>
        <p:nvSpPr>
          <p:cNvPr id="20" name="Rectangle à coins arrondis 19"/>
          <p:cNvSpPr/>
          <p:nvPr/>
        </p:nvSpPr>
        <p:spPr>
          <a:xfrm>
            <a:off x="6215074" y="1500174"/>
            <a:ext cx="285752" cy="14287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5357818" y="1857364"/>
            <a:ext cx="285752" cy="14287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p:cNvSpPr/>
          <p:nvPr/>
        </p:nvSpPr>
        <p:spPr>
          <a:xfrm>
            <a:off x="4929190" y="2143116"/>
            <a:ext cx="285752" cy="14287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p:cNvSpPr/>
          <p:nvPr/>
        </p:nvSpPr>
        <p:spPr>
          <a:xfrm>
            <a:off x="4214810" y="2571744"/>
            <a:ext cx="285752" cy="14287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p:cNvSpPr/>
          <p:nvPr/>
        </p:nvSpPr>
        <p:spPr>
          <a:xfrm>
            <a:off x="3643306" y="2857496"/>
            <a:ext cx="285752" cy="14287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à coins arrondis 24"/>
          <p:cNvSpPr/>
          <p:nvPr/>
        </p:nvSpPr>
        <p:spPr>
          <a:xfrm>
            <a:off x="3000364" y="2857496"/>
            <a:ext cx="285752" cy="14287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à coins arrondis 25"/>
          <p:cNvSpPr/>
          <p:nvPr/>
        </p:nvSpPr>
        <p:spPr>
          <a:xfrm>
            <a:off x="3143240" y="3143248"/>
            <a:ext cx="285752" cy="14287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à coins arrondis 26"/>
          <p:cNvSpPr/>
          <p:nvPr/>
        </p:nvSpPr>
        <p:spPr>
          <a:xfrm>
            <a:off x="2357422" y="3071810"/>
            <a:ext cx="285752" cy="14287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5572132" y="5572140"/>
            <a:ext cx="2857520" cy="369332"/>
          </a:xfrm>
          <a:prstGeom prst="rect">
            <a:avLst/>
          </a:prstGeom>
          <a:noFill/>
        </p:spPr>
        <p:txBody>
          <a:bodyPr wrap="square" rtlCol="0">
            <a:spAutoFit/>
          </a:bodyPr>
          <a:lstStyle/>
          <a:p>
            <a:r>
              <a:rPr lang="fr-FR" dirty="0" smtClean="0">
                <a:latin typeface="Poor Richard" pitchFamily="18" charset="0"/>
              </a:rPr>
              <a:t>bâtiments touristiques</a:t>
            </a:r>
            <a:endParaRPr lang="fr-FR"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ox(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8" presetClass="entr" presetSubtype="0" accel="50000" fill="hold" grpId="0" nodeType="clickEffect">
                                  <p:stCondLst>
                                    <p:cond delay="0"/>
                                  </p:stCondLst>
                                  <p:iterate type="lt">
                                    <p:tmPct val="50000"/>
                                  </p:iterate>
                                  <p:childTnLst>
                                    <p:set>
                                      <p:cBhvr>
                                        <p:cTn id="26" dur="1" fill="hold">
                                          <p:stCondLst>
                                            <p:cond delay="0"/>
                                          </p:stCondLst>
                                        </p:cTn>
                                        <p:tgtEl>
                                          <p:spTgt spid="12"/>
                                        </p:tgtEl>
                                        <p:attrNameLst>
                                          <p:attrName>style.visibility</p:attrName>
                                        </p:attrNameLst>
                                      </p:cBhvr>
                                      <p:to>
                                        <p:strVal val="visible"/>
                                      </p:to>
                                    </p:set>
                                    <p:set>
                                      <p:cBhvr>
                                        <p:cTn id="27" dur="228" fill="hold">
                                          <p:stCondLst>
                                            <p:cond delay="0"/>
                                          </p:stCondLst>
                                        </p:cTn>
                                        <p:tgtEl>
                                          <p:spTgt spid="12"/>
                                        </p:tgtEl>
                                        <p:attrNameLst>
                                          <p:attrName>style.rotation</p:attrName>
                                        </p:attrNameLst>
                                      </p:cBhvr>
                                      <p:to>
                                        <p:strVal val="-45.0"/>
                                      </p:to>
                                    </p:set>
                                    <p:anim calcmode="lin" valueType="num">
                                      <p:cBhvr>
                                        <p:cTn id="28" dur="228" fill="hold">
                                          <p:stCondLst>
                                            <p:cond delay="228"/>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29" dur="228"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30" dur="78" decel="50000" autoRev="1" fill="hold">
                                          <p:stCondLst>
                                            <p:cond delay="228"/>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31" dur="68" fill="hold">
                                          <p:stCondLst>
                                            <p:cond delay="432"/>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anim calcmode="lin" valueType="num">
                                      <p:cBhvr>
                                        <p:cTn id="37" dur="2000" fill="hold"/>
                                        <p:tgtEl>
                                          <p:spTgt spid="9"/>
                                        </p:tgtEl>
                                        <p:attrNameLst>
                                          <p:attrName>style.rotation</p:attrName>
                                        </p:attrNameLst>
                                      </p:cBhvr>
                                      <p:tavLst>
                                        <p:tav tm="0">
                                          <p:val>
                                            <p:fltVal val="720"/>
                                          </p:val>
                                        </p:tav>
                                        <p:tav tm="100000">
                                          <p:val>
                                            <p:fltVal val="0"/>
                                          </p:val>
                                        </p:tav>
                                      </p:tavLst>
                                    </p:anim>
                                    <p:anim calcmode="lin" valueType="num">
                                      <p:cBhvr>
                                        <p:cTn id="38" dur="2000" fill="hold"/>
                                        <p:tgtEl>
                                          <p:spTgt spid="9"/>
                                        </p:tgtEl>
                                        <p:attrNameLst>
                                          <p:attrName>ppt_h</p:attrName>
                                        </p:attrNameLst>
                                      </p:cBhvr>
                                      <p:tavLst>
                                        <p:tav tm="0">
                                          <p:val>
                                            <p:fltVal val="0"/>
                                          </p:val>
                                        </p:tav>
                                        <p:tav tm="100000">
                                          <p:val>
                                            <p:strVal val="#ppt_h"/>
                                          </p:val>
                                        </p:tav>
                                      </p:tavLst>
                                    </p:anim>
                                    <p:anim calcmode="lin" valueType="num">
                                      <p:cBhvr>
                                        <p:cTn id="39"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38" presetClass="entr" presetSubtype="0" accel="50000" fill="hold" grpId="0" nodeType="clickEffect">
                                  <p:stCondLst>
                                    <p:cond delay="0"/>
                                  </p:stCondLst>
                                  <p:iterate type="lt">
                                    <p:tmPct val="50000"/>
                                  </p:iterate>
                                  <p:childTnLst>
                                    <p:set>
                                      <p:cBhvr>
                                        <p:cTn id="43" dur="1" fill="hold">
                                          <p:stCondLst>
                                            <p:cond delay="0"/>
                                          </p:stCondLst>
                                        </p:cTn>
                                        <p:tgtEl>
                                          <p:spTgt spid="15"/>
                                        </p:tgtEl>
                                        <p:attrNameLst>
                                          <p:attrName>style.visibility</p:attrName>
                                        </p:attrNameLst>
                                      </p:cBhvr>
                                      <p:to>
                                        <p:strVal val="visible"/>
                                      </p:to>
                                    </p:set>
                                    <p:set>
                                      <p:cBhvr>
                                        <p:cTn id="44" dur="228" fill="hold">
                                          <p:stCondLst>
                                            <p:cond delay="0"/>
                                          </p:stCondLst>
                                        </p:cTn>
                                        <p:tgtEl>
                                          <p:spTgt spid="15"/>
                                        </p:tgtEl>
                                        <p:attrNameLst>
                                          <p:attrName>style.rotation</p:attrName>
                                        </p:attrNameLst>
                                      </p:cBhvr>
                                      <p:to>
                                        <p:strVal val="-45.0"/>
                                      </p:to>
                                    </p:set>
                                    <p:anim calcmode="lin" valueType="num">
                                      <p:cBhvr>
                                        <p:cTn id="45" dur="228" fill="hold">
                                          <p:stCondLst>
                                            <p:cond delay="228"/>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46" dur="228"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47" dur="78" decel="50000" autoRev="1" fill="hold">
                                          <p:stCondLst>
                                            <p:cond delay="228"/>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48" dur="68" fill="hold">
                                          <p:stCondLst>
                                            <p:cond delay="432"/>
                                          </p:stCondLst>
                                        </p:cTn>
                                        <p:tgtEl>
                                          <p:spTgt spid="15"/>
                                        </p:tgtEl>
                                        <p:attrNameLst>
                                          <p:attrName>ppt_y</p:attrName>
                                        </p:attrNameLst>
                                      </p:cBhvr>
                                      <p:tavLst>
                                        <p:tav tm="0">
                                          <p:val>
                                            <p:strVal val="#ppt_y-(0.354*#ppt_w-0.172*#ppt_h)"/>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80">
                                          <p:stCondLst>
                                            <p:cond delay="0"/>
                                          </p:stCondLst>
                                        </p:cTn>
                                        <p:tgtEl>
                                          <p:spTgt spid="10"/>
                                        </p:tgtEl>
                                      </p:cBhvr>
                                    </p:animEffect>
                                    <p:anim calcmode="lin" valueType="num">
                                      <p:cBhvr>
                                        <p:cTn id="5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9" dur="26">
                                          <p:stCondLst>
                                            <p:cond delay="650"/>
                                          </p:stCondLst>
                                        </p:cTn>
                                        <p:tgtEl>
                                          <p:spTgt spid="10"/>
                                        </p:tgtEl>
                                      </p:cBhvr>
                                      <p:to x="100000" y="60000"/>
                                    </p:animScale>
                                    <p:animScale>
                                      <p:cBhvr>
                                        <p:cTn id="60" dur="166" decel="50000">
                                          <p:stCondLst>
                                            <p:cond delay="676"/>
                                          </p:stCondLst>
                                        </p:cTn>
                                        <p:tgtEl>
                                          <p:spTgt spid="10"/>
                                        </p:tgtEl>
                                      </p:cBhvr>
                                      <p:to x="100000" y="100000"/>
                                    </p:animScale>
                                    <p:animScale>
                                      <p:cBhvr>
                                        <p:cTn id="61" dur="26">
                                          <p:stCondLst>
                                            <p:cond delay="1312"/>
                                          </p:stCondLst>
                                        </p:cTn>
                                        <p:tgtEl>
                                          <p:spTgt spid="10"/>
                                        </p:tgtEl>
                                      </p:cBhvr>
                                      <p:to x="100000" y="80000"/>
                                    </p:animScale>
                                    <p:animScale>
                                      <p:cBhvr>
                                        <p:cTn id="62" dur="166" decel="50000">
                                          <p:stCondLst>
                                            <p:cond delay="1338"/>
                                          </p:stCondLst>
                                        </p:cTn>
                                        <p:tgtEl>
                                          <p:spTgt spid="10"/>
                                        </p:tgtEl>
                                      </p:cBhvr>
                                      <p:to x="100000" y="100000"/>
                                    </p:animScale>
                                    <p:animScale>
                                      <p:cBhvr>
                                        <p:cTn id="63" dur="26">
                                          <p:stCondLst>
                                            <p:cond delay="1642"/>
                                          </p:stCondLst>
                                        </p:cTn>
                                        <p:tgtEl>
                                          <p:spTgt spid="10"/>
                                        </p:tgtEl>
                                      </p:cBhvr>
                                      <p:to x="100000" y="90000"/>
                                    </p:animScale>
                                    <p:animScale>
                                      <p:cBhvr>
                                        <p:cTn id="64" dur="166" decel="50000">
                                          <p:stCondLst>
                                            <p:cond delay="1668"/>
                                          </p:stCondLst>
                                        </p:cTn>
                                        <p:tgtEl>
                                          <p:spTgt spid="10"/>
                                        </p:tgtEl>
                                      </p:cBhvr>
                                      <p:to x="100000" y="100000"/>
                                    </p:animScale>
                                    <p:animScale>
                                      <p:cBhvr>
                                        <p:cTn id="65" dur="26">
                                          <p:stCondLst>
                                            <p:cond delay="1808"/>
                                          </p:stCondLst>
                                        </p:cTn>
                                        <p:tgtEl>
                                          <p:spTgt spid="10"/>
                                        </p:tgtEl>
                                      </p:cBhvr>
                                      <p:to x="100000" y="95000"/>
                                    </p:animScale>
                                    <p:animScale>
                                      <p:cBhvr>
                                        <p:cTn id="66" dur="166" decel="50000">
                                          <p:stCondLst>
                                            <p:cond delay="1834"/>
                                          </p:stCondLst>
                                        </p:cTn>
                                        <p:tgtEl>
                                          <p:spTgt spid="10"/>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38" presetClass="entr" presetSubtype="0" accel="50000" fill="hold" grpId="0" nodeType="clickEffect">
                                  <p:stCondLst>
                                    <p:cond delay="0"/>
                                  </p:stCondLst>
                                  <p:iterate type="lt">
                                    <p:tmPct val="50000"/>
                                  </p:iterate>
                                  <p:childTnLst>
                                    <p:set>
                                      <p:cBhvr>
                                        <p:cTn id="70" dur="1" fill="hold">
                                          <p:stCondLst>
                                            <p:cond delay="0"/>
                                          </p:stCondLst>
                                        </p:cTn>
                                        <p:tgtEl>
                                          <p:spTgt spid="16"/>
                                        </p:tgtEl>
                                        <p:attrNameLst>
                                          <p:attrName>style.visibility</p:attrName>
                                        </p:attrNameLst>
                                      </p:cBhvr>
                                      <p:to>
                                        <p:strVal val="visible"/>
                                      </p:to>
                                    </p:set>
                                    <p:set>
                                      <p:cBhvr>
                                        <p:cTn id="71" dur="228" fill="hold">
                                          <p:stCondLst>
                                            <p:cond delay="0"/>
                                          </p:stCondLst>
                                        </p:cTn>
                                        <p:tgtEl>
                                          <p:spTgt spid="16"/>
                                        </p:tgtEl>
                                        <p:attrNameLst>
                                          <p:attrName>style.rotation</p:attrName>
                                        </p:attrNameLst>
                                      </p:cBhvr>
                                      <p:to>
                                        <p:strVal val="-45.0"/>
                                      </p:to>
                                    </p:set>
                                    <p:anim calcmode="lin" valueType="num">
                                      <p:cBhvr>
                                        <p:cTn id="72" dur="228" fill="hold">
                                          <p:stCondLst>
                                            <p:cond delay="228"/>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73" dur="228"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74" dur="78" decel="50000" autoRev="1" fill="hold">
                                          <p:stCondLst>
                                            <p:cond delay="228"/>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75" dur="68" fill="hold">
                                          <p:stCondLst>
                                            <p:cond delay="432"/>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up)">
                                      <p:cBhvr>
                                        <p:cTn id="80" dur="20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27" presetClass="entr" presetSubtype="0" fill="hold" grpId="0" nodeType="clickEffect">
                                  <p:stCondLst>
                                    <p:cond delay="0"/>
                                  </p:stCondLst>
                                  <p:iterate type="lt">
                                    <p:tmPct val="50000"/>
                                  </p:iterate>
                                  <p:childTnLst>
                                    <p:set>
                                      <p:cBhvr>
                                        <p:cTn id="84" dur="1" fill="hold">
                                          <p:stCondLst>
                                            <p:cond delay="0"/>
                                          </p:stCondLst>
                                        </p:cTn>
                                        <p:tgtEl>
                                          <p:spTgt spid="11"/>
                                        </p:tgtEl>
                                        <p:attrNameLst>
                                          <p:attrName>style.visibility</p:attrName>
                                        </p:attrNameLst>
                                      </p:cBhvr>
                                      <p:to>
                                        <p:strVal val="visible"/>
                                      </p:to>
                                    </p:set>
                                    <p:anim calcmode="discrete" valueType="clr">
                                      <p:cBhvr override="childStyle">
                                        <p:cTn id="8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6" dur="80"/>
                                        <p:tgtEl>
                                          <p:spTgt spid="11"/>
                                        </p:tgtEl>
                                        <p:attrNameLst>
                                          <p:attrName>fillcolor</p:attrName>
                                        </p:attrNameLst>
                                      </p:cBhvr>
                                      <p:tavLst>
                                        <p:tav tm="0">
                                          <p:val>
                                            <p:clrVal>
                                              <a:schemeClr val="accent2"/>
                                            </p:clrVal>
                                          </p:val>
                                        </p:tav>
                                        <p:tav tm="50000">
                                          <p:val>
                                            <p:clrVal>
                                              <a:schemeClr val="hlink"/>
                                            </p:clrVal>
                                          </p:val>
                                        </p:tav>
                                      </p:tavLst>
                                    </p:anim>
                                    <p:set>
                                      <p:cBhvr>
                                        <p:cTn id="87" dur="80"/>
                                        <p:tgtEl>
                                          <p:spTgt spid="11"/>
                                        </p:tgtEl>
                                        <p:attrNameLst>
                                          <p:attrName>fill.type</p:attrName>
                                        </p:attrNameLst>
                                      </p:cBhvr>
                                      <p:to>
                                        <p:strVal val="solid"/>
                                      </p:to>
                                    </p:se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additive="base">
                                        <p:cTn id="92" dur="2000" fill="hold"/>
                                        <p:tgtEl>
                                          <p:spTgt spid="13"/>
                                        </p:tgtEl>
                                        <p:attrNameLst>
                                          <p:attrName>ppt_x</p:attrName>
                                        </p:attrNameLst>
                                      </p:cBhvr>
                                      <p:tavLst>
                                        <p:tav tm="0">
                                          <p:val>
                                            <p:strVal val="#ppt_x"/>
                                          </p:val>
                                        </p:tav>
                                        <p:tav tm="100000">
                                          <p:val>
                                            <p:strVal val="#ppt_x"/>
                                          </p:val>
                                        </p:tav>
                                      </p:tavLst>
                                    </p:anim>
                                    <p:anim calcmode="lin" valueType="num">
                                      <p:cBhvr additive="base">
                                        <p:cTn id="93"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8" presetClass="entr" presetSubtype="0" accel="50000" fill="hold" grpId="0" nodeType="clickEffect">
                                  <p:stCondLst>
                                    <p:cond delay="0"/>
                                  </p:stCondLst>
                                  <p:iterate type="lt">
                                    <p:tmPct val="50000"/>
                                  </p:iterate>
                                  <p:childTnLst>
                                    <p:set>
                                      <p:cBhvr>
                                        <p:cTn id="97" dur="1" fill="hold">
                                          <p:stCondLst>
                                            <p:cond delay="0"/>
                                          </p:stCondLst>
                                        </p:cTn>
                                        <p:tgtEl>
                                          <p:spTgt spid="19"/>
                                        </p:tgtEl>
                                        <p:attrNameLst>
                                          <p:attrName>style.visibility</p:attrName>
                                        </p:attrNameLst>
                                      </p:cBhvr>
                                      <p:to>
                                        <p:strVal val="visible"/>
                                      </p:to>
                                    </p:set>
                                    <p:set>
                                      <p:cBhvr>
                                        <p:cTn id="98" dur="228" fill="hold">
                                          <p:stCondLst>
                                            <p:cond delay="0"/>
                                          </p:stCondLst>
                                        </p:cTn>
                                        <p:tgtEl>
                                          <p:spTgt spid="19"/>
                                        </p:tgtEl>
                                        <p:attrNameLst>
                                          <p:attrName>style.rotation</p:attrName>
                                        </p:attrNameLst>
                                      </p:cBhvr>
                                      <p:to>
                                        <p:strVal val="-45.0"/>
                                      </p:to>
                                    </p:set>
                                    <p:anim calcmode="lin" valueType="num">
                                      <p:cBhvr>
                                        <p:cTn id="99" dur="228" fill="hold">
                                          <p:stCondLst>
                                            <p:cond delay="228"/>
                                          </p:stCondLst>
                                        </p:cTn>
                                        <p:tgtEl>
                                          <p:spTgt spid="19"/>
                                        </p:tgtEl>
                                        <p:attrNameLst>
                                          <p:attrName>style.rotation</p:attrName>
                                        </p:attrNameLst>
                                      </p:cBhvr>
                                      <p:tavLst>
                                        <p:tav tm="0">
                                          <p:val>
                                            <p:fltVal val="-45"/>
                                          </p:val>
                                        </p:tav>
                                        <p:tav tm="69900">
                                          <p:val>
                                            <p:fltVal val="45"/>
                                          </p:val>
                                        </p:tav>
                                        <p:tav tm="100000">
                                          <p:val>
                                            <p:fltVal val="0"/>
                                          </p:val>
                                        </p:tav>
                                      </p:tavLst>
                                    </p:anim>
                                    <p:anim calcmode="lin" valueType="num">
                                      <p:cBhvr>
                                        <p:cTn id="100" dur="228" fill="hold">
                                          <p:stCondLst>
                                            <p:cond delay="0"/>
                                          </p:stCondLst>
                                        </p:cTn>
                                        <p:tgtEl>
                                          <p:spTgt spid="19"/>
                                        </p:tgtEl>
                                        <p:attrNameLst>
                                          <p:attrName>ppt_y</p:attrName>
                                        </p:attrNameLst>
                                      </p:cBhvr>
                                      <p:tavLst>
                                        <p:tav tm="0">
                                          <p:val>
                                            <p:strVal val="#ppt_y-1"/>
                                          </p:val>
                                        </p:tav>
                                        <p:tav tm="100000">
                                          <p:val>
                                            <p:strVal val="#ppt_y-(0.354*#ppt_w-0.172*#ppt_h)"/>
                                          </p:val>
                                        </p:tav>
                                      </p:tavLst>
                                    </p:anim>
                                    <p:anim calcmode="lin" valueType="num">
                                      <p:cBhvr>
                                        <p:cTn id="101" dur="78" decel="50000" autoRev="1" fill="hold">
                                          <p:stCondLst>
                                            <p:cond delay="228"/>
                                          </p:stCondLst>
                                        </p:cTn>
                                        <p:tgtEl>
                                          <p:spTgt spid="19"/>
                                        </p:tgtEl>
                                        <p:attrNameLst>
                                          <p:attrName>ppt_y</p:attrName>
                                        </p:attrNameLst>
                                      </p:cBhvr>
                                      <p:tavLst>
                                        <p:tav tm="0">
                                          <p:val>
                                            <p:strVal val="#ppt_y-(0.354*#ppt_w-0.172*#ppt_h)"/>
                                          </p:val>
                                        </p:tav>
                                        <p:tav tm="100000">
                                          <p:val>
                                            <p:strVal val="#ppt_y-(0.354*#ppt_w-0.172*#ppt_h)-#ppt_h/2"/>
                                          </p:val>
                                        </p:tav>
                                      </p:tavLst>
                                    </p:anim>
                                    <p:anim calcmode="lin" valueType="num">
                                      <p:cBhvr>
                                        <p:cTn id="102" dur="68" fill="hold">
                                          <p:stCondLst>
                                            <p:cond delay="432"/>
                                          </p:stCondLst>
                                        </p:cTn>
                                        <p:tgtEl>
                                          <p:spTgt spid="19"/>
                                        </p:tgtEl>
                                        <p:attrNameLst>
                                          <p:attrName>ppt_y</p:attrName>
                                        </p:attrNameLst>
                                      </p:cBhvr>
                                      <p:tavLst>
                                        <p:tav tm="0">
                                          <p:val>
                                            <p:strVal val="#ppt_y-(0.354*#ppt_w-0.172*#ppt_h)"/>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blinds(horizontal)">
                                      <p:cBhvr>
                                        <p:cTn id="107" dur="3000"/>
                                        <p:tgtEl>
                                          <p:spTgt spid="14"/>
                                        </p:tgtEl>
                                      </p:cBhvr>
                                    </p:animEffect>
                                  </p:childTnLst>
                                </p:cTn>
                              </p:par>
                              <p:par>
                                <p:cTn id="108" presetID="26" presetClass="entr" presetSubtype="0" fill="hold" grpId="0" nodeType="with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wipe(down)">
                                      <p:cBhvr>
                                        <p:cTn id="110" dur="580">
                                          <p:stCondLst>
                                            <p:cond delay="0"/>
                                          </p:stCondLst>
                                        </p:cTn>
                                        <p:tgtEl>
                                          <p:spTgt spid="20"/>
                                        </p:tgtEl>
                                      </p:cBhvr>
                                    </p:animEffect>
                                    <p:anim calcmode="lin" valueType="num">
                                      <p:cBhvr>
                                        <p:cTn id="111"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16" dur="26">
                                          <p:stCondLst>
                                            <p:cond delay="650"/>
                                          </p:stCondLst>
                                        </p:cTn>
                                        <p:tgtEl>
                                          <p:spTgt spid="20"/>
                                        </p:tgtEl>
                                      </p:cBhvr>
                                      <p:to x="100000" y="60000"/>
                                    </p:animScale>
                                    <p:animScale>
                                      <p:cBhvr>
                                        <p:cTn id="117" dur="166" decel="50000">
                                          <p:stCondLst>
                                            <p:cond delay="676"/>
                                          </p:stCondLst>
                                        </p:cTn>
                                        <p:tgtEl>
                                          <p:spTgt spid="20"/>
                                        </p:tgtEl>
                                      </p:cBhvr>
                                      <p:to x="100000" y="100000"/>
                                    </p:animScale>
                                    <p:animScale>
                                      <p:cBhvr>
                                        <p:cTn id="118" dur="26">
                                          <p:stCondLst>
                                            <p:cond delay="1312"/>
                                          </p:stCondLst>
                                        </p:cTn>
                                        <p:tgtEl>
                                          <p:spTgt spid="20"/>
                                        </p:tgtEl>
                                      </p:cBhvr>
                                      <p:to x="100000" y="80000"/>
                                    </p:animScale>
                                    <p:animScale>
                                      <p:cBhvr>
                                        <p:cTn id="119" dur="166" decel="50000">
                                          <p:stCondLst>
                                            <p:cond delay="1338"/>
                                          </p:stCondLst>
                                        </p:cTn>
                                        <p:tgtEl>
                                          <p:spTgt spid="20"/>
                                        </p:tgtEl>
                                      </p:cBhvr>
                                      <p:to x="100000" y="100000"/>
                                    </p:animScale>
                                    <p:animScale>
                                      <p:cBhvr>
                                        <p:cTn id="120" dur="26">
                                          <p:stCondLst>
                                            <p:cond delay="1642"/>
                                          </p:stCondLst>
                                        </p:cTn>
                                        <p:tgtEl>
                                          <p:spTgt spid="20"/>
                                        </p:tgtEl>
                                      </p:cBhvr>
                                      <p:to x="100000" y="90000"/>
                                    </p:animScale>
                                    <p:animScale>
                                      <p:cBhvr>
                                        <p:cTn id="121" dur="166" decel="50000">
                                          <p:stCondLst>
                                            <p:cond delay="1668"/>
                                          </p:stCondLst>
                                        </p:cTn>
                                        <p:tgtEl>
                                          <p:spTgt spid="20"/>
                                        </p:tgtEl>
                                      </p:cBhvr>
                                      <p:to x="100000" y="100000"/>
                                    </p:animScale>
                                    <p:animScale>
                                      <p:cBhvr>
                                        <p:cTn id="122" dur="26">
                                          <p:stCondLst>
                                            <p:cond delay="1808"/>
                                          </p:stCondLst>
                                        </p:cTn>
                                        <p:tgtEl>
                                          <p:spTgt spid="20"/>
                                        </p:tgtEl>
                                      </p:cBhvr>
                                      <p:to x="100000" y="95000"/>
                                    </p:animScale>
                                    <p:animScale>
                                      <p:cBhvr>
                                        <p:cTn id="123" dur="166" decel="50000">
                                          <p:stCondLst>
                                            <p:cond delay="1834"/>
                                          </p:stCondLst>
                                        </p:cTn>
                                        <p:tgtEl>
                                          <p:spTgt spid="20"/>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wipe(down)">
                                      <p:cBhvr>
                                        <p:cTn id="126" dur="580">
                                          <p:stCondLst>
                                            <p:cond delay="0"/>
                                          </p:stCondLst>
                                        </p:cTn>
                                        <p:tgtEl>
                                          <p:spTgt spid="21"/>
                                        </p:tgtEl>
                                      </p:cBhvr>
                                    </p:animEffect>
                                    <p:anim calcmode="lin" valueType="num">
                                      <p:cBhvr>
                                        <p:cTn id="12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2" dur="26">
                                          <p:stCondLst>
                                            <p:cond delay="650"/>
                                          </p:stCondLst>
                                        </p:cTn>
                                        <p:tgtEl>
                                          <p:spTgt spid="21"/>
                                        </p:tgtEl>
                                      </p:cBhvr>
                                      <p:to x="100000" y="60000"/>
                                    </p:animScale>
                                    <p:animScale>
                                      <p:cBhvr>
                                        <p:cTn id="133" dur="166" decel="50000">
                                          <p:stCondLst>
                                            <p:cond delay="676"/>
                                          </p:stCondLst>
                                        </p:cTn>
                                        <p:tgtEl>
                                          <p:spTgt spid="21"/>
                                        </p:tgtEl>
                                      </p:cBhvr>
                                      <p:to x="100000" y="100000"/>
                                    </p:animScale>
                                    <p:animScale>
                                      <p:cBhvr>
                                        <p:cTn id="134" dur="26">
                                          <p:stCondLst>
                                            <p:cond delay="1312"/>
                                          </p:stCondLst>
                                        </p:cTn>
                                        <p:tgtEl>
                                          <p:spTgt spid="21"/>
                                        </p:tgtEl>
                                      </p:cBhvr>
                                      <p:to x="100000" y="80000"/>
                                    </p:animScale>
                                    <p:animScale>
                                      <p:cBhvr>
                                        <p:cTn id="135" dur="166" decel="50000">
                                          <p:stCondLst>
                                            <p:cond delay="1338"/>
                                          </p:stCondLst>
                                        </p:cTn>
                                        <p:tgtEl>
                                          <p:spTgt spid="21"/>
                                        </p:tgtEl>
                                      </p:cBhvr>
                                      <p:to x="100000" y="100000"/>
                                    </p:animScale>
                                    <p:animScale>
                                      <p:cBhvr>
                                        <p:cTn id="136" dur="26">
                                          <p:stCondLst>
                                            <p:cond delay="1642"/>
                                          </p:stCondLst>
                                        </p:cTn>
                                        <p:tgtEl>
                                          <p:spTgt spid="21"/>
                                        </p:tgtEl>
                                      </p:cBhvr>
                                      <p:to x="100000" y="90000"/>
                                    </p:animScale>
                                    <p:animScale>
                                      <p:cBhvr>
                                        <p:cTn id="137" dur="166" decel="50000">
                                          <p:stCondLst>
                                            <p:cond delay="1668"/>
                                          </p:stCondLst>
                                        </p:cTn>
                                        <p:tgtEl>
                                          <p:spTgt spid="21"/>
                                        </p:tgtEl>
                                      </p:cBhvr>
                                      <p:to x="100000" y="100000"/>
                                    </p:animScale>
                                    <p:animScale>
                                      <p:cBhvr>
                                        <p:cTn id="138" dur="26">
                                          <p:stCondLst>
                                            <p:cond delay="1808"/>
                                          </p:stCondLst>
                                        </p:cTn>
                                        <p:tgtEl>
                                          <p:spTgt spid="21"/>
                                        </p:tgtEl>
                                      </p:cBhvr>
                                      <p:to x="100000" y="95000"/>
                                    </p:animScale>
                                    <p:animScale>
                                      <p:cBhvr>
                                        <p:cTn id="139" dur="166" decel="50000">
                                          <p:stCondLst>
                                            <p:cond delay="1834"/>
                                          </p:stCondLst>
                                        </p:cTn>
                                        <p:tgtEl>
                                          <p:spTgt spid="21"/>
                                        </p:tgtEl>
                                      </p:cBhvr>
                                      <p:to x="100000" y="100000"/>
                                    </p:animScale>
                                  </p:childTnLst>
                                </p:cTn>
                              </p:par>
                              <p:par>
                                <p:cTn id="140" presetID="26" presetClass="entr" presetSubtype="0" fill="hold" grpId="0" nodeType="withEffect">
                                  <p:stCondLst>
                                    <p:cond delay="0"/>
                                  </p:stCondLst>
                                  <p:childTnLst>
                                    <p:set>
                                      <p:cBhvr>
                                        <p:cTn id="141" dur="1" fill="hold">
                                          <p:stCondLst>
                                            <p:cond delay="0"/>
                                          </p:stCondLst>
                                        </p:cTn>
                                        <p:tgtEl>
                                          <p:spTgt spid="22"/>
                                        </p:tgtEl>
                                        <p:attrNameLst>
                                          <p:attrName>style.visibility</p:attrName>
                                        </p:attrNameLst>
                                      </p:cBhvr>
                                      <p:to>
                                        <p:strVal val="visible"/>
                                      </p:to>
                                    </p:set>
                                    <p:animEffect transition="in" filter="wipe(down)">
                                      <p:cBhvr>
                                        <p:cTn id="142" dur="580">
                                          <p:stCondLst>
                                            <p:cond delay="0"/>
                                          </p:stCondLst>
                                        </p:cTn>
                                        <p:tgtEl>
                                          <p:spTgt spid="22"/>
                                        </p:tgtEl>
                                      </p:cBhvr>
                                    </p:animEffect>
                                    <p:anim calcmode="lin" valueType="num">
                                      <p:cBhvr>
                                        <p:cTn id="14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48" dur="26">
                                          <p:stCondLst>
                                            <p:cond delay="650"/>
                                          </p:stCondLst>
                                        </p:cTn>
                                        <p:tgtEl>
                                          <p:spTgt spid="22"/>
                                        </p:tgtEl>
                                      </p:cBhvr>
                                      <p:to x="100000" y="60000"/>
                                    </p:animScale>
                                    <p:animScale>
                                      <p:cBhvr>
                                        <p:cTn id="149" dur="166" decel="50000">
                                          <p:stCondLst>
                                            <p:cond delay="676"/>
                                          </p:stCondLst>
                                        </p:cTn>
                                        <p:tgtEl>
                                          <p:spTgt spid="22"/>
                                        </p:tgtEl>
                                      </p:cBhvr>
                                      <p:to x="100000" y="100000"/>
                                    </p:animScale>
                                    <p:animScale>
                                      <p:cBhvr>
                                        <p:cTn id="150" dur="26">
                                          <p:stCondLst>
                                            <p:cond delay="1312"/>
                                          </p:stCondLst>
                                        </p:cTn>
                                        <p:tgtEl>
                                          <p:spTgt spid="22"/>
                                        </p:tgtEl>
                                      </p:cBhvr>
                                      <p:to x="100000" y="80000"/>
                                    </p:animScale>
                                    <p:animScale>
                                      <p:cBhvr>
                                        <p:cTn id="151" dur="166" decel="50000">
                                          <p:stCondLst>
                                            <p:cond delay="1338"/>
                                          </p:stCondLst>
                                        </p:cTn>
                                        <p:tgtEl>
                                          <p:spTgt spid="22"/>
                                        </p:tgtEl>
                                      </p:cBhvr>
                                      <p:to x="100000" y="100000"/>
                                    </p:animScale>
                                    <p:animScale>
                                      <p:cBhvr>
                                        <p:cTn id="152" dur="26">
                                          <p:stCondLst>
                                            <p:cond delay="1642"/>
                                          </p:stCondLst>
                                        </p:cTn>
                                        <p:tgtEl>
                                          <p:spTgt spid="22"/>
                                        </p:tgtEl>
                                      </p:cBhvr>
                                      <p:to x="100000" y="90000"/>
                                    </p:animScale>
                                    <p:animScale>
                                      <p:cBhvr>
                                        <p:cTn id="153" dur="166" decel="50000">
                                          <p:stCondLst>
                                            <p:cond delay="1668"/>
                                          </p:stCondLst>
                                        </p:cTn>
                                        <p:tgtEl>
                                          <p:spTgt spid="22"/>
                                        </p:tgtEl>
                                      </p:cBhvr>
                                      <p:to x="100000" y="100000"/>
                                    </p:animScale>
                                    <p:animScale>
                                      <p:cBhvr>
                                        <p:cTn id="154" dur="26">
                                          <p:stCondLst>
                                            <p:cond delay="1808"/>
                                          </p:stCondLst>
                                        </p:cTn>
                                        <p:tgtEl>
                                          <p:spTgt spid="22"/>
                                        </p:tgtEl>
                                      </p:cBhvr>
                                      <p:to x="100000" y="95000"/>
                                    </p:animScale>
                                    <p:animScale>
                                      <p:cBhvr>
                                        <p:cTn id="155" dur="166" decel="50000">
                                          <p:stCondLst>
                                            <p:cond delay="1834"/>
                                          </p:stCondLst>
                                        </p:cTn>
                                        <p:tgtEl>
                                          <p:spTgt spid="22"/>
                                        </p:tgtEl>
                                      </p:cBhvr>
                                      <p:to x="100000" y="100000"/>
                                    </p:animScale>
                                  </p:childTnLst>
                                </p:cTn>
                              </p:par>
                              <p:par>
                                <p:cTn id="156" presetID="26" presetClass="entr" presetSubtype="0" fill="hold" grpId="0" nodeType="withEffect">
                                  <p:stCondLst>
                                    <p:cond delay="0"/>
                                  </p:stCondLst>
                                  <p:childTnLst>
                                    <p:set>
                                      <p:cBhvr>
                                        <p:cTn id="157" dur="1" fill="hold">
                                          <p:stCondLst>
                                            <p:cond delay="0"/>
                                          </p:stCondLst>
                                        </p:cTn>
                                        <p:tgtEl>
                                          <p:spTgt spid="23"/>
                                        </p:tgtEl>
                                        <p:attrNameLst>
                                          <p:attrName>style.visibility</p:attrName>
                                        </p:attrNameLst>
                                      </p:cBhvr>
                                      <p:to>
                                        <p:strVal val="visible"/>
                                      </p:to>
                                    </p:set>
                                    <p:animEffect transition="in" filter="wipe(down)">
                                      <p:cBhvr>
                                        <p:cTn id="158" dur="580">
                                          <p:stCondLst>
                                            <p:cond delay="0"/>
                                          </p:stCondLst>
                                        </p:cTn>
                                        <p:tgtEl>
                                          <p:spTgt spid="23"/>
                                        </p:tgtEl>
                                      </p:cBhvr>
                                    </p:animEffect>
                                    <p:anim calcmode="lin" valueType="num">
                                      <p:cBhvr>
                                        <p:cTn id="159"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64" dur="26">
                                          <p:stCondLst>
                                            <p:cond delay="650"/>
                                          </p:stCondLst>
                                        </p:cTn>
                                        <p:tgtEl>
                                          <p:spTgt spid="23"/>
                                        </p:tgtEl>
                                      </p:cBhvr>
                                      <p:to x="100000" y="60000"/>
                                    </p:animScale>
                                    <p:animScale>
                                      <p:cBhvr>
                                        <p:cTn id="165" dur="166" decel="50000">
                                          <p:stCondLst>
                                            <p:cond delay="676"/>
                                          </p:stCondLst>
                                        </p:cTn>
                                        <p:tgtEl>
                                          <p:spTgt spid="23"/>
                                        </p:tgtEl>
                                      </p:cBhvr>
                                      <p:to x="100000" y="100000"/>
                                    </p:animScale>
                                    <p:animScale>
                                      <p:cBhvr>
                                        <p:cTn id="166" dur="26">
                                          <p:stCondLst>
                                            <p:cond delay="1312"/>
                                          </p:stCondLst>
                                        </p:cTn>
                                        <p:tgtEl>
                                          <p:spTgt spid="23"/>
                                        </p:tgtEl>
                                      </p:cBhvr>
                                      <p:to x="100000" y="80000"/>
                                    </p:animScale>
                                    <p:animScale>
                                      <p:cBhvr>
                                        <p:cTn id="167" dur="166" decel="50000">
                                          <p:stCondLst>
                                            <p:cond delay="1338"/>
                                          </p:stCondLst>
                                        </p:cTn>
                                        <p:tgtEl>
                                          <p:spTgt spid="23"/>
                                        </p:tgtEl>
                                      </p:cBhvr>
                                      <p:to x="100000" y="100000"/>
                                    </p:animScale>
                                    <p:animScale>
                                      <p:cBhvr>
                                        <p:cTn id="168" dur="26">
                                          <p:stCondLst>
                                            <p:cond delay="1642"/>
                                          </p:stCondLst>
                                        </p:cTn>
                                        <p:tgtEl>
                                          <p:spTgt spid="23"/>
                                        </p:tgtEl>
                                      </p:cBhvr>
                                      <p:to x="100000" y="90000"/>
                                    </p:animScale>
                                    <p:animScale>
                                      <p:cBhvr>
                                        <p:cTn id="169" dur="166" decel="50000">
                                          <p:stCondLst>
                                            <p:cond delay="1668"/>
                                          </p:stCondLst>
                                        </p:cTn>
                                        <p:tgtEl>
                                          <p:spTgt spid="23"/>
                                        </p:tgtEl>
                                      </p:cBhvr>
                                      <p:to x="100000" y="100000"/>
                                    </p:animScale>
                                    <p:animScale>
                                      <p:cBhvr>
                                        <p:cTn id="170" dur="26">
                                          <p:stCondLst>
                                            <p:cond delay="1808"/>
                                          </p:stCondLst>
                                        </p:cTn>
                                        <p:tgtEl>
                                          <p:spTgt spid="23"/>
                                        </p:tgtEl>
                                      </p:cBhvr>
                                      <p:to x="100000" y="95000"/>
                                    </p:animScale>
                                    <p:animScale>
                                      <p:cBhvr>
                                        <p:cTn id="171" dur="166" decel="50000">
                                          <p:stCondLst>
                                            <p:cond delay="1834"/>
                                          </p:stCondLst>
                                        </p:cTn>
                                        <p:tgtEl>
                                          <p:spTgt spid="23"/>
                                        </p:tgtEl>
                                      </p:cBhvr>
                                      <p:to x="100000" y="100000"/>
                                    </p:animScale>
                                  </p:childTnLst>
                                </p:cTn>
                              </p:par>
                              <p:par>
                                <p:cTn id="172" presetID="26" presetClass="entr" presetSubtype="0" fill="hold" grpId="0" nodeType="withEffect">
                                  <p:stCondLst>
                                    <p:cond delay="0"/>
                                  </p:stCondLst>
                                  <p:childTnLst>
                                    <p:set>
                                      <p:cBhvr>
                                        <p:cTn id="173" dur="1" fill="hold">
                                          <p:stCondLst>
                                            <p:cond delay="0"/>
                                          </p:stCondLst>
                                        </p:cTn>
                                        <p:tgtEl>
                                          <p:spTgt spid="24"/>
                                        </p:tgtEl>
                                        <p:attrNameLst>
                                          <p:attrName>style.visibility</p:attrName>
                                        </p:attrNameLst>
                                      </p:cBhvr>
                                      <p:to>
                                        <p:strVal val="visible"/>
                                      </p:to>
                                    </p:set>
                                    <p:animEffect transition="in" filter="wipe(down)">
                                      <p:cBhvr>
                                        <p:cTn id="174" dur="580">
                                          <p:stCondLst>
                                            <p:cond delay="0"/>
                                          </p:stCondLst>
                                        </p:cTn>
                                        <p:tgtEl>
                                          <p:spTgt spid="24"/>
                                        </p:tgtEl>
                                      </p:cBhvr>
                                    </p:animEffect>
                                    <p:anim calcmode="lin" valueType="num">
                                      <p:cBhvr>
                                        <p:cTn id="17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7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7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7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7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80" dur="26">
                                          <p:stCondLst>
                                            <p:cond delay="650"/>
                                          </p:stCondLst>
                                        </p:cTn>
                                        <p:tgtEl>
                                          <p:spTgt spid="24"/>
                                        </p:tgtEl>
                                      </p:cBhvr>
                                      <p:to x="100000" y="60000"/>
                                    </p:animScale>
                                    <p:animScale>
                                      <p:cBhvr>
                                        <p:cTn id="181" dur="166" decel="50000">
                                          <p:stCondLst>
                                            <p:cond delay="676"/>
                                          </p:stCondLst>
                                        </p:cTn>
                                        <p:tgtEl>
                                          <p:spTgt spid="24"/>
                                        </p:tgtEl>
                                      </p:cBhvr>
                                      <p:to x="100000" y="100000"/>
                                    </p:animScale>
                                    <p:animScale>
                                      <p:cBhvr>
                                        <p:cTn id="182" dur="26">
                                          <p:stCondLst>
                                            <p:cond delay="1312"/>
                                          </p:stCondLst>
                                        </p:cTn>
                                        <p:tgtEl>
                                          <p:spTgt spid="24"/>
                                        </p:tgtEl>
                                      </p:cBhvr>
                                      <p:to x="100000" y="80000"/>
                                    </p:animScale>
                                    <p:animScale>
                                      <p:cBhvr>
                                        <p:cTn id="183" dur="166" decel="50000">
                                          <p:stCondLst>
                                            <p:cond delay="1338"/>
                                          </p:stCondLst>
                                        </p:cTn>
                                        <p:tgtEl>
                                          <p:spTgt spid="24"/>
                                        </p:tgtEl>
                                      </p:cBhvr>
                                      <p:to x="100000" y="100000"/>
                                    </p:animScale>
                                    <p:animScale>
                                      <p:cBhvr>
                                        <p:cTn id="184" dur="26">
                                          <p:stCondLst>
                                            <p:cond delay="1642"/>
                                          </p:stCondLst>
                                        </p:cTn>
                                        <p:tgtEl>
                                          <p:spTgt spid="24"/>
                                        </p:tgtEl>
                                      </p:cBhvr>
                                      <p:to x="100000" y="90000"/>
                                    </p:animScale>
                                    <p:animScale>
                                      <p:cBhvr>
                                        <p:cTn id="185" dur="166" decel="50000">
                                          <p:stCondLst>
                                            <p:cond delay="1668"/>
                                          </p:stCondLst>
                                        </p:cTn>
                                        <p:tgtEl>
                                          <p:spTgt spid="24"/>
                                        </p:tgtEl>
                                      </p:cBhvr>
                                      <p:to x="100000" y="100000"/>
                                    </p:animScale>
                                    <p:animScale>
                                      <p:cBhvr>
                                        <p:cTn id="186" dur="26">
                                          <p:stCondLst>
                                            <p:cond delay="1808"/>
                                          </p:stCondLst>
                                        </p:cTn>
                                        <p:tgtEl>
                                          <p:spTgt spid="24"/>
                                        </p:tgtEl>
                                      </p:cBhvr>
                                      <p:to x="100000" y="95000"/>
                                    </p:animScale>
                                    <p:animScale>
                                      <p:cBhvr>
                                        <p:cTn id="187" dur="166" decel="50000">
                                          <p:stCondLst>
                                            <p:cond delay="1834"/>
                                          </p:stCondLst>
                                        </p:cTn>
                                        <p:tgtEl>
                                          <p:spTgt spid="24"/>
                                        </p:tgtEl>
                                      </p:cBhvr>
                                      <p:to x="100000" y="100000"/>
                                    </p:animScale>
                                  </p:childTnLst>
                                </p:cTn>
                              </p:par>
                              <p:par>
                                <p:cTn id="188" presetID="26" presetClass="entr" presetSubtype="0" fill="hold" grpId="0" nodeType="withEffect">
                                  <p:stCondLst>
                                    <p:cond delay="0"/>
                                  </p:stCondLst>
                                  <p:childTnLst>
                                    <p:set>
                                      <p:cBhvr>
                                        <p:cTn id="189" dur="1" fill="hold">
                                          <p:stCondLst>
                                            <p:cond delay="0"/>
                                          </p:stCondLst>
                                        </p:cTn>
                                        <p:tgtEl>
                                          <p:spTgt spid="25"/>
                                        </p:tgtEl>
                                        <p:attrNameLst>
                                          <p:attrName>style.visibility</p:attrName>
                                        </p:attrNameLst>
                                      </p:cBhvr>
                                      <p:to>
                                        <p:strVal val="visible"/>
                                      </p:to>
                                    </p:set>
                                    <p:animEffect transition="in" filter="wipe(down)">
                                      <p:cBhvr>
                                        <p:cTn id="190" dur="580">
                                          <p:stCondLst>
                                            <p:cond delay="0"/>
                                          </p:stCondLst>
                                        </p:cTn>
                                        <p:tgtEl>
                                          <p:spTgt spid="25"/>
                                        </p:tgtEl>
                                      </p:cBhvr>
                                    </p:animEffect>
                                    <p:anim calcmode="lin" valueType="num">
                                      <p:cBhvr>
                                        <p:cTn id="191"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92"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93"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94"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95"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96" dur="26">
                                          <p:stCondLst>
                                            <p:cond delay="650"/>
                                          </p:stCondLst>
                                        </p:cTn>
                                        <p:tgtEl>
                                          <p:spTgt spid="25"/>
                                        </p:tgtEl>
                                      </p:cBhvr>
                                      <p:to x="100000" y="60000"/>
                                    </p:animScale>
                                    <p:animScale>
                                      <p:cBhvr>
                                        <p:cTn id="197" dur="166" decel="50000">
                                          <p:stCondLst>
                                            <p:cond delay="676"/>
                                          </p:stCondLst>
                                        </p:cTn>
                                        <p:tgtEl>
                                          <p:spTgt spid="25"/>
                                        </p:tgtEl>
                                      </p:cBhvr>
                                      <p:to x="100000" y="100000"/>
                                    </p:animScale>
                                    <p:animScale>
                                      <p:cBhvr>
                                        <p:cTn id="198" dur="26">
                                          <p:stCondLst>
                                            <p:cond delay="1312"/>
                                          </p:stCondLst>
                                        </p:cTn>
                                        <p:tgtEl>
                                          <p:spTgt spid="25"/>
                                        </p:tgtEl>
                                      </p:cBhvr>
                                      <p:to x="100000" y="80000"/>
                                    </p:animScale>
                                    <p:animScale>
                                      <p:cBhvr>
                                        <p:cTn id="199" dur="166" decel="50000">
                                          <p:stCondLst>
                                            <p:cond delay="1338"/>
                                          </p:stCondLst>
                                        </p:cTn>
                                        <p:tgtEl>
                                          <p:spTgt spid="25"/>
                                        </p:tgtEl>
                                      </p:cBhvr>
                                      <p:to x="100000" y="100000"/>
                                    </p:animScale>
                                    <p:animScale>
                                      <p:cBhvr>
                                        <p:cTn id="200" dur="26">
                                          <p:stCondLst>
                                            <p:cond delay="1642"/>
                                          </p:stCondLst>
                                        </p:cTn>
                                        <p:tgtEl>
                                          <p:spTgt spid="25"/>
                                        </p:tgtEl>
                                      </p:cBhvr>
                                      <p:to x="100000" y="90000"/>
                                    </p:animScale>
                                    <p:animScale>
                                      <p:cBhvr>
                                        <p:cTn id="201" dur="166" decel="50000">
                                          <p:stCondLst>
                                            <p:cond delay="1668"/>
                                          </p:stCondLst>
                                        </p:cTn>
                                        <p:tgtEl>
                                          <p:spTgt spid="25"/>
                                        </p:tgtEl>
                                      </p:cBhvr>
                                      <p:to x="100000" y="100000"/>
                                    </p:animScale>
                                    <p:animScale>
                                      <p:cBhvr>
                                        <p:cTn id="202" dur="26">
                                          <p:stCondLst>
                                            <p:cond delay="1808"/>
                                          </p:stCondLst>
                                        </p:cTn>
                                        <p:tgtEl>
                                          <p:spTgt spid="25"/>
                                        </p:tgtEl>
                                      </p:cBhvr>
                                      <p:to x="100000" y="95000"/>
                                    </p:animScale>
                                    <p:animScale>
                                      <p:cBhvr>
                                        <p:cTn id="203" dur="166" decel="50000">
                                          <p:stCondLst>
                                            <p:cond delay="1834"/>
                                          </p:stCondLst>
                                        </p:cTn>
                                        <p:tgtEl>
                                          <p:spTgt spid="25"/>
                                        </p:tgtEl>
                                      </p:cBhvr>
                                      <p:to x="100000" y="100000"/>
                                    </p:animScale>
                                  </p:childTnLst>
                                </p:cTn>
                              </p:par>
                              <p:par>
                                <p:cTn id="204" presetID="26" presetClass="entr" presetSubtype="0" fill="hold" grpId="0" nodeType="withEffect">
                                  <p:stCondLst>
                                    <p:cond delay="0"/>
                                  </p:stCondLst>
                                  <p:childTnLst>
                                    <p:set>
                                      <p:cBhvr>
                                        <p:cTn id="205" dur="1" fill="hold">
                                          <p:stCondLst>
                                            <p:cond delay="0"/>
                                          </p:stCondLst>
                                        </p:cTn>
                                        <p:tgtEl>
                                          <p:spTgt spid="26"/>
                                        </p:tgtEl>
                                        <p:attrNameLst>
                                          <p:attrName>style.visibility</p:attrName>
                                        </p:attrNameLst>
                                      </p:cBhvr>
                                      <p:to>
                                        <p:strVal val="visible"/>
                                      </p:to>
                                    </p:set>
                                    <p:animEffect transition="in" filter="wipe(down)">
                                      <p:cBhvr>
                                        <p:cTn id="206" dur="580">
                                          <p:stCondLst>
                                            <p:cond delay="0"/>
                                          </p:stCondLst>
                                        </p:cTn>
                                        <p:tgtEl>
                                          <p:spTgt spid="26"/>
                                        </p:tgtEl>
                                      </p:cBhvr>
                                    </p:animEffect>
                                    <p:anim calcmode="lin" valueType="num">
                                      <p:cBhvr>
                                        <p:cTn id="207"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08"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09"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10"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11"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12" dur="26">
                                          <p:stCondLst>
                                            <p:cond delay="650"/>
                                          </p:stCondLst>
                                        </p:cTn>
                                        <p:tgtEl>
                                          <p:spTgt spid="26"/>
                                        </p:tgtEl>
                                      </p:cBhvr>
                                      <p:to x="100000" y="60000"/>
                                    </p:animScale>
                                    <p:animScale>
                                      <p:cBhvr>
                                        <p:cTn id="213" dur="166" decel="50000">
                                          <p:stCondLst>
                                            <p:cond delay="676"/>
                                          </p:stCondLst>
                                        </p:cTn>
                                        <p:tgtEl>
                                          <p:spTgt spid="26"/>
                                        </p:tgtEl>
                                      </p:cBhvr>
                                      <p:to x="100000" y="100000"/>
                                    </p:animScale>
                                    <p:animScale>
                                      <p:cBhvr>
                                        <p:cTn id="214" dur="26">
                                          <p:stCondLst>
                                            <p:cond delay="1312"/>
                                          </p:stCondLst>
                                        </p:cTn>
                                        <p:tgtEl>
                                          <p:spTgt spid="26"/>
                                        </p:tgtEl>
                                      </p:cBhvr>
                                      <p:to x="100000" y="80000"/>
                                    </p:animScale>
                                    <p:animScale>
                                      <p:cBhvr>
                                        <p:cTn id="215" dur="166" decel="50000">
                                          <p:stCondLst>
                                            <p:cond delay="1338"/>
                                          </p:stCondLst>
                                        </p:cTn>
                                        <p:tgtEl>
                                          <p:spTgt spid="26"/>
                                        </p:tgtEl>
                                      </p:cBhvr>
                                      <p:to x="100000" y="100000"/>
                                    </p:animScale>
                                    <p:animScale>
                                      <p:cBhvr>
                                        <p:cTn id="216" dur="26">
                                          <p:stCondLst>
                                            <p:cond delay="1642"/>
                                          </p:stCondLst>
                                        </p:cTn>
                                        <p:tgtEl>
                                          <p:spTgt spid="26"/>
                                        </p:tgtEl>
                                      </p:cBhvr>
                                      <p:to x="100000" y="90000"/>
                                    </p:animScale>
                                    <p:animScale>
                                      <p:cBhvr>
                                        <p:cTn id="217" dur="166" decel="50000">
                                          <p:stCondLst>
                                            <p:cond delay="1668"/>
                                          </p:stCondLst>
                                        </p:cTn>
                                        <p:tgtEl>
                                          <p:spTgt spid="26"/>
                                        </p:tgtEl>
                                      </p:cBhvr>
                                      <p:to x="100000" y="100000"/>
                                    </p:animScale>
                                    <p:animScale>
                                      <p:cBhvr>
                                        <p:cTn id="218" dur="26">
                                          <p:stCondLst>
                                            <p:cond delay="1808"/>
                                          </p:stCondLst>
                                        </p:cTn>
                                        <p:tgtEl>
                                          <p:spTgt spid="26"/>
                                        </p:tgtEl>
                                      </p:cBhvr>
                                      <p:to x="100000" y="95000"/>
                                    </p:animScale>
                                    <p:animScale>
                                      <p:cBhvr>
                                        <p:cTn id="219" dur="166" decel="50000">
                                          <p:stCondLst>
                                            <p:cond delay="1834"/>
                                          </p:stCondLst>
                                        </p:cTn>
                                        <p:tgtEl>
                                          <p:spTgt spid="26"/>
                                        </p:tgtEl>
                                      </p:cBhvr>
                                      <p:to x="100000" y="100000"/>
                                    </p:animScale>
                                  </p:childTnLst>
                                </p:cTn>
                              </p:par>
                              <p:par>
                                <p:cTn id="220" presetID="26" presetClass="entr" presetSubtype="0" fill="hold" grpId="0" nodeType="withEffect">
                                  <p:stCondLst>
                                    <p:cond delay="0"/>
                                  </p:stCondLst>
                                  <p:childTnLst>
                                    <p:set>
                                      <p:cBhvr>
                                        <p:cTn id="221" dur="1" fill="hold">
                                          <p:stCondLst>
                                            <p:cond delay="0"/>
                                          </p:stCondLst>
                                        </p:cTn>
                                        <p:tgtEl>
                                          <p:spTgt spid="27"/>
                                        </p:tgtEl>
                                        <p:attrNameLst>
                                          <p:attrName>style.visibility</p:attrName>
                                        </p:attrNameLst>
                                      </p:cBhvr>
                                      <p:to>
                                        <p:strVal val="visible"/>
                                      </p:to>
                                    </p:set>
                                    <p:animEffect transition="in" filter="wipe(down)">
                                      <p:cBhvr>
                                        <p:cTn id="222" dur="580">
                                          <p:stCondLst>
                                            <p:cond delay="0"/>
                                          </p:stCondLst>
                                        </p:cTn>
                                        <p:tgtEl>
                                          <p:spTgt spid="27"/>
                                        </p:tgtEl>
                                      </p:cBhvr>
                                    </p:animEffect>
                                    <p:anim calcmode="lin" valueType="num">
                                      <p:cBhvr>
                                        <p:cTn id="223"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24"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25"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226"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227"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228" dur="26">
                                          <p:stCondLst>
                                            <p:cond delay="650"/>
                                          </p:stCondLst>
                                        </p:cTn>
                                        <p:tgtEl>
                                          <p:spTgt spid="27"/>
                                        </p:tgtEl>
                                      </p:cBhvr>
                                      <p:to x="100000" y="60000"/>
                                    </p:animScale>
                                    <p:animScale>
                                      <p:cBhvr>
                                        <p:cTn id="229" dur="166" decel="50000">
                                          <p:stCondLst>
                                            <p:cond delay="676"/>
                                          </p:stCondLst>
                                        </p:cTn>
                                        <p:tgtEl>
                                          <p:spTgt spid="27"/>
                                        </p:tgtEl>
                                      </p:cBhvr>
                                      <p:to x="100000" y="100000"/>
                                    </p:animScale>
                                    <p:animScale>
                                      <p:cBhvr>
                                        <p:cTn id="230" dur="26">
                                          <p:stCondLst>
                                            <p:cond delay="1312"/>
                                          </p:stCondLst>
                                        </p:cTn>
                                        <p:tgtEl>
                                          <p:spTgt spid="27"/>
                                        </p:tgtEl>
                                      </p:cBhvr>
                                      <p:to x="100000" y="80000"/>
                                    </p:animScale>
                                    <p:animScale>
                                      <p:cBhvr>
                                        <p:cTn id="231" dur="166" decel="50000">
                                          <p:stCondLst>
                                            <p:cond delay="1338"/>
                                          </p:stCondLst>
                                        </p:cTn>
                                        <p:tgtEl>
                                          <p:spTgt spid="27"/>
                                        </p:tgtEl>
                                      </p:cBhvr>
                                      <p:to x="100000" y="100000"/>
                                    </p:animScale>
                                    <p:animScale>
                                      <p:cBhvr>
                                        <p:cTn id="232" dur="26">
                                          <p:stCondLst>
                                            <p:cond delay="1642"/>
                                          </p:stCondLst>
                                        </p:cTn>
                                        <p:tgtEl>
                                          <p:spTgt spid="27"/>
                                        </p:tgtEl>
                                      </p:cBhvr>
                                      <p:to x="100000" y="90000"/>
                                    </p:animScale>
                                    <p:animScale>
                                      <p:cBhvr>
                                        <p:cTn id="233" dur="166" decel="50000">
                                          <p:stCondLst>
                                            <p:cond delay="1668"/>
                                          </p:stCondLst>
                                        </p:cTn>
                                        <p:tgtEl>
                                          <p:spTgt spid="27"/>
                                        </p:tgtEl>
                                      </p:cBhvr>
                                      <p:to x="100000" y="100000"/>
                                    </p:animScale>
                                    <p:animScale>
                                      <p:cBhvr>
                                        <p:cTn id="234" dur="26">
                                          <p:stCondLst>
                                            <p:cond delay="1808"/>
                                          </p:stCondLst>
                                        </p:cTn>
                                        <p:tgtEl>
                                          <p:spTgt spid="27"/>
                                        </p:tgtEl>
                                      </p:cBhvr>
                                      <p:to x="100000" y="95000"/>
                                    </p:animScale>
                                    <p:animScale>
                                      <p:cBhvr>
                                        <p:cTn id="235" dur="166" decel="50000">
                                          <p:stCondLst>
                                            <p:cond delay="1834"/>
                                          </p:stCondLst>
                                        </p:cTn>
                                        <p:tgtEl>
                                          <p:spTgt spid="27"/>
                                        </p:tgtEl>
                                      </p:cBhvr>
                                      <p:to x="100000" y="100000"/>
                                    </p:animScale>
                                  </p:childTnLst>
                                </p:cTn>
                              </p:par>
                            </p:childTnLst>
                          </p:cTn>
                        </p:par>
                      </p:childTnLst>
                    </p:cTn>
                  </p:par>
                  <p:par>
                    <p:cTn id="236" fill="hold">
                      <p:stCondLst>
                        <p:cond delay="indefinite"/>
                      </p:stCondLst>
                      <p:childTnLst>
                        <p:par>
                          <p:cTn id="237" fill="hold">
                            <p:stCondLst>
                              <p:cond delay="0"/>
                            </p:stCondLst>
                            <p:childTnLst>
                              <p:par>
                                <p:cTn id="238" presetID="38" presetClass="entr" presetSubtype="0" accel="50000" fill="hold" grpId="0" nodeType="clickEffect">
                                  <p:stCondLst>
                                    <p:cond delay="0"/>
                                  </p:stCondLst>
                                  <p:iterate type="lt">
                                    <p:tmPct val="50000"/>
                                  </p:iterate>
                                  <p:childTnLst>
                                    <p:set>
                                      <p:cBhvr>
                                        <p:cTn id="239" dur="1" fill="hold">
                                          <p:stCondLst>
                                            <p:cond delay="0"/>
                                          </p:stCondLst>
                                        </p:cTn>
                                        <p:tgtEl>
                                          <p:spTgt spid="28"/>
                                        </p:tgtEl>
                                        <p:attrNameLst>
                                          <p:attrName>style.visibility</p:attrName>
                                        </p:attrNameLst>
                                      </p:cBhvr>
                                      <p:to>
                                        <p:strVal val="visible"/>
                                      </p:to>
                                    </p:set>
                                    <p:set>
                                      <p:cBhvr>
                                        <p:cTn id="240" dur="228" fill="hold">
                                          <p:stCondLst>
                                            <p:cond delay="0"/>
                                          </p:stCondLst>
                                        </p:cTn>
                                        <p:tgtEl>
                                          <p:spTgt spid="28"/>
                                        </p:tgtEl>
                                        <p:attrNameLst>
                                          <p:attrName>style.rotation</p:attrName>
                                        </p:attrNameLst>
                                      </p:cBhvr>
                                      <p:to>
                                        <p:strVal val="-45.0"/>
                                      </p:to>
                                    </p:set>
                                    <p:anim calcmode="lin" valueType="num">
                                      <p:cBhvr>
                                        <p:cTn id="241" dur="228" fill="hold">
                                          <p:stCondLst>
                                            <p:cond delay="228"/>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242" dur="228"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243" dur="78" decel="50000" autoRev="1" fill="hold">
                                          <p:stCondLst>
                                            <p:cond delay="228"/>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244" dur="68" fill="hold">
                                          <p:stCondLst>
                                            <p:cond delay="432"/>
                                          </p:stCondLst>
                                        </p:cTn>
                                        <p:tgtEl>
                                          <p:spTgt spid="2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animBg="1"/>
      <p:bldP spid="10" grpId="0" animBg="1"/>
      <p:bldP spid="11" grpId="0"/>
      <p:bldP spid="14" grpId="0" animBg="1"/>
      <p:bldP spid="12" grpId="0"/>
      <p:bldP spid="15" grpId="0"/>
      <p:bldP spid="16" grpId="0"/>
      <p:bldP spid="19" grpId="0"/>
      <p:bldP spid="20" grpId="0" animBg="1"/>
      <p:bldP spid="21" grpId="0" animBg="1"/>
      <p:bldP spid="22" grpId="0" animBg="1"/>
      <p:bldP spid="23" grpId="0" animBg="1"/>
      <p:bldP spid="24" grpId="0" animBg="1"/>
      <p:bldP spid="25" grpId="0" animBg="1"/>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p:nvPr/>
        </p:nvSpPr>
        <p:spPr>
          <a:xfrm>
            <a:off x="0" y="500042"/>
            <a:ext cx="9144000" cy="584775"/>
          </a:xfrm>
          <a:prstGeom prst="rect">
            <a:avLst/>
          </a:prstGeom>
        </p:spPr>
        <p:txBody>
          <a:bodyPr wrap="square">
            <a:spAutoFit/>
          </a:bodyPr>
          <a:lstStyle/>
          <a:p>
            <a:pPr algn="ctr"/>
            <a:r>
              <a:rPr lang="fr-FR" sz="3200" dirty="0" smtClean="0">
                <a:solidFill>
                  <a:srgbClr val="FF0000"/>
                </a:solidFill>
                <a:latin typeface="Poor Richard" pitchFamily="18" charset="0"/>
              </a:rPr>
              <a:t>2 </a:t>
            </a:r>
            <a:r>
              <a:rPr lang="fr-FR" sz="3200" dirty="0" smtClean="0">
                <a:solidFill>
                  <a:srgbClr val="FF0000"/>
                </a:solidFill>
                <a:latin typeface="Arial" pitchFamily="34" charset="0"/>
                <a:cs typeface="Arial" pitchFamily="34" charset="0"/>
              </a:rPr>
              <a:t>–</a:t>
            </a:r>
            <a:r>
              <a:rPr lang="fr-FR" sz="3200" dirty="0" smtClean="0">
                <a:solidFill>
                  <a:srgbClr val="FF0000"/>
                </a:solidFill>
                <a:latin typeface="Poor Richard" pitchFamily="18" charset="0"/>
              </a:rPr>
              <a:t> </a:t>
            </a:r>
            <a:r>
              <a:rPr lang="fr-FR" sz="3200" u="sng" dirty="0" smtClean="0">
                <a:solidFill>
                  <a:srgbClr val="FF0000"/>
                </a:solidFill>
                <a:latin typeface="Poor Richard" pitchFamily="18" charset="0"/>
              </a:rPr>
              <a:t>Un tourisme qui transforme le territoire et les sociétés.</a:t>
            </a:r>
            <a:endParaRPr lang="fr-FR" sz="3200" u="sng" dirty="0">
              <a:solidFill>
                <a:srgbClr val="FF0000"/>
              </a:solidFill>
              <a:latin typeface="Poor Richard" pitchFamily="18" charset="0"/>
            </a:endParaRPr>
          </a:p>
        </p:txBody>
      </p:sp>
      <p:pic>
        <p:nvPicPr>
          <p:cNvPr id="1026" name="Picture 2"/>
          <p:cNvPicPr>
            <a:picLocks noChangeAspect="1" noChangeArrowheads="1"/>
          </p:cNvPicPr>
          <p:nvPr/>
        </p:nvPicPr>
        <p:blipFill>
          <a:blip r:embed="rId3"/>
          <a:srcRect l="10418" t="52917" r="27074" b="6073"/>
          <a:stretch>
            <a:fillRect/>
          </a:stretch>
        </p:blipFill>
        <p:spPr bwMode="auto">
          <a:xfrm>
            <a:off x="714348" y="1857364"/>
            <a:ext cx="7549383" cy="2786082"/>
          </a:xfrm>
          <a:prstGeom prst="rect">
            <a:avLst/>
          </a:prstGeom>
          <a:noFill/>
          <a:ln w="9525">
            <a:solidFill>
              <a:schemeClr val="tx1"/>
            </a:solidFill>
            <a:miter lim="800000"/>
            <a:headEnd/>
            <a:tailEnd/>
          </a:ln>
          <a:effectLst/>
        </p:spPr>
      </p:pic>
      <p:sp>
        <p:nvSpPr>
          <p:cNvPr id="4" name="ZoneTexte 3"/>
          <p:cNvSpPr txBox="1"/>
          <p:nvPr/>
        </p:nvSpPr>
        <p:spPr>
          <a:xfrm>
            <a:off x="0" y="4857760"/>
            <a:ext cx="9144000" cy="954107"/>
          </a:xfrm>
          <a:prstGeom prst="rect">
            <a:avLst/>
          </a:prstGeom>
          <a:solidFill>
            <a:schemeClr val="bg1">
              <a:lumMod val="95000"/>
            </a:schemeClr>
          </a:solidFill>
          <a:ln>
            <a:solidFill>
              <a:schemeClr val="tx1"/>
            </a:solidFill>
          </a:ln>
        </p:spPr>
        <p:txBody>
          <a:bodyPr wrap="square" rtlCol="0">
            <a:spAutoFit/>
          </a:bodyPr>
          <a:lstStyle/>
          <a:p>
            <a:pPr algn="ctr"/>
            <a:r>
              <a:rPr lang="fr-FR" sz="2800" i="1" u="sng" dirty="0" smtClean="0">
                <a:latin typeface="Poor Richard" pitchFamily="18" charset="0"/>
              </a:rPr>
              <a:t>Par groupes de 2 élèves </a:t>
            </a:r>
            <a:r>
              <a:rPr lang="fr-FR" sz="2800" dirty="0" smtClean="0">
                <a:latin typeface="Poor Richard" pitchFamily="18" charset="0"/>
              </a:rPr>
              <a:t>- Répondez aux questions de la fiche d’activité n°2 à l’aide du corpus documentaire n°2.</a:t>
            </a:r>
            <a:endParaRPr lang="fr-FR" sz="2800"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7"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1+#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000108"/>
            <a:ext cx="9143999"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fr-FR" sz="2800" b="0" i="0" u="none" strike="noStrike" cap="none" normalizeH="0" baseline="0" dirty="0" smtClean="0">
                <a:ln>
                  <a:noFill/>
                </a:ln>
                <a:solidFill>
                  <a:srgbClr val="000000"/>
                </a:solidFill>
                <a:effectLst/>
                <a:latin typeface="Poor Richard" pitchFamily="18" charset="0"/>
                <a:ea typeface="Calibri" pitchFamily="34" charset="0"/>
                <a:cs typeface="Calibri" pitchFamily="34" charset="0"/>
              </a:rPr>
              <a:t>1.   Relevez les noms des acteurs qui développent le tourisme à Cancun. </a:t>
            </a:r>
            <a:endParaRPr kumimoji="0" lang="fr-FR" sz="4000" b="0" i="0" u="none" strike="noStrike" cap="none" normalizeH="0" baseline="0" dirty="0" smtClean="0">
              <a:ln>
                <a:noFill/>
              </a:ln>
              <a:solidFill>
                <a:schemeClr val="tx1"/>
              </a:solidFill>
              <a:effectLst/>
              <a:latin typeface="Poor Richard" pitchFamily="18" charset="0"/>
              <a:cs typeface="Arial" pitchFamily="34" charset="0"/>
            </a:endParaRPr>
          </a:p>
        </p:txBody>
      </p:sp>
      <p:pic>
        <p:nvPicPr>
          <p:cNvPr id="1026" name="Picture 2"/>
          <p:cNvPicPr>
            <a:picLocks noChangeAspect="1" noChangeArrowheads="1"/>
          </p:cNvPicPr>
          <p:nvPr/>
        </p:nvPicPr>
        <p:blipFill>
          <a:blip r:embed="rId3"/>
          <a:srcRect l="13394" r="12935"/>
          <a:stretch>
            <a:fillRect/>
          </a:stretch>
        </p:blipFill>
        <p:spPr bwMode="auto">
          <a:xfrm>
            <a:off x="357158" y="2285992"/>
            <a:ext cx="4714908" cy="3600000"/>
          </a:xfrm>
          <a:prstGeom prst="rect">
            <a:avLst/>
          </a:prstGeom>
          <a:noFill/>
          <a:ln w="9525">
            <a:solidFill>
              <a:schemeClr val="tx1"/>
            </a:solid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857752" y="1714488"/>
            <a:ext cx="407196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fr-FR" sz="2800" b="0" i="0" u="none" strike="noStrike" cap="none" normalizeH="0" baseline="0" dirty="0" smtClean="0">
                <a:ln>
                  <a:noFill/>
                </a:ln>
                <a:solidFill>
                  <a:srgbClr val="000000"/>
                </a:solidFill>
                <a:effectLst/>
                <a:latin typeface="Poor Richard" pitchFamily="18" charset="0"/>
                <a:ea typeface="Calibri" pitchFamily="34" charset="0"/>
                <a:cs typeface="Calibri" pitchFamily="34" charset="0"/>
              </a:rPr>
              <a:t>2.  Montrez que le tourisme à Cancun est un facteur de développement important pour le Mexique. </a:t>
            </a:r>
            <a:endParaRPr kumimoji="0" lang="fr-FR" sz="4000" b="0" i="0" u="none" strike="noStrike" cap="none" normalizeH="0" baseline="0" dirty="0" smtClean="0">
              <a:ln>
                <a:noFill/>
              </a:ln>
              <a:solidFill>
                <a:schemeClr val="tx1"/>
              </a:solidFill>
              <a:effectLst/>
              <a:latin typeface="Poor Richard" pitchFamily="18" charset="0"/>
              <a:cs typeface="Arial" pitchFamily="34" charset="0"/>
            </a:endParaRPr>
          </a:p>
        </p:txBody>
      </p:sp>
      <p:pic>
        <p:nvPicPr>
          <p:cNvPr id="4" name="Picture 5"/>
          <p:cNvPicPr>
            <a:picLocks noChangeAspect="1" noChangeArrowheads="1"/>
          </p:cNvPicPr>
          <p:nvPr/>
        </p:nvPicPr>
        <p:blipFill>
          <a:blip r:embed="rId3"/>
          <a:srcRect l="29649" t="18603" r="30819" b="3881"/>
          <a:stretch>
            <a:fillRect/>
          </a:stretch>
        </p:blipFill>
        <p:spPr bwMode="auto">
          <a:xfrm>
            <a:off x="214281" y="285728"/>
            <a:ext cx="4404391" cy="4857784"/>
          </a:xfrm>
          <a:prstGeom prst="rect">
            <a:avLst/>
          </a:prstGeom>
          <a:noFill/>
          <a:ln w="9525">
            <a:solidFill>
              <a:srgbClr val="FFC000"/>
            </a:solid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2" name="Rectangle 3"/>
          <p:cNvSpPr>
            <a:spLocks noChangeArrowheads="1"/>
          </p:cNvSpPr>
          <p:nvPr/>
        </p:nvSpPr>
        <p:spPr bwMode="auto">
          <a:xfrm>
            <a:off x="0" y="857232"/>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fr-FR" sz="2800" b="0" i="0" u="none" strike="noStrike" cap="none" normalizeH="0" baseline="0" dirty="0" smtClean="0">
                <a:ln>
                  <a:noFill/>
                </a:ln>
                <a:solidFill>
                  <a:srgbClr val="000000"/>
                </a:solidFill>
                <a:effectLst/>
                <a:latin typeface="Poor Richard" pitchFamily="18" charset="0"/>
                <a:ea typeface="Calibri" pitchFamily="34" charset="0"/>
                <a:cs typeface="Calibri" pitchFamily="34" charset="0"/>
              </a:rPr>
              <a:t>3.   Quels emplois occupent les Mayas venus dans la région de Cancun ?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3" name="Rectangle 2"/>
          <p:cNvSpPr/>
          <p:nvPr/>
        </p:nvSpPr>
        <p:spPr>
          <a:xfrm>
            <a:off x="357158" y="1857364"/>
            <a:ext cx="8429684" cy="3046988"/>
          </a:xfrm>
          <a:prstGeom prst="rect">
            <a:avLst/>
          </a:prstGeom>
          <a:ln>
            <a:solidFill>
              <a:schemeClr val="tx1"/>
            </a:solidFill>
          </a:ln>
        </p:spPr>
        <p:txBody>
          <a:bodyPr wrap="square">
            <a:spAutoFit/>
          </a:bodyPr>
          <a:lstStyle/>
          <a:p>
            <a:r>
              <a:rPr lang="fr-FR" sz="1600" i="1" dirty="0" smtClean="0">
                <a:latin typeface="Poor Richard" pitchFamily="18" charset="0"/>
              </a:rPr>
              <a:t>Les Mayas du Mexique sont les descendants d’une civilisation ancienne d’Amérique, qui dominait le Mexique de la préhistoire jusqu’à la conquête espagnole en 1520.</a:t>
            </a:r>
          </a:p>
          <a:p>
            <a:endParaRPr lang="fr-FR" sz="1600" dirty="0" smtClean="0">
              <a:latin typeface="Poor Richard" pitchFamily="18" charset="0"/>
            </a:endParaRPr>
          </a:p>
          <a:p>
            <a:r>
              <a:rPr lang="fr-FR" sz="1600" dirty="0" smtClean="0">
                <a:latin typeface="Poor Richard" pitchFamily="18" charset="0"/>
              </a:rPr>
              <a:t>Un nombre grandissant de [...] Mayas, jeunes et instruits, migrent vers les sites touristiques de Cancún et du littoral caraïbe pour y travailler. [...] Ces migrants forment une armée de guides et d’employés de l’hôtellerie [...]. Généralement non déclarés, ils sont sous-payés. [...] Mais les membres du groupe âgés et ne parlant pas l’espagnol restent à l’écart du dynamisme touristique. Cela dit, le tourisme de masse n’a pas que des effets néfastes pour les Mayas. En effet, ces derniers profitent indirectement du développement des services dans la région tels que les cliniques, marchés d’alimentation modernes, centres de loisirs. [...] Leurs conditions de vie s’améliorent sur les plans sanitaire et éducatif.</a:t>
            </a:r>
          </a:p>
          <a:p>
            <a:endParaRPr lang="fr-FR" sz="1600" dirty="0" smtClean="0">
              <a:latin typeface="Poor Richard" pitchFamily="18" charset="0"/>
            </a:endParaRPr>
          </a:p>
          <a:p>
            <a:pPr algn="r"/>
            <a:r>
              <a:rPr lang="fr-FR" sz="1400" dirty="0" smtClean="0">
                <a:latin typeface="Poor Richard" pitchFamily="18" charset="0"/>
              </a:rPr>
              <a:t>Yves Archambault, </a:t>
            </a:r>
            <a:r>
              <a:rPr lang="fr-FR" sz="1400" i="1" dirty="0" smtClean="0">
                <a:latin typeface="Poor Richard" pitchFamily="18" charset="0"/>
              </a:rPr>
              <a:t>Observatoire des Amériques</a:t>
            </a:r>
            <a:r>
              <a:rPr lang="fr-FR" sz="1400" dirty="0" smtClean="0">
                <a:latin typeface="Poor Richard" pitchFamily="18" charset="0"/>
              </a:rPr>
              <a:t>, 2008</a:t>
            </a:r>
            <a:r>
              <a:rPr lang="fr-FR" sz="1600" dirty="0" smtClean="0">
                <a:latin typeface="Poor Richard" pitchFamily="18" charset="0"/>
              </a:rPr>
              <a:t>.</a:t>
            </a:r>
            <a:endParaRPr lang="fr-FR" sz="1600" dirty="0">
              <a:latin typeface="Poor Richard"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2" name="Rectangle 3"/>
          <p:cNvSpPr>
            <a:spLocks noChangeArrowheads="1"/>
          </p:cNvSpPr>
          <p:nvPr/>
        </p:nvSpPr>
        <p:spPr bwMode="auto">
          <a:xfrm>
            <a:off x="0" y="857232"/>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fr-FR" sz="2800" b="0" i="0" u="none" strike="noStrike" cap="none" normalizeH="0" baseline="0" dirty="0" smtClean="0">
                <a:ln>
                  <a:noFill/>
                </a:ln>
                <a:solidFill>
                  <a:srgbClr val="000000"/>
                </a:solidFill>
                <a:effectLst/>
                <a:latin typeface="Poor Richard" pitchFamily="18" charset="0"/>
                <a:ea typeface="Calibri" pitchFamily="34" charset="0"/>
                <a:cs typeface="Calibri" pitchFamily="34" charset="0"/>
              </a:rPr>
              <a:t>4.   Que peut-on dire des conditions de vie des Mayas travaillant pour le tourisme à Cancun ?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pic>
        <p:nvPicPr>
          <p:cNvPr id="3" name="Picture 1"/>
          <p:cNvPicPr>
            <a:picLocks noChangeAspect="1" noChangeArrowheads="1"/>
          </p:cNvPicPr>
          <p:nvPr/>
        </p:nvPicPr>
        <p:blipFill>
          <a:blip r:embed="rId3"/>
          <a:srcRect l="15948" t="13229" r="24429" b="4750"/>
          <a:stretch>
            <a:fillRect/>
          </a:stretch>
        </p:blipFill>
        <p:spPr bwMode="auto">
          <a:xfrm>
            <a:off x="2714612" y="1928802"/>
            <a:ext cx="4357718" cy="3372059"/>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fr-FR" sz="2800" b="0" i="0" u="none" strike="noStrike" cap="none" normalizeH="0" baseline="0" dirty="0" smtClean="0">
                <a:ln>
                  <a:noFill/>
                </a:ln>
                <a:solidFill>
                  <a:srgbClr val="000000"/>
                </a:solidFill>
                <a:effectLst/>
                <a:latin typeface="Poor Richard" pitchFamily="18" charset="0"/>
                <a:ea typeface="Calibri" pitchFamily="34" charset="0"/>
                <a:cs typeface="Calibri" pitchFamily="34" charset="0"/>
              </a:rPr>
              <a:t>5.   Identifiez les problèmes environnementaux posés par le tourisme à Cancun.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3" name="Rectangle 2"/>
          <p:cNvSpPr/>
          <p:nvPr/>
        </p:nvSpPr>
        <p:spPr>
          <a:xfrm>
            <a:off x="0" y="1142984"/>
            <a:ext cx="9144000" cy="4308872"/>
          </a:xfrm>
          <a:prstGeom prst="rect">
            <a:avLst/>
          </a:prstGeom>
        </p:spPr>
        <p:txBody>
          <a:bodyPr wrap="square">
            <a:spAutoFit/>
          </a:bodyPr>
          <a:lstStyle/>
          <a:p>
            <a:r>
              <a:rPr lang="fr-FR" sz="2000" dirty="0" smtClean="0">
                <a:solidFill>
                  <a:srgbClr val="FF0000"/>
                </a:solidFill>
                <a:latin typeface="Poor Richard" pitchFamily="18" charset="0"/>
              </a:rPr>
              <a:t>Cancún, paradis des touristes, enfer des Mexicains ? </a:t>
            </a:r>
          </a:p>
          <a:p>
            <a:endParaRPr lang="fr-FR" sz="2000" dirty="0" smtClean="0">
              <a:solidFill>
                <a:srgbClr val="FF0000"/>
              </a:solidFill>
              <a:latin typeface="Poor Richard" pitchFamily="18" charset="0"/>
            </a:endParaRPr>
          </a:p>
          <a:p>
            <a:r>
              <a:rPr lang="fr-FR" dirty="0" smtClean="0">
                <a:latin typeface="Poor Richard" pitchFamily="18" charset="0"/>
              </a:rPr>
              <a:t>« Après les quatre voies de la zone hôtelière, puis les embouteillages du centre où vivent les cadres des hôtels, on arrive sur une route cabossée : des chemins de terre dignes de la brousse. Autour, une suite de bidonvilles, la majorité sans services, où habitent les petites mains de l’hôtellerie […]. </a:t>
            </a:r>
          </a:p>
          <a:p>
            <a:r>
              <a:rPr lang="fr-FR" dirty="0" smtClean="0">
                <a:latin typeface="Poor Richard" pitchFamily="18" charset="0"/>
              </a:rPr>
              <a:t>Chaque famille qui débarque à Cancún s’installe où elle peut, pose quelques tôles et creuse un trou pour les WC. Le réseau d’eau cristalline en dessous est aujourd’hui inutilisable. A cette pollution se sont ajoutées les tonnes de fertilisants des golfs qui ont pénétré le sous-sol […]. </a:t>
            </a:r>
          </a:p>
          <a:p>
            <a:r>
              <a:rPr lang="fr-FR" dirty="0" smtClean="0">
                <a:latin typeface="Poor Richard" pitchFamily="18" charset="0"/>
              </a:rPr>
              <a:t>Les déchets des touristes sont entassés au milieu de ces quartiers pauvres. Une deuxième décharge a dû ouvrir en catastrophe en 2006. Présentée comme « provisoire » en raison de la proximité des habitations, elle ne l’est déjà plus […]. </a:t>
            </a:r>
          </a:p>
          <a:p>
            <a:r>
              <a:rPr lang="fr-FR" dirty="0" smtClean="0">
                <a:latin typeface="Poor Richard" pitchFamily="18" charset="0"/>
              </a:rPr>
              <a:t>Cancún croule chaque jour sous 750 tonnes de déchets : la moitié provient des habitants, l’autre moitié des 26 000 chambres d’hôtels ». </a:t>
            </a:r>
          </a:p>
          <a:p>
            <a:endParaRPr lang="fr-FR" sz="2000" dirty="0" smtClean="0">
              <a:latin typeface="Poor Richard" pitchFamily="18" charset="0"/>
            </a:endParaRPr>
          </a:p>
          <a:p>
            <a:pPr algn="r"/>
            <a:r>
              <a:rPr lang="fr-FR" sz="1600" dirty="0" smtClean="0">
                <a:latin typeface="Poor Richard" pitchFamily="18" charset="0"/>
              </a:rPr>
              <a:t>Anne </a:t>
            </a:r>
            <a:r>
              <a:rPr lang="fr-FR" sz="1600" dirty="0" err="1" smtClean="0">
                <a:latin typeface="Poor Richard" pitchFamily="18" charset="0"/>
              </a:rPr>
              <a:t>Vigna</a:t>
            </a:r>
            <a:r>
              <a:rPr lang="fr-FR" sz="1600" dirty="0" smtClean="0">
                <a:latin typeface="Poor Richard" pitchFamily="18" charset="0"/>
              </a:rPr>
              <a:t> « </a:t>
            </a:r>
            <a:r>
              <a:rPr lang="fr-FR" sz="1600" i="1" dirty="0" smtClean="0">
                <a:latin typeface="Poor Richard" pitchFamily="18" charset="0"/>
              </a:rPr>
              <a:t>Cancún, paradis des touristes, enfer pour les Mexicains », rue89.com, 15 août 2008. </a:t>
            </a:r>
            <a:endParaRPr lang="fr-FR" sz="1600" dirty="0">
              <a:latin typeface="Poor Richard"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14282" y="571480"/>
            <a:ext cx="8715436" cy="584775"/>
          </a:xfrm>
          <a:prstGeom prst="rect">
            <a:avLst/>
          </a:prstGeom>
          <a:solidFill>
            <a:srgbClr val="B2B2B2">
              <a:alpha val="20000"/>
            </a:srgbClr>
          </a:solidFill>
          <a:ln>
            <a:solidFill>
              <a:srgbClr val="FF0000"/>
            </a:solidFill>
          </a:ln>
        </p:spPr>
        <p:txBody>
          <a:bodyPr wrap="square" rtlCol="0">
            <a:spAutoFit/>
          </a:bodyPr>
          <a:lstStyle/>
          <a:p>
            <a:pPr algn="ctr"/>
            <a:r>
              <a:rPr lang="fr-FR" sz="3200" dirty="0" smtClean="0">
                <a:solidFill>
                  <a:srgbClr val="FF0000"/>
                </a:solidFill>
                <a:latin typeface="Poor Richard" pitchFamily="18" charset="0"/>
              </a:rPr>
              <a:t>Chapitre 2</a:t>
            </a:r>
            <a:endParaRPr lang="fr-FR" sz="3200" dirty="0">
              <a:solidFill>
                <a:srgbClr val="FF0000"/>
              </a:solidFill>
              <a:latin typeface="Poor Richard" pitchFamily="18" charset="0"/>
            </a:endParaRPr>
          </a:p>
        </p:txBody>
      </p:sp>
      <p:sp>
        <p:nvSpPr>
          <p:cNvPr id="6" name="Rectangle 5"/>
          <p:cNvSpPr/>
          <p:nvPr/>
        </p:nvSpPr>
        <p:spPr>
          <a:xfrm>
            <a:off x="0" y="3000372"/>
            <a:ext cx="9144000"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66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Poor Richard" pitchFamily="18" charset="0"/>
              </a:rPr>
              <a:t>Le tourisme  et  ses  espaces</a:t>
            </a:r>
            <a:endParaRPr lang="fr-FR" sz="66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par>
                          <p:cTn id="8" fill="hold">
                            <p:stCondLst>
                              <p:cond delay="20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set>
                                      <p:cBhvr>
                                        <p:cTn id="11" dur="228" fill="hold">
                                          <p:stCondLst>
                                            <p:cond delay="0"/>
                                          </p:stCondLst>
                                        </p:cTn>
                                        <p:tgtEl>
                                          <p:spTgt spid="6"/>
                                        </p:tgtEl>
                                        <p:attrNameLst>
                                          <p:attrName>style.rotation</p:attrName>
                                        </p:attrNameLst>
                                      </p:cBhvr>
                                      <p:to>
                                        <p:strVal val="-45.0"/>
                                      </p:to>
                                    </p:set>
                                    <p:anim calcmode="lin" valueType="num">
                                      <p:cBhvr>
                                        <p:cTn id="12" dur="228" fill="hold">
                                          <p:stCondLst>
                                            <p:cond delay="228"/>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3" dur="228"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8"/>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3000" r="-13000"/>
          </a:stretch>
        </a:blip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285720" y="2928934"/>
            <a:ext cx="4357718" cy="3108691"/>
          </a:xfrm>
          <a:prstGeom prst="rect">
            <a:avLst/>
          </a:prstGeom>
          <a:noFill/>
          <a:ln w="9525">
            <a:noFill/>
            <a:miter lim="800000"/>
            <a:headEnd/>
            <a:tailEnd/>
          </a:ln>
        </p:spPr>
      </p:pic>
      <p:sp>
        <p:nvSpPr>
          <p:cNvPr id="3" name="Rectangle 2"/>
          <p:cNvSpPr/>
          <p:nvPr/>
        </p:nvSpPr>
        <p:spPr>
          <a:xfrm>
            <a:off x="0" y="500042"/>
            <a:ext cx="9144000" cy="1692771"/>
          </a:xfrm>
          <a:prstGeom prst="rect">
            <a:avLst/>
          </a:prstGeom>
        </p:spPr>
        <p:txBody>
          <a:bodyPr wrap="square">
            <a:spAutoFit/>
          </a:bodyPr>
          <a:lstStyle/>
          <a:p>
            <a:r>
              <a:rPr lang="fr-FR" sz="2800" dirty="0" smtClean="0">
                <a:latin typeface="Poor Richard" pitchFamily="18" charset="0"/>
              </a:rPr>
              <a:t>Reproduisez puis complétez la  carte mentale avec, </a:t>
            </a:r>
            <a:r>
              <a:rPr lang="fr-FR" sz="2800" u="sng" dirty="0" smtClean="0">
                <a:latin typeface="Poor Richard" pitchFamily="18" charset="0"/>
              </a:rPr>
              <a:t>par exemple,</a:t>
            </a:r>
            <a:r>
              <a:rPr lang="fr-FR" sz="2800" dirty="0" smtClean="0">
                <a:latin typeface="Poor Richard" pitchFamily="18" charset="0"/>
              </a:rPr>
              <a:t> les mots suivants : </a:t>
            </a:r>
          </a:p>
          <a:p>
            <a:pPr algn="ctr"/>
            <a:r>
              <a:rPr lang="fr-FR" sz="2400" i="1" dirty="0" smtClean="0">
                <a:latin typeface="Poor Richard" pitchFamily="18" charset="0"/>
              </a:rPr>
              <a:t>développement économique / nature fragilisée/ aménagements</a:t>
            </a:r>
          </a:p>
          <a:p>
            <a:pPr algn="ctr"/>
            <a:r>
              <a:rPr lang="fr-FR" sz="2400" i="1" dirty="0" smtClean="0">
                <a:latin typeface="Poor Richard" pitchFamily="18" charset="0"/>
              </a:rPr>
              <a:t>des transports / déchets / population  locale à l’écart / création emplois </a:t>
            </a:r>
            <a:r>
              <a:rPr lang="fr-FR" sz="2400" dirty="0" smtClean="0">
                <a:latin typeface="Poor Richard" pitchFamily="18" charset="0"/>
              </a:rPr>
              <a:t>…</a:t>
            </a:r>
            <a:endParaRPr lang="fr-FR" sz="2400" dirty="0">
              <a:latin typeface="Poor Richard"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2844" y="2928934"/>
            <a:ext cx="9144000" cy="1815882"/>
          </a:xfrm>
          <a:prstGeom prst="rect">
            <a:avLst/>
          </a:prstGeom>
          <a:solidFill>
            <a:srgbClr val="0099FF">
              <a:alpha val="10196"/>
            </a:srgbClr>
          </a:solidFill>
        </p:spPr>
        <p:txBody>
          <a:bodyPr wrap="square" rtlCol="0">
            <a:spAutoFit/>
          </a:bodyPr>
          <a:lstStyle/>
          <a:p>
            <a:pPr algn="ctr"/>
            <a:r>
              <a:rPr lang="fr-FR" sz="2800" b="1" u="sng" dirty="0" smtClean="0">
                <a:solidFill>
                  <a:srgbClr val="0033CC"/>
                </a:solidFill>
                <a:latin typeface="Poor Richard" pitchFamily="18" charset="0"/>
              </a:rPr>
              <a:t>Sujet proposé </a:t>
            </a:r>
            <a:r>
              <a:rPr lang="fr-FR" sz="2800" dirty="0" smtClean="0">
                <a:solidFill>
                  <a:srgbClr val="0033CC"/>
                </a:solidFill>
                <a:latin typeface="Poor Richard" pitchFamily="18" charset="0"/>
              </a:rPr>
              <a:t>: Expliquez en une vingtaine de lignes l’impact du tourisme sur Cancún</a:t>
            </a:r>
          </a:p>
          <a:p>
            <a:pPr algn="ctr"/>
            <a:endParaRPr lang="fr-FR" sz="2800" dirty="0" smtClean="0">
              <a:solidFill>
                <a:srgbClr val="0033CC"/>
              </a:solidFill>
              <a:latin typeface="Poor Richard" pitchFamily="18" charset="0"/>
            </a:endParaRPr>
          </a:p>
          <a:p>
            <a:pPr algn="ctr"/>
            <a:r>
              <a:rPr lang="fr-FR" sz="2800" dirty="0" smtClean="0">
                <a:solidFill>
                  <a:srgbClr val="0033CC"/>
                </a:solidFill>
                <a:latin typeface="Poor Richard" pitchFamily="18" charset="0"/>
              </a:rPr>
              <a:t>Réfléchir à un plan en 2 parties</a:t>
            </a:r>
            <a:endParaRPr lang="fr-FR" sz="2800" dirty="0">
              <a:solidFill>
                <a:srgbClr val="0033CC"/>
              </a:solidFill>
              <a:latin typeface="Poor Richard"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1142984"/>
            <a:ext cx="7429552" cy="41434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dirty="0" smtClean="0">
                <a:solidFill>
                  <a:srgbClr val="FF0000"/>
                </a:solidFill>
                <a:latin typeface="Poor Richard" pitchFamily="18" charset="0"/>
              </a:rPr>
              <a:t>3. </a:t>
            </a:r>
            <a:r>
              <a:rPr lang="fr-FR" sz="5400" u="sng" dirty="0" smtClean="0">
                <a:solidFill>
                  <a:srgbClr val="FF0000"/>
                </a:solidFill>
                <a:latin typeface="Poor Richard" pitchFamily="18" charset="0"/>
              </a:rPr>
              <a:t>Un tourisme mondialisé et diversifié</a:t>
            </a:r>
            <a:endParaRPr lang="fr-FR" sz="5400" u="sng" dirty="0">
              <a:solidFill>
                <a:srgbClr val="FF0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4356"/>
            <a:ext cx="9144000" cy="584775"/>
          </a:xfrm>
          <a:prstGeom prst="rect">
            <a:avLst/>
          </a:prstGeom>
        </p:spPr>
        <p:txBody>
          <a:bodyPr wrap="square">
            <a:spAutoFit/>
          </a:bodyPr>
          <a:lstStyle/>
          <a:p>
            <a:pPr algn="ctr"/>
            <a:r>
              <a:rPr lang="fr-FR" sz="3200" dirty="0" smtClean="0">
                <a:solidFill>
                  <a:srgbClr val="0033CC"/>
                </a:solidFill>
                <a:latin typeface="Poor Richard" pitchFamily="18" charset="0"/>
              </a:rPr>
              <a:t>De nouvelles formes de tourisme se développent.</a:t>
            </a:r>
            <a:endParaRPr lang="fr-FR" sz="3200" dirty="0">
              <a:solidFill>
                <a:srgbClr val="0033CC"/>
              </a:solidFill>
              <a:latin typeface="Poor Richard" pitchFamily="18" charset="0"/>
            </a:endParaRPr>
          </a:p>
        </p:txBody>
      </p:sp>
      <p:pic>
        <p:nvPicPr>
          <p:cNvPr id="3" name="Picture 5">
            <a:hlinkClick r:id="rId2"/>
          </p:cNvPr>
          <p:cNvPicPr>
            <a:picLocks noChangeAspect="1" noChangeArrowheads="1"/>
          </p:cNvPicPr>
          <p:nvPr/>
        </p:nvPicPr>
        <p:blipFill>
          <a:blip r:embed="rId3" cstate="print"/>
          <a:srcRect/>
          <a:stretch>
            <a:fillRect/>
          </a:stretch>
        </p:blipFill>
        <p:spPr bwMode="auto">
          <a:xfrm>
            <a:off x="1" y="2143116"/>
            <a:ext cx="9144000" cy="29103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p:cNvPr>
          <p:cNvPicPr>
            <a:picLocks noChangeAspect="1" noChangeArrowheads="1"/>
          </p:cNvPicPr>
          <p:nvPr/>
        </p:nvPicPr>
        <p:blipFill>
          <a:blip r:embed="rId3" cstate="print"/>
          <a:srcRect/>
          <a:stretch>
            <a:fillRect/>
          </a:stretch>
        </p:blipFill>
        <p:spPr bwMode="auto">
          <a:xfrm>
            <a:off x="285720" y="642918"/>
            <a:ext cx="8572560" cy="575090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fficher l'image d'origine"/>
          <p:cNvPicPr>
            <a:picLocks noChangeAspect="1" noChangeArrowheads="1"/>
          </p:cNvPicPr>
          <p:nvPr/>
        </p:nvPicPr>
        <p:blipFill>
          <a:blip r:embed="rId2"/>
          <a:srcRect/>
          <a:stretch>
            <a:fillRect/>
          </a:stretch>
        </p:blipFill>
        <p:spPr bwMode="auto">
          <a:xfrm>
            <a:off x="0" y="857232"/>
            <a:ext cx="9144000" cy="51206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fficher l'image d'origine"/>
          <p:cNvPicPr>
            <a:picLocks noChangeAspect="1" noChangeArrowheads="1"/>
          </p:cNvPicPr>
          <p:nvPr/>
        </p:nvPicPr>
        <p:blipFill>
          <a:blip r:embed="rId2"/>
          <a:srcRect/>
          <a:stretch>
            <a:fillRect/>
          </a:stretch>
        </p:blipFill>
        <p:spPr bwMode="auto">
          <a:xfrm>
            <a:off x="0" y="1000108"/>
            <a:ext cx="9081965" cy="45005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57158" y="1857364"/>
            <a:ext cx="8358246" cy="3539430"/>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rgbClr val="0000FF"/>
                </a:solidFill>
                <a:effectLst/>
                <a:latin typeface="Poor Richard" pitchFamily="18" charset="0"/>
                <a:ea typeface="Calibri" pitchFamily="34" charset="0"/>
                <a:cs typeface="Arial" pitchFamily="34" charset="0"/>
              </a:rPr>
              <a:t>Le tourisme de masse est au cœur de</a:t>
            </a:r>
            <a:r>
              <a:rPr kumimoji="0" lang="fr-FR" sz="3200" b="1" i="0" u="none" strike="noStrike" cap="none" normalizeH="0" baseline="0" dirty="0" smtClean="0">
                <a:ln>
                  <a:noFill/>
                </a:ln>
                <a:solidFill>
                  <a:srgbClr val="0000FF"/>
                </a:solidFill>
                <a:effectLst/>
                <a:latin typeface="Poor Richard" pitchFamily="18" charset="0"/>
                <a:ea typeface="Calibri" pitchFamily="34" charset="0"/>
                <a:cs typeface="Arial" pitchFamily="34" charset="0"/>
              </a:rPr>
              <a:t> </a:t>
            </a:r>
            <a:r>
              <a:rPr kumimoji="0" lang="fr-FR" sz="3200" i="0" u="none" strike="noStrike" cap="none" normalizeH="0" baseline="0" dirty="0" smtClean="0">
                <a:ln>
                  <a:noFill/>
                </a:ln>
                <a:solidFill>
                  <a:srgbClr val="FF0000"/>
                </a:solidFill>
                <a:effectLst/>
                <a:latin typeface="Poor Richard" pitchFamily="18" charset="0"/>
                <a:ea typeface="Calibri" pitchFamily="34" charset="0"/>
                <a:cs typeface="Arial" pitchFamily="34" charset="0"/>
              </a:rPr>
              <a:t>conflits d’usage</a:t>
            </a:r>
            <a:r>
              <a:rPr kumimoji="0" lang="fr-FR" sz="3200" b="1" i="0" u="none" strike="noStrike" cap="none" normalizeH="0" baseline="0" dirty="0" smtClean="0">
                <a:ln>
                  <a:noFill/>
                </a:ln>
                <a:solidFill>
                  <a:srgbClr val="0000FF"/>
                </a:solidFill>
                <a:effectLst/>
                <a:latin typeface="Poor Richard" pitchFamily="18" charset="0"/>
                <a:ea typeface="Calibri" pitchFamily="34" charset="0"/>
                <a:cs typeface="Arial" pitchFamily="34" charset="0"/>
              </a:rPr>
              <a:t>, </a:t>
            </a:r>
            <a:r>
              <a:rPr kumimoji="0" lang="fr-FR" sz="3200" b="0" i="0" u="none" strike="noStrike" cap="none" normalizeH="0" baseline="0" dirty="0" smtClean="0">
                <a:ln>
                  <a:noFill/>
                </a:ln>
                <a:solidFill>
                  <a:srgbClr val="0000FF"/>
                </a:solidFill>
                <a:effectLst/>
                <a:latin typeface="Poor Richard" pitchFamily="18" charset="0"/>
                <a:ea typeface="Calibri" pitchFamily="34" charset="0"/>
                <a:cs typeface="Arial" pitchFamily="34" charset="0"/>
              </a:rPr>
              <a:t>il est accusé de porter atteinte à l’environnement ou aux populations locales.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rgbClr val="0000FF"/>
                </a:solidFill>
                <a:effectLst/>
                <a:latin typeface="Poor Richard" pitchFamily="18" charset="0"/>
                <a:ea typeface="Calibri" pitchFamily="34" charset="0"/>
                <a:cs typeface="Arial" pitchFamily="34" charset="0"/>
              </a:rPr>
              <a:t>C’est pourquoi</a:t>
            </a:r>
            <a:r>
              <a:rPr kumimoji="0" lang="fr-FR" sz="3200" b="1" i="0" u="none" strike="noStrike" cap="none" normalizeH="0" baseline="0" dirty="0" smtClean="0">
                <a:ln>
                  <a:noFill/>
                </a:ln>
                <a:solidFill>
                  <a:srgbClr val="0000FF"/>
                </a:solidFill>
                <a:effectLst/>
                <a:latin typeface="Poor Richard" pitchFamily="18" charset="0"/>
                <a:ea typeface="Calibri" pitchFamily="34" charset="0"/>
                <a:cs typeface="Arial" pitchFamily="34" charset="0"/>
              </a:rPr>
              <a:t> les tours opérateurs </a:t>
            </a:r>
            <a:r>
              <a:rPr kumimoji="0" lang="fr-FR" sz="3200" b="0" i="0" u="none" strike="noStrike" cap="none" normalizeH="0" baseline="0" dirty="0" smtClean="0">
                <a:ln>
                  <a:noFill/>
                </a:ln>
                <a:solidFill>
                  <a:srgbClr val="0000FF"/>
                </a:solidFill>
                <a:effectLst/>
                <a:latin typeface="Poor Richard" pitchFamily="18" charset="0"/>
                <a:ea typeface="Calibri" pitchFamily="34" charset="0"/>
                <a:cs typeface="Arial" pitchFamily="34" charset="0"/>
              </a:rPr>
              <a:t>proposent de nouvelles formes de tourisme</a:t>
            </a:r>
            <a:r>
              <a:rPr kumimoji="0" lang="fr-FR" sz="3200" b="1" i="0" u="none" strike="noStrike" cap="none" normalizeH="0" baseline="0" dirty="0" smtClean="0">
                <a:ln>
                  <a:noFill/>
                </a:ln>
                <a:solidFill>
                  <a:srgbClr val="0000FF"/>
                </a:solidFill>
                <a:effectLst/>
                <a:latin typeface="Poor Richard" pitchFamily="18" charset="0"/>
                <a:ea typeface="Calibri" pitchFamily="34" charset="0"/>
                <a:cs typeface="Arial" pitchFamily="34" charset="0"/>
              </a:rPr>
              <a:t> </a:t>
            </a:r>
            <a:r>
              <a:rPr kumimoji="0" lang="fr-FR" sz="3200" i="0" u="none" strike="noStrike" cap="none" normalizeH="0" baseline="0" dirty="0" smtClean="0">
                <a:ln>
                  <a:noFill/>
                </a:ln>
                <a:solidFill>
                  <a:srgbClr val="FF0000"/>
                </a:solidFill>
                <a:effectLst/>
                <a:latin typeface="Poor Richard" pitchFamily="18" charset="0"/>
                <a:ea typeface="Calibri" pitchFamily="34" charset="0"/>
                <a:cs typeface="Arial" pitchFamily="34" charset="0"/>
              </a:rPr>
              <a:t>(tourisme vert, solidaire, écotourisme)</a:t>
            </a:r>
            <a:r>
              <a:rPr kumimoji="0" lang="fr-FR" sz="3200" b="1" i="0" u="none" strike="noStrike" cap="none" normalizeH="0" baseline="0" dirty="0" smtClean="0">
                <a:ln>
                  <a:noFill/>
                </a:ln>
                <a:solidFill>
                  <a:srgbClr val="0000FF"/>
                </a:solidFill>
                <a:effectLst/>
                <a:latin typeface="Poor Richard" pitchFamily="18" charset="0"/>
                <a:ea typeface="Calibri" pitchFamily="34" charset="0"/>
                <a:cs typeface="Arial" pitchFamily="34" charset="0"/>
              </a:rPr>
              <a:t> </a:t>
            </a:r>
            <a:r>
              <a:rPr kumimoji="0" lang="fr-FR" sz="3200" b="0" i="0" u="none" strike="noStrike" cap="none" normalizeH="0" baseline="0" dirty="0" smtClean="0">
                <a:ln>
                  <a:noFill/>
                </a:ln>
                <a:solidFill>
                  <a:srgbClr val="0000FF"/>
                </a:solidFill>
                <a:effectLst/>
                <a:latin typeface="Poor Richard" pitchFamily="18" charset="0"/>
                <a:ea typeface="Calibri" pitchFamily="34" charset="0"/>
                <a:cs typeface="Arial" pitchFamily="34" charset="0"/>
              </a:rPr>
              <a:t>ou de nouveaux espaces à découvrir (régions difficiles d’accès ou dangereuses).</a:t>
            </a:r>
            <a:endParaRPr kumimoji="0" lang="fr-FR" sz="3200" b="0" i="0" u="none" strike="noStrike" cap="none" normalizeH="0" baseline="0" dirty="0" smtClean="0">
              <a:ln>
                <a:noFill/>
              </a:ln>
              <a:solidFill>
                <a:srgbClr val="0000FF"/>
              </a:solidFill>
              <a:effectLst/>
              <a:latin typeface="Poor Richard" pitchFamily="18" charset="0"/>
              <a:cs typeface="Arial" pitchFamily="34" charset="0"/>
            </a:endParaRPr>
          </a:p>
        </p:txBody>
      </p:sp>
      <p:pic>
        <p:nvPicPr>
          <p:cNvPr id="3" name="Image 2" descr="crayons-01.gif"/>
          <p:cNvPicPr>
            <a:picLocks noChangeAspect="1"/>
          </p:cNvPicPr>
          <p:nvPr/>
        </p:nvPicPr>
        <p:blipFill>
          <a:blip r:embed="rId2"/>
          <a:stretch>
            <a:fillRect/>
          </a:stretch>
        </p:blipFill>
        <p:spPr>
          <a:xfrm>
            <a:off x="4000496" y="642918"/>
            <a:ext cx="833442" cy="12501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blinds(horizontal)">
                                      <p:cBhvr>
                                        <p:cTn id="7" dur="2000"/>
                                        <p:tgtEl>
                                          <p:spTgt spid="29697"/>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Documents and Settings\CUENIN\Mes documents\Mes images\Sans titre.bmp"/>
          <p:cNvPicPr/>
          <p:nvPr/>
        </p:nvPicPr>
        <p:blipFill>
          <a:blip r:embed="rId2" cstate="print">
            <a:lum/>
          </a:blip>
          <a:srcRect l="9450" t="22595" r="18495" b="10311"/>
          <a:stretch>
            <a:fillRect/>
          </a:stretch>
        </p:blipFill>
        <p:spPr bwMode="auto">
          <a:xfrm>
            <a:off x="0" y="928670"/>
            <a:ext cx="9144000" cy="4791096"/>
          </a:xfrm>
          <a:prstGeom prst="rect">
            <a:avLst/>
          </a:prstGeom>
          <a:noFill/>
        </p:spPr>
      </p:pic>
      <p:sp>
        <p:nvSpPr>
          <p:cNvPr id="4" name="Ellipse 3"/>
          <p:cNvSpPr/>
          <p:nvPr/>
        </p:nvSpPr>
        <p:spPr>
          <a:xfrm>
            <a:off x="3643306" y="1571612"/>
            <a:ext cx="1285884" cy="642942"/>
          </a:xfrm>
          <a:prstGeom prst="ellipse">
            <a:avLst/>
          </a:prstGeom>
          <a:solidFill>
            <a:srgbClr val="FF0000">
              <a:alpha val="3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6858016" y="2143116"/>
            <a:ext cx="1285884" cy="642942"/>
          </a:xfrm>
          <a:prstGeom prst="ellipse">
            <a:avLst/>
          </a:prstGeom>
          <a:solidFill>
            <a:srgbClr val="FF0000">
              <a:alpha val="3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42844" y="1000108"/>
            <a:ext cx="2214578" cy="400110"/>
          </a:xfrm>
          <a:prstGeom prst="rect">
            <a:avLst/>
          </a:prstGeom>
          <a:noFill/>
        </p:spPr>
        <p:txBody>
          <a:bodyPr wrap="square" rtlCol="0">
            <a:spAutoFit/>
          </a:bodyPr>
          <a:lstStyle/>
          <a:p>
            <a:pPr algn="ctr"/>
            <a:r>
              <a:rPr lang="fr-FR" sz="2000" b="1" dirty="0" smtClean="0">
                <a:solidFill>
                  <a:srgbClr val="FF0000"/>
                </a:solidFill>
                <a:latin typeface="Poor Richard" pitchFamily="18" charset="0"/>
              </a:rPr>
              <a:t>Amérique du Nord</a:t>
            </a:r>
            <a:endParaRPr lang="fr-FR" sz="2000" b="1" dirty="0">
              <a:solidFill>
                <a:srgbClr val="FF0000"/>
              </a:solidFill>
              <a:latin typeface="Poor Richard" pitchFamily="18" charset="0"/>
            </a:endParaRPr>
          </a:p>
        </p:txBody>
      </p:sp>
      <p:sp>
        <p:nvSpPr>
          <p:cNvPr id="9" name="ZoneTexte 8"/>
          <p:cNvSpPr txBox="1"/>
          <p:nvPr/>
        </p:nvSpPr>
        <p:spPr>
          <a:xfrm>
            <a:off x="3143240" y="1071546"/>
            <a:ext cx="2214578" cy="400110"/>
          </a:xfrm>
          <a:prstGeom prst="rect">
            <a:avLst/>
          </a:prstGeom>
          <a:noFill/>
        </p:spPr>
        <p:txBody>
          <a:bodyPr wrap="square" rtlCol="0">
            <a:spAutoFit/>
          </a:bodyPr>
          <a:lstStyle/>
          <a:p>
            <a:pPr algn="ctr"/>
            <a:r>
              <a:rPr lang="fr-FR" sz="2000" b="1" dirty="0" smtClean="0">
                <a:solidFill>
                  <a:srgbClr val="FF0000"/>
                </a:solidFill>
                <a:latin typeface="Poor Richard" pitchFamily="18" charset="0"/>
              </a:rPr>
              <a:t>Europe occidentale</a:t>
            </a:r>
            <a:endParaRPr lang="fr-FR" sz="2000" b="1" dirty="0">
              <a:solidFill>
                <a:srgbClr val="FF0000"/>
              </a:solidFill>
              <a:latin typeface="Poor Richard" pitchFamily="18" charset="0"/>
            </a:endParaRPr>
          </a:p>
        </p:txBody>
      </p:sp>
      <p:sp>
        <p:nvSpPr>
          <p:cNvPr id="10" name="ZoneTexte 9"/>
          <p:cNvSpPr txBox="1"/>
          <p:nvPr/>
        </p:nvSpPr>
        <p:spPr>
          <a:xfrm>
            <a:off x="6357950" y="1714488"/>
            <a:ext cx="2214578" cy="400110"/>
          </a:xfrm>
          <a:prstGeom prst="rect">
            <a:avLst/>
          </a:prstGeom>
          <a:noFill/>
        </p:spPr>
        <p:txBody>
          <a:bodyPr wrap="square" rtlCol="0">
            <a:spAutoFit/>
          </a:bodyPr>
          <a:lstStyle/>
          <a:p>
            <a:pPr algn="ctr"/>
            <a:r>
              <a:rPr lang="fr-FR" sz="2000" b="1" dirty="0" smtClean="0">
                <a:solidFill>
                  <a:srgbClr val="FF0000"/>
                </a:solidFill>
                <a:latin typeface="Poor Richard" pitchFamily="18" charset="0"/>
              </a:rPr>
              <a:t>Asie orientale</a:t>
            </a:r>
            <a:endParaRPr lang="fr-FR" sz="2000" b="1" dirty="0">
              <a:solidFill>
                <a:srgbClr val="FF0000"/>
              </a:solidFill>
              <a:latin typeface="Poor Richard" pitchFamily="18" charset="0"/>
            </a:endParaRPr>
          </a:p>
        </p:txBody>
      </p:sp>
      <p:sp>
        <p:nvSpPr>
          <p:cNvPr id="12" name="Rectangle 11"/>
          <p:cNvSpPr/>
          <p:nvPr/>
        </p:nvSpPr>
        <p:spPr>
          <a:xfrm>
            <a:off x="3571868" y="1500174"/>
            <a:ext cx="1428760" cy="785818"/>
          </a:xfrm>
          <a:prstGeom prst="rect">
            <a:avLst/>
          </a:prstGeom>
          <a:solidFill>
            <a:srgbClr val="0033CC">
              <a:alpha val="30196"/>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786578" y="2071678"/>
            <a:ext cx="1428760" cy="785818"/>
          </a:xfrm>
          <a:prstGeom prst="rect">
            <a:avLst/>
          </a:prstGeom>
          <a:solidFill>
            <a:srgbClr val="0033CC">
              <a:alpha val="30196"/>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00034" y="2500306"/>
            <a:ext cx="571504" cy="285752"/>
          </a:xfrm>
          <a:prstGeom prst="rect">
            <a:avLst/>
          </a:prstGeom>
          <a:solidFill>
            <a:srgbClr val="0033CC">
              <a:alpha val="30196"/>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643042" y="3429000"/>
            <a:ext cx="571504" cy="285752"/>
          </a:xfrm>
          <a:prstGeom prst="rect">
            <a:avLst/>
          </a:prstGeom>
          <a:solidFill>
            <a:srgbClr val="0033CC">
              <a:alpha val="30196"/>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3428992" y="2428868"/>
            <a:ext cx="571504" cy="285752"/>
          </a:xfrm>
          <a:prstGeom prst="rect">
            <a:avLst/>
          </a:prstGeom>
          <a:solidFill>
            <a:srgbClr val="0033CC">
              <a:alpha val="30196"/>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3714744" y="4357694"/>
            <a:ext cx="571504" cy="285752"/>
          </a:xfrm>
          <a:prstGeom prst="rect">
            <a:avLst/>
          </a:prstGeom>
          <a:solidFill>
            <a:srgbClr val="0033CC">
              <a:alpha val="30196"/>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4643438" y="2571744"/>
            <a:ext cx="571504" cy="285752"/>
          </a:xfrm>
          <a:prstGeom prst="rect">
            <a:avLst/>
          </a:prstGeom>
          <a:solidFill>
            <a:srgbClr val="0033CC">
              <a:alpha val="30196"/>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5072066" y="1571612"/>
            <a:ext cx="571504" cy="285752"/>
          </a:xfrm>
          <a:prstGeom prst="rect">
            <a:avLst/>
          </a:prstGeom>
          <a:solidFill>
            <a:srgbClr val="0033CC">
              <a:alpha val="30196"/>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7358082" y="3143248"/>
            <a:ext cx="571504" cy="285752"/>
          </a:xfrm>
          <a:prstGeom prst="rect">
            <a:avLst/>
          </a:prstGeom>
          <a:solidFill>
            <a:srgbClr val="0033CC">
              <a:alpha val="30196"/>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8001024" y="3786190"/>
            <a:ext cx="571504" cy="285752"/>
          </a:xfrm>
          <a:prstGeom prst="rect">
            <a:avLst/>
          </a:prstGeom>
          <a:solidFill>
            <a:srgbClr val="0033CC">
              <a:alpha val="30196"/>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8143900" y="5072074"/>
            <a:ext cx="571504" cy="285752"/>
          </a:xfrm>
          <a:prstGeom prst="rect">
            <a:avLst/>
          </a:prstGeom>
          <a:solidFill>
            <a:srgbClr val="0033CC">
              <a:alpha val="30196"/>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Double flèche horizontale 23"/>
          <p:cNvSpPr/>
          <p:nvPr/>
        </p:nvSpPr>
        <p:spPr>
          <a:xfrm>
            <a:off x="2143108" y="1714488"/>
            <a:ext cx="1357322" cy="357190"/>
          </a:xfrm>
          <a:prstGeom prst="lef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Double flèche horizontale 24"/>
          <p:cNvSpPr/>
          <p:nvPr/>
        </p:nvSpPr>
        <p:spPr>
          <a:xfrm rot="741134">
            <a:off x="5019526" y="2031632"/>
            <a:ext cx="1667937" cy="357190"/>
          </a:xfrm>
          <a:prstGeom prst="lef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Double flèche horizontale 25"/>
          <p:cNvSpPr/>
          <p:nvPr/>
        </p:nvSpPr>
        <p:spPr>
          <a:xfrm>
            <a:off x="8286776" y="2214554"/>
            <a:ext cx="714380" cy="357190"/>
          </a:xfrm>
          <a:prstGeom prst="lef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Double flèche horizontale 26"/>
          <p:cNvSpPr/>
          <p:nvPr/>
        </p:nvSpPr>
        <p:spPr>
          <a:xfrm>
            <a:off x="0" y="1643050"/>
            <a:ext cx="581028" cy="357190"/>
          </a:xfrm>
          <a:prstGeom prst="lef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vers le bas 27"/>
          <p:cNvSpPr/>
          <p:nvPr/>
        </p:nvSpPr>
        <p:spPr>
          <a:xfrm>
            <a:off x="1214414" y="2285992"/>
            <a:ext cx="214314" cy="428628"/>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èche vers le bas 28"/>
          <p:cNvSpPr/>
          <p:nvPr/>
        </p:nvSpPr>
        <p:spPr>
          <a:xfrm>
            <a:off x="4143372" y="2285992"/>
            <a:ext cx="214314" cy="428628"/>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èche vers le bas 29"/>
          <p:cNvSpPr/>
          <p:nvPr/>
        </p:nvSpPr>
        <p:spPr>
          <a:xfrm>
            <a:off x="7429520" y="2857496"/>
            <a:ext cx="214314" cy="428628"/>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285720" y="1428736"/>
            <a:ext cx="1785950" cy="785818"/>
          </a:xfrm>
          <a:prstGeom prst="rect">
            <a:avLst/>
          </a:prstGeom>
          <a:solidFill>
            <a:srgbClr val="0033CC">
              <a:alpha val="30196"/>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571472" y="1500174"/>
            <a:ext cx="1285884" cy="642942"/>
          </a:xfrm>
          <a:prstGeom prst="ellipse">
            <a:avLst/>
          </a:prstGeom>
          <a:solidFill>
            <a:srgbClr val="FF0000">
              <a:alpha val="3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par>
                          <p:cTn id="13" fill="hold">
                            <p:stCondLst>
                              <p:cond delay="20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9"/>
                                        </p:tgtEl>
                                        <p:attrNameLst>
                                          <p:attrName>style.visibility</p:attrName>
                                        </p:attrNameLst>
                                      </p:cBhvr>
                                      <p:to>
                                        <p:strVal val="visible"/>
                                      </p:to>
                                    </p:set>
                                    <p:anim calcmode="discrete" valueType="clr">
                                      <p:cBhvr override="childStyle">
                                        <p:cTn id="16"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9"/>
                                        </p:tgtEl>
                                        <p:attrNameLst>
                                          <p:attrName>fillcolor</p:attrName>
                                        </p:attrNameLst>
                                      </p:cBhvr>
                                      <p:tavLst>
                                        <p:tav tm="0">
                                          <p:val>
                                            <p:clrVal>
                                              <a:schemeClr val="accent2"/>
                                            </p:clrVal>
                                          </p:val>
                                        </p:tav>
                                        <p:tav tm="50000">
                                          <p:val>
                                            <p:clrVal>
                                              <a:schemeClr val="hlink"/>
                                            </p:clrVal>
                                          </p:val>
                                        </p:tav>
                                      </p:tavLst>
                                    </p:anim>
                                    <p:set>
                                      <p:cBhvr>
                                        <p:cTn id="18" dur="80"/>
                                        <p:tgtEl>
                                          <p:spTgt spid="9"/>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par>
                          <p:cTn id="24" fill="hold">
                            <p:stCondLst>
                              <p:cond delay="2000"/>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8"/>
                                        </p:tgtEl>
                                        <p:attrNameLst>
                                          <p:attrName>style.visibility</p:attrName>
                                        </p:attrNameLst>
                                      </p:cBhvr>
                                      <p:to>
                                        <p:strVal val="visible"/>
                                      </p:to>
                                    </p:set>
                                    <p:anim calcmode="discrete" valueType="clr">
                                      <p:cBhvr override="childStyle">
                                        <p:cTn id="2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8"/>
                                        </p:tgtEl>
                                        <p:attrNameLst>
                                          <p:attrName>fillcolor</p:attrName>
                                        </p:attrNameLst>
                                      </p:cBhvr>
                                      <p:tavLst>
                                        <p:tav tm="0">
                                          <p:val>
                                            <p:clrVal>
                                              <a:schemeClr val="accent2"/>
                                            </p:clrVal>
                                          </p:val>
                                        </p:tav>
                                        <p:tav tm="50000">
                                          <p:val>
                                            <p:clrVal>
                                              <a:schemeClr val="hlink"/>
                                            </p:clrVal>
                                          </p:val>
                                        </p:tav>
                                      </p:tavLst>
                                    </p:anim>
                                    <p:set>
                                      <p:cBhvr>
                                        <p:cTn id="29" dur="80"/>
                                        <p:tgtEl>
                                          <p:spTgt spid="8"/>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2000"/>
                                        <p:tgtEl>
                                          <p:spTgt spid="7"/>
                                        </p:tgtEl>
                                      </p:cBhvr>
                                    </p:animEffect>
                                  </p:childTnLst>
                                </p:cTn>
                              </p:par>
                            </p:childTnLst>
                          </p:cTn>
                        </p:par>
                        <p:par>
                          <p:cTn id="35" fill="hold">
                            <p:stCondLst>
                              <p:cond delay="200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10"/>
                                        </p:tgtEl>
                                        <p:attrNameLst>
                                          <p:attrName>style.visibility</p:attrName>
                                        </p:attrNameLst>
                                      </p:cBhvr>
                                      <p:to>
                                        <p:strVal val="visible"/>
                                      </p:to>
                                    </p:set>
                                    <p:anim calcmode="discrete" valueType="clr">
                                      <p:cBhvr override="childStyle">
                                        <p:cTn id="38"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0"/>
                                        </p:tgtEl>
                                        <p:attrNameLst>
                                          <p:attrName>fillcolor</p:attrName>
                                        </p:attrNameLst>
                                      </p:cBhvr>
                                      <p:tavLst>
                                        <p:tav tm="0">
                                          <p:val>
                                            <p:clrVal>
                                              <a:schemeClr val="accent2"/>
                                            </p:clrVal>
                                          </p:val>
                                        </p:tav>
                                        <p:tav tm="50000">
                                          <p:val>
                                            <p:clrVal>
                                              <a:schemeClr val="hlink"/>
                                            </p:clrVal>
                                          </p:val>
                                        </p:tav>
                                      </p:tavLst>
                                    </p:anim>
                                    <p:set>
                                      <p:cBhvr>
                                        <p:cTn id="40" dur="80"/>
                                        <p:tgtEl>
                                          <p:spTgt spid="10"/>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3000"/>
                                        <p:tgtEl>
                                          <p:spTgt spid="14"/>
                                        </p:tgtEl>
                                      </p:cBhvr>
                                    </p:animEffect>
                                  </p:childTnLst>
                                </p:cTn>
                              </p:par>
                            </p:childTnLst>
                          </p:cTn>
                        </p:par>
                        <p:par>
                          <p:cTn id="59" fill="hold">
                            <p:stCondLst>
                              <p:cond delay="3000"/>
                            </p:stCondLst>
                            <p:childTnLst>
                              <p:par>
                                <p:cTn id="60" presetID="22" presetClass="entr" presetSubtype="8"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3000"/>
                                        <p:tgtEl>
                                          <p:spTgt spid="16"/>
                                        </p:tgtEl>
                                      </p:cBhvr>
                                    </p:animEffect>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3000"/>
                                        <p:tgtEl>
                                          <p:spTgt spid="17"/>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3000"/>
                                        <p:tgtEl>
                                          <p:spTgt spid="18"/>
                                        </p:tgtEl>
                                      </p:cBhvr>
                                    </p:animEffect>
                                  </p:childTnLst>
                                </p:cTn>
                              </p:par>
                            </p:childTnLst>
                          </p:cTn>
                        </p:par>
                        <p:par>
                          <p:cTn id="71" fill="hold">
                            <p:stCondLst>
                              <p:cond delay="12000"/>
                            </p:stCondLst>
                            <p:childTnLst>
                              <p:par>
                                <p:cTn id="72" presetID="22" presetClass="entr" presetSubtype="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3000"/>
                                        <p:tgtEl>
                                          <p:spTgt spid="19"/>
                                        </p:tgtEl>
                                      </p:cBhvr>
                                    </p:animEffect>
                                  </p:childTnLst>
                                </p:cTn>
                              </p:par>
                            </p:childTnLst>
                          </p:cTn>
                        </p:par>
                        <p:par>
                          <p:cTn id="75" fill="hold">
                            <p:stCondLst>
                              <p:cond delay="15000"/>
                            </p:stCondLst>
                            <p:childTnLst>
                              <p:par>
                                <p:cTn id="76" presetID="22" presetClass="entr" presetSubtype="8"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left)">
                                      <p:cBhvr>
                                        <p:cTn id="78" dur="3000"/>
                                        <p:tgtEl>
                                          <p:spTgt spid="20"/>
                                        </p:tgtEl>
                                      </p:cBhvr>
                                    </p:animEffect>
                                  </p:childTnLst>
                                </p:cTn>
                              </p:par>
                            </p:childTnLst>
                          </p:cTn>
                        </p:par>
                        <p:par>
                          <p:cTn id="79" fill="hold">
                            <p:stCondLst>
                              <p:cond delay="1800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18500"/>
                            </p:stCondLst>
                            <p:childTnLst>
                              <p:par>
                                <p:cTn id="84" presetID="22" presetClass="entr" presetSubtype="8"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left)">
                                      <p:cBhvr>
                                        <p:cTn id="86" dur="3000"/>
                                        <p:tgtEl>
                                          <p:spTgt spid="22"/>
                                        </p:tgtEl>
                                      </p:cBhvr>
                                    </p:animEffect>
                                  </p:childTnLst>
                                </p:cTn>
                              </p:par>
                            </p:childTnLst>
                          </p:cTn>
                        </p:par>
                        <p:par>
                          <p:cTn id="87" fill="hold">
                            <p:stCondLst>
                              <p:cond delay="21500"/>
                            </p:stCondLst>
                            <p:childTnLst>
                              <p:par>
                                <p:cTn id="88" presetID="22" presetClass="entr" presetSubtype="8"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wipe(left)">
                                      <p:cBhvr>
                                        <p:cTn id="90" dur="30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18" presetClass="entr" presetSubtype="6"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strips(downRight)">
                                      <p:cBhvr>
                                        <p:cTn id="95" dur="2000"/>
                                        <p:tgtEl>
                                          <p:spTgt spid="24"/>
                                        </p:tgtEl>
                                      </p:cBhvr>
                                    </p:animEffect>
                                  </p:childTnLst>
                                </p:cTn>
                              </p:par>
                            </p:childTnLst>
                          </p:cTn>
                        </p:par>
                        <p:par>
                          <p:cTn id="96" fill="hold">
                            <p:stCondLst>
                              <p:cond delay="2000"/>
                            </p:stCondLst>
                            <p:childTnLst>
                              <p:par>
                                <p:cTn id="97" presetID="18" presetClass="entr" presetSubtype="6" fill="hold" grpId="0"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strips(downRight)">
                                      <p:cBhvr>
                                        <p:cTn id="99" dur="2000"/>
                                        <p:tgtEl>
                                          <p:spTgt spid="25"/>
                                        </p:tgtEl>
                                      </p:cBhvr>
                                    </p:animEffect>
                                  </p:childTnLst>
                                </p:cTn>
                              </p:par>
                            </p:childTnLst>
                          </p:cTn>
                        </p:par>
                        <p:par>
                          <p:cTn id="100" fill="hold">
                            <p:stCondLst>
                              <p:cond delay="4000"/>
                            </p:stCondLst>
                            <p:childTnLst>
                              <p:par>
                                <p:cTn id="101" presetID="18" presetClass="entr" presetSubtype="6"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strips(downRight)">
                                      <p:cBhvr>
                                        <p:cTn id="103" dur="2000"/>
                                        <p:tgtEl>
                                          <p:spTgt spid="26"/>
                                        </p:tgtEl>
                                      </p:cBhvr>
                                    </p:animEffect>
                                  </p:childTnLst>
                                </p:cTn>
                              </p:par>
                            </p:childTnLst>
                          </p:cTn>
                        </p:par>
                        <p:par>
                          <p:cTn id="104" fill="hold">
                            <p:stCondLst>
                              <p:cond delay="6000"/>
                            </p:stCondLst>
                            <p:childTnLst>
                              <p:par>
                                <p:cTn id="105" presetID="18" presetClass="entr" presetSubtype="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strips(downRight)">
                                      <p:cBhvr>
                                        <p:cTn id="107" dur="20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wipe(up)">
                                      <p:cBhvr>
                                        <p:cTn id="112" dur="2000"/>
                                        <p:tgtEl>
                                          <p:spTgt spid="28"/>
                                        </p:tgtEl>
                                      </p:cBhvr>
                                    </p:animEffect>
                                  </p:childTnLst>
                                </p:cTn>
                              </p:par>
                            </p:childTnLst>
                          </p:cTn>
                        </p:par>
                        <p:par>
                          <p:cTn id="113" fill="hold">
                            <p:stCondLst>
                              <p:cond delay="2000"/>
                            </p:stCondLst>
                            <p:childTnLst>
                              <p:par>
                                <p:cTn id="114" presetID="22" presetClass="entr" presetSubtype="1" fill="hold" grpId="0" nodeType="after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wipe(up)">
                                      <p:cBhvr>
                                        <p:cTn id="116" dur="2000"/>
                                        <p:tgtEl>
                                          <p:spTgt spid="29"/>
                                        </p:tgtEl>
                                      </p:cBhvr>
                                    </p:animEffect>
                                  </p:childTnLst>
                                </p:cTn>
                              </p:par>
                            </p:childTnLst>
                          </p:cTn>
                        </p:par>
                        <p:par>
                          <p:cTn id="117" fill="hold">
                            <p:stCondLst>
                              <p:cond delay="4000"/>
                            </p:stCondLst>
                            <p:childTnLst>
                              <p:par>
                                <p:cTn id="118" presetID="22" presetClass="entr" presetSubtype="1"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up)">
                                      <p:cBhvr>
                                        <p:cTn id="120"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 grpId="0"/>
      <p:bldP spid="10" grpId="0"/>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11"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l="12508" t="13672" r="12867" b="16992"/>
          <a:stretch>
            <a:fillRect/>
          </a:stretch>
        </p:blipFill>
        <p:spPr bwMode="auto">
          <a:xfrm>
            <a:off x="1928794" y="1142984"/>
            <a:ext cx="5256181" cy="2757862"/>
          </a:xfrm>
          <a:prstGeom prst="rect">
            <a:avLst/>
          </a:prstGeom>
          <a:noFill/>
          <a:ln w="9525">
            <a:solidFill>
              <a:schemeClr val="tx1"/>
            </a:solidFill>
            <a:miter lim="800000"/>
            <a:headEnd/>
            <a:tailEnd/>
          </a:ln>
          <a:effectLst/>
        </p:spPr>
      </p:pic>
      <p:sp>
        <p:nvSpPr>
          <p:cNvPr id="3" name="Ellipse 2"/>
          <p:cNvSpPr/>
          <p:nvPr/>
        </p:nvSpPr>
        <p:spPr>
          <a:xfrm>
            <a:off x="428596" y="4286256"/>
            <a:ext cx="928694" cy="428628"/>
          </a:xfrm>
          <a:prstGeom prst="ellipse">
            <a:avLst/>
          </a:prstGeom>
          <a:solidFill>
            <a:srgbClr val="FF0000">
              <a:alpha val="3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571604" y="4214818"/>
            <a:ext cx="3357586" cy="461665"/>
          </a:xfrm>
          <a:prstGeom prst="rect">
            <a:avLst/>
          </a:prstGeom>
          <a:noFill/>
        </p:spPr>
        <p:txBody>
          <a:bodyPr wrap="square" rtlCol="0">
            <a:spAutoFit/>
          </a:bodyPr>
          <a:lstStyle/>
          <a:p>
            <a:r>
              <a:rPr lang="fr-FR" sz="2400" dirty="0" smtClean="0">
                <a:latin typeface="Poor Richard" pitchFamily="18" charset="0"/>
              </a:rPr>
              <a:t>principaux pôles émetteurs</a:t>
            </a:r>
            <a:endParaRPr lang="fr-FR" sz="2400" dirty="0">
              <a:latin typeface="Poor Richard" pitchFamily="18" charset="0"/>
            </a:endParaRPr>
          </a:p>
        </p:txBody>
      </p:sp>
      <p:sp>
        <p:nvSpPr>
          <p:cNvPr id="6" name="Rectangle 5"/>
          <p:cNvSpPr/>
          <p:nvPr/>
        </p:nvSpPr>
        <p:spPr>
          <a:xfrm>
            <a:off x="428596" y="5000636"/>
            <a:ext cx="928694" cy="428628"/>
          </a:xfrm>
          <a:prstGeom prst="rect">
            <a:avLst/>
          </a:prstGeom>
          <a:solidFill>
            <a:srgbClr val="0033CC">
              <a:alpha val="30196"/>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643042" y="5000636"/>
            <a:ext cx="3357586" cy="461665"/>
          </a:xfrm>
          <a:prstGeom prst="rect">
            <a:avLst/>
          </a:prstGeom>
          <a:noFill/>
        </p:spPr>
        <p:txBody>
          <a:bodyPr wrap="square" rtlCol="0">
            <a:spAutoFit/>
          </a:bodyPr>
          <a:lstStyle/>
          <a:p>
            <a:r>
              <a:rPr lang="fr-FR" sz="2400" dirty="0" smtClean="0">
                <a:latin typeface="Poor Richard" pitchFamily="18" charset="0"/>
              </a:rPr>
              <a:t>principaux pôles récepteurs</a:t>
            </a:r>
            <a:endParaRPr lang="fr-FR" sz="2400" dirty="0">
              <a:latin typeface="Poor Richard" pitchFamily="18" charset="0"/>
            </a:endParaRPr>
          </a:p>
        </p:txBody>
      </p:sp>
      <p:sp>
        <p:nvSpPr>
          <p:cNvPr id="8" name="Rectangle 7"/>
          <p:cNvSpPr/>
          <p:nvPr/>
        </p:nvSpPr>
        <p:spPr>
          <a:xfrm>
            <a:off x="571472" y="5857892"/>
            <a:ext cx="500066" cy="214314"/>
          </a:xfrm>
          <a:prstGeom prst="rect">
            <a:avLst/>
          </a:prstGeom>
          <a:solidFill>
            <a:srgbClr val="0033CC">
              <a:alpha val="30196"/>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643042" y="5715016"/>
            <a:ext cx="3500462" cy="461665"/>
          </a:xfrm>
          <a:prstGeom prst="rect">
            <a:avLst/>
          </a:prstGeom>
          <a:noFill/>
        </p:spPr>
        <p:txBody>
          <a:bodyPr wrap="square" rtlCol="0">
            <a:spAutoFit/>
          </a:bodyPr>
          <a:lstStyle/>
          <a:p>
            <a:r>
              <a:rPr lang="fr-FR" sz="2400" dirty="0" smtClean="0">
                <a:latin typeface="Poor Richard" pitchFamily="18" charset="0"/>
              </a:rPr>
              <a:t>pôles récepteurs secondaires</a:t>
            </a:r>
            <a:endParaRPr lang="fr-FR" sz="2400" dirty="0">
              <a:latin typeface="Poor Richard" pitchFamily="18" charset="0"/>
            </a:endParaRPr>
          </a:p>
        </p:txBody>
      </p:sp>
      <p:sp>
        <p:nvSpPr>
          <p:cNvPr id="10" name="Double flèche horizontale 9"/>
          <p:cNvSpPr/>
          <p:nvPr/>
        </p:nvSpPr>
        <p:spPr>
          <a:xfrm>
            <a:off x="6000760" y="4929198"/>
            <a:ext cx="857256" cy="285752"/>
          </a:xfrm>
          <a:prstGeom prst="lef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7000892" y="4786322"/>
            <a:ext cx="1714512" cy="461665"/>
          </a:xfrm>
          <a:prstGeom prst="rect">
            <a:avLst/>
          </a:prstGeom>
          <a:noFill/>
        </p:spPr>
        <p:txBody>
          <a:bodyPr wrap="square" rtlCol="0">
            <a:spAutoFit/>
          </a:bodyPr>
          <a:lstStyle/>
          <a:p>
            <a:r>
              <a:rPr lang="fr-FR" sz="2400" dirty="0" smtClean="0">
                <a:latin typeface="Poor Richard" pitchFamily="18" charset="0"/>
              </a:rPr>
              <a:t>flux majeurs</a:t>
            </a:r>
            <a:endParaRPr lang="fr-FR" sz="2400" dirty="0">
              <a:latin typeface="Poor Richard" pitchFamily="18" charset="0"/>
            </a:endParaRPr>
          </a:p>
        </p:txBody>
      </p:sp>
      <p:sp>
        <p:nvSpPr>
          <p:cNvPr id="12" name="Flèche vers le bas 11"/>
          <p:cNvSpPr/>
          <p:nvPr/>
        </p:nvSpPr>
        <p:spPr>
          <a:xfrm rot="16200000">
            <a:off x="6304372" y="5554280"/>
            <a:ext cx="285751" cy="464347"/>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6929454" y="5572140"/>
            <a:ext cx="2214546" cy="461665"/>
          </a:xfrm>
          <a:prstGeom prst="rect">
            <a:avLst/>
          </a:prstGeom>
          <a:noFill/>
        </p:spPr>
        <p:txBody>
          <a:bodyPr wrap="square" rtlCol="0">
            <a:spAutoFit/>
          </a:bodyPr>
          <a:lstStyle/>
          <a:p>
            <a:r>
              <a:rPr lang="fr-FR" sz="2400" dirty="0" smtClean="0">
                <a:latin typeface="Poor Richard" pitchFamily="18" charset="0"/>
              </a:rPr>
              <a:t>flux secondaires</a:t>
            </a:r>
            <a:endParaRPr lang="fr-FR" sz="2400" dirty="0">
              <a:latin typeface="Poor Richard" pitchFamily="18" charset="0"/>
            </a:endParaRPr>
          </a:p>
        </p:txBody>
      </p:sp>
      <p:sp>
        <p:nvSpPr>
          <p:cNvPr id="14" name="ZoneTexte 13"/>
          <p:cNvSpPr txBox="1"/>
          <p:nvPr/>
        </p:nvSpPr>
        <p:spPr>
          <a:xfrm>
            <a:off x="857224" y="285728"/>
            <a:ext cx="7215238" cy="584775"/>
          </a:xfrm>
          <a:prstGeom prst="rect">
            <a:avLst/>
          </a:prstGeom>
          <a:noFill/>
        </p:spPr>
        <p:txBody>
          <a:bodyPr wrap="square" rtlCol="0">
            <a:spAutoFit/>
          </a:bodyPr>
          <a:lstStyle/>
          <a:p>
            <a:pPr algn="ctr"/>
            <a:r>
              <a:rPr lang="fr-FR" sz="3200" u="sng" dirty="0" smtClean="0">
                <a:latin typeface="Poor Richard" pitchFamily="18" charset="0"/>
              </a:rPr>
              <a:t>Les flux touristiques mondiaux</a:t>
            </a:r>
            <a:endParaRPr lang="fr-FR" sz="3200" u="sng"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ssolve">
                                      <p:cBhvr>
                                        <p:cTn id="7" dur="30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1"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par>
                          <p:cTn id="18" fill="hold">
                            <p:stCondLst>
                              <p:cond delay="200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5"/>
                                        </p:tgtEl>
                                        <p:attrNameLst>
                                          <p:attrName>style.visibility</p:attrName>
                                        </p:attrNameLst>
                                      </p:cBhvr>
                                      <p:to>
                                        <p:strVal val="visible"/>
                                      </p:to>
                                    </p:set>
                                    <p:anim calcmode="discrete" valueType="clr">
                                      <p:cBhvr override="childStyle">
                                        <p:cTn id="21"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
                                        </p:tgtEl>
                                        <p:attrNameLst>
                                          <p:attrName>fillcolor</p:attrName>
                                        </p:attrNameLst>
                                      </p:cBhvr>
                                      <p:tavLst>
                                        <p:tav tm="0">
                                          <p:val>
                                            <p:clrVal>
                                              <a:schemeClr val="accent2"/>
                                            </p:clrVal>
                                          </p:val>
                                        </p:tav>
                                        <p:tav tm="50000">
                                          <p:val>
                                            <p:clrVal>
                                              <a:schemeClr val="hlink"/>
                                            </p:clrVal>
                                          </p:val>
                                        </p:tav>
                                      </p:tavLst>
                                    </p:anim>
                                    <p:set>
                                      <p:cBhvr>
                                        <p:cTn id="23" dur="80"/>
                                        <p:tgtEl>
                                          <p:spTgt spid="5"/>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50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7"/>
                                        </p:tgtEl>
                                        <p:attrNameLst>
                                          <p:attrName>style.visibility</p:attrName>
                                        </p:attrNameLst>
                                      </p:cBhvr>
                                      <p:to>
                                        <p:strVal val="visible"/>
                                      </p:to>
                                    </p:set>
                                    <p:anim calcmode="discrete" valueType="clr">
                                      <p:cBhvr override="childStyle">
                                        <p:cTn id="3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7"/>
                                        </p:tgtEl>
                                        <p:attrNameLst>
                                          <p:attrName>fillcolor</p:attrName>
                                        </p:attrNameLst>
                                      </p:cBhvr>
                                      <p:tavLst>
                                        <p:tav tm="0">
                                          <p:val>
                                            <p:clrVal>
                                              <a:schemeClr val="accent2"/>
                                            </p:clrVal>
                                          </p:val>
                                        </p:tav>
                                        <p:tav tm="50000">
                                          <p:val>
                                            <p:clrVal>
                                              <a:schemeClr val="hlink"/>
                                            </p:clrVal>
                                          </p:val>
                                        </p:tav>
                                      </p:tavLst>
                                    </p:anim>
                                    <p:set>
                                      <p:cBhvr>
                                        <p:cTn id="34" dur="80"/>
                                        <p:tgtEl>
                                          <p:spTgt spid="7"/>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500"/>
                            </p:stCondLst>
                            <p:childTnLst>
                              <p:par>
                                <p:cTn id="41" presetID="27" presetClass="entr" presetSubtype="0" fill="hold" grpId="0" nodeType="afterEffect">
                                  <p:stCondLst>
                                    <p:cond delay="0"/>
                                  </p:stCondLst>
                                  <p:iterate type="lt">
                                    <p:tmPct val="50000"/>
                                  </p:iterate>
                                  <p:childTnLst>
                                    <p:set>
                                      <p:cBhvr>
                                        <p:cTn id="42" dur="1" fill="hold">
                                          <p:stCondLst>
                                            <p:cond delay="0"/>
                                          </p:stCondLst>
                                        </p:cTn>
                                        <p:tgtEl>
                                          <p:spTgt spid="9"/>
                                        </p:tgtEl>
                                        <p:attrNameLst>
                                          <p:attrName>style.visibility</p:attrName>
                                        </p:attrNameLst>
                                      </p:cBhvr>
                                      <p:to>
                                        <p:strVal val="visible"/>
                                      </p:to>
                                    </p:set>
                                    <p:anim calcmode="discrete" valueType="clr">
                                      <p:cBhvr override="childStyle">
                                        <p:cTn id="43"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9"/>
                                        </p:tgtEl>
                                        <p:attrNameLst>
                                          <p:attrName>fillcolor</p:attrName>
                                        </p:attrNameLst>
                                      </p:cBhvr>
                                      <p:tavLst>
                                        <p:tav tm="0">
                                          <p:val>
                                            <p:clrVal>
                                              <a:schemeClr val="accent2"/>
                                            </p:clrVal>
                                          </p:val>
                                        </p:tav>
                                        <p:tav tm="50000">
                                          <p:val>
                                            <p:clrVal>
                                              <a:schemeClr val="hlink"/>
                                            </p:clrVal>
                                          </p:val>
                                        </p:tav>
                                      </p:tavLst>
                                    </p:anim>
                                    <p:set>
                                      <p:cBhvr>
                                        <p:cTn id="45" dur="80"/>
                                        <p:tgtEl>
                                          <p:spTgt spid="9"/>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strips(downRight)">
                                      <p:cBhvr>
                                        <p:cTn id="50" dur="2000"/>
                                        <p:tgtEl>
                                          <p:spTgt spid="10"/>
                                        </p:tgtEl>
                                      </p:cBhvr>
                                    </p:animEffect>
                                  </p:childTnLst>
                                </p:cTn>
                              </p:par>
                            </p:childTnLst>
                          </p:cTn>
                        </p:par>
                        <p:par>
                          <p:cTn id="51" fill="hold">
                            <p:stCondLst>
                              <p:cond delay="2000"/>
                            </p:stCondLst>
                            <p:childTnLst>
                              <p:par>
                                <p:cTn id="52" presetID="27" presetClass="entr" presetSubtype="0" fill="hold" grpId="0" nodeType="afterEffect">
                                  <p:stCondLst>
                                    <p:cond delay="0"/>
                                  </p:stCondLst>
                                  <p:iterate type="lt">
                                    <p:tmPct val="50000"/>
                                  </p:iterate>
                                  <p:childTnLst>
                                    <p:set>
                                      <p:cBhvr>
                                        <p:cTn id="53" dur="1" fill="hold">
                                          <p:stCondLst>
                                            <p:cond delay="0"/>
                                          </p:stCondLst>
                                        </p:cTn>
                                        <p:tgtEl>
                                          <p:spTgt spid="11"/>
                                        </p:tgtEl>
                                        <p:attrNameLst>
                                          <p:attrName>style.visibility</p:attrName>
                                        </p:attrNameLst>
                                      </p:cBhvr>
                                      <p:to>
                                        <p:strVal val="visible"/>
                                      </p:to>
                                    </p:set>
                                    <p:anim calcmode="discrete" valueType="clr">
                                      <p:cBhvr override="childStyle">
                                        <p:cTn id="54"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1"/>
                                        </p:tgtEl>
                                        <p:attrNameLst>
                                          <p:attrName>fillcolor</p:attrName>
                                        </p:attrNameLst>
                                      </p:cBhvr>
                                      <p:tavLst>
                                        <p:tav tm="0">
                                          <p:val>
                                            <p:clrVal>
                                              <a:schemeClr val="accent2"/>
                                            </p:clrVal>
                                          </p:val>
                                        </p:tav>
                                        <p:tav tm="50000">
                                          <p:val>
                                            <p:clrVal>
                                              <a:schemeClr val="hlink"/>
                                            </p:clrVal>
                                          </p:val>
                                        </p:tav>
                                      </p:tavLst>
                                    </p:anim>
                                    <p:set>
                                      <p:cBhvr>
                                        <p:cTn id="56" dur="80"/>
                                        <p:tgtEl>
                                          <p:spTgt spid="11"/>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2000"/>
                                        <p:tgtEl>
                                          <p:spTgt spid="12"/>
                                        </p:tgtEl>
                                      </p:cBhvr>
                                    </p:animEffect>
                                  </p:childTnLst>
                                </p:cTn>
                              </p:par>
                            </p:childTnLst>
                          </p:cTn>
                        </p:par>
                        <p:par>
                          <p:cTn id="62" fill="hold">
                            <p:stCondLst>
                              <p:cond delay="2000"/>
                            </p:stCondLst>
                            <p:childTnLst>
                              <p:par>
                                <p:cTn id="63" presetID="27" presetClass="entr" presetSubtype="0" fill="hold" grpId="0" nodeType="afterEffect">
                                  <p:stCondLst>
                                    <p:cond delay="0"/>
                                  </p:stCondLst>
                                  <p:iterate type="lt">
                                    <p:tmPct val="50000"/>
                                  </p:iterate>
                                  <p:childTnLst>
                                    <p:set>
                                      <p:cBhvr>
                                        <p:cTn id="64" dur="1" fill="hold">
                                          <p:stCondLst>
                                            <p:cond delay="0"/>
                                          </p:stCondLst>
                                        </p:cTn>
                                        <p:tgtEl>
                                          <p:spTgt spid="13"/>
                                        </p:tgtEl>
                                        <p:attrNameLst>
                                          <p:attrName>style.visibility</p:attrName>
                                        </p:attrNameLst>
                                      </p:cBhvr>
                                      <p:to>
                                        <p:strVal val="visible"/>
                                      </p:to>
                                    </p:set>
                                    <p:anim calcmode="discrete" valueType="clr">
                                      <p:cBhvr override="childStyle">
                                        <p:cTn id="65"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13"/>
                                        </p:tgtEl>
                                        <p:attrNameLst>
                                          <p:attrName>fillcolor</p:attrName>
                                        </p:attrNameLst>
                                      </p:cBhvr>
                                      <p:tavLst>
                                        <p:tav tm="0">
                                          <p:val>
                                            <p:clrVal>
                                              <a:schemeClr val="accent2"/>
                                            </p:clrVal>
                                          </p:val>
                                        </p:tav>
                                        <p:tav tm="50000">
                                          <p:val>
                                            <p:clrVal>
                                              <a:schemeClr val="hlink"/>
                                            </p:clrVal>
                                          </p:val>
                                        </p:tav>
                                      </p:tavLst>
                                    </p:anim>
                                    <p:set>
                                      <p:cBhvr>
                                        <p:cTn id="67" dur="80"/>
                                        <p:tgtEl>
                                          <p:spTgt spid="13"/>
                                        </p:tgtEl>
                                        <p:attrNameLst>
                                          <p:attrName>fill.type</p:attrName>
                                        </p:attrNameLst>
                                      </p:cBhvr>
                                      <p:to>
                                        <p:strVal val="solid"/>
                                      </p:to>
                                    </p:set>
                                  </p:childTnLst>
                                </p:cTn>
                              </p:par>
                            </p:childTnLst>
                          </p:cTn>
                        </p:par>
                      </p:childTnLst>
                    </p:cTn>
                  </p:par>
                  <p:par>
                    <p:cTn id="68" fill="hold">
                      <p:stCondLst>
                        <p:cond delay="indefinite"/>
                      </p:stCondLst>
                      <p:childTnLst>
                        <p:par>
                          <p:cTn id="69" fill="hold">
                            <p:stCondLst>
                              <p:cond delay="0"/>
                            </p:stCondLst>
                            <p:childTnLst>
                              <p:par>
                                <p:cTn id="70" presetID="27" presetClass="entr" presetSubtype="0" fill="hold" grpId="0" nodeType="clickEffect">
                                  <p:stCondLst>
                                    <p:cond delay="0"/>
                                  </p:stCondLst>
                                  <p:iterate type="lt">
                                    <p:tmPct val="50000"/>
                                  </p:iterate>
                                  <p:childTnLst>
                                    <p:set>
                                      <p:cBhvr>
                                        <p:cTn id="71" dur="1" fill="hold">
                                          <p:stCondLst>
                                            <p:cond delay="0"/>
                                          </p:stCondLst>
                                        </p:cTn>
                                        <p:tgtEl>
                                          <p:spTgt spid="14"/>
                                        </p:tgtEl>
                                        <p:attrNameLst>
                                          <p:attrName>style.visibility</p:attrName>
                                        </p:attrNameLst>
                                      </p:cBhvr>
                                      <p:to>
                                        <p:strVal val="visible"/>
                                      </p:to>
                                    </p:set>
                                    <p:anim calcmode="discrete" valueType="clr">
                                      <p:cBhvr override="childStyle">
                                        <p:cTn id="72"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14"/>
                                        </p:tgtEl>
                                        <p:attrNameLst>
                                          <p:attrName>fillcolor</p:attrName>
                                        </p:attrNameLst>
                                      </p:cBhvr>
                                      <p:tavLst>
                                        <p:tav tm="0">
                                          <p:val>
                                            <p:clrVal>
                                              <a:schemeClr val="accent2"/>
                                            </p:clrVal>
                                          </p:val>
                                        </p:tav>
                                        <p:tav tm="50000">
                                          <p:val>
                                            <p:clrVal>
                                              <a:schemeClr val="hlink"/>
                                            </p:clrVal>
                                          </p:val>
                                        </p:tav>
                                      </p:tavLst>
                                    </p:anim>
                                    <p:set>
                                      <p:cBhvr>
                                        <p:cTn id="74"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p:bldP spid="6" grpId="0" animBg="1"/>
      <p:bldP spid="7" grpId="0"/>
      <p:bldP spid="8" grpId="0" animBg="1"/>
      <p:bldP spid="9" grpId="0"/>
      <p:bldP spid="10" grpId="0" animBg="1"/>
      <p:bldP spid="11" grpId="0"/>
      <p:bldP spid="12" grpId="0" animBg="1"/>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1142984"/>
            <a:ext cx="7429552" cy="41434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dirty="0" smtClean="0">
                <a:solidFill>
                  <a:srgbClr val="FF0000"/>
                </a:solidFill>
                <a:latin typeface="Poor Richard" pitchFamily="18" charset="0"/>
              </a:rPr>
              <a:t>1.   </a:t>
            </a:r>
            <a:r>
              <a:rPr lang="fr-FR" sz="5400" u="sng" dirty="0" smtClean="0">
                <a:solidFill>
                  <a:srgbClr val="FF0000"/>
                </a:solidFill>
                <a:latin typeface="Poor Richard" pitchFamily="18" charset="0"/>
              </a:rPr>
              <a:t>L’essor du tourisme</a:t>
            </a:r>
            <a:endParaRPr lang="fr-FR" sz="5400" u="sng" dirty="0">
              <a:solidFill>
                <a:srgbClr val="FF0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86050" y="3643314"/>
            <a:ext cx="3857652" cy="523220"/>
          </a:xfrm>
          <a:prstGeom prst="rect">
            <a:avLst/>
          </a:prstGeom>
          <a:solidFill>
            <a:schemeClr val="bg1">
              <a:lumMod val="85000"/>
            </a:schemeClr>
          </a:solidFill>
          <a:ln>
            <a:solidFill>
              <a:srgbClr val="FF0000"/>
            </a:solidFill>
          </a:ln>
        </p:spPr>
        <p:txBody>
          <a:bodyPr wrap="square" rtlCol="0">
            <a:spAutoFit/>
          </a:bodyPr>
          <a:lstStyle/>
          <a:p>
            <a:pPr algn="ctr"/>
            <a:r>
              <a:rPr lang="fr-FR" sz="2800" b="1" dirty="0" smtClean="0">
                <a:solidFill>
                  <a:srgbClr val="FF0000"/>
                </a:solidFill>
                <a:latin typeface="Poor Richard" pitchFamily="18" charset="0"/>
              </a:rPr>
              <a:t>Le tourisme et ses espaces</a:t>
            </a:r>
            <a:endParaRPr lang="fr-FR" sz="2800" b="1" dirty="0">
              <a:solidFill>
                <a:srgbClr val="FF0000"/>
              </a:solidFill>
              <a:latin typeface="Poor Richard" pitchFamily="18" charset="0"/>
            </a:endParaRPr>
          </a:p>
        </p:txBody>
      </p:sp>
      <p:sp>
        <p:nvSpPr>
          <p:cNvPr id="5" name="ZoneTexte 4"/>
          <p:cNvSpPr txBox="1"/>
          <p:nvPr/>
        </p:nvSpPr>
        <p:spPr>
          <a:xfrm>
            <a:off x="0" y="2571744"/>
            <a:ext cx="3214678" cy="830997"/>
          </a:xfrm>
          <a:prstGeom prst="rect">
            <a:avLst/>
          </a:prstGeom>
          <a:noFill/>
        </p:spPr>
        <p:txBody>
          <a:bodyPr wrap="square" rtlCol="0">
            <a:spAutoFit/>
          </a:bodyPr>
          <a:lstStyle/>
          <a:p>
            <a:pPr algn="ctr"/>
            <a:r>
              <a:rPr lang="fr-FR" sz="2400" dirty="0" smtClean="0">
                <a:solidFill>
                  <a:srgbClr val="C00000"/>
                </a:solidFill>
                <a:latin typeface="Poor Richard" pitchFamily="18" charset="0"/>
              </a:rPr>
              <a:t>Des touristes de plus en plus nombreux.</a:t>
            </a:r>
            <a:endParaRPr lang="fr-FR" sz="2400" dirty="0">
              <a:solidFill>
                <a:srgbClr val="C00000"/>
              </a:solidFill>
              <a:latin typeface="Poor Richard" pitchFamily="18" charset="0"/>
            </a:endParaRPr>
          </a:p>
        </p:txBody>
      </p:sp>
      <p:grpSp>
        <p:nvGrpSpPr>
          <p:cNvPr id="25" name="Groupe 45"/>
          <p:cNvGrpSpPr/>
          <p:nvPr/>
        </p:nvGrpSpPr>
        <p:grpSpPr>
          <a:xfrm>
            <a:off x="3857621" y="2357430"/>
            <a:ext cx="3682595" cy="898314"/>
            <a:chOff x="5292080" y="2060848"/>
            <a:chExt cx="2169937" cy="1569660"/>
          </a:xfrm>
        </p:grpSpPr>
        <p:sp>
          <p:nvSpPr>
            <p:cNvPr id="18" name="Ellipse 17"/>
            <p:cNvSpPr/>
            <p:nvPr/>
          </p:nvSpPr>
          <p:spPr>
            <a:xfrm>
              <a:off x="5292080" y="2060848"/>
              <a:ext cx="2160240" cy="129614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5376268" y="2060848"/>
              <a:ext cx="2085749" cy="1569660"/>
            </a:xfrm>
            <a:prstGeom prst="rect">
              <a:avLst/>
            </a:prstGeom>
            <a:noFill/>
            <a:ln>
              <a:noFill/>
            </a:ln>
          </p:spPr>
          <p:txBody>
            <a:bodyPr wrap="square" rtlCol="0">
              <a:spAutoFit/>
            </a:bodyPr>
            <a:lstStyle/>
            <a:p>
              <a:pPr algn="ctr"/>
              <a:r>
                <a:rPr lang="fr-FR" sz="2400" dirty="0" smtClean="0">
                  <a:solidFill>
                    <a:srgbClr val="7030A0"/>
                  </a:solidFill>
                  <a:latin typeface="Poor Richard" pitchFamily="18" charset="0"/>
                </a:rPr>
                <a:t>Des espaces aménagés pour différentes pratiques.</a:t>
              </a:r>
              <a:endParaRPr lang="fr-FR" sz="2400" dirty="0">
                <a:solidFill>
                  <a:srgbClr val="7030A0"/>
                </a:solidFill>
                <a:latin typeface="Poor Richard" pitchFamily="18" charset="0"/>
              </a:endParaRPr>
            </a:p>
          </p:txBody>
        </p:sp>
      </p:grpSp>
      <p:grpSp>
        <p:nvGrpSpPr>
          <p:cNvPr id="29" name="Groupe 49"/>
          <p:cNvGrpSpPr/>
          <p:nvPr/>
        </p:nvGrpSpPr>
        <p:grpSpPr>
          <a:xfrm>
            <a:off x="3286116" y="4509120"/>
            <a:ext cx="3008376" cy="1296144"/>
            <a:chOff x="3286116" y="4509120"/>
            <a:chExt cx="3008376" cy="1296144"/>
          </a:xfrm>
        </p:grpSpPr>
        <p:sp>
          <p:nvSpPr>
            <p:cNvPr id="22" name="Ellipse 21"/>
            <p:cNvSpPr/>
            <p:nvPr/>
          </p:nvSpPr>
          <p:spPr>
            <a:xfrm>
              <a:off x="3563888" y="4509120"/>
              <a:ext cx="2088232" cy="1296144"/>
            </a:xfrm>
            <a:prstGeom prst="ellipse">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3286116" y="4929198"/>
              <a:ext cx="3008376" cy="461665"/>
            </a:xfrm>
            <a:prstGeom prst="rect">
              <a:avLst/>
            </a:prstGeom>
            <a:noFill/>
          </p:spPr>
          <p:txBody>
            <a:bodyPr wrap="square" rtlCol="0">
              <a:spAutoFit/>
            </a:bodyPr>
            <a:lstStyle/>
            <a:p>
              <a:pPr algn="ctr"/>
              <a:r>
                <a:rPr lang="fr-FR" sz="2400" dirty="0" smtClean="0">
                  <a:solidFill>
                    <a:srgbClr val="00B050"/>
                  </a:solidFill>
                  <a:latin typeface="Poor Richard" pitchFamily="18" charset="0"/>
                </a:rPr>
                <a:t>Les effets du tourisme.</a:t>
              </a:r>
              <a:endParaRPr lang="fr-FR" sz="2400" dirty="0">
                <a:solidFill>
                  <a:srgbClr val="00B050"/>
                </a:solidFill>
                <a:latin typeface="Poor Richard" pitchFamily="18" charset="0"/>
              </a:endParaRPr>
            </a:p>
          </p:txBody>
        </p:sp>
      </p:grpSp>
      <p:grpSp>
        <p:nvGrpSpPr>
          <p:cNvPr id="31" name="Groupe 43"/>
          <p:cNvGrpSpPr/>
          <p:nvPr/>
        </p:nvGrpSpPr>
        <p:grpSpPr>
          <a:xfrm>
            <a:off x="0" y="764704"/>
            <a:ext cx="2357422" cy="1224136"/>
            <a:chOff x="0" y="764704"/>
            <a:chExt cx="2357422" cy="1224136"/>
          </a:xfrm>
        </p:grpSpPr>
        <p:sp>
          <p:nvSpPr>
            <p:cNvPr id="16" name="Ellipse 15"/>
            <p:cNvSpPr/>
            <p:nvPr/>
          </p:nvSpPr>
          <p:spPr>
            <a:xfrm>
              <a:off x="0" y="764704"/>
              <a:ext cx="2088232" cy="1224136"/>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0" y="836712"/>
              <a:ext cx="2357422" cy="707886"/>
            </a:xfrm>
            <a:prstGeom prst="rect">
              <a:avLst/>
            </a:prstGeom>
            <a:noFill/>
            <a:ln>
              <a:solidFill>
                <a:srgbClr val="CC0000"/>
              </a:solidFill>
            </a:ln>
          </p:spPr>
          <p:txBody>
            <a:bodyPr wrap="square" rtlCol="0">
              <a:spAutoFit/>
            </a:bodyPr>
            <a:lstStyle/>
            <a:p>
              <a:pPr algn="ctr"/>
              <a:r>
                <a:rPr lang="fr-FR" sz="2000" dirty="0" smtClean="0">
                  <a:solidFill>
                    <a:srgbClr val="C00000"/>
                  </a:solidFill>
                  <a:latin typeface="Poor Richard" pitchFamily="18" charset="0"/>
                </a:rPr>
                <a:t>Ils viennent surtout des pays développés.</a:t>
              </a:r>
              <a:endParaRPr lang="fr-FR" sz="2000" dirty="0">
                <a:solidFill>
                  <a:srgbClr val="C00000"/>
                </a:solidFill>
                <a:latin typeface="Poor Richard" pitchFamily="18" charset="0"/>
              </a:endParaRPr>
            </a:p>
          </p:txBody>
        </p:sp>
      </p:grpSp>
      <p:grpSp>
        <p:nvGrpSpPr>
          <p:cNvPr id="35" name="Groupe 44"/>
          <p:cNvGrpSpPr/>
          <p:nvPr/>
        </p:nvGrpSpPr>
        <p:grpSpPr>
          <a:xfrm>
            <a:off x="2428860" y="571480"/>
            <a:ext cx="2104192" cy="1512168"/>
            <a:chOff x="2483768" y="692696"/>
            <a:chExt cx="2104192" cy="1512168"/>
          </a:xfrm>
        </p:grpSpPr>
        <p:sp>
          <p:nvSpPr>
            <p:cNvPr id="17" name="Ellipse 16"/>
            <p:cNvSpPr/>
            <p:nvPr/>
          </p:nvSpPr>
          <p:spPr>
            <a:xfrm>
              <a:off x="2483768" y="692696"/>
              <a:ext cx="2088232" cy="1512168"/>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2571736" y="714356"/>
              <a:ext cx="2016224" cy="1323439"/>
            </a:xfrm>
            <a:prstGeom prst="rect">
              <a:avLst/>
            </a:prstGeom>
            <a:noFill/>
            <a:ln>
              <a:solidFill>
                <a:srgbClr val="CC0000"/>
              </a:solidFill>
            </a:ln>
          </p:spPr>
          <p:txBody>
            <a:bodyPr wrap="square" rtlCol="0">
              <a:spAutoFit/>
            </a:bodyPr>
            <a:lstStyle/>
            <a:p>
              <a:pPr algn="ctr"/>
              <a:r>
                <a:rPr lang="fr-FR" sz="2000" dirty="0" smtClean="0">
                  <a:solidFill>
                    <a:srgbClr val="C00000"/>
                  </a:solidFill>
                  <a:latin typeface="Poor Richard" pitchFamily="18" charset="0"/>
                </a:rPr>
                <a:t>De plus en plus viennent de pays émergents ( Inde, Chine, Brésil).</a:t>
              </a:r>
              <a:endParaRPr lang="fr-FR" sz="2000" dirty="0">
                <a:solidFill>
                  <a:srgbClr val="C00000"/>
                </a:solidFill>
                <a:latin typeface="Poor Richard" pitchFamily="18" charset="0"/>
              </a:endParaRPr>
            </a:p>
          </p:txBody>
        </p:sp>
      </p:grpSp>
      <p:grpSp>
        <p:nvGrpSpPr>
          <p:cNvPr id="36" name="Groupe 46"/>
          <p:cNvGrpSpPr/>
          <p:nvPr/>
        </p:nvGrpSpPr>
        <p:grpSpPr>
          <a:xfrm>
            <a:off x="4786314" y="428604"/>
            <a:ext cx="2088232" cy="1296144"/>
            <a:chOff x="4788024" y="692696"/>
            <a:chExt cx="2088232" cy="1296144"/>
          </a:xfrm>
        </p:grpSpPr>
        <p:sp>
          <p:nvSpPr>
            <p:cNvPr id="19" name="Ellipse 18"/>
            <p:cNvSpPr/>
            <p:nvPr/>
          </p:nvSpPr>
          <p:spPr>
            <a:xfrm>
              <a:off x="4788024" y="692696"/>
              <a:ext cx="2088232" cy="129614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latin typeface="Poor Richard" pitchFamily="18" charset="0"/>
              </a:endParaRPr>
            </a:p>
          </p:txBody>
        </p:sp>
        <p:sp>
          <p:nvSpPr>
            <p:cNvPr id="10" name="ZoneTexte 9"/>
            <p:cNvSpPr txBox="1"/>
            <p:nvPr/>
          </p:nvSpPr>
          <p:spPr>
            <a:xfrm>
              <a:off x="4860032" y="908720"/>
              <a:ext cx="2016224" cy="1015663"/>
            </a:xfrm>
            <a:prstGeom prst="rect">
              <a:avLst/>
            </a:prstGeom>
            <a:noFill/>
            <a:ln>
              <a:solidFill>
                <a:srgbClr val="7030A0"/>
              </a:solidFill>
            </a:ln>
          </p:spPr>
          <p:txBody>
            <a:bodyPr wrap="square" rtlCol="0">
              <a:spAutoFit/>
            </a:bodyPr>
            <a:lstStyle/>
            <a:p>
              <a:pPr algn="ctr"/>
              <a:r>
                <a:rPr lang="fr-FR" sz="2000" dirty="0" smtClean="0">
                  <a:solidFill>
                    <a:srgbClr val="7030A0"/>
                  </a:solidFill>
                  <a:latin typeface="Poor Richard" pitchFamily="18" charset="0"/>
                </a:rPr>
                <a:t>Tourisme de masse à la mer ou à la montagne.</a:t>
              </a:r>
              <a:endParaRPr lang="fr-FR" sz="2000" dirty="0">
                <a:solidFill>
                  <a:srgbClr val="7030A0"/>
                </a:solidFill>
                <a:latin typeface="Poor Richard" pitchFamily="18" charset="0"/>
              </a:endParaRPr>
            </a:p>
          </p:txBody>
        </p:sp>
      </p:grpSp>
      <p:grpSp>
        <p:nvGrpSpPr>
          <p:cNvPr id="38" name="Groupe 47"/>
          <p:cNvGrpSpPr/>
          <p:nvPr/>
        </p:nvGrpSpPr>
        <p:grpSpPr>
          <a:xfrm>
            <a:off x="7500958" y="1142984"/>
            <a:ext cx="1643042" cy="1785950"/>
            <a:chOff x="7055768" y="692696"/>
            <a:chExt cx="2088232" cy="1296144"/>
          </a:xfrm>
        </p:grpSpPr>
        <p:sp>
          <p:nvSpPr>
            <p:cNvPr id="20" name="Ellipse 19"/>
            <p:cNvSpPr/>
            <p:nvPr/>
          </p:nvSpPr>
          <p:spPr>
            <a:xfrm>
              <a:off x="7055768" y="692696"/>
              <a:ext cx="2088232" cy="129614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7127776" y="908720"/>
              <a:ext cx="2016224" cy="707886"/>
            </a:xfrm>
            <a:prstGeom prst="rect">
              <a:avLst/>
            </a:prstGeom>
            <a:noFill/>
            <a:ln>
              <a:solidFill>
                <a:srgbClr val="7030A0"/>
              </a:solidFill>
            </a:ln>
          </p:spPr>
          <p:txBody>
            <a:bodyPr wrap="square" rtlCol="0">
              <a:spAutoFit/>
            </a:bodyPr>
            <a:lstStyle/>
            <a:p>
              <a:pPr algn="ctr"/>
              <a:r>
                <a:rPr lang="fr-FR" sz="2000" dirty="0" smtClean="0">
                  <a:solidFill>
                    <a:srgbClr val="7030A0"/>
                  </a:solidFill>
                  <a:latin typeface="Poor Richard" pitchFamily="18" charset="0"/>
                </a:rPr>
                <a:t>Tourisme vert (espaces protégés)</a:t>
              </a:r>
              <a:endParaRPr lang="fr-FR" sz="2000" dirty="0">
                <a:solidFill>
                  <a:srgbClr val="7030A0"/>
                </a:solidFill>
                <a:latin typeface="Poor Richard" pitchFamily="18" charset="0"/>
              </a:endParaRPr>
            </a:p>
          </p:txBody>
        </p:sp>
      </p:grpSp>
      <p:grpSp>
        <p:nvGrpSpPr>
          <p:cNvPr id="40" name="Groupe 48"/>
          <p:cNvGrpSpPr/>
          <p:nvPr/>
        </p:nvGrpSpPr>
        <p:grpSpPr>
          <a:xfrm>
            <a:off x="7524328" y="1988840"/>
            <a:ext cx="1619672" cy="2098633"/>
            <a:chOff x="7524328" y="1988840"/>
            <a:chExt cx="1619672" cy="2098633"/>
          </a:xfrm>
        </p:grpSpPr>
        <p:sp>
          <p:nvSpPr>
            <p:cNvPr id="21" name="Ellipse 20"/>
            <p:cNvSpPr/>
            <p:nvPr/>
          </p:nvSpPr>
          <p:spPr>
            <a:xfrm>
              <a:off x="7596336" y="1988840"/>
              <a:ext cx="1547664" cy="129614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7524328" y="3071810"/>
              <a:ext cx="1619672" cy="1015663"/>
            </a:xfrm>
            <a:prstGeom prst="rect">
              <a:avLst/>
            </a:prstGeom>
            <a:noFill/>
            <a:ln>
              <a:solidFill>
                <a:srgbClr val="7030A0"/>
              </a:solidFill>
            </a:ln>
          </p:spPr>
          <p:txBody>
            <a:bodyPr wrap="square" rtlCol="0">
              <a:spAutoFit/>
            </a:bodyPr>
            <a:lstStyle/>
            <a:p>
              <a:pPr algn="ctr"/>
              <a:r>
                <a:rPr lang="fr-FR" sz="2000" dirty="0" smtClean="0">
                  <a:solidFill>
                    <a:srgbClr val="7030A0"/>
                  </a:solidFill>
                  <a:latin typeface="Poor Richard" pitchFamily="18" charset="0"/>
                </a:rPr>
                <a:t>Tourisme culturel (métropoles).</a:t>
              </a:r>
              <a:endParaRPr lang="fr-FR" sz="2000" dirty="0">
                <a:solidFill>
                  <a:srgbClr val="7030A0"/>
                </a:solidFill>
                <a:latin typeface="Poor Richard" pitchFamily="18" charset="0"/>
              </a:endParaRPr>
            </a:p>
          </p:txBody>
        </p:sp>
      </p:grpSp>
      <p:grpSp>
        <p:nvGrpSpPr>
          <p:cNvPr id="42" name="Groupe 50"/>
          <p:cNvGrpSpPr/>
          <p:nvPr/>
        </p:nvGrpSpPr>
        <p:grpSpPr>
          <a:xfrm>
            <a:off x="500034" y="5373216"/>
            <a:ext cx="2703814" cy="1296144"/>
            <a:chOff x="500034" y="5373216"/>
            <a:chExt cx="2703814" cy="1296144"/>
          </a:xfrm>
        </p:grpSpPr>
        <p:sp>
          <p:nvSpPr>
            <p:cNvPr id="23" name="Ellipse 22"/>
            <p:cNvSpPr/>
            <p:nvPr/>
          </p:nvSpPr>
          <p:spPr>
            <a:xfrm>
              <a:off x="1115616" y="5373216"/>
              <a:ext cx="2088232" cy="1296144"/>
            </a:xfrm>
            <a:prstGeom prst="ellipse">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500034" y="5643578"/>
              <a:ext cx="2088232" cy="707886"/>
            </a:xfrm>
            <a:prstGeom prst="rect">
              <a:avLst/>
            </a:prstGeom>
            <a:noFill/>
            <a:ln>
              <a:solidFill>
                <a:srgbClr val="008000"/>
              </a:solidFill>
            </a:ln>
          </p:spPr>
          <p:txBody>
            <a:bodyPr wrap="square" rtlCol="0">
              <a:spAutoFit/>
            </a:bodyPr>
            <a:lstStyle/>
            <a:p>
              <a:pPr algn="ctr"/>
              <a:r>
                <a:rPr lang="fr-FR" sz="2000" dirty="0" smtClean="0">
                  <a:solidFill>
                    <a:srgbClr val="00B050"/>
                  </a:solidFill>
                  <a:latin typeface="Poor Richard" pitchFamily="18" charset="0"/>
                </a:rPr>
                <a:t>Effets positifs: revenus et emplois.</a:t>
              </a:r>
              <a:endParaRPr lang="fr-FR" sz="2000" dirty="0">
                <a:solidFill>
                  <a:srgbClr val="00B050"/>
                </a:solidFill>
                <a:latin typeface="Poor Richard" pitchFamily="18" charset="0"/>
              </a:endParaRPr>
            </a:p>
          </p:txBody>
        </p:sp>
      </p:grpSp>
      <p:grpSp>
        <p:nvGrpSpPr>
          <p:cNvPr id="43" name="Groupe 51"/>
          <p:cNvGrpSpPr/>
          <p:nvPr/>
        </p:nvGrpSpPr>
        <p:grpSpPr>
          <a:xfrm>
            <a:off x="4929190" y="5318537"/>
            <a:ext cx="4214810" cy="1412776"/>
            <a:chOff x="5724128" y="5445224"/>
            <a:chExt cx="3240360" cy="1412776"/>
          </a:xfrm>
        </p:grpSpPr>
        <p:sp>
          <p:nvSpPr>
            <p:cNvPr id="24" name="Ellipse 23"/>
            <p:cNvSpPr/>
            <p:nvPr/>
          </p:nvSpPr>
          <p:spPr>
            <a:xfrm>
              <a:off x="5724128" y="5445224"/>
              <a:ext cx="3240360" cy="1412776"/>
            </a:xfrm>
            <a:prstGeom prst="ellipse">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5868144" y="5661248"/>
              <a:ext cx="2952328" cy="1037711"/>
            </a:xfrm>
            <a:prstGeom prst="rect">
              <a:avLst/>
            </a:prstGeom>
            <a:noFill/>
            <a:ln>
              <a:solidFill>
                <a:srgbClr val="008000"/>
              </a:solidFill>
            </a:ln>
          </p:spPr>
          <p:txBody>
            <a:bodyPr wrap="square" rtlCol="0">
              <a:spAutoFit/>
            </a:bodyPr>
            <a:lstStyle/>
            <a:p>
              <a:pPr algn="ctr"/>
              <a:r>
                <a:rPr lang="fr-FR" sz="2000" dirty="0" smtClean="0">
                  <a:solidFill>
                    <a:srgbClr val="00B050"/>
                  </a:solidFill>
                  <a:latin typeface="Poor Richard" pitchFamily="18" charset="0"/>
                </a:rPr>
                <a:t>Effets négatifs: dégradation de l’environnement, conditions de travail mauvaises.</a:t>
              </a:r>
              <a:endParaRPr lang="fr-FR" sz="2000" dirty="0">
                <a:solidFill>
                  <a:srgbClr val="00B050"/>
                </a:solidFill>
                <a:latin typeface="Poor Richard" pitchFamily="18" charset="0"/>
              </a:endParaRPr>
            </a:p>
          </p:txBody>
        </p:sp>
      </p:grpSp>
      <p:cxnSp>
        <p:nvCxnSpPr>
          <p:cNvPr id="26" name="Connecteur droit avec flèche 25"/>
          <p:cNvCxnSpPr/>
          <p:nvPr/>
        </p:nvCxnSpPr>
        <p:spPr>
          <a:xfrm rot="10800000">
            <a:off x="2928927" y="3071810"/>
            <a:ext cx="922999" cy="501206"/>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rot="16200000" flipV="1">
            <a:off x="1142976" y="1857364"/>
            <a:ext cx="928696" cy="642943"/>
          </a:xfrm>
          <a:prstGeom prst="straightConnector1">
            <a:avLst/>
          </a:prstGeom>
          <a:ln w="1905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rot="5400000" flipH="1" flipV="1">
            <a:off x="5345506" y="3369874"/>
            <a:ext cx="500066" cy="4681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rot="5400000" flipH="1" flipV="1">
            <a:off x="2357423" y="2143117"/>
            <a:ext cx="571504" cy="428626"/>
          </a:xfrm>
          <a:prstGeom prst="straightConnector1">
            <a:avLst/>
          </a:prstGeom>
          <a:ln w="1905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rot="5400000" flipH="1" flipV="1">
            <a:off x="5135459" y="2063633"/>
            <a:ext cx="571504" cy="158966"/>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a:endCxn id="20" idx="2"/>
          </p:cNvCxnSpPr>
          <p:nvPr/>
        </p:nvCxnSpPr>
        <p:spPr>
          <a:xfrm flipV="1">
            <a:off x="6643702" y="2035959"/>
            <a:ext cx="857256" cy="464347"/>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rot="16200000" flipH="1">
            <a:off x="7036611" y="2964653"/>
            <a:ext cx="428628" cy="357190"/>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p:nvPr/>
        </p:nvCxnSpPr>
        <p:spPr>
          <a:xfrm rot="5400000">
            <a:off x="4260053" y="4526765"/>
            <a:ext cx="633418" cy="9524"/>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p:nvPr/>
        </p:nvCxnSpPr>
        <p:spPr>
          <a:xfrm rot="10800000" flipV="1">
            <a:off x="2357422" y="5286388"/>
            <a:ext cx="1071570" cy="214314"/>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a:off x="6286512" y="5286388"/>
            <a:ext cx="928694" cy="142876"/>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ox(i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ox(i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ox(in)">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ox(in)">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ox(in)">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ox(in)">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ox(in)">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ox(in)">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ox(in)">
                                      <p:cBhvr>
                                        <p:cTn id="52" dur="5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ox(in)">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ox(in)">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box(in)">
                                      <p:cBhvr>
                                        <p:cTn id="67" dur="50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box(in)">
                                      <p:cBhvr>
                                        <p:cTn id="72" dur="500"/>
                                        <p:tgtEl>
                                          <p:spTgt spid="49"/>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box(in)">
                                      <p:cBhvr>
                                        <p:cTn id="77" dur="500"/>
                                        <p:tgtEl>
                                          <p:spTgt spid="61"/>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box(in)">
                                      <p:cBhvr>
                                        <p:cTn id="82" dur="500"/>
                                        <p:tgtEl>
                                          <p:spTgt spid="64"/>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nodeType="click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box(in)">
                                      <p:cBhvr>
                                        <p:cTn id="87" dur="500"/>
                                        <p:tgtEl>
                                          <p:spTgt spid="66"/>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nodeType="click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box(in)">
                                      <p:cBhvr>
                                        <p:cTn id="92" dur="500"/>
                                        <p:tgtEl>
                                          <p:spTgt spid="70"/>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nodeType="click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box(in)">
                                      <p:cBhvr>
                                        <p:cTn id="97" dur="500"/>
                                        <p:tgtEl>
                                          <p:spTgt spid="73"/>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nodeType="click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box(in)">
                                      <p:cBhvr>
                                        <p:cTn id="10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357158" y="214290"/>
            <a:ext cx="3214710" cy="4092956"/>
          </a:xfrm>
          <a:prstGeom prst="rect">
            <a:avLst/>
          </a:prstGeom>
          <a:noFill/>
          <a:ln w="9525">
            <a:noFill/>
            <a:miter lim="800000"/>
            <a:headEnd/>
            <a:tailEnd/>
          </a:ln>
          <a:effectLst/>
        </p:spPr>
      </p:pic>
      <p:sp>
        <p:nvSpPr>
          <p:cNvPr id="3" name="ZoneTexte 2"/>
          <p:cNvSpPr txBox="1"/>
          <p:nvPr/>
        </p:nvSpPr>
        <p:spPr>
          <a:xfrm>
            <a:off x="3643306" y="785794"/>
            <a:ext cx="5500694" cy="461665"/>
          </a:xfrm>
          <a:prstGeom prst="rect">
            <a:avLst/>
          </a:prstGeom>
          <a:noFill/>
        </p:spPr>
        <p:txBody>
          <a:bodyPr wrap="square" rtlCol="0">
            <a:spAutoFit/>
          </a:bodyPr>
          <a:lstStyle/>
          <a:p>
            <a:r>
              <a:rPr lang="fr-FR" sz="2400" dirty="0" smtClean="0">
                <a:latin typeface="Poor Richard" pitchFamily="18" charset="0"/>
                <a:sym typeface="Symbol"/>
              </a:rPr>
              <a:t>  </a:t>
            </a:r>
            <a:r>
              <a:rPr lang="fr-FR" sz="2400" u="sng" dirty="0" smtClean="0">
                <a:latin typeface="Poor Richard" pitchFamily="18" charset="0"/>
              </a:rPr>
              <a:t>Les arrivées de touristes internationaux</a:t>
            </a:r>
            <a:endParaRPr lang="fr-FR" sz="2400" u="sng" dirty="0">
              <a:latin typeface="Poor Richard" pitchFamily="18" charset="0"/>
            </a:endParaRPr>
          </a:p>
        </p:txBody>
      </p:sp>
      <p:sp>
        <p:nvSpPr>
          <p:cNvPr id="4" name="ZoneTexte 3"/>
          <p:cNvSpPr txBox="1"/>
          <p:nvPr/>
        </p:nvSpPr>
        <p:spPr>
          <a:xfrm>
            <a:off x="3714744" y="1785926"/>
            <a:ext cx="5000660" cy="1384995"/>
          </a:xfrm>
          <a:prstGeom prst="rect">
            <a:avLst/>
          </a:prstGeom>
          <a:solidFill>
            <a:srgbClr val="808080">
              <a:alpha val="30196"/>
            </a:srgbClr>
          </a:solidFill>
        </p:spPr>
        <p:txBody>
          <a:bodyPr wrap="square" rtlCol="0">
            <a:spAutoFit/>
          </a:bodyPr>
          <a:lstStyle/>
          <a:p>
            <a:pPr algn="ctr"/>
            <a:r>
              <a:rPr lang="fr-FR" sz="2800" dirty="0" smtClean="0">
                <a:latin typeface="Poor Richard" pitchFamily="18" charset="0"/>
              </a:rPr>
              <a:t>Collez le document ci-contre sur votre cahier puis recopiez les questions ci-dessous et répondez-y.</a:t>
            </a:r>
            <a:endParaRPr lang="fr-FR" sz="2800" dirty="0">
              <a:latin typeface="Poor Richard" pitchFamily="18" charset="0"/>
            </a:endParaRPr>
          </a:p>
        </p:txBody>
      </p:sp>
      <p:sp>
        <p:nvSpPr>
          <p:cNvPr id="5" name="ZoneTexte 4"/>
          <p:cNvSpPr txBox="1"/>
          <p:nvPr/>
        </p:nvSpPr>
        <p:spPr>
          <a:xfrm>
            <a:off x="0" y="4572008"/>
            <a:ext cx="9144000" cy="2031325"/>
          </a:xfrm>
          <a:prstGeom prst="rect">
            <a:avLst/>
          </a:prstGeom>
          <a:noFill/>
        </p:spPr>
        <p:txBody>
          <a:bodyPr wrap="square" rtlCol="0">
            <a:spAutoFit/>
          </a:bodyPr>
          <a:lstStyle/>
          <a:p>
            <a:pPr marL="514350" indent="-514350">
              <a:buAutoNum type="arabicPeriod"/>
            </a:pPr>
            <a:r>
              <a:rPr lang="fr-FR" sz="2800" dirty="0" smtClean="0">
                <a:latin typeface="Poor Richard" pitchFamily="18" charset="0"/>
              </a:rPr>
              <a:t>Comment ont évolué les arrivées de touristes internationaux entre 1980 et 2014?</a:t>
            </a:r>
          </a:p>
          <a:p>
            <a:pPr marL="514350" indent="-514350">
              <a:buAutoNum type="arabicPeriod"/>
            </a:pPr>
            <a:r>
              <a:rPr lang="fr-FR" sz="2800" dirty="0" smtClean="0">
                <a:latin typeface="Poor Richard" pitchFamily="18" charset="0"/>
              </a:rPr>
              <a:t>Quelles sont les prévisions pour l’avenir?</a:t>
            </a:r>
          </a:p>
          <a:p>
            <a:pPr marL="514350" indent="-514350"/>
            <a:endParaRPr lang="fr-FR" sz="1400" dirty="0" smtClean="0">
              <a:latin typeface="Poor Richard" pitchFamily="18" charset="0"/>
            </a:endParaRPr>
          </a:p>
          <a:p>
            <a:pPr marL="514350" indent="-514350" algn="ctr"/>
            <a:r>
              <a:rPr lang="fr-FR" sz="2800" dirty="0" smtClean="0">
                <a:latin typeface="Poor Richard" pitchFamily="18" charset="0"/>
                <a:sym typeface="Symbol"/>
              </a:rPr>
              <a:t> </a:t>
            </a:r>
            <a:r>
              <a:rPr lang="fr-FR" sz="2800" dirty="0" smtClean="0">
                <a:latin typeface="Poor Richard" pitchFamily="18" charset="0"/>
              </a:rPr>
              <a:t>Essayez de trouver des raisons à cette évolution</a:t>
            </a:r>
            <a:endParaRPr lang="fr-FR" sz="2800" dirty="0">
              <a:latin typeface="Poor Richard" pitchFamily="18" charset="0"/>
            </a:endParaRPr>
          </a:p>
        </p:txBody>
      </p:sp>
      <p:pic>
        <p:nvPicPr>
          <p:cNvPr id="6" name="Image 5" descr="j0254500.gif"/>
          <p:cNvPicPr>
            <a:picLocks noChangeAspect="1"/>
          </p:cNvPicPr>
          <p:nvPr/>
        </p:nvPicPr>
        <p:blipFill>
          <a:blip r:embed="rId3"/>
          <a:stretch>
            <a:fillRect/>
          </a:stretch>
        </p:blipFill>
        <p:spPr>
          <a:xfrm>
            <a:off x="5429256" y="3643314"/>
            <a:ext cx="714380" cy="714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2000" fill="hold"/>
                                        <p:tgtEl>
                                          <p:spTgt spid="21506"/>
                                        </p:tgtEl>
                                        <p:attrNameLst>
                                          <p:attrName>ppt_x</p:attrName>
                                        </p:attrNameLst>
                                      </p:cBhvr>
                                      <p:tavLst>
                                        <p:tav tm="0">
                                          <p:val>
                                            <p:strVal val="0-#ppt_w/2"/>
                                          </p:val>
                                        </p:tav>
                                        <p:tav tm="100000">
                                          <p:val>
                                            <p:strVal val="#ppt_x"/>
                                          </p:val>
                                        </p:tav>
                                      </p:tavLst>
                                    </p:anim>
                                    <p:anim calcmode="lin" valueType="num">
                                      <p:cBhvr additive="base">
                                        <p:cTn id="8" dur="2000" fill="hold"/>
                                        <p:tgtEl>
                                          <p:spTgt spid="2150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3" presetClass="entr" presetSubtype="5"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vertical)">
                                      <p:cBhvr>
                                        <p:cTn id="15" dur="2000"/>
                                        <p:tgtEl>
                                          <p:spTgt spid="4"/>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par>
                          <p:cTn id="20" fill="hold">
                            <p:stCondLst>
                              <p:cond delay="40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5"/>
                                        </p:tgtEl>
                                        <p:attrNameLst>
                                          <p:attrName>style.visibility</p:attrName>
                                        </p:attrNameLst>
                                      </p:cBhvr>
                                      <p:to>
                                        <p:strVal val="visible"/>
                                      </p:to>
                                    </p:set>
                                    <p:anim calcmode="discrete" valueType="clr">
                                      <p:cBhvr override="childStyle">
                                        <p:cTn id="2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5"/>
                                        </p:tgtEl>
                                        <p:attrNameLst>
                                          <p:attrName>fillcolor</p:attrName>
                                        </p:attrNameLst>
                                      </p:cBhvr>
                                      <p:tavLst>
                                        <p:tav tm="0">
                                          <p:val>
                                            <p:clrVal>
                                              <a:schemeClr val="accent2"/>
                                            </p:clrVal>
                                          </p:val>
                                        </p:tav>
                                        <p:tav tm="50000">
                                          <p:val>
                                            <p:clrVal>
                                              <a:schemeClr val="hlink"/>
                                            </p:clrVal>
                                          </p:val>
                                        </p:tav>
                                      </p:tavLst>
                                    </p:anim>
                                    <p:set>
                                      <p:cBhvr>
                                        <p:cTn id="2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1071546"/>
            <a:ext cx="9144000" cy="5447645"/>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0033CC"/>
                </a:solidFill>
                <a:effectLst/>
                <a:latin typeface="Poor Richard" pitchFamily="18" charset="0"/>
                <a:ea typeface="Calibri" pitchFamily="34" charset="0"/>
                <a:cs typeface="Arial" pitchFamily="34" charset="0"/>
              </a:rPr>
              <a:t>Depuis 1980, les </a:t>
            </a:r>
            <a:r>
              <a:rPr kumimoji="0" lang="fr-FR" sz="2800" b="0" i="0" u="sng" strike="noStrike" cap="none" normalizeH="0" baseline="0" dirty="0" smtClean="0">
                <a:ln>
                  <a:noFill/>
                </a:ln>
                <a:solidFill>
                  <a:srgbClr val="0033CC"/>
                </a:solidFill>
                <a:effectLst/>
                <a:latin typeface="Poor Richard" pitchFamily="18" charset="0"/>
                <a:ea typeface="Calibri" pitchFamily="34" charset="0"/>
                <a:cs typeface="Arial" pitchFamily="34" charset="0"/>
              </a:rPr>
              <a:t>mobilités</a:t>
            </a:r>
            <a:r>
              <a:rPr kumimoji="0" lang="fr-FR" sz="2800" b="0" i="0" u="sng" strike="noStrike" cap="none" normalizeH="0" dirty="0" smtClean="0">
                <a:ln>
                  <a:noFill/>
                </a:ln>
                <a:solidFill>
                  <a:srgbClr val="0033CC"/>
                </a:solidFill>
                <a:effectLst/>
                <a:latin typeface="Poor Richard" pitchFamily="18" charset="0"/>
                <a:ea typeface="Calibri" pitchFamily="34" charset="0"/>
                <a:cs typeface="Arial" pitchFamily="34" charset="0"/>
              </a:rPr>
              <a:t> </a:t>
            </a:r>
            <a:r>
              <a:rPr kumimoji="0" lang="fr-FR" sz="2800" b="0" i="0" u="sng" strike="noStrike" cap="none" normalizeH="0" baseline="0" dirty="0" smtClean="0">
                <a:ln>
                  <a:noFill/>
                </a:ln>
                <a:solidFill>
                  <a:srgbClr val="0033CC"/>
                </a:solidFill>
                <a:effectLst/>
                <a:latin typeface="Poor Richard" pitchFamily="18" charset="0"/>
                <a:ea typeface="Calibri" pitchFamily="34" charset="0"/>
                <a:cs typeface="Arial" pitchFamily="34" charset="0"/>
              </a:rPr>
              <a:t>touristiques </a:t>
            </a:r>
            <a:r>
              <a:rPr kumimoji="0" lang="fr-FR" sz="2800" b="0" i="0" u="none" strike="noStrike" cap="none" normalizeH="0" baseline="0" dirty="0" smtClean="0">
                <a:ln>
                  <a:noFill/>
                </a:ln>
                <a:solidFill>
                  <a:srgbClr val="0033CC"/>
                </a:solidFill>
                <a:effectLst/>
                <a:latin typeface="Poor Richard" pitchFamily="18" charset="0"/>
                <a:ea typeface="Calibri" pitchFamily="34" charset="0"/>
                <a:cs typeface="Arial" pitchFamily="34" charset="0"/>
              </a:rPr>
              <a:t>internationales ont triplé et concernent aujourd’hui plus</a:t>
            </a:r>
            <a:r>
              <a:rPr kumimoji="0" lang="fr-FR" sz="2800" b="0" i="0" u="none" strike="noStrike" cap="none" normalizeH="0" dirty="0" smtClean="0">
                <a:ln>
                  <a:noFill/>
                </a:ln>
                <a:solidFill>
                  <a:srgbClr val="0033CC"/>
                </a:solidFill>
                <a:effectLst/>
                <a:latin typeface="Poor Richard" pitchFamily="18" charset="0"/>
                <a:ea typeface="Calibri" pitchFamily="34" charset="0"/>
                <a:cs typeface="Arial" pitchFamily="34" charset="0"/>
              </a:rPr>
              <a:t> d’</a:t>
            </a:r>
            <a:r>
              <a:rPr kumimoji="0" lang="fr-FR" sz="2800" b="0" i="0" u="none" strike="noStrike" cap="none" normalizeH="0" baseline="0" dirty="0" smtClean="0">
                <a:ln>
                  <a:noFill/>
                </a:ln>
                <a:solidFill>
                  <a:srgbClr val="0033CC"/>
                </a:solidFill>
                <a:effectLst/>
                <a:latin typeface="Poor Richard" pitchFamily="18" charset="0"/>
                <a:ea typeface="Calibri" pitchFamily="34" charset="0"/>
                <a:cs typeface="Arial" pitchFamily="34" charset="0"/>
              </a:rPr>
              <a:t>1 milliard de personnes.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rgbClr val="0033CC"/>
              </a:solidFill>
              <a:effectLst/>
              <a:latin typeface="Poor Richard" pitchFamily="18"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0" i="0" u="sng" strike="noStrike" cap="none" normalizeH="0" baseline="0" dirty="0" smtClean="0">
                <a:ln>
                  <a:noFill/>
                </a:ln>
                <a:solidFill>
                  <a:srgbClr val="0033CC"/>
                </a:solidFill>
                <a:effectLst/>
                <a:latin typeface="Poor Richard" pitchFamily="18" charset="0"/>
                <a:ea typeface="Calibri" pitchFamily="34" charset="0"/>
                <a:cs typeface="Arial" pitchFamily="34" charset="0"/>
              </a:rPr>
              <a:t>Cet essor </a:t>
            </a:r>
            <a:r>
              <a:rPr kumimoji="0" lang="fr-FR" sz="2800" b="0" i="0" u="none" strike="noStrike" cap="none" normalizeH="0" baseline="0" dirty="0" smtClean="0">
                <a:ln>
                  <a:noFill/>
                </a:ln>
                <a:solidFill>
                  <a:srgbClr val="0033CC"/>
                </a:solidFill>
                <a:effectLst/>
                <a:latin typeface="Poor Richard" pitchFamily="18" charset="0"/>
                <a:ea typeface="Calibri" pitchFamily="34" charset="0"/>
                <a:cs typeface="Arial" pitchFamily="34" charset="0"/>
              </a:rPr>
              <a:t>s’explique par la baisse du coût du transport aérien et la hausse du niveau de vie global.</a:t>
            </a:r>
          </a:p>
          <a:p>
            <a:pPr marL="0" marR="0" lvl="0" indent="0" algn="just" defTabSz="914400" rtl="0" eaLnBrk="1" fontAlgn="base" latinLnBrk="0" hangingPunct="1">
              <a:lnSpc>
                <a:spcPct val="100000"/>
              </a:lnSpc>
              <a:spcBef>
                <a:spcPct val="0"/>
              </a:spcBef>
              <a:spcAft>
                <a:spcPct val="0"/>
              </a:spcAft>
              <a:buClrTx/>
              <a:buSzTx/>
              <a:buFontTx/>
              <a:buNone/>
              <a:tabLst/>
            </a:pPr>
            <a:endParaRPr lang="fr-FR" sz="2800" dirty="0" smtClean="0">
              <a:solidFill>
                <a:srgbClr val="0033CC"/>
              </a:solidFill>
              <a:latin typeface="Poor Richard" pitchFamily="18"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0033CC"/>
                </a:solidFill>
                <a:effectLst/>
                <a:latin typeface="Poor Richard" pitchFamily="18" charset="0"/>
                <a:ea typeface="Calibri" pitchFamily="34" charset="0"/>
                <a:cs typeface="Arial" pitchFamily="34" charset="0"/>
              </a:rPr>
              <a:t> Les </a:t>
            </a:r>
            <a:r>
              <a:rPr kumimoji="0" lang="fr-FR" sz="2800" b="1" i="0" u="none" strike="noStrike" cap="none" normalizeH="0" baseline="0" dirty="0" smtClean="0">
                <a:ln>
                  <a:noFill/>
                </a:ln>
                <a:solidFill>
                  <a:srgbClr val="0033CC"/>
                </a:solidFill>
                <a:effectLst/>
                <a:latin typeface="Poor Richard" pitchFamily="18" charset="0"/>
                <a:ea typeface="Calibri" pitchFamily="34" charset="0"/>
                <a:cs typeface="Arial" pitchFamily="34" charset="0"/>
              </a:rPr>
              <a:t>touristes internationaux</a:t>
            </a:r>
            <a:r>
              <a:rPr kumimoji="0" lang="fr-FR" sz="2800" b="0" i="0" u="none" strike="noStrike" cap="none" normalizeH="0" baseline="0" dirty="0" smtClean="0">
                <a:ln>
                  <a:noFill/>
                </a:ln>
                <a:solidFill>
                  <a:srgbClr val="0033CC"/>
                </a:solidFill>
                <a:effectLst/>
                <a:latin typeface="Poor Richard" pitchFamily="18" charset="0"/>
                <a:ea typeface="Calibri" pitchFamily="34" charset="0"/>
                <a:cs typeface="Arial" pitchFamily="34" charset="0"/>
              </a:rPr>
              <a:t> sont originaires des </a:t>
            </a:r>
            <a:r>
              <a:rPr kumimoji="0" lang="fr-FR" sz="2800" b="0" i="0" u="none" strike="noStrike" cap="none" normalizeH="0" baseline="0" dirty="0" smtClean="0">
                <a:ln>
                  <a:noFill/>
                </a:ln>
                <a:solidFill>
                  <a:srgbClr val="FF0000"/>
                </a:solidFill>
                <a:effectLst/>
                <a:latin typeface="Poor Richard" pitchFamily="18" charset="0"/>
                <a:ea typeface="Calibri" pitchFamily="34" charset="0"/>
                <a:cs typeface="Arial" pitchFamily="34" charset="0"/>
              </a:rPr>
              <a:t>pays du Nord </a:t>
            </a:r>
            <a:r>
              <a:rPr kumimoji="0" lang="fr-FR" sz="2800" b="0" i="0" u="none" strike="noStrike" cap="none" normalizeH="0" baseline="0" dirty="0" smtClean="0">
                <a:ln>
                  <a:noFill/>
                </a:ln>
                <a:solidFill>
                  <a:srgbClr val="0033CC"/>
                </a:solidFill>
                <a:effectLst/>
                <a:latin typeface="Poor Richard" pitchFamily="18" charset="0"/>
                <a:ea typeface="Calibri" pitchFamily="34" charset="0"/>
                <a:cs typeface="Arial" pitchFamily="34" charset="0"/>
              </a:rPr>
              <a:t>(Europe, nord américains) et de plus en plus </a:t>
            </a:r>
            <a:r>
              <a:rPr kumimoji="0" lang="fr-FR" sz="2800" b="0" i="0" u="none" strike="noStrike" cap="none" normalizeH="0" baseline="0" dirty="0" smtClean="0">
                <a:ln>
                  <a:noFill/>
                </a:ln>
                <a:solidFill>
                  <a:srgbClr val="FF0000"/>
                </a:solidFill>
                <a:effectLst/>
                <a:latin typeface="Poor Richard" pitchFamily="18" charset="0"/>
                <a:ea typeface="Calibri" pitchFamily="34" charset="0"/>
                <a:cs typeface="Arial" pitchFamily="34" charset="0"/>
              </a:rPr>
              <a:t>des pays émergents </a:t>
            </a:r>
            <a:r>
              <a:rPr kumimoji="0" lang="fr-FR" sz="2800" b="0" i="0" u="none" strike="noStrike" cap="none" normalizeH="0" baseline="0" dirty="0" smtClean="0">
                <a:ln>
                  <a:noFill/>
                </a:ln>
                <a:solidFill>
                  <a:srgbClr val="0033CC"/>
                </a:solidFill>
                <a:effectLst/>
                <a:latin typeface="Poor Richard" pitchFamily="18" charset="0"/>
                <a:ea typeface="Calibri" pitchFamily="34" charset="0"/>
                <a:cs typeface="Arial" pitchFamily="34" charset="0"/>
              </a:rPr>
              <a:t>(Chine). </a:t>
            </a:r>
          </a:p>
          <a:p>
            <a:pPr>
              <a:buNone/>
            </a:pPr>
            <a:r>
              <a:rPr lang="fr-FR" sz="2800" dirty="0" smtClean="0">
                <a:solidFill>
                  <a:srgbClr val="0033CC"/>
                </a:solidFill>
                <a:latin typeface="Poor Richard" pitchFamily="18" charset="0"/>
              </a:rPr>
              <a:t>Les principales destinations touristiques sont l’Europe (1</a:t>
            </a:r>
            <a:r>
              <a:rPr lang="fr-FR" sz="2800" baseline="30000" dirty="0" smtClean="0">
                <a:solidFill>
                  <a:srgbClr val="0033CC"/>
                </a:solidFill>
                <a:latin typeface="Poor Richard" pitchFamily="18" charset="0"/>
              </a:rPr>
              <a:t>er</a:t>
            </a:r>
            <a:r>
              <a:rPr lang="fr-FR" sz="2800" dirty="0" smtClean="0">
                <a:solidFill>
                  <a:srgbClr val="0033CC"/>
                </a:solidFill>
                <a:latin typeface="Poor Richard" pitchFamily="18" charset="0"/>
              </a:rPr>
              <a:t> pays : la France ) , l’Asie de l’Est et l’Amérique mais de nouvelles destinations apparaissent comme le Moyen-Orient (ex: Dubaï).</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rgbClr val="0000FF"/>
              </a:solidFill>
              <a:effectLst/>
              <a:latin typeface="Poor Richard" pitchFamily="18" charset="0"/>
              <a:cs typeface="Arial" pitchFamily="34" charset="0"/>
            </a:endParaRPr>
          </a:p>
        </p:txBody>
      </p:sp>
      <p:pic>
        <p:nvPicPr>
          <p:cNvPr id="3" name="Image 2" descr="crayons-01.gif"/>
          <p:cNvPicPr>
            <a:picLocks noChangeAspect="1"/>
          </p:cNvPicPr>
          <p:nvPr/>
        </p:nvPicPr>
        <p:blipFill>
          <a:blip r:embed="rId2"/>
          <a:stretch>
            <a:fillRect/>
          </a:stretch>
        </p:blipFill>
        <p:spPr>
          <a:xfrm>
            <a:off x="7786710" y="2786058"/>
            <a:ext cx="500065" cy="7500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457"/>
                                        </p:tgtEl>
                                        <p:attrNameLst>
                                          <p:attrName>style.visibility</p:attrName>
                                        </p:attrNameLst>
                                      </p:cBhvr>
                                      <p:to>
                                        <p:strVal val="visible"/>
                                      </p:to>
                                    </p:set>
                                    <p:animEffect transition="in" filter="blinds(horizontal)">
                                      <p:cBhvr>
                                        <p:cTn id="10" dur="2000"/>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p:nvPr/>
        </p:nvSpPr>
        <p:spPr>
          <a:xfrm>
            <a:off x="714348" y="1142984"/>
            <a:ext cx="7429552" cy="41434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dirty="0" smtClean="0">
                <a:solidFill>
                  <a:srgbClr val="FF0000"/>
                </a:solidFill>
                <a:latin typeface="Poor Richard" pitchFamily="18" charset="0"/>
              </a:rPr>
              <a:t>2. </a:t>
            </a:r>
            <a:r>
              <a:rPr lang="fr-FR" sz="5400" u="sng" dirty="0" smtClean="0">
                <a:solidFill>
                  <a:srgbClr val="FF0000"/>
                </a:solidFill>
                <a:latin typeface="Poor Richard" pitchFamily="18" charset="0"/>
              </a:rPr>
              <a:t>Cancun, un littoral aménagé pour le tourisme de masse.</a:t>
            </a:r>
            <a:endParaRPr lang="fr-FR" sz="5400" u="sng" dirty="0">
              <a:solidFill>
                <a:srgbClr val="FF0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p:nvPr/>
        </p:nvSpPr>
        <p:spPr>
          <a:xfrm>
            <a:off x="0" y="500042"/>
            <a:ext cx="9144000" cy="584775"/>
          </a:xfrm>
          <a:prstGeom prst="rect">
            <a:avLst/>
          </a:prstGeom>
        </p:spPr>
        <p:txBody>
          <a:bodyPr wrap="square">
            <a:spAutoFit/>
          </a:bodyPr>
          <a:lstStyle/>
          <a:p>
            <a:pPr algn="ctr"/>
            <a:r>
              <a:rPr lang="fr-FR" sz="3200" dirty="0" smtClean="0">
                <a:solidFill>
                  <a:srgbClr val="FF0000"/>
                </a:solidFill>
                <a:latin typeface="Poor Richard" pitchFamily="18" charset="0"/>
              </a:rPr>
              <a:t>1 </a:t>
            </a:r>
            <a:r>
              <a:rPr lang="fr-FR" sz="3200" dirty="0" smtClean="0">
                <a:solidFill>
                  <a:srgbClr val="FF0000"/>
                </a:solidFill>
                <a:latin typeface="Arial" pitchFamily="34" charset="0"/>
                <a:cs typeface="Arial" pitchFamily="34" charset="0"/>
              </a:rPr>
              <a:t>-</a:t>
            </a:r>
            <a:r>
              <a:rPr lang="fr-FR" sz="3200" dirty="0" smtClean="0">
                <a:solidFill>
                  <a:srgbClr val="FF0000"/>
                </a:solidFill>
                <a:latin typeface="Poor Richard" pitchFamily="18" charset="0"/>
              </a:rPr>
              <a:t> </a:t>
            </a:r>
            <a:r>
              <a:rPr lang="fr-FR" sz="3200" u="sng" dirty="0" smtClean="0">
                <a:solidFill>
                  <a:srgbClr val="FF0000"/>
                </a:solidFill>
                <a:latin typeface="Poor Richard" pitchFamily="18" charset="0"/>
              </a:rPr>
              <a:t>Une station touristique internationale</a:t>
            </a:r>
            <a:endParaRPr lang="fr-FR" sz="3200" u="sng" dirty="0">
              <a:solidFill>
                <a:srgbClr val="FF0000"/>
              </a:solidFill>
              <a:latin typeface="Poor Richard" pitchFamily="18" charset="0"/>
            </a:endParaRPr>
          </a:p>
        </p:txBody>
      </p:sp>
      <p:sp>
        <p:nvSpPr>
          <p:cNvPr id="4" name="ZoneTexte 3"/>
          <p:cNvSpPr txBox="1"/>
          <p:nvPr/>
        </p:nvSpPr>
        <p:spPr>
          <a:xfrm>
            <a:off x="0" y="5429264"/>
            <a:ext cx="9144000" cy="954107"/>
          </a:xfrm>
          <a:prstGeom prst="rect">
            <a:avLst/>
          </a:prstGeom>
          <a:solidFill>
            <a:schemeClr val="bg1">
              <a:lumMod val="95000"/>
            </a:schemeClr>
          </a:solidFill>
          <a:ln>
            <a:solidFill>
              <a:schemeClr val="tx1"/>
            </a:solidFill>
          </a:ln>
        </p:spPr>
        <p:txBody>
          <a:bodyPr wrap="square" rtlCol="0">
            <a:spAutoFit/>
          </a:bodyPr>
          <a:lstStyle/>
          <a:p>
            <a:pPr algn="ctr"/>
            <a:r>
              <a:rPr lang="fr-FR" sz="2800" i="1" u="sng" dirty="0" smtClean="0">
                <a:latin typeface="Poor Richard" pitchFamily="18" charset="0"/>
              </a:rPr>
              <a:t>Par groupes de 2 élèves </a:t>
            </a:r>
            <a:r>
              <a:rPr lang="fr-FR" sz="2800" dirty="0" smtClean="0">
                <a:latin typeface="Poor Richard" pitchFamily="18" charset="0"/>
              </a:rPr>
              <a:t>- Répondez aux questions de la fiche d’activité n°1 à l’aide du corpus documentaire n°1.</a:t>
            </a:r>
            <a:endParaRPr lang="fr-FR" sz="2800" dirty="0">
              <a:latin typeface="Poor Richard" pitchFamily="18" charset="0"/>
            </a:endParaRPr>
          </a:p>
        </p:txBody>
      </p:sp>
      <p:pic>
        <p:nvPicPr>
          <p:cNvPr id="3" name="Picture 2"/>
          <p:cNvPicPr>
            <a:picLocks noChangeAspect="1" noChangeArrowheads="1"/>
          </p:cNvPicPr>
          <p:nvPr/>
        </p:nvPicPr>
        <p:blipFill>
          <a:blip r:embed="rId3"/>
          <a:srcRect l="11162" r="12796" b="5742"/>
          <a:stretch>
            <a:fillRect/>
          </a:stretch>
        </p:blipFill>
        <p:spPr bwMode="auto">
          <a:xfrm>
            <a:off x="1357290" y="1214422"/>
            <a:ext cx="5715040" cy="3984781"/>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7"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1+#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par>
                                <p:cTn id="13" presetID="7"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0-#ppt_w/2"/>
                                          </p:val>
                                        </p:tav>
                                        <p:tav tm="100000">
                                          <p:val>
                                            <p:strVal val="#ppt_x"/>
                                          </p:val>
                                        </p:tav>
                                      </p:tavLst>
                                    </p:anim>
                                    <p:anim calcmode="lin" valueType="num">
                                      <p:cBhvr additive="base">
                                        <p:cTn id="16"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8596" y="1928802"/>
            <a:ext cx="47148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fr-FR" sz="2800" b="0" i="0" u="none" strike="noStrike" cap="none" normalizeH="0" baseline="0" dirty="0" smtClean="0">
                <a:ln>
                  <a:noFill/>
                </a:ln>
                <a:solidFill>
                  <a:srgbClr val="000000"/>
                </a:solidFill>
                <a:effectLst/>
                <a:latin typeface="Poor Richard" pitchFamily="18" charset="0"/>
                <a:ea typeface="Calibri" pitchFamily="34" charset="0"/>
                <a:cs typeface="Calibri" pitchFamily="34" charset="0"/>
              </a:rPr>
              <a:t>1.  Localisez Cancún et expliquez ce qu’est une station balnéaire. </a:t>
            </a:r>
            <a:endParaRPr kumimoji="0" lang="fr-FR" sz="3600" b="0" i="0" u="none" strike="noStrike" cap="none" normalizeH="0" baseline="0" dirty="0" smtClean="0">
              <a:ln>
                <a:noFill/>
              </a:ln>
              <a:solidFill>
                <a:schemeClr val="tx1"/>
              </a:solidFill>
              <a:effectLst/>
              <a:latin typeface="Poor Richard" pitchFamily="18" charset="0"/>
              <a:cs typeface="Arial" pitchFamily="34" charset="0"/>
            </a:endParaRPr>
          </a:p>
        </p:txBody>
      </p:sp>
      <p:pic>
        <p:nvPicPr>
          <p:cNvPr id="5" name="Picture 2" descr="Résultat de recherche d'images pour &quot;localisation cancun&quot;"/>
          <p:cNvPicPr>
            <a:picLocks noChangeAspect="1" noChangeArrowheads="1"/>
          </p:cNvPicPr>
          <p:nvPr/>
        </p:nvPicPr>
        <p:blipFill>
          <a:blip r:embed="rId3"/>
          <a:srcRect/>
          <a:stretch>
            <a:fillRect/>
          </a:stretch>
        </p:blipFill>
        <p:spPr bwMode="auto">
          <a:xfrm>
            <a:off x="5143504" y="1714488"/>
            <a:ext cx="3714776" cy="327774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929058" y="1500174"/>
            <a:ext cx="500066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FR" sz="2800" dirty="0" smtClean="0">
                <a:solidFill>
                  <a:srgbClr val="000000"/>
                </a:solidFill>
                <a:latin typeface="Poor Richard" pitchFamily="18" charset="0"/>
                <a:ea typeface="Calibri" pitchFamily="34" charset="0"/>
                <a:cs typeface="Calibri" pitchFamily="34" charset="0"/>
              </a:rPr>
              <a:t>2.  </a:t>
            </a:r>
            <a:r>
              <a:rPr kumimoji="0" lang="fr-FR" sz="2800" b="0" i="0" u="none" strike="noStrike" cap="none" normalizeH="0" baseline="0" dirty="0" smtClean="0">
                <a:ln>
                  <a:noFill/>
                </a:ln>
                <a:solidFill>
                  <a:srgbClr val="000000"/>
                </a:solidFill>
                <a:effectLst/>
                <a:latin typeface="Poor Richard" pitchFamily="18" charset="0"/>
                <a:ea typeface="Calibri" pitchFamily="34" charset="0"/>
                <a:cs typeface="Calibri" pitchFamily="34" charset="0"/>
              </a:rPr>
              <a:t>Cherchez combien de touristes ont été accueillis à Cancún en 2014. </a:t>
            </a:r>
            <a:endParaRPr kumimoji="0" lang="fr-FR" sz="36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1027" name="Rectangle 3"/>
          <p:cNvSpPr>
            <a:spLocks noChangeArrowheads="1"/>
          </p:cNvSpPr>
          <p:nvPr/>
        </p:nvSpPr>
        <p:spPr bwMode="auto">
          <a:xfrm>
            <a:off x="0" y="4000504"/>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fr-FR" sz="2800" b="0" i="0" u="none" strike="noStrike" cap="none" normalizeH="0" baseline="0" dirty="0" smtClean="0">
                <a:ln>
                  <a:noFill/>
                </a:ln>
                <a:solidFill>
                  <a:srgbClr val="000000"/>
                </a:solidFill>
                <a:effectLst/>
                <a:latin typeface="Poor Richard" pitchFamily="18" charset="0"/>
                <a:ea typeface="Calibri" pitchFamily="34" charset="0"/>
                <a:cs typeface="Calibri" pitchFamily="34" charset="0"/>
              </a:rPr>
              <a:t>3.  Indiquez les pays d’origine des touristes venant à Cancún. Quels sont ceux qui sont les plus présents ? Pourquoi selon vous ? </a:t>
            </a:r>
            <a:endParaRPr kumimoji="0" lang="fr-FR" sz="3600" b="0" i="0" u="none" strike="noStrike" cap="none" normalizeH="0" baseline="0" dirty="0" smtClean="0">
              <a:ln>
                <a:noFill/>
              </a:ln>
              <a:solidFill>
                <a:schemeClr val="tx1"/>
              </a:solidFill>
              <a:effectLst/>
              <a:latin typeface="Poor Richard" pitchFamily="18" charset="0"/>
              <a:cs typeface="Arial" pitchFamily="34" charset="0"/>
            </a:endParaRPr>
          </a:p>
        </p:txBody>
      </p:sp>
      <p:pic>
        <p:nvPicPr>
          <p:cNvPr id="6" name="Image 5" descr="index.png"/>
          <p:cNvPicPr>
            <a:picLocks noChangeAspect="1"/>
          </p:cNvPicPr>
          <p:nvPr/>
        </p:nvPicPr>
        <p:blipFill>
          <a:blip r:embed="rId3"/>
          <a:stretch>
            <a:fillRect/>
          </a:stretch>
        </p:blipFill>
        <p:spPr>
          <a:xfrm>
            <a:off x="214282" y="428604"/>
            <a:ext cx="3445952" cy="3430636"/>
          </a:xfrm>
          <a:prstGeom prst="rect">
            <a:avLst/>
          </a:prstGeom>
        </p:spPr>
      </p:pic>
      <p:sp>
        <p:nvSpPr>
          <p:cNvPr id="7" name="ZoneTexte 6"/>
          <p:cNvSpPr txBox="1"/>
          <p:nvPr/>
        </p:nvSpPr>
        <p:spPr>
          <a:xfrm>
            <a:off x="3000364" y="428604"/>
            <a:ext cx="5643602" cy="584775"/>
          </a:xfrm>
          <a:prstGeom prst="rect">
            <a:avLst/>
          </a:prstGeom>
          <a:noFill/>
        </p:spPr>
        <p:txBody>
          <a:bodyPr wrap="square" rtlCol="0">
            <a:spAutoFit/>
          </a:bodyPr>
          <a:lstStyle/>
          <a:p>
            <a:r>
              <a:rPr lang="fr-FR" sz="1600" dirty="0" smtClean="0">
                <a:latin typeface="Poor Richard" pitchFamily="18" charset="0"/>
              </a:rPr>
              <a:t>En 2014, l’aéroport de Cancún a accueilli 5,3 millions de touristes étrangers.</a:t>
            </a:r>
            <a:endParaRPr lang="fr-FR" sz="1600" dirty="0">
              <a:latin typeface="Poor Richard" pitchFamily="18" charset="0"/>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3268</TotalTime>
  <Words>1105</Words>
  <Application>Microsoft Office PowerPoint</Application>
  <PresentationFormat>Affichage à l'écran (4:3)</PresentationFormat>
  <Paragraphs>96</Paragraphs>
  <Slides>30</Slides>
  <Notes>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domicile</dc:creator>
  <cp:lastModifiedBy>gerome.cuenin</cp:lastModifiedBy>
  <cp:revision>338</cp:revision>
  <dcterms:created xsi:type="dcterms:W3CDTF">2010-03-29T12:10:27Z</dcterms:created>
  <dcterms:modified xsi:type="dcterms:W3CDTF">2019-02-15T13:55:33Z</dcterms:modified>
</cp:coreProperties>
</file>