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4" r:id="rId2"/>
    <p:sldId id="295" r:id="rId3"/>
    <p:sldId id="338" r:id="rId4"/>
    <p:sldId id="350" r:id="rId5"/>
    <p:sldId id="341" r:id="rId6"/>
    <p:sldId id="339" r:id="rId7"/>
    <p:sldId id="340" r:id="rId8"/>
    <p:sldId id="342" r:id="rId9"/>
    <p:sldId id="343" r:id="rId10"/>
    <p:sldId id="344" r:id="rId11"/>
    <p:sldId id="345" r:id="rId12"/>
    <p:sldId id="346" r:id="rId13"/>
    <p:sldId id="353" r:id="rId14"/>
    <p:sldId id="347" r:id="rId15"/>
    <p:sldId id="348" r:id="rId16"/>
    <p:sldId id="349" r:id="rId17"/>
    <p:sldId id="351" r:id="rId18"/>
    <p:sldId id="354" r:id="rId19"/>
    <p:sldId id="352" r:id="rId20"/>
    <p:sldId id="355" r:id="rId21"/>
    <p:sldId id="357" r:id="rId22"/>
    <p:sldId id="360" r:id="rId23"/>
    <p:sldId id="358" r:id="rId24"/>
    <p:sldId id="36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FF3300"/>
    <a:srgbClr val="0033CC"/>
    <a:srgbClr val="FF0000"/>
    <a:srgbClr val="FFFF99"/>
    <a:srgbClr val="FF99CC"/>
    <a:srgbClr val="FF6699"/>
    <a:srgbClr val="FF9900"/>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93" autoAdjust="0"/>
    <p:restoredTop sz="94660"/>
  </p:normalViewPr>
  <p:slideViewPr>
    <p:cSldViewPr>
      <p:cViewPr>
        <p:scale>
          <a:sx n="100" d="100"/>
          <a:sy n="100" d="100"/>
        </p:scale>
        <p:origin x="402"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54195-3BF2-4CB1-9A3A-C94240C4A746}" type="datetimeFigureOut">
              <a:rPr lang="fr-FR" smtClean="0"/>
              <a:pPr/>
              <a:t>23/05/2018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0F07B-2519-4325-88BC-86FC9B6DA154}"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23/05/2018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131B4-05EA-4BF9-B78B-C5817FF03C34}" type="datetimeFigureOut">
              <a:rPr lang="fr-FR" smtClean="0"/>
              <a:pPr/>
              <a:t>23/05/2018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DFB0-26F6-4EF2-BD80-191B53547BF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857364"/>
            <a:ext cx="8715436" cy="2585323"/>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GÉOGRAPHIE  - Thème n°3</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La France et l’U.E.</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2941" t="28676" r="1961" b="68990"/>
          <a:stretch>
            <a:fillRect/>
          </a:stretch>
        </p:blipFill>
        <p:spPr bwMode="auto">
          <a:xfrm>
            <a:off x="0" y="1714488"/>
            <a:ext cx="9144000" cy="289380"/>
          </a:xfrm>
          <a:prstGeom prst="rect">
            <a:avLst/>
          </a:prstGeom>
          <a:noFill/>
          <a:ln w="9525">
            <a:solidFill>
              <a:schemeClr val="tx1"/>
            </a:solidFill>
            <a:miter lim="800000"/>
            <a:headEnd/>
            <a:tailEnd/>
          </a:ln>
          <a:effectLst/>
        </p:spPr>
      </p:pic>
      <p:pic>
        <p:nvPicPr>
          <p:cNvPr id="8" name="Picture 2"/>
          <p:cNvPicPr>
            <a:picLocks noChangeAspect="1" noChangeArrowheads="1"/>
          </p:cNvPicPr>
          <p:nvPr/>
        </p:nvPicPr>
        <p:blipFill>
          <a:blip r:embed="rId2"/>
          <a:srcRect l="3093" t="76752" r="2062" b="2460"/>
          <a:stretch>
            <a:fillRect/>
          </a:stretch>
        </p:blipFill>
        <p:spPr bwMode="auto">
          <a:xfrm>
            <a:off x="-1" y="2000240"/>
            <a:ext cx="9144001" cy="3286148"/>
          </a:xfrm>
          <a:prstGeom prst="rect">
            <a:avLst/>
          </a:prstGeom>
          <a:noFill/>
          <a:ln w="9525">
            <a:solidFill>
              <a:schemeClr val="tx1"/>
            </a:solidFill>
            <a:miter lim="800000"/>
            <a:headEnd/>
            <a:tailEnd/>
          </a:ln>
          <a:effectLst/>
        </p:spPr>
      </p:pic>
      <p:sp>
        <p:nvSpPr>
          <p:cNvPr id="4" name="Rectangle 3"/>
          <p:cNvSpPr/>
          <p:nvPr/>
        </p:nvSpPr>
        <p:spPr>
          <a:xfrm>
            <a:off x="2143108" y="2428868"/>
            <a:ext cx="3500462" cy="1200329"/>
          </a:xfrm>
          <a:prstGeom prst="rect">
            <a:avLst/>
          </a:prstGeom>
        </p:spPr>
        <p:txBody>
          <a:bodyPr wrap="square">
            <a:spAutoFit/>
          </a:bodyPr>
          <a:lstStyle/>
          <a:p>
            <a:r>
              <a:rPr lang="fr-FR" sz="2400" dirty="0" smtClean="0">
                <a:solidFill>
                  <a:srgbClr val="008000"/>
                </a:solidFill>
                <a:latin typeface="Poor Richard" pitchFamily="18" charset="0"/>
              </a:rPr>
              <a:t>Espace de richesse / Activité économique importante et ancienne</a:t>
            </a:r>
            <a:endParaRPr lang="fr-FR" sz="2400" dirty="0">
              <a:solidFill>
                <a:srgbClr val="008000"/>
              </a:solidFill>
              <a:latin typeface="Poor Richard" pitchFamily="18" charset="0"/>
            </a:endParaRPr>
          </a:p>
        </p:txBody>
      </p:sp>
      <p:sp>
        <p:nvSpPr>
          <p:cNvPr id="5" name="Rectangle 4"/>
          <p:cNvSpPr/>
          <p:nvPr/>
        </p:nvSpPr>
        <p:spPr>
          <a:xfrm>
            <a:off x="2143108" y="4000504"/>
            <a:ext cx="3571900" cy="1200329"/>
          </a:xfrm>
          <a:prstGeom prst="rect">
            <a:avLst/>
          </a:prstGeom>
        </p:spPr>
        <p:txBody>
          <a:bodyPr wrap="square">
            <a:spAutoFit/>
          </a:bodyPr>
          <a:lstStyle/>
          <a:p>
            <a:r>
              <a:rPr lang="fr-FR" sz="2400" dirty="0" smtClean="0">
                <a:solidFill>
                  <a:srgbClr val="008000"/>
                </a:solidFill>
                <a:latin typeface="Poor Richard" pitchFamily="18" charset="0"/>
              </a:rPr>
              <a:t>Régions les plus développées dans </a:t>
            </a:r>
            <a:r>
              <a:rPr lang="fr-FR" sz="2400" b="1" dirty="0" smtClean="0">
                <a:solidFill>
                  <a:srgbClr val="008000"/>
                </a:solidFill>
                <a:latin typeface="Poor Richard" pitchFamily="18" charset="0"/>
              </a:rPr>
              <a:t>la mégalopole </a:t>
            </a:r>
            <a:r>
              <a:rPr lang="fr-FR" sz="2400" dirty="0" smtClean="0">
                <a:solidFill>
                  <a:srgbClr val="008000"/>
                </a:solidFill>
                <a:latin typeface="Poor Richard" pitchFamily="18" charset="0"/>
              </a:rPr>
              <a:t>et sur ses périphéries immédiates</a:t>
            </a:r>
            <a:endParaRPr lang="fr-FR" sz="2400" dirty="0">
              <a:solidFill>
                <a:srgbClr val="008000"/>
              </a:solidFill>
              <a:latin typeface="Poor Richard" pitchFamily="18" charset="0"/>
            </a:endParaRPr>
          </a:p>
        </p:txBody>
      </p:sp>
      <p:sp>
        <p:nvSpPr>
          <p:cNvPr id="7" name="Forme libre 6"/>
          <p:cNvSpPr/>
          <p:nvPr/>
        </p:nvSpPr>
        <p:spPr>
          <a:xfrm>
            <a:off x="6161964" y="3323230"/>
            <a:ext cx="757451" cy="1385248"/>
          </a:xfrm>
          <a:custGeom>
            <a:avLst/>
            <a:gdLst>
              <a:gd name="connsiteX0" fmla="*/ 429905 w 757451"/>
              <a:gd name="connsiteY0" fmla="*/ 6824 h 1385248"/>
              <a:gd name="connsiteX1" fmla="*/ 238836 w 757451"/>
              <a:gd name="connsiteY1" fmla="*/ 34119 h 1385248"/>
              <a:gd name="connsiteX2" fmla="*/ 170597 w 757451"/>
              <a:gd name="connsiteY2" fmla="*/ 211540 h 1385248"/>
              <a:gd name="connsiteX3" fmla="*/ 156949 w 757451"/>
              <a:gd name="connsiteY3" fmla="*/ 539086 h 1385248"/>
              <a:gd name="connsiteX4" fmla="*/ 75063 w 757451"/>
              <a:gd name="connsiteY4" fmla="*/ 1003110 h 1385248"/>
              <a:gd name="connsiteX5" fmla="*/ 6824 w 757451"/>
              <a:gd name="connsiteY5" fmla="*/ 1289713 h 1385248"/>
              <a:gd name="connsiteX6" fmla="*/ 116006 w 757451"/>
              <a:gd name="connsiteY6" fmla="*/ 1371600 h 1385248"/>
              <a:gd name="connsiteX7" fmla="*/ 266132 w 757451"/>
              <a:gd name="connsiteY7" fmla="*/ 1371600 h 1385248"/>
              <a:gd name="connsiteX8" fmla="*/ 416257 w 757451"/>
              <a:gd name="connsiteY8" fmla="*/ 1357952 h 1385248"/>
              <a:gd name="connsiteX9" fmla="*/ 580030 w 757451"/>
              <a:gd name="connsiteY9" fmla="*/ 1221474 h 1385248"/>
              <a:gd name="connsiteX10" fmla="*/ 757451 w 757451"/>
              <a:gd name="connsiteY10" fmla="*/ 1057701 h 138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451" h="1385248">
                <a:moveTo>
                  <a:pt x="429905" y="6824"/>
                </a:moveTo>
                <a:cubicBezTo>
                  <a:pt x="355979" y="3412"/>
                  <a:pt x="282054" y="0"/>
                  <a:pt x="238836" y="34119"/>
                </a:cubicBezTo>
                <a:cubicBezTo>
                  <a:pt x="195618" y="68238"/>
                  <a:pt x="184245" y="127379"/>
                  <a:pt x="170597" y="211540"/>
                </a:cubicBezTo>
                <a:cubicBezTo>
                  <a:pt x="156949" y="295701"/>
                  <a:pt x="172871" y="407158"/>
                  <a:pt x="156949" y="539086"/>
                </a:cubicBezTo>
                <a:cubicBezTo>
                  <a:pt x="141027" y="671014"/>
                  <a:pt x="100084" y="878006"/>
                  <a:pt x="75063" y="1003110"/>
                </a:cubicBezTo>
                <a:cubicBezTo>
                  <a:pt x="50042" y="1128215"/>
                  <a:pt x="0" y="1228298"/>
                  <a:pt x="6824" y="1289713"/>
                </a:cubicBezTo>
                <a:cubicBezTo>
                  <a:pt x="13648" y="1351128"/>
                  <a:pt x="72788" y="1357952"/>
                  <a:pt x="116006" y="1371600"/>
                </a:cubicBezTo>
                <a:cubicBezTo>
                  <a:pt x="159224" y="1385248"/>
                  <a:pt x="216090" y="1373875"/>
                  <a:pt x="266132" y="1371600"/>
                </a:cubicBezTo>
                <a:cubicBezTo>
                  <a:pt x="316174" y="1369325"/>
                  <a:pt x="363941" y="1382973"/>
                  <a:pt x="416257" y="1357952"/>
                </a:cubicBezTo>
                <a:cubicBezTo>
                  <a:pt x="468573" y="1332931"/>
                  <a:pt x="523164" y="1271516"/>
                  <a:pt x="580030" y="1221474"/>
                </a:cubicBezTo>
                <a:cubicBezTo>
                  <a:pt x="636896" y="1171432"/>
                  <a:pt x="697173" y="1114566"/>
                  <a:pt x="757451" y="1057701"/>
                </a:cubicBezTo>
              </a:path>
            </a:pathLst>
          </a:custGeom>
          <a:solidFill>
            <a:srgbClr val="FF9900">
              <a:alpha val="40000"/>
            </a:srgbClr>
          </a:solidFill>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8"/>
          <p:cNvSpPr/>
          <p:nvPr/>
        </p:nvSpPr>
        <p:spPr>
          <a:xfrm>
            <a:off x="6657833" y="2631743"/>
            <a:ext cx="1025857" cy="2033517"/>
          </a:xfrm>
          <a:custGeom>
            <a:avLst/>
            <a:gdLst>
              <a:gd name="connsiteX0" fmla="*/ 15922 w 1025857"/>
              <a:gd name="connsiteY0" fmla="*/ 657367 h 2033517"/>
              <a:gd name="connsiteX1" fmla="*/ 43218 w 1025857"/>
              <a:gd name="connsiteY1" fmla="*/ 370764 h 2033517"/>
              <a:gd name="connsiteX2" fmla="*/ 275230 w 1025857"/>
              <a:gd name="connsiteY2" fmla="*/ 43218 h 2033517"/>
              <a:gd name="connsiteX3" fmla="*/ 602776 w 1025857"/>
              <a:gd name="connsiteY3" fmla="*/ 111457 h 2033517"/>
              <a:gd name="connsiteX4" fmla="*/ 766549 w 1025857"/>
              <a:gd name="connsiteY4" fmla="*/ 575481 h 2033517"/>
              <a:gd name="connsiteX5" fmla="*/ 561833 w 1025857"/>
              <a:gd name="connsiteY5" fmla="*/ 684663 h 2033517"/>
              <a:gd name="connsiteX6" fmla="*/ 752901 w 1025857"/>
              <a:gd name="connsiteY6" fmla="*/ 984914 h 2033517"/>
              <a:gd name="connsiteX7" fmla="*/ 998561 w 1025857"/>
              <a:gd name="connsiteY7" fmla="*/ 1230573 h 2033517"/>
              <a:gd name="connsiteX8" fmla="*/ 916674 w 1025857"/>
              <a:gd name="connsiteY8" fmla="*/ 1517176 h 2033517"/>
              <a:gd name="connsiteX9" fmla="*/ 752901 w 1025857"/>
              <a:gd name="connsiteY9" fmla="*/ 1967553 h 2033517"/>
              <a:gd name="connsiteX10" fmla="*/ 548185 w 1025857"/>
              <a:gd name="connsiteY10" fmla="*/ 1912961 h 203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857" h="2033517">
                <a:moveTo>
                  <a:pt x="15922" y="657367"/>
                </a:moveTo>
                <a:cubicBezTo>
                  <a:pt x="7961" y="565244"/>
                  <a:pt x="0" y="473122"/>
                  <a:pt x="43218" y="370764"/>
                </a:cubicBezTo>
                <a:cubicBezTo>
                  <a:pt x="86436" y="268406"/>
                  <a:pt x="181970" y="86436"/>
                  <a:pt x="275230" y="43218"/>
                </a:cubicBezTo>
                <a:cubicBezTo>
                  <a:pt x="368490" y="0"/>
                  <a:pt x="520890" y="22747"/>
                  <a:pt x="602776" y="111457"/>
                </a:cubicBezTo>
                <a:cubicBezTo>
                  <a:pt x="684663" y="200168"/>
                  <a:pt x="773373" y="479947"/>
                  <a:pt x="766549" y="575481"/>
                </a:cubicBezTo>
                <a:cubicBezTo>
                  <a:pt x="759725" y="671015"/>
                  <a:pt x="564108" y="616424"/>
                  <a:pt x="561833" y="684663"/>
                </a:cubicBezTo>
                <a:cubicBezTo>
                  <a:pt x="559558" y="752902"/>
                  <a:pt x="680113" y="893929"/>
                  <a:pt x="752901" y="984914"/>
                </a:cubicBezTo>
                <a:cubicBezTo>
                  <a:pt x="825689" y="1075899"/>
                  <a:pt x="971266" y="1141863"/>
                  <a:pt x="998561" y="1230573"/>
                </a:cubicBezTo>
                <a:cubicBezTo>
                  <a:pt x="1025857" y="1319283"/>
                  <a:pt x="957617" y="1394346"/>
                  <a:pt x="916674" y="1517176"/>
                </a:cubicBezTo>
                <a:cubicBezTo>
                  <a:pt x="875731" y="1640006"/>
                  <a:pt x="814316" y="1901589"/>
                  <a:pt x="752901" y="1967553"/>
                </a:cubicBezTo>
                <a:cubicBezTo>
                  <a:pt x="691486" y="2033517"/>
                  <a:pt x="619835" y="1973239"/>
                  <a:pt x="548185" y="1912961"/>
                </a:cubicBezTo>
              </a:path>
            </a:pathLst>
          </a:custGeom>
          <a:solidFill>
            <a:srgbClr val="FF9900">
              <a:alpha val="40000"/>
            </a:srgbClr>
          </a:solidFill>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Forme libre 5"/>
          <p:cNvSpPr/>
          <p:nvPr/>
        </p:nvSpPr>
        <p:spPr>
          <a:xfrm>
            <a:off x="6500826" y="3286124"/>
            <a:ext cx="1000132" cy="1285884"/>
          </a:xfrm>
          <a:custGeom>
            <a:avLst/>
            <a:gdLst>
              <a:gd name="connsiteX0" fmla="*/ 138752 w 923498"/>
              <a:gd name="connsiteY0" fmla="*/ 29570 h 955342"/>
              <a:gd name="connsiteX1" fmla="*/ 2275 w 923498"/>
              <a:gd name="connsiteY1" fmla="*/ 220638 h 955342"/>
              <a:gd name="connsiteX2" fmla="*/ 152400 w 923498"/>
              <a:gd name="connsiteY2" fmla="*/ 466298 h 955342"/>
              <a:gd name="connsiteX3" fmla="*/ 452651 w 923498"/>
              <a:gd name="connsiteY3" fmla="*/ 875731 h 955342"/>
              <a:gd name="connsiteX4" fmla="*/ 780197 w 923498"/>
              <a:gd name="connsiteY4" fmla="*/ 889378 h 955342"/>
              <a:gd name="connsiteX5" fmla="*/ 889379 w 923498"/>
              <a:gd name="connsiteY5" fmla="*/ 479946 h 955342"/>
              <a:gd name="connsiteX6" fmla="*/ 575481 w 923498"/>
              <a:gd name="connsiteY6" fmla="*/ 138752 h 955342"/>
              <a:gd name="connsiteX7" fmla="*/ 329821 w 923498"/>
              <a:gd name="connsiteY7" fmla="*/ 43217 h 955342"/>
              <a:gd name="connsiteX8" fmla="*/ 138752 w 923498"/>
              <a:gd name="connsiteY8" fmla="*/ 29570 h 9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498" h="955342">
                <a:moveTo>
                  <a:pt x="138752" y="29570"/>
                </a:moveTo>
                <a:cubicBezTo>
                  <a:pt x="84161" y="59140"/>
                  <a:pt x="0" y="147850"/>
                  <a:pt x="2275" y="220638"/>
                </a:cubicBezTo>
                <a:cubicBezTo>
                  <a:pt x="4550" y="293426"/>
                  <a:pt x="77337" y="357116"/>
                  <a:pt x="152400" y="466298"/>
                </a:cubicBezTo>
                <a:cubicBezTo>
                  <a:pt x="227463" y="575480"/>
                  <a:pt x="348018" y="805218"/>
                  <a:pt x="452651" y="875731"/>
                </a:cubicBezTo>
                <a:cubicBezTo>
                  <a:pt x="557284" y="946244"/>
                  <a:pt x="707409" y="955342"/>
                  <a:pt x="780197" y="889378"/>
                </a:cubicBezTo>
                <a:cubicBezTo>
                  <a:pt x="852985" y="823414"/>
                  <a:pt x="923498" y="605050"/>
                  <a:pt x="889379" y="479946"/>
                </a:cubicBezTo>
                <a:cubicBezTo>
                  <a:pt x="855260" y="354842"/>
                  <a:pt x="668741" y="211540"/>
                  <a:pt x="575481" y="138752"/>
                </a:cubicBezTo>
                <a:cubicBezTo>
                  <a:pt x="482221" y="65964"/>
                  <a:pt x="404884" y="61414"/>
                  <a:pt x="329821" y="43217"/>
                </a:cubicBezTo>
                <a:cubicBezTo>
                  <a:pt x="254758" y="25020"/>
                  <a:pt x="193343" y="0"/>
                  <a:pt x="138752" y="29570"/>
                </a:cubicBezTo>
                <a:close/>
              </a:path>
            </a:pathLst>
          </a:cu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7"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4"/>
                                        </p:tgtEl>
                                        <p:attrNameLst>
                                          <p:attrName>style.visibility</p:attrName>
                                        </p:attrNameLst>
                                      </p:cBhvr>
                                      <p:to>
                                        <p:strVal val="visible"/>
                                      </p:to>
                                    </p:set>
                                    <p:anim calcmode="discrete" valueType="clr">
                                      <p:cBhvr override="childStyle">
                                        <p:cTn id="3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gtEl>
                                        <p:attrNameLst>
                                          <p:attrName>fillcolor</p:attrName>
                                        </p:attrNameLst>
                                      </p:cBhvr>
                                      <p:tavLst>
                                        <p:tav tm="0">
                                          <p:val>
                                            <p:clrVal>
                                              <a:schemeClr val="accent2"/>
                                            </p:clrVal>
                                          </p:val>
                                        </p:tav>
                                        <p:tav tm="50000">
                                          <p:val>
                                            <p:clrVal>
                                              <a:schemeClr val="hlink"/>
                                            </p:clrVal>
                                          </p:val>
                                        </p:tav>
                                      </p:tavLst>
                                    </p:anim>
                                    <p:set>
                                      <p:cBhvr>
                                        <p:cTn id="32" dur="80"/>
                                        <p:tgtEl>
                                          <p:spTgt spid="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5"/>
                                        </p:tgtEl>
                                        <p:attrNameLst>
                                          <p:attrName>style.visibility</p:attrName>
                                        </p:attrNameLst>
                                      </p:cBhvr>
                                      <p:to>
                                        <p:strVal val="visible"/>
                                      </p:to>
                                    </p:set>
                                    <p:anim calcmode="discrete" valueType="clr">
                                      <p:cBhvr override="childStyle">
                                        <p:cTn id="3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
                                        </p:tgtEl>
                                        <p:attrNameLst>
                                          <p:attrName>fillcolor</p:attrName>
                                        </p:attrNameLst>
                                      </p:cBhvr>
                                      <p:tavLst>
                                        <p:tav tm="0">
                                          <p:val>
                                            <p:clrVal>
                                              <a:schemeClr val="accent2"/>
                                            </p:clrVal>
                                          </p:val>
                                        </p:tav>
                                        <p:tav tm="50000">
                                          <p:val>
                                            <p:clrVal>
                                              <a:schemeClr val="hlink"/>
                                            </p:clrVal>
                                          </p:val>
                                        </p:tav>
                                      </p:tavLst>
                                    </p:anim>
                                    <p:set>
                                      <p:cBhvr>
                                        <p:cTn id="39" dur="80"/>
                                        <p:tgtEl>
                                          <p:spTgt spid="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diamond(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FAMILLE\Pictures\Image4.png"/>
          <p:cNvPicPr>
            <a:picLocks noChangeAspect="1" noChangeArrowheads="1"/>
          </p:cNvPicPr>
          <p:nvPr/>
        </p:nvPicPr>
        <p:blipFill>
          <a:blip r:embed="rId2"/>
          <a:srcRect/>
          <a:stretch>
            <a:fillRect/>
          </a:stretch>
        </p:blipFill>
        <p:spPr bwMode="auto">
          <a:xfrm>
            <a:off x="857224" y="0"/>
            <a:ext cx="6912461" cy="6858000"/>
          </a:xfrm>
          <a:prstGeom prst="rect">
            <a:avLst/>
          </a:prstGeom>
          <a:noFill/>
        </p:spPr>
      </p:pic>
      <p:sp>
        <p:nvSpPr>
          <p:cNvPr id="7" name="ZoneTexte 6"/>
          <p:cNvSpPr txBox="1"/>
          <p:nvPr/>
        </p:nvSpPr>
        <p:spPr>
          <a:xfrm>
            <a:off x="3500430" y="3643314"/>
            <a:ext cx="1071570" cy="276999"/>
          </a:xfrm>
          <a:prstGeom prst="rect">
            <a:avLst/>
          </a:prstGeom>
          <a:noFill/>
        </p:spPr>
        <p:txBody>
          <a:bodyPr wrap="square" rtlCol="0">
            <a:spAutoFit/>
          </a:bodyPr>
          <a:lstStyle/>
          <a:p>
            <a:r>
              <a:rPr lang="fr-FR" sz="1200" b="1" dirty="0" smtClean="0">
                <a:latin typeface="Poor Richard" pitchFamily="18" charset="0"/>
              </a:rPr>
              <a:t>Allemagne</a:t>
            </a:r>
            <a:endParaRPr lang="fr-FR" sz="1200" b="1" dirty="0">
              <a:latin typeface="Poor Richard" pitchFamily="18" charset="0"/>
            </a:endParaRPr>
          </a:p>
        </p:txBody>
      </p:sp>
      <p:sp>
        <p:nvSpPr>
          <p:cNvPr id="8" name="ZoneTexte 7"/>
          <p:cNvSpPr txBox="1"/>
          <p:nvPr/>
        </p:nvSpPr>
        <p:spPr>
          <a:xfrm>
            <a:off x="4000496" y="5286388"/>
            <a:ext cx="714380" cy="276999"/>
          </a:xfrm>
          <a:prstGeom prst="rect">
            <a:avLst/>
          </a:prstGeom>
          <a:noFill/>
        </p:spPr>
        <p:txBody>
          <a:bodyPr wrap="square" rtlCol="0">
            <a:spAutoFit/>
          </a:bodyPr>
          <a:lstStyle/>
          <a:p>
            <a:r>
              <a:rPr lang="fr-FR" sz="1200" b="1" dirty="0" smtClean="0">
                <a:latin typeface="Poor Richard" pitchFamily="18" charset="0"/>
              </a:rPr>
              <a:t>Italie</a:t>
            </a:r>
            <a:endParaRPr lang="fr-FR" sz="1200" b="1" dirty="0">
              <a:latin typeface="Poor Richard" pitchFamily="18" charset="0"/>
            </a:endParaRPr>
          </a:p>
        </p:txBody>
      </p:sp>
      <p:sp>
        <p:nvSpPr>
          <p:cNvPr id="9" name="ZoneTexte 8"/>
          <p:cNvSpPr txBox="1"/>
          <p:nvPr/>
        </p:nvSpPr>
        <p:spPr>
          <a:xfrm>
            <a:off x="2714612" y="3643314"/>
            <a:ext cx="785818" cy="285752"/>
          </a:xfrm>
          <a:prstGeom prst="rect">
            <a:avLst/>
          </a:prstGeom>
          <a:noFill/>
        </p:spPr>
        <p:txBody>
          <a:bodyPr wrap="square" rtlCol="0">
            <a:spAutoFit/>
          </a:bodyPr>
          <a:lstStyle/>
          <a:p>
            <a:r>
              <a:rPr lang="fr-FR" sz="1200" b="1" dirty="0" smtClean="0">
                <a:latin typeface="Poor Richard" pitchFamily="18" charset="0"/>
              </a:rPr>
              <a:t>Belgique</a:t>
            </a:r>
            <a:endParaRPr lang="fr-FR" sz="1200" b="1" dirty="0">
              <a:latin typeface="Poor Richard" pitchFamily="18" charset="0"/>
            </a:endParaRPr>
          </a:p>
        </p:txBody>
      </p:sp>
      <p:sp>
        <p:nvSpPr>
          <p:cNvPr id="10" name="ZoneTexte 9"/>
          <p:cNvSpPr txBox="1"/>
          <p:nvPr/>
        </p:nvSpPr>
        <p:spPr>
          <a:xfrm>
            <a:off x="3000364" y="3429000"/>
            <a:ext cx="785818" cy="276999"/>
          </a:xfrm>
          <a:prstGeom prst="rect">
            <a:avLst/>
          </a:prstGeom>
          <a:noFill/>
        </p:spPr>
        <p:txBody>
          <a:bodyPr wrap="square" rtlCol="0">
            <a:spAutoFit/>
          </a:bodyPr>
          <a:lstStyle/>
          <a:p>
            <a:r>
              <a:rPr lang="fr-FR" sz="1200" b="1" dirty="0" smtClean="0">
                <a:latin typeface="Poor Richard" pitchFamily="18" charset="0"/>
              </a:rPr>
              <a:t>Pays-Bas</a:t>
            </a:r>
            <a:endParaRPr lang="fr-FR" sz="1200" b="1" dirty="0">
              <a:latin typeface="Poor Richard" pitchFamily="18" charset="0"/>
            </a:endParaRPr>
          </a:p>
        </p:txBody>
      </p:sp>
      <p:sp>
        <p:nvSpPr>
          <p:cNvPr id="11" name="ZoneTexte 10"/>
          <p:cNvSpPr txBox="1"/>
          <p:nvPr/>
        </p:nvSpPr>
        <p:spPr>
          <a:xfrm>
            <a:off x="3143240" y="3857628"/>
            <a:ext cx="571504" cy="285752"/>
          </a:xfrm>
          <a:prstGeom prst="rect">
            <a:avLst/>
          </a:prstGeom>
          <a:noFill/>
        </p:spPr>
        <p:txBody>
          <a:bodyPr wrap="square" rtlCol="0">
            <a:spAutoFit/>
          </a:bodyPr>
          <a:lstStyle/>
          <a:p>
            <a:r>
              <a:rPr lang="fr-FR" sz="1200" b="1" dirty="0" smtClean="0">
                <a:latin typeface="Poor Richard" pitchFamily="18" charset="0"/>
              </a:rPr>
              <a:t>Lux.</a:t>
            </a:r>
            <a:endParaRPr lang="fr-FR" sz="1200" b="1" dirty="0">
              <a:latin typeface="Poor Richard" pitchFamily="18" charset="0"/>
            </a:endParaRPr>
          </a:p>
        </p:txBody>
      </p:sp>
      <p:sp>
        <p:nvSpPr>
          <p:cNvPr id="12" name="ZoneTexte 11"/>
          <p:cNvSpPr txBox="1"/>
          <p:nvPr/>
        </p:nvSpPr>
        <p:spPr>
          <a:xfrm>
            <a:off x="2071670" y="2643182"/>
            <a:ext cx="1071570" cy="276999"/>
          </a:xfrm>
          <a:prstGeom prst="rect">
            <a:avLst/>
          </a:prstGeom>
          <a:noFill/>
        </p:spPr>
        <p:txBody>
          <a:bodyPr wrap="square" rtlCol="0">
            <a:spAutoFit/>
          </a:bodyPr>
          <a:lstStyle/>
          <a:p>
            <a:r>
              <a:rPr lang="fr-FR" sz="1200" b="1" dirty="0" smtClean="0">
                <a:latin typeface="Poor Richard" pitchFamily="18" charset="0"/>
              </a:rPr>
              <a:t>Royaume-Uni</a:t>
            </a:r>
            <a:endParaRPr lang="fr-FR" sz="1200" b="1" dirty="0">
              <a:latin typeface="Poor Richard" pitchFamily="18" charset="0"/>
            </a:endParaRPr>
          </a:p>
        </p:txBody>
      </p:sp>
      <p:sp>
        <p:nvSpPr>
          <p:cNvPr id="13" name="ZoneTexte 12"/>
          <p:cNvSpPr txBox="1"/>
          <p:nvPr/>
        </p:nvSpPr>
        <p:spPr>
          <a:xfrm>
            <a:off x="1643042" y="2928934"/>
            <a:ext cx="785818" cy="276999"/>
          </a:xfrm>
          <a:prstGeom prst="rect">
            <a:avLst/>
          </a:prstGeom>
          <a:noFill/>
        </p:spPr>
        <p:txBody>
          <a:bodyPr wrap="square" rtlCol="0">
            <a:spAutoFit/>
          </a:bodyPr>
          <a:lstStyle/>
          <a:p>
            <a:r>
              <a:rPr lang="fr-FR" sz="1200" b="1" dirty="0" smtClean="0">
                <a:latin typeface="Poor Richard" pitchFamily="18" charset="0"/>
              </a:rPr>
              <a:t>Irlande</a:t>
            </a:r>
            <a:endParaRPr lang="fr-FR" sz="1200" b="1" dirty="0">
              <a:latin typeface="Poor Richard" pitchFamily="18" charset="0"/>
            </a:endParaRPr>
          </a:p>
        </p:txBody>
      </p:sp>
      <p:sp>
        <p:nvSpPr>
          <p:cNvPr id="14" name="ZoneTexte 13"/>
          <p:cNvSpPr txBox="1"/>
          <p:nvPr/>
        </p:nvSpPr>
        <p:spPr>
          <a:xfrm>
            <a:off x="1428728" y="5214950"/>
            <a:ext cx="1071570" cy="276999"/>
          </a:xfrm>
          <a:prstGeom prst="rect">
            <a:avLst/>
          </a:prstGeom>
          <a:noFill/>
        </p:spPr>
        <p:txBody>
          <a:bodyPr wrap="square" rtlCol="0">
            <a:spAutoFit/>
          </a:bodyPr>
          <a:lstStyle/>
          <a:p>
            <a:pPr algn="ctr"/>
            <a:r>
              <a:rPr lang="fr-FR" sz="1200" b="1" dirty="0" smtClean="0">
                <a:latin typeface="Poor Richard" pitchFamily="18" charset="0"/>
              </a:rPr>
              <a:t>Espagne</a:t>
            </a:r>
            <a:endParaRPr lang="fr-FR" sz="1200" b="1" dirty="0">
              <a:latin typeface="Poor Richard" pitchFamily="18" charset="0"/>
            </a:endParaRPr>
          </a:p>
        </p:txBody>
      </p:sp>
      <p:sp>
        <p:nvSpPr>
          <p:cNvPr id="15" name="ZoneTexte 14"/>
          <p:cNvSpPr txBox="1"/>
          <p:nvPr/>
        </p:nvSpPr>
        <p:spPr>
          <a:xfrm>
            <a:off x="785786" y="5143512"/>
            <a:ext cx="714380" cy="285752"/>
          </a:xfrm>
          <a:prstGeom prst="rect">
            <a:avLst/>
          </a:prstGeom>
          <a:noFill/>
        </p:spPr>
        <p:txBody>
          <a:bodyPr wrap="square" rtlCol="0">
            <a:spAutoFit/>
          </a:bodyPr>
          <a:lstStyle/>
          <a:p>
            <a:pPr algn="ctr"/>
            <a:r>
              <a:rPr lang="fr-FR" sz="1200" b="1" dirty="0" smtClean="0">
                <a:latin typeface="Poor Richard" pitchFamily="18" charset="0"/>
              </a:rPr>
              <a:t>Portugal</a:t>
            </a:r>
            <a:endParaRPr lang="fr-FR" sz="1200" b="1" dirty="0">
              <a:latin typeface="Poor Richard" pitchFamily="18" charset="0"/>
            </a:endParaRPr>
          </a:p>
        </p:txBody>
      </p:sp>
      <p:sp>
        <p:nvSpPr>
          <p:cNvPr id="16" name="ZoneTexte 15"/>
          <p:cNvSpPr txBox="1"/>
          <p:nvPr/>
        </p:nvSpPr>
        <p:spPr>
          <a:xfrm>
            <a:off x="4071934" y="1928802"/>
            <a:ext cx="928694" cy="276999"/>
          </a:xfrm>
          <a:prstGeom prst="rect">
            <a:avLst/>
          </a:prstGeom>
          <a:noFill/>
        </p:spPr>
        <p:txBody>
          <a:bodyPr wrap="square" rtlCol="0">
            <a:spAutoFit/>
          </a:bodyPr>
          <a:lstStyle/>
          <a:p>
            <a:pPr algn="ctr"/>
            <a:r>
              <a:rPr lang="fr-FR" sz="1200" b="1" dirty="0" smtClean="0">
                <a:latin typeface="Poor Richard" pitchFamily="18" charset="0"/>
              </a:rPr>
              <a:t>Suède</a:t>
            </a:r>
            <a:endParaRPr lang="fr-FR" sz="1200" b="1" dirty="0">
              <a:latin typeface="Poor Richard" pitchFamily="18" charset="0"/>
            </a:endParaRPr>
          </a:p>
        </p:txBody>
      </p:sp>
      <p:sp>
        <p:nvSpPr>
          <p:cNvPr id="17" name="ZoneTexte 16"/>
          <p:cNvSpPr txBox="1"/>
          <p:nvPr/>
        </p:nvSpPr>
        <p:spPr>
          <a:xfrm>
            <a:off x="4929190" y="1285860"/>
            <a:ext cx="1071570" cy="276999"/>
          </a:xfrm>
          <a:prstGeom prst="rect">
            <a:avLst/>
          </a:prstGeom>
          <a:noFill/>
        </p:spPr>
        <p:txBody>
          <a:bodyPr wrap="square" rtlCol="0">
            <a:spAutoFit/>
          </a:bodyPr>
          <a:lstStyle/>
          <a:p>
            <a:pPr algn="ctr"/>
            <a:r>
              <a:rPr lang="fr-FR" sz="1200" b="1" dirty="0" smtClean="0">
                <a:latin typeface="Poor Richard" pitchFamily="18" charset="0"/>
              </a:rPr>
              <a:t>Finlande</a:t>
            </a:r>
            <a:endParaRPr lang="fr-FR" sz="1200" b="1" dirty="0">
              <a:latin typeface="Poor Richard" pitchFamily="18" charset="0"/>
            </a:endParaRPr>
          </a:p>
        </p:txBody>
      </p:sp>
      <p:sp>
        <p:nvSpPr>
          <p:cNvPr id="19" name="ZoneTexte 18"/>
          <p:cNvSpPr txBox="1"/>
          <p:nvPr/>
        </p:nvSpPr>
        <p:spPr>
          <a:xfrm>
            <a:off x="4572000" y="3429000"/>
            <a:ext cx="928694" cy="276999"/>
          </a:xfrm>
          <a:prstGeom prst="rect">
            <a:avLst/>
          </a:prstGeom>
          <a:noFill/>
        </p:spPr>
        <p:txBody>
          <a:bodyPr wrap="square" rtlCol="0">
            <a:spAutoFit/>
          </a:bodyPr>
          <a:lstStyle/>
          <a:p>
            <a:pPr algn="ctr"/>
            <a:r>
              <a:rPr lang="fr-FR" sz="1200" b="1" dirty="0" smtClean="0">
                <a:latin typeface="Poor Richard" pitchFamily="18" charset="0"/>
              </a:rPr>
              <a:t>Pologne</a:t>
            </a:r>
            <a:endParaRPr lang="fr-FR" sz="1200" b="1" dirty="0">
              <a:latin typeface="Poor Richard" pitchFamily="18" charset="0"/>
            </a:endParaRPr>
          </a:p>
        </p:txBody>
      </p:sp>
      <p:sp>
        <p:nvSpPr>
          <p:cNvPr id="20" name="ZoneTexte 19"/>
          <p:cNvSpPr txBox="1"/>
          <p:nvPr/>
        </p:nvSpPr>
        <p:spPr>
          <a:xfrm>
            <a:off x="5214942" y="2214554"/>
            <a:ext cx="928694" cy="276999"/>
          </a:xfrm>
          <a:prstGeom prst="rect">
            <a:avLst/>
          </a:prstGeom>
          <a:noFill/>
        </p:spPr>
        <p:txBody>
          <a:bodyPr wrap="square" rtlCol="0">
            <a:spAutoFit/>
          </a:bodyPr>
          <a:lstStyle/>
          <a:p>
            <a:pPr algn="ctr"/>
            <a:r>
              <a:rPr lang="fr-FR" sz="1200" b="1" dirty="0" smtClean="0">
                <a:latin typeface="Poor Richard" pitchFamily="18" charset="0"/>
              </a:rPr>
              <a:t>Estonie</a:t>
            </a:r>
            <a:endParaRPr lang="fr-FR" sz="1200" b="1" dirty="0">
              <a:latin typeface="Poor Richard" pitchFamily="18" charset="0"/>
            </a:endParaRPr>
          </a:p>
        </p:txBody>
      </p:sp>
      <p:sp>
        <p:nvSpPr>
          <p:cNvPr id="21" name="ZoneTexte 20"/>
          <p:cNvSpPr txBox="1"/>
          <p:nvPr/>
        </p:nvSpPr>
        <p:spPr>
          <a:xfrm>
            <a:off x="5143504" y="2500306"/>
            <a:ext cx="928694" cy="276999"/>
          </a:xfrm>
          <a:prstGeom prst="rect">
            <a:avLst/>
          </a:prstGeom>
          <a:noFill/>
        </p:spPr>
        <p:txBody>
          <a:bodyPr wrap="square" rtlCol="0">
            <a:spAutoFit/>
          </a:bodyPr>
          <a:lstStyle/>
          <a:p>
            <a:pPr algn="ctr"/>
            <a:r>
              <a:rPr lang="fr-FR" sz="1200" b="1" dirty="0" smtClean="0">
                <a:latin typeface="Poor Richard" pitchFamily="18" charset="0"/>
              </a:rPr>
              <a:t>Lettonie</a:t>
            </a:r>
            <a:endParaRPr lang="fr-FR" sz="1200" b="1" dirty="0">
              <a:latin typeface="Poor Richard" pitchFamily="18" charset="0"/>
            </a:endParaRPr>
          </a:p>
        </p:txBody>
      </p:sp>
      <p:sp>
        <p:nvSpPr>
          <p:cNvPr id="22" name="ZoneTexte 21"/>
          <p:cNvSpPr txBox="1"/>
          <p:nvPr/>
        </p:nvSpPr>
        <p:spPr>
          <a:xfrm>
            <a:off x="5072066" y="2786058"/>
            <a:ext cx="928694" cy="276999"/>
          </a:xfrm>
          <a:prstGeom prst="rect">
            <a:avLst/>
          </a:prstGeom>
          <a:noFill/>
        </p:spPr>
        <p:txBody>
          <a:bodyPr wrap="square" rtlCol="0">
            <a:spAutoFit/>
          </a:bodyPr>
          <a:lstStyle/>
          <a:p>
            <a:pPr algn="ctr"/>
            <a:r>
              <a:rPr lang="fr-FR" sz="1200" b="1" dirty="0" smtClean="0">
                <a:latin typeface="Poor Richard" pitchFamily="18" charset="0"/>
              </a:rPr>
              <a:t>Lituanie</a:t>
            </a:r>
            <a:endParaRPr lang="fr-FR" sz="1200" b="1" dirty="0">
              <a:latin typeface="Poor Richard" pitchFamily="18" charset="0"/>
            </a:endParaRPr>
          </a:p>
        </p:txBody>
      </p:sp>
      <p:sp>
        <p:nvSpPr>
          <p:cNvPr id="23" name="ZoneTexte 22"/>
          <p:cNvSpPr txBox="1"/>
          <p:nvPr/>
        </p:nvSpPr>
        <p:spPr>
          <a:xfrm>
            <a:off x="4000496" y="3857628"/>
            <a:ext cx="1143008" cy="276999"/>
          </a:xfrm>
          <a:prstGeom prst="rect">
            <a:avLst/>
          </a:prstGeom>
          <a:noFill/>
        </p:spPr>
        <p:txBody>
          <a:bodyPr wrap="square" rtlCol="0">
            <a:spAutoFit/>
          </a:bodyPr>
          <a:lstStyle/>
          <a:p>
            <a:pPr algn="ctr"/>
            <a:r>
              <a:rPr lang="fr-FR" sz="1200" b="1" dirty="0" err="1" smtClean="0">
                <a:latin typeface="Poor Richard" pitchFamily="18" charset="0"/>
              </a:rPr>
              <a:t>Rép</a:t>
            </a:r>
            <a:r>
              <a:rPr lang="fr-FR" sz="1200" b="1" dirty="0" smtClean="0">
                <a:latin typeface="Poor Richard" pitchFamily="18" charset="0"/>
              </a:rPr>
              <a:t>. Tchèque</a:t>
            </a:r>
            <a:endParaRPr lang="fr-FR" sz="1200" b="1" dirty="0">
              <a:latin typeface="Poor Richard" pitchFamily="18" charset="0"/>
            </a:endParaRPr>
          </a:p>
        </p:txBody>
      </p:sp>
      <p:sp>
        <p:nvSpPr>
          <p:cNvPr id="24" name="ZoneTexte 23"/>
          <p:cNvSpPr txBox="1"/>
          <p:nvPr/>
        </p:nvSpPr>
        <p:spPr>
          <a:xfrm>
            <a:off x="4643438" y="4000504"/>
            <a:ext cx="928694" cy="276999"/>
          </a:xfrm>
          <a:prstGeom prst="rect">
            <a:avLst/>
          </a:prstGeom>
          <a:noFill/>
        </p:spPr>
        <p:txBody>
          <a:bodyPr wrap="square" rtlCol="0">
            <a:spAutoFit/>
          </a:bodyPr>
          <a:lstStyle/>
          <a:p>
            <a:pPr algn="ctr"/>
            <a:r>
              <a:rPr lang="fr-FR" sz="1200" b="1" dirty="0" smtClean="0">
                <a:latin typeface="Poor Richard" pitchFamily="18" charset="0"/>
              </a:rPr>
              <a:t>Slovaquie</a:t>
            </a:r>
            <a:endParaRPr lang="fr-FR" sz="1200" b="1" dirty="0">
              <a:latin typeface="Poor Richard" pitchFamily="18" charset="0"/>
            </a:endParaRPr>
          </a:p>
        </p:txBody>
      </p:sp>
      <p:sp>
        <p:nvSpPr>
          <p:cNvPr id="25" name="ZoneTexte 24"/>
          <p:cNvSpPr txBox="1"/>
          <p:nvPr/>
        </p:nvSpPr>
        <p:spPr>
          <a:xfrm>
            <a:off x="3929058" y="4286256"/>
            <a:ext cx="928694" cy="276999"/>
          </a:xfrm>
          <a:prstGeom prst="rect">
            <a:avLst/>
          </a:prstGeom>
          <a:noFill/>
        </p:spPr>
        <p:txBody>
          <a:bodyPr wrap="square" rtlCol="0">
            <a:spAutoFit/>
          </a:bodyPr>
          <a:lstStyle/>
          <a:p>
            <a:pPr algn="ctr"/>
            <a:r>
              <a:rPr lang="fr-FR" sz="1200" b="1" dirty="0" smtClean="0">
                <a:latin typeface="Poor Richard" pitchFamily="18" charset="0"/>
              </a:rPr>
              <a:t>Autriche</a:t>
            </a:r>
            <a:endParaRPr lang="fr-FR" sz="1200" b="1" dirty="0">
              <a:latin typeface="Poor Richard" pitchFamily="18" charset="0"/>
            </a:endParaRPr>
          </a:p>
        </p:txBody>
      </p:sp>
      <p:sp>
        <p:nvSpPr>
          <p:cNvPr id="26" name="ZoneTexte 25"/>
          <p:cNvSpPr txBox="1"/>
          <p:nvPr/>
        </p:nvSpPr>
        <p:spPr>
          <a:xfrm>
            <a:off x="4572000" y="4357694"/>
            <a:ext cx="928694" cy="276999"/>
          </a:xfrm>
          <a:prstGeom prst="rect">
            <a:avLst/>
          </a:prstGeom>
          <a:noFill/>
        </p:spPr>
        <p:txBody>
          <a:bodyPr wrap="square" rtlCol="0">
            <a:spAutoFit/>
          </a:bodyPr>
          <a:lstStyle/>
          <a:p>
            <a:pPr algn="ctr"/>
            <a:r>
              <a:rPr lang="fr-FR" sz="1200" b="1" dirty="0" smtClean="0">
                <a:latin typeface="Poor Richard" pitchFamily="18" charset="0"/>
              </a:rPr>
              <a:t>Hongrie</a:t>
            </a:r>
            <a:endParaRPr lang="fr-FR" sz="1200" b="1" dirty="0">
              <a:latin typeface="Poor Richard" pitchFamily="18" charset="0"/>
            </a:endParaRPr>
          </a:p>
        </p:txBody>
      </p:sp>
      <p:sp>
        <p:nvSpPr>
          <p:cNvPr id="27" name="ZoneTexte 26"/>
          <p:cNvSpPr txBox="1"/>
          <p:nvPr/>
        </p:nvSpPr>
        <p:spPr>
          <a:xfrm>
            <a:off x="5357818" y="4500570"/>
            <a:ext cx="928694" cy="276999"/>
          </a:xfrm>
          <a:prstGeom prst="rect">
            <a:avLst/>
          </a:prstGeom>
          <a:noFill/>
        </p:spPr>
        <p:txBody>
          <a:bodyPr wrap="square" rtlCol="0">
            <a:spAutoFit/>
          </a:bodyPr>
          <a:lstStyle/>
          <a:p>
            <a:pPr algn="ctr"/>
            <a:r>
              <a:rPr lang="fr-FR" sz="1200" b="1" dirty="0" smtClean="0">
                <a:latin typeface="Poor Richard" pitchFamily="18" charset="0"/>
              </a:rPr>
              <a:t>Roumanie</a:t>
            </a:r>
            <a:endParaRPr lang="fr-FR" sz="1200" b="1" dirty="0">
              <a:latin typeface="Poor Richard" pitchFamily="18" charset="0"/>
            </a:endParaRPr>
          </a:p>
        </p:txBody>
      </p:sp>
      <p:sp>
        <p:nvSpPr>
          <p:cNvPr id="29" name="ZoneTexte 28"/>
          <p:cNvSpPr txBox="1"/>
          <p:nvPr/>
        </p:nvSpPr>
        <p:spPr>
          <a:xfrm>
            <a:off x="5429256" y="5072074"/>
            <a:ext cx="928694" cy="276999"/>
          </a:xfrm>
          <a:prstGeom prst="rect">
            <a:avLst/>
          </a:prstGeom>
          <a:noFill/>
        </p:spPr>
        <p:txBody>
          <a:bodyPr wrap="square" rtlCol="0">
            <a:spAutoFit/>
          </a:bodyPr>
          <a:lstStyle/>
          <a:p>
            <a:pPr algn="ctr"/>
            <a:r>
              <a:rPr lang="fr-FR" sz="1200" b="1" dirty="0" smtClean="0">
                <a:latin typeface="Poor Richard" pitchFamily="18" charset="0"/>
              </a:rPr>
              <a:t>Bulgarie</a:t>
            </a:r>
            <a:endParaRPr lang="fr-FR" sz="1200" b="1" dirty="0">
              <a:latin typeface="Poor Richard" pitchFamily="18" charset="0"/>
            </a:endParaRPr>
          </a:p>
        </p:txBody>
      </p:sp>
      <p:sp>
        <p:nvSpPr>
          <p:cNvPr id="30" name="ZoneTexte 29"/>
          <p:cNvSpPr txBox="1"/>
          <p:nvPr/>
        </p:nvSpPr>
        <p:spPr>
          <a:xfrm>
            <a:off x="4000496" y="4572008"/>
            <a:ext cx="928694" cy="276999"/>
          </a:xfrm>
          <a:prstGeom prst="rect">
            <a:avLst/>
          </a:prstGeom>
          <a:noFill/>
        </p:spPr>
        <p:txBody>
          <a:bodyPr wrap="square" rtlCol="0">
            <a:spAutoFit/>
          </a:bodyPr>
          <a:lstStyle/>
          <a:p>
            <a:pPr algn="ctr"/>
            <a:r>
              <a:rPr lang="fr-FR" sz="1200" b="1" dirty="0" smtClean="0">
                <a:latin typeface="Poor Richard" pitchFamily="18" charset="0"/>
              </a:rPr>
              <a:t>Slovénie</a:t>
            </a:r>
            <a:endParaRPr lang="fr-FR" sz="1200" b="1" dirty="0">
              <a:latin typeface="Poor Richard" pitchFamily="18" charset="0"/>
            </a:endParaRPr>
          </a:p>
        </p:txBody>
      </p:sp>
      <p:sp>
        <p:nvSpPr>
          <p:cNvPr id="31" name="ZoneTexte 30"/>
          <p:cNvSpPr txBox="1"/>
          <p:nvPr/>
        </p:nvSpPr>
        <p:spPr>
          <a:xfrm>
            <a:off x="4071934" y="4786322"/>
            <a:ext cx="928694" cy="276999"/>
          </a:xfrm>
          <a:prstGeom prst="rect">
            <a:avLst/>
          </a:prstGeom>
          <a:noFill/>
        </p:spPr>
        <p:txBody>
          <a:bodyPr wrap="square" rtlCol="0">
            <a:spAutoFit/>
          </a:bodyPr>
          <a:lstStyle/>
          <a:p>
            <a:pPr algn="ctr"/>
            <a:r>
              <a:rPr lang="fr-FR" sz="1200" b="1" dirty="0" smtClean="0">
                <a:latin typeface="Poor Richard" pitchFamily="18" charset="0"/>
              </a:rPr>
              <a:t>Croatie</a:t>
            </a:r>
            <a:endParaRPr lang="fr-FR" sz="1200" b="1" dirty="0">
              <a:latin typeface="Poor Richard" pitchFamily="18" charset="0"/>
            </a:endParaRPr>
          </a:p>
        </p:txBody>
      </p:sp>
      <p:sp>
        <p:nvSpPr>
          <p:cNvPr id="32" name="ZoneTexte 31"/>
          <p:cNvSpPr txBox="1"/>
          <p:nvPr/>
        </p:nvSpPr>
        <p:spPr>
          <a:xfrm>
            <a:off x="4000496" y="6581001"/>
            <a:ext cx="928694" cy="276999"/>
          </a:xfrm>
          <a:prstGeom prst="rect">
            <a:avLst/>
          </a:prstGeom>
          <a:noFill/>
        </p:spPr>
        <p:txBody>
          <a:bodyPr wrap="square" rtlCol="0">
            <a:spAutoFit/>
          </a:bodyPr>
          <a:lstStyle/>
          <a:p>
            <a:pPr algn="ctr"/>
            <a:r>
              <a:rPr lang="fr-FR" sz="1200" b="1" dirty="0" smtClean="0">
                <a:latin typeface="Poor Richard" pitchFamily="18" charset="0"/>
              </a:rPr>
              <a:t>Malte</a:t>
            </a:r>
            <a:endParaRPr lang="fr-FR" sz="1200" b="1" dirty="0">
              <a:latin typeface="Poor Richard" pitchFamily="18" charset="0"/>
            </a:endParaRPr>
          </a:p>
        </p:txBody>
      </p:sp>
      <p:sp>
        <p:nvSpPr>
          <p:cNvPr id="33" name="ZoneTexte 32"/>
          <p:cNvSpPr txBox="1"/>
          <p:nvPr/>
        </p:nvSpPr>
        <p:spPr>
          <a:xfrm>
            <a:off x="5072066" y="5715016"/>
            <a:ext cx="928694" cy="276999"/>
          </a:xfrm>
          <a:prstGeom prst="rect">
            <a:avLst/>
          </a:prstGeom>
          <a:noFill/>
        </p:spPr>
        <p:txBody>
          <a:bodyPr wrap="square" rtlCol="0">
            <a:spAutoFit/>
          </a:bodyPr>
          <a:lstStyle/>
          <a:p>
            <a:pPr algn="ctr"/>
            <a:r>
              <a:rPr lang="fr-FR" sz="1200" b="1" dirty="0" smtClean="0">
                <a:latin typeface="Poor Richard" pitchFamily="18" charset="0"/>
              </a:rPr>
              <a:t>Grèce</a:t>
            </a:r>
            <a:endParaRPr lang="fr-FR" sz="1200" b="1" dirty="0">
              <a:latin typeface="Poor Richard" pitchFamily="18" charset="0"/>
            </a:endParaRPr>
          </a:p>
        </p:txBody>
      </p:sp>
      <p:sp>
        <p:nvSpPr>
          <p:cNvPr id="34" name="ZoneTexte 33"/>
          <p:cNvSpPr txBox="1"/>
          <p:nvPr/>
        </p:nvSpPr>
        <p:spPr>
          <a:xfrm>
            <a:off x="6858016" y="6357958"/>
            <a:ext cx="928694" cy="276999"/>
          </a:xfrm>
          <a:prstGeom prst="rect">
            <a:avLst/>
          </a:prstGeom>
          <a:noFill/>
        </p:spPr>
        <p:txBody>
          <a:bodyPr wrap="square" rtlCol="0">
            <a:spAutoFit/>
          </a:bodyPr>
          <a:lstStyle/>
          <a:p>
            <a:pPr algn="ctr"/>
            <a:r>
              <a:rPr lang="fr-FR" sz="1200" b="1" dirty="0" smtClean="0">
                <a:latin typeface="Poor Richard" pitchFamily="18" charset="0"/>
              </a:rPr>
              <a:t>Chypre</a:t>
            </a:r>
            <a:endParaRPr lang="fr-FR" sz="1200" b="1" dirty="0">
              <a:latin typeface="Poor Richard" pitchFamily="18" charset="0"/>
            </a:endParaRPr>
          </a:p>
        </p:txBody>
      </p:sp>
      <p:sp>
        <p:nvSpPr>
          <p:cNvPr id="35" name="ZoneTexte 34"/>
          <p:cNvSpPr txBox="1"/>
          <p:nvPr/>
        </p:nvSpPr>
        <p:spPr>
          <a:xfrm>
            <a:off x="1000100" y="3643314"/>
            <a:ext cx="1071570" cy="738664"/>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Océan</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Atlantique</a:t>
            </a:r>
            <a:endParaRPr lang="fr-FR" sz="1400" b="1" dirty="0">
              <a:solidFill>
                <a:srgbClr val="0033CC"/>
              </a:solidFill>
              <a:latin typeface="Poor Richard" pitchFamily="18" charset="0"/>
            </a:endParaRPr>
          </a:p>
        </p:txBody>
      </p:sp>
      <p:sp>
        <p:nvSpPr>
          <p:cNvPr id="36" name="ZoneTexte 35"/>
          <p:cNvSpPr txBox="1"/>
          <p:nvPr/>
        </p:nvSpPr>
        <p:spPr>
          <a:xfrm>
            <a:off x="2714612" y="1857364"/>
            <a:ext cx="1071570" cy="1169551"/>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Du</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Nord</a:t>
            </a:r>
            <a:endParaRPr lang="fr-FR" sz="1400" b="1" dirty="0">
              <a:solidFill>
                <a:srgbClr val="0033CC"/>
              </a:solidFill>
              <a:latin typeface="Poor Richard" pitchFamily="18" charset="0"/>
            </a:endParaRPr>
          </a:p>
        </p:txBody>
      </p:sp>
      <p:sp>
        <p:nvSpPr>
          <p:cNvPr id="37" name="ZoneTexte 36"/>
          <p:cNvSpPr txBox="1"/>
          <p:nvPr/>
        </p:nvSpPr>
        <p:spPr>
          <a:xfrm>
            <a:off x="2500298" y="578645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38" name="ZoneTexte 37"/>
          <p:cNvSpPr txBox="1"/>
          <p:nvPr/>
        </p:nvSpPr>
        <p:spPr>
          <a:xfrm>
            <a:off x="4572000" y="6357958"/>
            <a:ext cx="121444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Méditerranée</a:t>
            </a:r>
          </a:p>
        </p:txBody>
      </p:sp>
      <p:sp>
        <p:nvSpPr>
          <p:cNvPr id="39" name="ZoneTexte 38"/>
          <p:cNvSpPr txBox="1"/>
          <p:nvPr/>
        </p:nvSpPr>
        <p:spPr>
          <a:xfrm>
            <a:off x="6500826" y="471488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 Noire</a:t>
            </a:r>
          </a:p>
        </p:txBody>
      </p:sp>
      <p:sp>
        <p:nvSpPr>
          <p:cNvPr id="40" name="ZoneTexte 39"/>
          <p:cNvSpPr txBox="1"/>
          <p:nvPr/>
        </p:nvSpPr>
        <p:spPr>
          <a:xfrm>
            <a:off x="4643438" y="2000240"/>
            <a:ext cx="85725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41" name="ZoneTexte 40"/>
          <p:cNvSpPr txBox="1"/>
          <p:nvPr/>
        </p:nvSpPr>
        <p:spPr>
          <a:xfrm>
            <a:off x="4357686" y="2857496"/>
            <a:ext cx="928694" cy="307777"/>
          </a:xfrm>
          <a:prstGeom prst="rect">
            <a:avLst/>
          </a:prstGeom>
          <a:noFill/>
        </p:spPr>
        <p:txBody>
          <a:bodyPr wrap="square" rtlCol="0">
            <a:spAutoFit/>
          </a:bodyPr>
          <a:lstStyle/>
          <a:p>
            <a:r>
              <a:rPr lang="fr-FR" sz="1400" b="1" dirty="0" smtClean="0">
                <a:solidFill>
                  <a:srgbClr val="0033CC"/>
                </a:solidFill>
                <a:latin typeface="Poor Richard" pitchFamily="18" charset="0"/>
              </a:rPr>
              <a:t>Baltique</a:t>
            </a:r>
          </a:p>
        </p:txBody>
      </p:sp>
      <p:sp>
        <p:nvSpPr>
          <p:cNvPr id="42" name="Ellipse 41"/>
          <p:cNvSpPr/>
          <p:nvPr/>
        </p:nvSpPr>
        <p:spPr>
          <a:xfrm>
            <a:off x="2786050" y="4071942"/>
            <a:ext cx="142876" cy="14287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857488" y="4143380"/>
            <a:ext cx="428628" cy="253916"/>
          </a:xfrm>
          <a:prstGeom prst="rect">
            <a:avLst/>
          </a:prstGeom>
          <a:noFill/>
        </p:spPr>
        <p:txBody>
          <a:bodyPr wrap="square" rtlCol="0">
            <a:spAutoFit/>
          </a:bodyPr>
          <a:lstStyle/>
          <a:p>
            <a:r>
              <a:rPr lang="fr-FR" sz="1050" dirty="0" smtClean="0">
                <a:latin typeface="Poor Richard" pitchFamily="18" charset="0"/>
              </a:rPr>
              <a:t>Paris</a:t>
            </a:r>
            <a:endParaRPr lang="fr-FR" sz="1050" dirty="0">
              <a:latin typeface="Poor Richard" pitchFamily="18" charset="0"/>
            </a:endParaRPr>
          </a:p>
        </p:txBody>
      </p:sp>
      <p:sp>
        <p:nvSpPr>
          <p:cNvPr id="44" name="Ellipse 43"/>
          <p:cNvSpPr/>
          <p:nvPr/>
        </p:nvSpPr>
        <p:spPr>
          <a:xfrm>
            <a:off x="2643174" y="3429000"/>
            <a:ext cx="142876" cy="14287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2071670" y="3357562"/>
            <a:ext cx="642942" cy="253916"/>
          </a:xfrm>
          <a:prstGeom prst="rect">
            <a:avLst/>
          </a:prstGeom>
          <a:noFill/>
        </p:spPr>
        <p:txBody>
          <a:bodyPr wrap="square" rtlCol="0">
            <a:spAutoFit/>
          </a:bodyPr>
          <a:lstStyle/>
          <a:p>
            <a:pPr algn="r"/>
            <a:r>
              <a:rPr lang="fr-FR" sz="1050" dirty="0" smtClean="0">
                <a:latin typeface="Poor Richard" pitchFamily="18" charset="0"/>
              </a:rPr>
              <a:t>Londres</a:t>
            </a:r>
            <a:endParaRPr lang="fr-FR" sz="1050" dirty="0">
              <a:latin typeface="Poor Richard" pitchFamily="18" charset="0"/>
            </a:endParaRPr>
          </a:p>
        </p:txBody>
      </p:sp>
      <p:cxnSp>
        <p:nvCxnSpPr>
          <p:cNvPr id="47" name="Connecteur droit 46"/>
          <p:cNvCxnSpPr>
            <a:stCxn id="44" idx="5"/>
          </p:cNvCxnSpPr>
          <p:nvPr/>
        </p:nvCxnSpPr>
        <p:spPr>
          <a:xfrm rot="16200000" flipH="1">
            <a:off x="2800845" y="3515233"/>
            <a:ext cx="163800" cy="2352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flipH="1" flipV="1">
            <a:off x="2821769" y="3893347"/>
            <a:ext cx="285752" cy="714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16200000" flipH="1">
            <a:off x="2607455" y="4536289"/>
            <a:ext cx="857256" cy="21431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16200000" flipH="1">
            <a:off x="3144034" y="3572670"/>
            <a:ext cx="571504" cy="28416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16200000" flipH="1">
            <a:off x="3107521" y="4464851"/>
            <a:ext cx="1000132" cy="714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74" name="Forme libre 73"/>
          <p:cNvSpPr/>
          <p:nvPr/>
        </p:nvSpPr>
        <p:spPr>
          <a:xfrm>
            <a:off x="2497541" y="3261815"/>
            <a:ext cx="1326107" cy="2042615"/>
          </a:xfrm>
          <a:custGeom>
            <a:avLst/>
            <a:gdLst>
              <a:gd name="connsiteX0" fmla="*/ 341193 w 1326107"/>
              <a:gd name="connsiteY0" fmla="*/ 13648 h 2042615"/>
              <a:gd name="connsiteX1" fmla="*/ 177420 w 1326107"/>
              <a:gd name="connsiteY1" fmla="*/ 13648 h 2042615"/>
              <a:gd name="connsiteX2" fmla="*/ 27295 w 1326107"/>
              <a:gd name="connsiteY2" fmla="*/ 95534 h 2042615"/>
              <a:gd name="connsiteX3" fmla="*/ 13647 w 1326107"/>
              <a:gd name="connsiteY3" fmla="*/ 313898 h 2042615"/>
              <a:gd name="connsiteX4" fmla="*/ 95534 w 1326107"/>
              <a:gd name="connsiteY4" fmla="*/ 723331 h 2042615"/>
              <a:gd name="connsiteX5" fmla="*/ 313898 w 1326107"/>
              <a:gd name="connsiteY5" fmla="*/ 1064525 h 2042615"/>
              <a:gd name="connsiteX6" fmla="*/ 477671 w 1326107"/>
              <a:gd name="connsiteY6" fmla="*/ 1446663 h 2042615"/>
              <a:gd name="connsiteX7" fmla="*/ 545910 w 1326107"/>
              <a:gd name="connsiteY7" fmla="*/ 1801504 h 2042615"/>
              <a:gd name="connsiteX8" fmla="*/ 818865 w 1326107"/>
              <a:gd name="connsiteY8" fmla="*/ 2019869 h 2042615"/>
              <a:gd name="connsiteX9" fmla="*/ 1146411 w 1326107"/>
              <a:gd name="connsiteY9" fmla="*/ 1937982 h 2042615"/>
              <a:gd name="connsiteX10" fmla="*/ 1282889 w 1326107"/>
              <a:gd name="connsiteY10" fmla="*/ 1637731 h 2042615"/>
              <a:gd name="connsiteX11" fmla="*/ 1323832 w 1326107"/>
              <a:gd name="connsiteY11" fmla="*/ 1173707 h 2042615"/>
              <a:gd name="connsiteX12" fmla="*/ 1269241 w 1326107"/>
              <a:gd name="connsiteY12" fmla="*/ 696036 h 2042615"/>
              <a:gd name="connsiteX13" fmla="*/ 1091820 w 1326107"/>
              <a:gd name="connsiteY13" fmla="*/ 300251 h 2042615"/>
              <a:gd name="connsiteX14" fmla="*/ 832513 w 1326107"/>
              <a:gd name="connsiteY14" fmla="*/ 68239 h 2042615"/>
              <a:gd name="connsiteX15" fmla="*/ 259307 w 1326107"/>
              <a:gd name="connsiteY15" fmla="*/ 13648 h 204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6107" h="2042615">
                <a:moveTo>
                  <a:pt x="341193" y="13648"/>
                </a:moveTo>
                <a:cubicBezTo>
                  <a:pt x="285464" y="6824"/>
                  <a:pt x="229736" y="0"/>
                  <a:pt x="177420" y="13648"/>
                </a:cubicBezTo>
                <a:cubicBezTo>
                  <a:pt x="125104" y="27296"/>
                  <a:pt x="54590" y="45492"/>
                  <a:pt x="27295" y="95534"/>
                </a:cubicBezTo>
                <a:cubicBezTo>
                  <a:pt x="0" y="145576"/>
                  <a:pt x="2274" y="209265"/>
                  <a:pt x="13647" y="313898"/>
                </a:cubicBezTo>
                <a:cubicBezTo>
                  <a:pt x="25020" y="418531"/>
                  <a:pt x="45492" y="598227"/>
                  <a:pt x="95534" y="723331"/>
                </a:cubicBezTo>
                <a:cubicBezTo>
                  <a:pt x="145576" y="848436"/>
                  <a:pt x="250209" y="943970"/>
                  <a:pt x="313898" y="1064525"/>
                </a:cubicBezTo>
                <a:cubicBezTo>
                  <a:pt x="377587" y="1185080"/>
                  <a:pt x="439002" y="1323833"/>
                  <a:pt x="477671" y="1446663"/>
                </a:cubicBezTo>
                <a:cubicBezTo>
                  <a:pt x="516340" y="1569493"/>
                  <a:pt x="489044" y="1705970"/>
                  <a:pt x="545910" y="1801504"/>
                </a:cubicBezTo>
                <a:cubicBezTo>
                  <a:pt x="602776" y="1897038"/>
                  <a:pt x="718782" y="1997123"/>
                  <a:pt x="818865" y="2019869"/>
                </a:cubicBezTo>
                <a:cubicBezTo>
                  <a:pt x="918948" y="2042615"/>
                  <a:pt x="1069074" y="2001672"/>
                  <a:pt x="1146411" y="1937982"/>
                </a:cubicBezTo>
                <a:cubicBezTo>
                  <a:pt x="1223748" y="1874292"/>
                  <a:pt x="1253319" y="1765110"/>
                  <a:pt x="1282889" y="1637731"/>
                </a:cubicBezTo>
                <a:cubicBezTo>
                  <a:pt x="1312459" y="1510352"/>
                  <a:pt x="1326107" y="1330656"/>
                  <a:pt x="1323832" y="1173707"/>
                </a:cubicBezTo>
                <a:cubicBezTo>
                  <a:pt x="1321557" y="1016758"/>
                  <a:pt x="1307910" y="841612"/>
                  <a:pt x="1269241" y="696036"/>
                </a:cubicBezTo>
                <a:cubicBezTo>
                  <a:pt x="1230572" y="550460"/>
                  <a:pt x="1164608" y="404884"/>
                  <a:pt x="1091820" y="300251"/>
                </a:cubicBezTo>
                <a:cubicBezTo>
                  <a:pt x="1019032" y="195618"/>
                  <a:pt x="971265" y="116006"/>
                  <a:pt x="832513" y="68239"/>
                </a:cubicBezTo>
                <a:cubicBezTo>
                  <a:pt x="693761" y="20472"/>
                  <a:pt x="476534" y="17060"/>
                  <a:pt x="259307" y="13648"/>
                </a:cubicBezTo>
              </a:path>
            </a:pathLst>
          </a:custGeom>
          <a:solidFill>
            <a:srgbClr val="FF0000">
              <a:alpha val="30196"/>
            </a:srgbClr>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2571736" y="4429132"/>
            <a:ext cx="714380" cy="276999"/>
          </a:xfrm>
          <a:prstGeom prst="rect">
            <a:avLst/>
          </a:prstGeom>
          <a:noFill/>
        </p:spPr>
        <p:txBody>
          <a:bodyPr wrap="square" rtlCol="0">
            <a:spAutoFit/>
          </a:bodyPr>
          <a:lstStyle/>
          <a:p>
            <a:r>
              <a:rPr lang="fr-FR" sz="1200" b="1" dirty="0" smtClean="0">
                <a:latin typeface="Poor Richard" pitchFamily="18" charset="0"/>
              </a:rPr>
              <a:t>France</a:t>
            </a:r>
            <a:endParaRPr lang="fr-FR" sz="1200" b="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2000" fill="hold"/>
                                        <p:tgtEl>
                                          <p:spTgt spid="1030"/>
                                        </p:tgtEl>
                                        <p:attrNameLst>
                                          <p:attrName>ppt_w</p:attrName>
                                        </p:attrNameLst>
                                      </p:cBhvr>
                                      <p:tavLst>
                                        <p:tav tm="0">
                                          <p:val>
                                            <p:strVal val="#ppt_w*0.05"/>
                                          </p:val>
                                        </p:tav>
                                        <p:tav tm="100000">
                                          <p:val>
                                            <p:strVal val="#ppt_w"/>
                                          </p:val>
                                        </p:tav>
                                      </p:tavLst>
                                    </p:anim>
                                    <p:anim calcmode="lin" valueType="num">
                                      <p:cBhvr>
                                        <p:cTn id="8" dur="2000" fill="hold"/>
                                        <p:tgtEl>
                                          <p:spTgt spid="1030"/>
                                        </p:tgtEl>
                                        <p:attrNameLst>
                                          <p:attrName>ppt_h</p:attrName>
                                        </p:attrNameLst>
                                      </p:cBhvr>
                                      <p:tavLst>
                                        <p:tav tm="0">
                                          <p:val>
                                            <p:strVal val="#ppt_h"/>
                                          </p:val>
                                        </p:tav>
                                        <p:tav tm="100000">
                                          <p:val>
                                            <p:strVal val="#ppt_h"/>
                                          </p:val>
                                        </p:tav>
                                      </p:tavLst>
                                    </p:anim>
                                    <p:anim calcmode="lin" valueType="num">
                                      <p:cBhvr>
                                        <p:cTn id="9" dur="2000" fill="hold"/>
                                        <p:tgtEl>
                                          <p:spTgt spid="1030"/>
                                        </p:tgtEl>
                                        <p:attrNameLst>
                                          <p:attrName>ppt_x</p:attrName>
                                        </p:attrNameLst>
                                      </p:cBhvr>
                                      <p:tavLst>
                                        <p:tav tm="0">
                                          <p:val>
                                            <p:strVal val="#ppt_x-.2"/>
                                          </p:val>
                                        </p:tav>
                                        <p:tav tm="100000">
                                          <p:val>
                                            <p:strVal val="#ppt_x"/>
                                          </p:val>
                                        </p:tav>
                                      </p:tavLst>
                                    </p:anim>
                                    <p:anim calcmode="lin" valueType="num">
                                      <p:cBhvr>
                                        <p:cTn id="10" dur="2000" fill="hold"/>
                                        <p:tgtEl>
                                          <p:spTgt spid="1030"/>
                                        </p:tgtEl>
                                        <p:attrNameLst>
                                          <p:attrName>ppt_y</p:attrName>
                                        </p:attrNameLst>
                                      </p:cBhvr>
                                      <p:tavLst>
                                        <p:tav tm="0">
                                          <p:val>
                                            <p:strVal val="#ppt_y"/>
                                          </p:val>
                                        </p:tav>
                                        <p:tav tm="100000">
                                          <p:val>
                                            <p:strVal val="#ppt_y"/>
                                          </p:val>
                                        </p:tav>
                                      </p:tavLst>
                                    </p:anim>
                                    <p:animEffect transition="in" filter="fade">
                                      <p:cBhvr>
                                        <p:cTn id="11" dur="2000"/>
                                        <p:tgtEl>
                                          <p:spTgt spid="1030"/>
                                        </p:tgtEl>
                                      </p:cBhvr>
                                    </p:animEffect>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9"/>
                                        </p:tgtEl>
                                        <p:attrNameLst>
                                          <p:attrName>style.visibility</p:attrName>
                                        </p:attrNameLst>
                                      </p:cBhvr>
                                      <p:to>
                                        <p:strVal val="visible"/>
                                      </p:to>
                                    </p:set>
                                    <p:anim calcmode="discrete" valueType="clr">
                                      <p:cBhvr override="childStyle">
                                        <p:cTn id="2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gtEl>
                                        <p:attrNameLst>
                                          <p:attrName>fillcolor</p:attrName>
                                        </p:attrNameLst>
                                      </p:cBhvr>
                                      <p:tavLst>
                                        <p:tav tm="0">
                                          <p:val>
                                            <p:clrVal>
                                              <a:schemeClr val="accent2"/>
                                            </p:clrVal>
                                          </p:val>
                                        </p:tav>
                                        <p:tav tm="50000">
                                          <p:val>
                                            <p:clrVal>
                                              <a:schemeClr val="hlink"/>
                                            </p:clrVal>
                                          </p:val>
                                        </p:tav>
                                      </p:tavLst>
                                    </p:anim>
                                    <p:set>
                                      <p:cBhvr>
                                        <p:cTn id="31" dur="80"/>
                                        <p:tgtEl>
                                          <p:spTgt spid="9"/>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10"/>
                                        </p:tgtEl>
                                        <p:attrNameLst>
                                          <p:attrName>style.visibility</p:attrName>
                                        </p:attrNameLst>
                                      </p:cBhvr>
                                      <p:to>
                                        <p:strVal val="visible"/>
                                      </p:to>
                                    </p:set>
                                    <p:anim calcmode="discrete" valueType="clr">
                                      <p:cBhvr override="childStyle">
                                        <p:cTn id="3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
                                        </p:tgtEl>
                                        <p:attrNameLst>
                                          <p:attrName>fillcolor</p:attrName>
                                        </p:attrNameLst>
                                      </p:cBhvr>
                                      <p:tavLst>
                                        <p:tav tm="0">
                                          <p:val>
                                            <p:clrVal>
                                              <a:schemeClr val="accent2"/>
                                            </p:clrVal>
                                          </p:val>
                                        </p:tav>
                                        <p:tav tm="50000">
                                          <p:val>
                                            <p:clrVal>
                                              <a:schemeClr val="hlink"/>
                                            </p:clrVal>
                                          </p:val>
                                        </p:tav>
                                      </p:tavLst>
                                    </p:anim>
                                    <p:set>
                                      <p:cBhvr>
                                        <p:cTn id="36" dur="80"/>
                                        <p:tgtEl>
                                          <p:spTgt spid="10"/>
                                        </p:tgtEl>
                                        <p:attrNameLst>
                                          <p:attrName>fill.type</p:attrName>
                                        </p:attrNameLst>
                                      </p:cBhvr>
                                      <p:to>
                                        <p:strVal val="solid"/>
                                      </p:to>
                                    </p:set>
                                  </p:childTnLst>
                                </p:cTn>
                              </p:par>
                              <p:par>
                                <p:cTn id="37" presetID="27" presetClass="entr" presetSubtype="0" fill="hold" grpId="0" nodeType="withEffect">
                                  <p:stCondLst>
                                    <p:cond delay="0"/>
                                  </p:stCondLst>
                                  <p:iterate type="lt">
                                    <p:tmPct val="50000"/>
                                  </p:iterate>
                                  <p:childTnLst>
                                    <p:set>
                                      <p:cBhvr>
                                        <p:cTn id="38" dur="1" fill="hold">
                                          <p:stCondLst>
                                            <p:cond delay="0"/>
                                          </p:stCondLst>
                                        </p:cTn>
                                        <p:tgtEl>
                                          <p:spTgt spid="11"/>
                                        </p:tgtEl>
                                        <p:attrNameLst>
                                          <p:attrName>style.visibility</p:attrName>
                                        </p:attrNameLst>
                                      </p:cBhvr>
                                      <p:to>
                                        <p:strVal val="visible"/>
                                      </p:to>
                                    </p:set>
                                    <p:anim calcmode="discrete" valueType="clr">
                                      <p:cBhvr override="childStyle">
                                        <p:cTn id="3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1"/>
                                        </p:tgtEl>
                                        <p:attrNameLst>
                                          <p:attrName>fillcolor</p:attrName>
                                        </p:attrNameLst>
                                      </p:cBhvr>
                                      <p:tavLst>
                                        <p:tav tm="0">
                                          <p:val>
                                            <p:clrVal>
                                              <a:schemeClr val="accent2"/>
                                            </p:clrVal>
                                          </p:val>
                                        </p:tav>
                                        <p:tav tm="50000">
                                          <p:val>
                                            <p:clrVal>
                                              <a:schemeClr val="hlink"/>
                                            </p:clrVal>
                                          </p:val>
                                        </p:tav>
                                      </p:tavLst>
                                    </p:anim>
                                    <p:set>
                                      <p:cBhvr>
                                        <p:cTn id="41" dur="80"/>
                                        <p:tgtEl>
                                          <p:spTgt spid="11"/>
                                        </p:tgtEl>
                                        <p:attrNameLst>
                                          <p:attrName>fill.type</p:attrName>
                                        </p:attrNameLst>
                                      </p:cBhvr>
                                      <p:to>
                                        <p:strVal val="solid"/>
                                      </p:to>
                                    </p:set>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12"/>
                                        </p:tgtEl>
                                        <p:attrNameLst>
                                          <p:attrName>style.visibility</p:attrName>
                                        </p:attrNameLst>
                                      </p:cBhvr>
                                      <p:to>
                                        <p:strVal val="visible"/>
                                      </p:to>
                                    </p:set>
                                    <p:anim calcmode="discrete" valueType="clr">
                                      <p:cBhvr override="childStyle">
                                        <p:cTn id="4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2"/>
                                        </p:tgtEl>
                                        <p:attrNameLst>
                                          <p:attrName>fillcolor</p:attrName>
                                        </p:attrNameLst>
                                      </p:cBhvr>
                                      <p:tavLst>
                                        <p:tav tm="0">
                                          <p:val>
                                            <p:clrVal>
                                              <a:schemeClr val="accent2"/>
                                            </p:clrVal>
                                          </p:val>
                                        </p:tav>
                                        <p:tav tm="50000">
                                          <p:val>
                                            <p:clrVal>
                                              <a:schemeClr val="hlink"/>
                                            </p:clrVal>
                                          </p:val>
                                        </p:tav>
                                      </p:tavLst>
                                    </p:anim>
                                    <p:set>
                                      <p:cBhvr>
                                        <p:cTn id="46" dur="80"/>
                                        <p:tgtEl>
                                          <p:spTgt spid="12"/>
                                        </p:tgtEl>
                                        <p:attrNameLst>
                                          <p:attrName>fill.type</p:attrName>
                                        </p:attrNameLst>
                                      </p:cBhvr>
                                      <p:to>
                                        <p:strVal val="solid"/>
                                      </p:to>
                                    </p:se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anim calcmode="discrete" valueType="clr">
                                      <p:cBhvr override="childStyle">
                                        <p:cTn id="4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
                                        </p:tgtEl>
                                        <p:attrNameLst>
                                          <p:attrName>fillcolor</p:attrName>
                                        </p:attrNameLst>
                                      </p:cBhvr>
                                      <p:tavLst>
                                        <p:tav tm="0">
                                          <p:val>
                                            <p:clrVal>
                                              <a:schemeClr val="accent2"/>
                                            </p:clrVal>
                                          </p:val>
                                        </p:tav>
                                        <p:tav tm="50000">
                                          <p:val>
                                            <p:clrVal>
                                              <a:schemeClr val="hlink"/>
                                            </p:clrVal>
                                          </p:val>
                                        </p:tav>
                                      </p:tavLst>
                                    </p:anim>
                                    <p:set>
                                      <p:cBhvr>
                                        <p:cTn id="51" dur="80"/>
                                        <p:tgtEl>
                                          <p:spTgt spid="13"/>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14"/>
                                        </p:tgtEl>
                                        <p:attrNameLst>
                                          <p:attrName>style.visibility</p:attrName>
                                        </p:attrNameLst>
                                      </p:cBhvr>
                                      <p:to>
                                        <p:strVal val="visible"/>
                                      </p:to>
                                    </p:set>
                                    <p:anim calcmode="discrete" valueType="clr">
                                      <p:cBhvr override="childStyle">
                                        <p:cTn id="5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4"/>
                                        </p:tgtEl>
                                        <p:attrNameLst>
                                          <p:attrName>fillcolor</p:attrName>
                                        </p:attrNameLst>
                                      </p:cBhvr>
                                      <p:tavLst>
                                        <p:tav tm="0">
                                          <p:val>
                                            <p:clrVal>
                                              <a:schemeClr val="accent2"/>
                                            </p:clrVal>
                                          </p:val>
                                        </p:tav>
                                        <p:tav tm="50000">
                                          <p:val>
                                            <p:clrVal>
                                              <a:schemeClr val="hlink"/>
                                            </p:clrVal>
                                          </p:val>
                                        </p:tav>
                                      </p:tavLst>
                                    </p:anim>
                                    <p:set>
                                      <p:cBhvr>
                                        <p:cTn id="56" dur="80"/>
                                        <p:tgtEl>
                                          <p:spTgt spid="14"/>
                                        </p:tgtEl>
                                        <p:attrNameLst>
                                          <p:attrName>fill.type</p:attrName>
                                        </p:attrNameLst>
                                      </p:cBhvr>
                                      <p:to>
                                        <p:strVal val="solid"/>
                                      </p:to>
                                    </p:set>
                                  </p:childTnLst>
                                </p:cTn>
                              </p:par>
                              <p:par>
                                <p:cTn id="57" presetID="27" presetClass="entr" presetSubtype="0" fill="hold" grpId="0" nodeType="withEffect">
                                  <p:stCondLst>
                                    <p:cond delay="0"/>
                                  </p:stCondLst>
                                  <p:iterate type="lt">
                                    <p:tmPct val="50000"/>
                                  </p:iterate>
                                  <p:childTnLst>
                                    <p:set>
                                      <p:cBhvr>
                                        <p:cTn id="58" dur="1" fill="hold">
                                          <p:stCondLst>
                                            <p:cond delay="0"/>
                                          </p:stCondLst>
                                        </p:cTn>
                                        <p:tgtEl>
                                          <p:spTgt spid="15"/>
                                        </p:tgtEl>
                                        <p:attrNameLst>
                                          <p:attrName>style.visibility</p:attrName>
                                        </p:attrNameLst>
                                      </p:cBhvr>
                                      <p:to>
                                        <p:strVal val="visible"/>
                                      </p:to>
                                    </p:set>
                                    <p:anim calcmode="discrete" valueType="clr">
                                      <p:cBhvr override="childStyle">
                                        <p:cTn id="5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5"/>
                                        </p:tgtEl>
                                        <p:attrNameLst>
                                          <p:attrName>fillcolor</p:attrName>
                                        </p:attrNameLst>
                                      </p:cBhvr>
                                      <p:tavLst>
                                        <p:tav tm="0">
                                          <p:val>
                                            <p:clrVal>
                                              <a:schemeClr val="accent2"/>
                                            </p:clrVal>
                                          </p:val>
                                        </p:tav>
                                        <p:tav tm="50000">
                                          <p:val>
                                            <p:clrVal>
                                              <a:schemeClr val="hlink"/>
                                            </p:clrVal>
                                          </p:val>
                                        </p:tav>
                                      </p:tavLst>
                                    </p:anim>
                                    <p:set>
                                      <p:cBhvr>
                                        <p:cTn id="61" dur="80"/>
                                        <p:tgtEl>
                                          <p:spTgt spid="15"/>
                                        </p:tgtEl>
                                        <p:attrNameLst>
                                          <p:attrName>fill.type</p:attrName>
                                        </p:attrNameLst>
                                      </p:cBhvr>
                                      <p:to>
                                        <p:strVal val="solid"/>
                                      </p:to>
                                    </p:set>
                                  </p:childTnLst>
                                </p:cTn>
                              </p:par>
                              <p:par>
                                <p:cTn id="62" presetID="27" presetClass="entr" presetSubtype="0" fill="hold" grpId="0" nodeType="withEffect">
                                  <p:stCondLst>
                                    <p:cond delay="0"/>
                                  </p:stCondLst>
                                  <p:iterate type="lt">
                                    <p:tmPct val="50000"/>
                                  </p:iterate>
                                  <p:childTnLst>
                                    <p:set>
                                      <p:cBhvr>
                                        <p:cTn id="63" dur="1" fill="hold">
                                          <p:stCondLst>
                                            <p:cond delay="0"/>
                                          </p:stCondLst>
                                        </p:cTn>
                                        <p:tgtEl>
                                          <p:spTgt spid="16"/>
                                        </p:tgtEl>
                                        <p:attrNameLst>
                                          <p:attrName>style.visibility</p:attrName>
                                        </p:attrNameLst>
                                      </p:cBhvr>
                                      <p:to>
                                        <p:strVal val="visible"/>
                                      </p:to>
                                    </p:set>
                                    <p:anim calcmode="discrete" valueType="clr">
                                      <p:cBhvr override="childStyle">
                                        <p:cTn id="6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6"/>
                                        </p:tgtEl>
                                        <p:attrNameLst>
                                          <p:attrName>fillcolor</p:attrName>
                                        </p:attrNameLst>
                                      </p:cBhvr>
                                      <p:tavLst>
                                        <p:tav tm="0">
                                          <p:val>
                                            <p:clrVal>
                                              <a:schemeClr val="accent2"/>
                                            </p:clrVal>
                                          </p:val>
                                        </p:tav>
                                        <p:tav tm="50000">
                                          <p:val>
                                            <p:clrVal>
                                              <a:schemeClr val="hlink"/>
                                            </p:clrVal>
                                          </p:val>
                                        </p:tav>
                                      </p:tavLst>
                                    </p:anim>
                                    <p:set>
                                      <p:cBhvr>
                                        <p:cTn id="66" dur="80"/>
                                        <p:tgtEl>
                                          <p:spTgt spid="16"/>
                                        </p:tgtEl>
                                        <p:attrNameLst>
                                          <p:attrName>fill.type</p:attrName>
                                        </p:attrNameLst>
                                      </p:cBhvr>
                                      <p:to>
                                        <p:strVal val="solid"/>
                                      </p:to>
                                    </p:set>
                                  </p:childTnLst>
                                </p:cTn>
                              </p:par>
                              <p:par>
                                <p:cTn id="67" presetID="27" presetClass="entr" presetSubtype="0" fill="hold" grpId="0" nodeType="withEffect">
                                  <p:stCondLst>
                                    <p:cond delay="0"/>
                                  </p:stCondLst>
                                  <p:iterate type="lt">
                                    <p:tmPct val="50000"/>
                                  </p:iterate>
                                  <p:childTnLst>
                                    <p:set>
                                      <p:cBhvr>
                                        <p:cTn id="68" dur="1" fill="hold">
                                          <p:stCondLst>
                                            <p:cond delay="0"/>
                                          </p:stCondLst>
                                        </p:cTn>
                                        <p:tgtEl>
                                          <p:spTgt spid="17"/>
                                        </p:tgtEl>
                                        <p:attrNameLst>
                                          <p:attrName>style.visibility</p:attrName>
                                        </p:attrNameLst>
                                      </p:cBhvr>
                                      <p:to>
                                        <p:strVal val="visible"/>
                                      </p:to>
                                    </p:set>
                                    <p:anim calcmode="discrete" valueType="clr">
                                      <p:cBhvr override="childStyle">
                                        <p:cTn id="6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7"/>
                                        </p:tgtEl>
                                        <p:attrNameLst>
                                          <p:attrName>fillcolor</p:attrName>
                                        </p:attrNameLst>
                                      </p:cBhvr>
                                      <p:tavLst>
                                        <p:tav tm="0">
                                          <p:val>
                                            <p:clrVal>
                                              <a:schemeClr val="accent2"/>
                                            </p:clrVal>
                                          </p:val>
                                        </p:tav>
                                        <p:tav tm="50000">
                                          <p:val>
                                            <p:clrVal>
                                              <a:schemeClr val="hlink"/>
                                            </p:clrVal>
                                          </p:val>
                                        </p:tav>
                                      </p:tavLst>
                                    </p:anim>
                                    <p:set>
                                      <p:cBhvr>
                                        <p:cTn id="71" dur="80"/>
                                        <p:tgtEl>
                                          <p:spTgt spid="17"/>
                                        </p:tgtEl>
                                        <p:attrNameLst>
                                          <p:attrName>fill.type</p:attrName>
                                        </p:attrNameLst>
                                      </p:cBhvr>
                                      <p:to>
                                        <p:strVal val="solid"/>
                                      </p:to>
                                    </p:set>
                                  </p:childTnLst>
                                </p:cTn>
                              </p:par>
                              <p:par>
                                <p:cTn id="72" presetID="27" presetClass="entr" presetSubtype="0" fill="hold" grpId="0" nodeType="withEffect">
                                  <p:stCondLst>
                                    <p:cond delay="0"/>
                                  </p:stCondLst>
                                  <p:iterate type="lt">
                                    <p:tmPct val="50000"/>
                                  </p:iterate>
                                  <p:childTnLst>
                                    <p:set>
                                      <p:cBhvr>
                                        <p:cTn id="73" dur="1" fill="hold">
                                          <p:stCondLst>
                                            <p:cond delay="0"/>
                                          </p:stCondLst>
                                        </p:cTn>
                                        <p:tgtEl>
                                          <p:spTgt spid="19"/>
                                        </p:tgtEl>
                                        <p:attrNameLst>
                                          <p:attrName>style.visibility</p:attrName>
                                        </p:attrNameLst>
                                      </p:cBhvr>
                                      <p:to>
                                        <p:strVal val="visible"/>
                                      </p:to>
                                    </p:set>
                                    <p:anim calcmode="discrete" valueType="clr">
                                      <p:cBhvr override="childStyle">
                                        <p:cTn id="7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19"/>
                                        </p:tgtEl>
                                        <p:attrNameLst>
                                          <p:attrName>fillcolor</p:attrName>
                                        </p:attrNameLst>
                                      </p:cBhvr>
                                      <p:tavLst>
                                        <p:tav tm="0">
                                          <p:val>
                                            <p:clrVal>
                                              <a:schemeClr val="accent2"/>
                                            </p:clrVal>
                                          </p:val>
                                        </p:tav>
                                        <p:tav tm="50000">
                                          <p:val>
                                            <p:clrVal>
                                              <a:schemeClr val="hlink"/>
                                            </p:clrVal>
                                          </p:val>
                                        </p:tav>
                                      </p:tavLst>
                                    </p:anim>
                                    <p:set>
                                      <p:cBhvr>
                                        <p:cTn id="76" dur="80"/>
                                        <p:tgtEl>
                                          <p:spTgt spid="19"/>
                                        </p:tgtEl>
                                        <p:attrNameLst>
                                          <p:attrName>fill.type</p:attrName>
                                        </p:attrNameLst>
                                      </p:cBhvr>
                                      <p:to>
                                        <p:strVal val="solid"/>
                                      </p:to>
                                    </p:set>
                                  </p:childTnLst>
                                </p:cTn>
                              </p:par>
                              <p:par>
                                <p:cTn id="77" presetID="27" presetClass="entr" presetSubtype="0" fill="hold" grpId="0" nodeType="withEffect">
                                  <p:stCondLst>
                                    <p:cond delay="0"/>
                                  </p:stCondLst>
                                  <p:iterate type="lt">
                                    <p:tmPct val="50000"/>
                                  </p:iterate>
                                  <p:childTnLst>
                                    <p:set>
                                      <p:cBhvr>
                                        <p:cTn id="78" dur="1" fill="hold">
                                          <p:stCondLst>
                                            <p:cond delay="0"/>
                                          </p:stCondLst>
                                        </p:cTn>
                                        <p:tgtEl>
                                          <p:spTgt spid="20"/>
                                        </p:tgtEl>
                                        <p:attrNameLst>
                                          <p:attrName>style.visibility</p:attrName>
                                        </p:attrNameLst>
                                      </p:cBhvr>
                                      <p:to>
                                        <p:strVal val="visible"/>
                                      </p:to>
                                    </p:set>
                                    <p:anim calcmode="discrete" valueType="clr">
                                      <p:cBhvr override="childStyle">
                                        <p:cTn id="7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0"/>
                                        </p:tgtEl>
                                        <p:attrNameLst>
                                          <p:attrName>fillcolor</p:attrName>
                                        </p:attrNameLst>
                                      </p:cBhvr>
                                      <p:tavLst>
                                        <p:tav tm="0">
                                          <p:val>
                                            <p:clrVal>
                                              <a:schemeClr val="accent2"/>
                                            </p:clrVal>
                                          </p:val>
                                        </p:tav>
                                        <p:tav tm="50000">
                                          <p:val>
                                            <p:clrVal>
                                              <a:schemeClr val="hlink"/>
                                            </p:clrVal>
                                          </p:val>
                                        </p:tav>
                                      </p:tavLst>
                                    </p:anim>
                                    <p:set>
                                      <p:cBhvr>
                                        <p:cTn id="81" dur="80"/>
                                        <p:tgtEl>
                                          <p:spTgt spid="20"/>
                                        </p:tgtEl>
                                        <p:attrNameLst>
                                          <p:attrName>fill.type</p:attrName>
                                        </p:attrNameLst>
                                      </p:cBhvr>
                                      <p:to>
                                        <p:strVal val="solid"/>
                                      </p:to>
                                    </p:set>
                                  </p:childTnLst>
                                </p:cTn>
                              </p:par>
                              <p:par>
                                <p:cTn id="82" presetID="27" presetClass="entr" presetSubtype="0" fill="hold" grpId="0" nodeType="withEffect">
                                  <p:stCondLst>
                                    <p:cond delay="0"/>
                                  </p:stCondLst>
                                  <p:iterate type="lt">
                                    <p:tmPct val="50000"/>
                                  </p:iterate>
                                  <p:childTnLst>
                                    <p:set>
                                      <p:cBhvr>
                                        <p:cTn id="83" dur="1" fill="hold">
                                          <p:stCondLst>
                                            <p:cond delay="0"/>
                                          </p:stCondLst>
                                        </p:cTn>
                                        <p:tgtEl>
                                          <p:spTgt spid="21"/>
                                        </p:tgtEl>
                                        <p:attrNameLst>
                                          <p:attrName>style.visibility</p:attrName>
                                        </p:attrNameLst>
                                      </p:cBhvr>
                                      <p:to>
                                        <p:strVal val="visible"/>
                                      </p:to>
                                    </p:set>
                                    <p:anim calcmode="discrete" valueType="clr">
                                      <p:cBhvr override="childStyle">
                                        <p:cTn id="8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21"/>
                                        </p:tgtEl>
                                        <p:attrNameLst>
                                          <p:attrName>fillcolor</p:attrName>
                                        </p:attrNameLst>
                                      </p:cBhvr>
                                      <p:tavLst>
                                        <p:tav tm="0">
                                          <p:val>
                                            <p:clrVal>
                                              <a:schemeClr val="accent2"/>
                                            </p:clrVal>
                                          </p:val>
                                        </p:tav>
                                        <p:tav tm="50000">
                                          <p:val>
                                            <p:clrVal>
                                              <a:schemeClr val="hlink"/>
                                            </p:clrVal>
                                          </p:val>
                                        </p:tav>
                                      </p:tavLst>
                                    </p:anim>
                                    <p:set>
                                      <p:cBhvr>
                                        <p:cTn id="86" dur="80"/>
                                        <p:tgtEl>
                                          <p:spTgt spid="21"/>
                                        </p:tgtEl>
                                        <p:attrNameLst>
                                          <p:attrName>fill.type</p:attrName>
                                        </p:attrNameLst>
                                      </p:cBhvr>
                                      <p:to>
                                        <p:strVal val="solid"/>
                                      </p:to>
                                    </p:set>
                                  </p:childTnLst>
                                </p:cTn>
                              </p:par>
                              <p:par>
                                <p:cTn id="87" presetID="27" presetClass="entr" presetSubtype="0" fill="hold" grpId="0" nodeType="withEffect">
                                  <p:stCondLst>
                                    <p:cond delay="0"/>
                                  </p:stCondLst>
                                  <p:iterate type="lt">
                                    <p:tmPct val="50000"/>
                                  </p:iterate>
                                  <p:childTnLst>
                                    <p:set>
                                      <p:cBhvr>
                                        <p:cTn id="88" dur="1" fill="hold">
                                          <p:stCondLst>
                                            <p:cond delay="0"/>
                                          </p:stCondLst>
                                        </p:cTn>
                                        <p:tgtEl>
                                          <p:spTgt spid="22"/>
                                        </p:tgtEl>
                                        <p:attrNameLst>
                                          <p:attrName>style.visibility</p:attrName>
                                        </p:attrNameLst>
                                      </p:cBhvr>
                                      <p:to>
                                        <p:strVal val="visible"/>
                                      </p:to>
                                    </p:set>
                                    <p:anim calcmode="discrete" valueType="clr">
                                      <p:cBhvr override="childStyle">
                                        <p:cTn id="8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22"/>
                                        </p:tgtEl>
                                        <p:attrNameLst>
                                          <p:attrName>fillcolor</p:attrName>
                                        </p:attrNameLst>
                                      </p:cBhvr>
                                      <p:tavLst>
                                        <p:tav tm="0">
                                          <p:val>
                                            <p:clrVal>
                                              <a:schemeClr val="accent2"/>
                                            </p:clrVal>
                                          </p:val>
                                        </p:tav>
                                        <p:tav tm="50000">
                                          <p:val>
                                            <p:clrVal>
                                              <a:schemeClr val="hlink"/>
                                            </p:clrVal>
                                          </p:val>
                                        </p:tav>
                                      </p:tavLst>
                                    </p:anim>
                                    <p:set>
                                      <p:cBhvr>
                                        <p:cTn id="91" dur="80"/>
                                        <p:tgtEl>
                                          <p:spTgt spid="22"/>
                                        </p:tgtEl>
                                        <p:attrNameLst>
                                          <p:attrName>fill.type</p:attrName>
                                        </p:attrNameLst>
                                      </p:cBhvr>
                                      <p:to>
                                        <p:strVal val="solid"/>
                                      </p:to>
                                    </p:set>
                                  </p:childTnLst>
                                </p:cTn>
                              </p:par>
                              <p:par>
                                <p:cTn id="92" presetID="27" presetClass="entr" presetSubtype="0" fill="hold" grpId="0" nodeType="withEffect">
                                  <p:stCondLst>
                                    <p:cond delay="0"/>
                                  </p:stCondLst>
                                  <p:iterate type="lt">
                                    <p:tmPct val="50000"/>
                                  </p:iterate>
                                  <p:childTnLst>
                                    <p:set>
                                      <p:cBhvr>
                                        <p:cTn id="93" dur="1" fill="hold">
                                          <p:stCondLst>
                                            <p:cond delay="0"/>
                                          </p:stCondLst>
                                        </p:cTn>
                                        <p:tgtEl>
                                          <p:spTgt spid="23"/>
                                        </p:tgtEl>
                                        <p:attrNameLst>
                                          <p:attrName>style.visibility</p:attrName>
                                        </p:attrNameLst>
                                      </p:cBhvr>
                                      <p:to>
                                        <p:strVal val="visible"/>
                                      </p:to>
                                    </p:set>
                                    <p:anim calcmode="discrete" valueType="clr">
                                      <p:cBhvr override="childStyle">
                                        <p:cTn id="94"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23"/>
                                        </p:tgtEl>
                                        <p:attrNameLst>
                                          <p:attrName>fillcolor</p:attrName>
                                        </p:attrNameLst>
                                      </p:cBhvr>
                                      <p:tavLst>
                                        <p:tav tm="0">
                                          <p:val>
                                            <p:clrVal>
                                              <a:schemeClr val="accent2"/>
                                            </p:clrVal>
                                          </p:val>
                                        </p:tav>
                                        <p:tav tm="50000">
                                          <p:val>
                                            <p:clrVal>
                                              <a:schemeClr val="hlink"/>
                                            </p:clrVal>
                                          </p:val>
                                        </p:tav>
                                      </p:tavLst>
                                    </p:anim>
                                    <p:set>
                                      <p:cBhvr>
                                        <p:cTn id="96" dur="80"/>
                                        <p:tgtEl>
                                          <p:spTgt spid="23"/>
                                        </p:tgtEl>
                                        <p:attrNameLst>
                                          <p:attrName>fill.type</p:attrName>
                                        </p:attrNameLst>
                                      </p:cBhvr>
                                      <p:to>
                                        <p:strVal val="solid"/>
                                      </p:to>
                                    </p:set>
                                  </p:childTnLst>
                                </p:cTn>
                              </p:par>
                              <p:par>
                                <p:cTn id="97" presetID="27" presetClass="entr" presetSubtype="0" fill="hold" grpId="0" nodeType="withEffect">
                                  <p:stCondLst>
                                    <p:cond delay="0"/>
                                  </p:stCondLst>
                                  <p:iterate type="lt">
                                    <p:tmPct val="50000"/>
                                  </p:iterate>
                                  <p:childTnLst>
                                    <p:set>
                                      <p:cBhvr>
                                        <p:cTn id="98" dur="1" fill="hold">
                                          <p:stCondLst>
                                            <p:cond delay="0"/>
                                          </p:stCondLst>
                                        </p:cTn>
                                        <p:tgtEl>
                                          <p:spTgt spid="24"/>
                                        </p:tgtEl>
                                        <p:attrNameLst>
                                          <p:attrName>style.visibility</p:attrName>
                                        </p:attrNameLst>
                                      </p:cBhvr>
                                      <p:to>
                                        <p:strVal val="visible"/>
                                      </p:to>
                                    </p:set>
                                    <p:anim calcmode="discrete" valueType="clr">
                                      <p:cBhvr override="childStyle">
                                        <p:cTn id="9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24"/>
                                        </p:tgtEl>
                                        <p:attrNameLst>
                                          <p:attrName>fillcolor</p:attrName>
                                        </p:attrNameLst>
                                      </p:cBhvr>
                                      <p:tavLst>
                                        <p:tav tm="0">
                                          <p:val>
                                            <p:clrVal>
                                              <a:schemeClr val="accent2"/>
                                            </p:clrVal>
                                          </p:val>
                                        </p:tav>
                                        <p:tav tm="50000">
                                          <p:val>
                                            <p:clrVal>
                                              <a:schemeClr val="hlink"/>
                                            </p:clrVal>
                                          </p:val>
                                        </p:tav>
                                      </p:tavLst>
                                    </p:anim>
                                    <p:set>
                                      <p:cBhvr>
                                        <p:cTn id="101" dur="80"/>
                                        <p:tgtEl>
                                          <p:spTgt spid="24"/>
                                        </p:tgtEl>
                                        <p:attrNameLst>
                                          <p:attrName>fill.type</p:attrName>
                                        </p:attrNameLst>
                                      </p:cBhvr>
                                      <p:to>
                                        <p:strVal val="solid"/>
                                      </p:to>
                                    </p:set>
                                  </p:childTnLst>
                                </p:cTn>
                              </p:par>
                              <p:par>
                                <p:cTn id="102" presetID="27" presetClass="entr" presetSubtype="0" fill="hold" grpId="0" nodeType="withEffect">
                                  <p:stCondLst>
                                    <p:cond delay="0"/>
                                  </p:stCondLst>
                                  <p:iterate type="lt">
                                    <p:tmPct val="50000"/>
                                  </p:iterate>
                                  <p:childTnLst>
                                    <p:set>
                                      <p:cBhvr>
                                        <p:cTn id="103" dur="1" fill="hold">
                                          <p:stCondLst>
                                            <p:cond delay="0"/>
                                          </p:stCondLst>
                                        </p:cTn>
                                        <p:tgtEl>
                                          <p:spTgt spid="25"/>
                                        </p:tgtEl>
                                        <p:attrNameLst>
                                          <p:attrName>style.visibility</p:attrName>
                                        </p:attrNameLst>
                                      </p:cBhvr>
                                      <p:to>
                                        <p:strVal val="visible"/>
                                      </p:to>
                                    </p:set>
                                    <p:anim calcmode="discrete" valueType="clr">
                                      <p:cBhvr override="childStyle">
                                        <p:cTn id="10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05" dur="80"/>
                                        <p:tgtEl>
                                          <p:spTgt spid="25"/>
                                        </p:tgtEl>
                                        <p:attrNameLst>
                                          <p:attrName>fillcolor</p:attrName>
                                        </p:attrNameLst>
                                      </p:cBhvr>
                                      <p:tavLst>
                                        <p:tav tm="0">
                                          <p:val>
                                            <p:clrVal>
                                              <a:schemeClr val="accent2"/>
                                            </p:clrVal>
                                          </p:val>
                                        </p:tav>
                                        <p:tav tm="50000">
                                          <p:val>
                                            <p:clrVal>
                                              <a:schemeClr val="hlink"/>
                                            </p:clrVal>
                                          </p:val>
                                        </p:tav>
                                      </p:tavLst>
                                    </p:anim>
                                    <p:set>
                                      <p:cBhvr>
                                        <p:cTn id="106" dur="80"/>
                                        <p:tgtEl>
                                          <p:spTgt spid="25"/>
                                        </p:tgtEl>
                                        <p:attrNameLst>
                                          <p:attrName>fill.type</p:attrName>
                                        </p:attrNameLst>
                                      </p:cBhvr>
                                      <p:to>
                                        <p:strVal val="solid"/>
                                      </p:to>
                                    </p:set>
                                  </p:childTnLst>
                                </p:cTn>
                              </p:par>
                              <p:par>
                                <p:cTn id="107" presetID="27" presetClass="entr" presetSubtype="0" fill="hold" grpId="0" nodeType="withEffect">
                                  <p:stCondLst>
                                    <p:cond delay="0"/>
                                  </p:stCondLst>
                                  <p:iterate type="lt">
                                    <p:tmPct val="50000"/>
                                  </p:iterate>
                                  <p:childTnLst>
                                    <p:set>
                                      <p:cBhvr>
                                        <p:cTn id="108" dur="1" fill="hold">
                                          <p:stCondLst>
                                            <p:cond delay="0"/>
                                          </p:stCondLst>
                                        </p:cTn>
                                        <p:tgtEl>
                                          <p:spTgt spid="26"/>
                                        </p:tgtEl>
                                        <p:attrNameLst>
                                          <p:attrName>style.visibility</p:attrName>
                                        </p:attrNameLst>
                                      </p:cBhvr>
                                      <p:to>
                                        <p:strVal val="visible"/>
                                      </p:to>
                                    </p:set>
                                    <p:anim calcmode="discrete" valueType="clr">
                                      <p:cBhvr override="childStyle">
                                        <p:cTn id="10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26"/>
                                        </p:tgtEl>
                                        <p:attrNameLst>
                                          <p:attrName>fillcolor</p:attrName>
                                        </p:attrNameLst>
                                      </p:cBhvr>
                                      <p:tavLst>
                                        <p:tav tm="0">
                                          <p:val>
                                            <p:clrVal>
                                              <a:schemeClr val="accent2"/>
                                            </p:clrVal>
                                          </p:val>
                                        </p:tav>
                                        <p:tav tm="50000">
                                          <p:val>
                                            <p:clrVal>
                                              <a:schemeClr val="hlink"/>
                                            </p:clrVal>
                                          </p:val>
                                        </p:tav>
                                      </p:tavLst>
                                    </p:anim>
                                    <p:set>
                                      <p:cBhvr>
                                        <p:cTn id="111" dur="80"/>
                                        <p:tgtEl>
                                          <p:spTgt spid="26"/>
                                        </p:tgtEl>
                                        <p:attrNameLst>
                                          <p:attrName>fill.type</p:attrName>
                                        </p:attrNameLst>
                                      </p:cBhvr>
                                      <p:to>
                                        <p:strVal val="solid"/>
                                      </p:to>
                                    </p:set>
                                  </p:childTnLst>
                                </p:cTn>
                              </p:par>
                              <p:par>
                                <p:cTn id="112" presetID="27" presetClass="entr" presetSubtype="0" fill="hold" grpId="0" nodeType="withEffect">
                                  <p:stCondLst>
                                    <p:cond delay="0"/>
                                  </p:stCondLst>
                                  <p:iterate type="lt">
                                    <p:tmPct val="50000"/>
                                  </p:iterate>
                                  <p:childTnLst>
                                    <p:set>
                                      <p:cBhvr>
                                        <p:cTn id="113" dur="1" fill="hold">
                                          <p:stCondLst>
                                            <p:cond delay="0"/>
                                          </p:stCondLst>
                                        </p:cTn>
                                        <p:tgtEl>
                                          <p:spTgt spid="27"/>
                                        </p:tgtEl>
                                        <p:attrNameLst>
                                          <p:attrName>style.visibility</p:attrName>
                                        </p:attrNameLst>
                                      </p:cBhvr>
                                      <p:to>
                                        <p:strVal val="visible"/>
                                      </p:to>
                                    </p:set>
                                    <p:anim calcmode="discrete" valueType="clr">
                                      <p:cBhvr override="childStyle">
                                        <p:cTn id="114"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27"/>
                                        </p:tgtEl>
                                        <p:attrNameLst>
                                          <p:attrName>fillcolor</p:attrName>
                                        </p:attrNameLst>
                                      </p:cBhvr>
                                      <p:tavLst>
                                        <p:tav tm="0">
                                          <p:val>
                                            <p:clrVal>
                                              <a:schemeClr val="accent2"/>
                                            </p:clrVal>
                                          </p:val>
                                        </p:tav>
                                        <p:tav tm="50000">
                                          <p:val>
                                            <p:clrVal>
                                              <a:schemeClr val="hlink"/>
                                            </p:clrVal>
                                          </p:val>
                                        </p:tav>
                                      </p:tavLst>
                                    </p:anim>
                                    <p:set>
                                      <p:cBhvr>
                                        <p:cTn id="116" dur="80"/>
                                        <p:tgtEl>
                                          <p:spTgt spid="27"/>
                                        </p:tgtEl>
                                        <p:attrNameLst>
                                          <p:attrName>fill.type</p:attrName>
                                        </p:attrNameLst>
                                      </p:cBhvr>
                                      <p:to>
                                        <p:strVal val="solid"/>
                                      </p:to>
                                    </p:set>
                                  </p:childTnLst>
                                </p:cTn>
                              </p:par>
                              <p:par>
                                <p:cTn id="117" presetID="27" presetClass="entr" presetSubtype="0" fill="hold" grpId="0" nodeType="withEffect">
                                  <p:stCondLst>
                                    <p:cond delay="0"/>
                                  </p:stCondLst>
                                  <p:iterate type="lt">
                                    <p:tmPct val="50000"/>
                                  </p:iterate>
                                  <p:childTnLst>
                                    <p:set>
                                      <p:cBhvr>
                                        <p:cTn id="118" dur="1" fill="hold">
                                          <p:stCondLst>
                                            <p:cond delay="0"/>
                                          </p:stCondLst>
                                        </p:cTn>
                                        <p:tgtEl>
                                          <p:spTgt spid="29"/>
                                        </p:tgtEl>
                                        <p:attrNameLst>
                                          <p:attrName>style.visibility</p:attrName>
                                        </p:attrNameLst>
                                      </p:cBhvr>
                                      <p:to>
                                        <p:strVal val="visible"/>
                                      </p:to>
                                    </p:set>
                                    <p:anim calcmode="discrete" valueType="clr">
                                      <p:cBhvr override="childStyle">
                                        <p:cTn id="119"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29"/>
                                        </p:tgtEl>
                                        <p:attrNameLst>
                                          <p:attrName>fillcolor</p:attrName>
                                        </p:attrNameLst>
                                      </p:cBhvr>
                                      <p:tavLst>
                                        <p:tav tm="0">
                                          <p:val>
                                            <p:clrVal>
                                              <a:schemeClr val="accent2"/>
                                            </p:clrVal>
                                          </p:val>
                                        </p:tav>
                                        <p:tav tm="50000">
                                          <p:val>
                                            <p:clrVal>
                                              <a:schemeClr val="hlink"/>
                                            </p:clrVal>
                                          </p:val>
                                        </p:tav>
                                      </p:tavLst>
                                    </p:anim>
                                    <p:set>
                                      <p:cBhvr>
                                        <p:cTn id="121" dur="80"/>
                                        <p:tgtEl>
                                          <p:spTgt spid="29"/>
                                        </p:tgtEl>
                                        <p:attrNameLst>
                                          <p:attrName>fill.type</p:attrName>
                                        </p:attrNameLst>
                                      </p:cBhvr>
                                      <p:to>
                                        <p:strVal val="solid"/>
                                      </p:to>
                                    </p:set>
                                  </p:childTnLst>
                                </p:cTn>
                              </p:par>
                              <p:par>
                                <p:cTn id="122" presetID="27" presetClass="entr" presetSubtype="0" fill="hold" grpId="0" nodeType="withEffect">
                                  <p:stCondLst>
                                    <p:cond delay="0"/>
                                  </p:stCondLst>
                                  <p:iterate type="lt">
                                    <p:tmPct val="50000"/>
                                  </p:iterate>
                                  <p:childTnLst>
                                    <p:set>
                                      <p:cBhvr>
                                        <p:cTn id="123" dur="1" fill="hold">
                                          <p:stCondLst>
                                            <p:cond delay="0"/>
                                          </p:stCondLst>
                                        </p:cTn>
                                        <p:tgtEl>
                                          <p:spTgt spid="30"/>
                                        </p:tgtEl>
                                        <p:attrNameLst>
                                          <p:attrName>style.visibility</p:attrName>
                                        </p:attrNameLst>
                                      </p:cBhvr>
                                      <p:to>
                                        <p:strVal val="visible"/>
                                      </p:to>
                                    </p:set>
                                    <p:anim calcmode="discrete" valueType="clr">
                                      <p:cBhvr override="childStyle">
                                        <p:cTn id="12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30"/>
                                        </p:tgtEl>
                                        <p:attrNameLst>
                                          <p:attrName>fillcolor</p:attrName>
                                        </p:attrNameLst>
                                      </p:cBhvr>
                                      <p:tavLst>
                                        <p:tav tm="0">
                                          <p:val>
                                            <p:clrVal>
                                              <a:schemeClr val="accent2"/>
                                            </p:clrVal>
                                          </p:val>
                                        </p:tav>
                                        <p:tav tm="50000">
                                          <p:val>
                                            <p:clrVal>
                                              <a:schemeClr val="hlink"/>
                                            </p:clrVal>
                                          </p:val>
                                        </p:tav>
                                      </p:tavLst>
                                    </p:anim>
                                    <p:set>
                                      <p:cBhvr>
                                        <p:cTn id="126" dur="80"/>
                                        <p:tgtEl>
                                          <p:spTgt spid="30"/>
                                        </p:tgtEl>
                                        <p:attrNameLst>
                                          <p:attrName>fill.type</p:attrName>
                                        </p:attrNameLst>
                                      </p:cBhvr>
                                      <p:to>
                                        <p:strVal val="solid"/>
                                      </p:to>
                                    </p:set>
                                  </p:childTnLst>
                                </p:cTn>
                              </p:par>
                              <p:par>
                                <p:cTn id="127" presetID="27" presetClass="entr" presetSubtype="0" fill="hold" grpId="0" nodeType="withEffect">
                                  <p:stCondLst>
                                    <p:cond delay="0"/>
                                  </p:stCondLst>
                                  <p:iterate type="lt">
                                    <p:tmPct val="50000"/>
                                  </p:iterate>
                                  <p:childTnLst>
                                    <p:set>
                                      <p:cBhvr>
                                        <p:cTn id="128" dur="1" fill="hold">
                                          <p:stCondLst>
                                            <p:cond delay="0"/>
                                          </p:stCondLst>
                                        </p:cTn>
                                        <p:tgtEl>
                                          <p:spTgt spid="31"/>
                                        </p:tgtEl>
                                        <p:attrNameLst>
                                          <p:attrName>style.visibility</p:attrName>
                                        </p:attrNameLst>
                                      </p:cBhvr>
                                      <p:to>
                                        <p:strVal val="visible"/>
                                      </p:to>
                                    </p:set>
                                    <p:anim calcmode="discrete" valueType="clr">
                                      <p:cBhvr override="childStyle">
                                        <p:cTn id="129"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31"/>
                                        </p:tgtEl>
                                        <p:attrNameLst>
                                          <p:attrName>fillcolor</p:attrName>
                                        </p:attrNameLst>
                                      </p:cBhvr>
                                      <p:tavLst>
                                        <p:tav tm="0">
                                          <p:val>
                                            <p:clrVal>
                                              <a:schemeClr val="accent2"/>
                                            </p:clrVal>
                                          </p:val>
                                        </p:tav>
                                        <p:tav tm="50000">
                                          <p:val>
                                            <p:clrVal>
                                              <a:schemeClr val="hlink"/>
                                            </p:clrVal>
                                          </p:val>
                                        </p:tav>
                                      </p:tavLst>
                                    </p:anim>
                                    <p:set>
                                      <p:cBhvr>
                                        <p:cTn id="131" dur="80"/>
                                        <p:tgtEl>
                                          <p:spTgt spid="31"/>
                                        </p:tgtEl>
                                        <p:attrNameLst>
                                          <p:attrName>fill.type</p:attrName>
                                        </p:attrNameLst>
                                      </p:cBhvr>
                                      <p:to>
                                        <p:strVal val="solid"/>
                                      </p:to>
                                    </p:set>
                                  </p:childTnLst>
                                </p:cTn>
                              </p:par>
                              <p:par>
                                <p:cTn id="132" presetID="27" presetClass="entr" presetSubtype="0" fill="hold" grpId="0" nodeType="withEffect">
                                  <p:stCondLst>
                                    <p:cond delay="0"/>
                                  </p:stCondLst>
                                  <p:iterate type="lt">
                                    <p:tmPct val="50000"/>
                                  </p:iterate>
                                  <p:childTnLst>
                                    <p:set>
                                      <p:cBhvr>
                                        <p:cTn id="133" dur="1" fill="hold">
                                          <p:stCondLst>
                                            <p:cond delay="0"/>
                                          </p:stCondLst>
                                        </p:cTn>
                                        <p:tgtEl>
                                          <p:spTgt spid="32"/>
                                        </p:tgtEl>
                                        <p:attrNameLst>
                                          <p:attrName>style.visibility</p:attrName>
                                        </p:attrNameLst>
                                      </p:cBhvr>
                                      <p:to>
                                        <p:strVal val="visible"/>
                                      </p:to>
                                    </p:set>
                                    <p:anim calcmode="discrete" valueType="clr">
                                      <p:cBhvr override="childStyle">
                                        <p:cTn id="134"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35" dur="80"/>
                                        <p:tgtEl>
                                          <p:spTgt spid="32"/>
                                        </p:tgtEl>
                                        <p:attrNameLst>
                                          <p:attrName>fillcolor</p:attrName>
                                        </p:attrNameLst>
                                      </p:cBhvr>
                                      <p:tavLst>
                                        <p:tav tm="0">
                                          <p:val>
                                            <p:clrVal>
                                              <a:schemeClr val="accent2"/>
                                            </p:clrVal>
                                          </p:val>
                                        </p:tav>
                                        <p:tav tm="50000">
                                          <p:val>
                                            <p:clrVal>
                                              <a:schemeClr val="hlink"/>
                                            </p:clrVal>
                                          </p:val>
                                        </p:tav>
                                      </p:tavLst>
                                    </p:anim>
                                    <p:set>
                                      <p:cBhvr>
                                        <p:cTn id="136" dur="80"/>
                                        <p:tgtEl>
                                          <p:spTgt spid="32"/>
                                        </p:tgtEl>
                                        <p:attrNameLst>
                                          <p:attrName>fill.type</p:attrName>
                                        </p:attrNameLst>
                                      </p:cBhvr>
                                      <p:to>
                                        <p:strVal val="solid"/>
                                      </p:to>
                                    </p:set>
                                  </p:childTnLst>
                                </p:cTn>
                              </p:par>
                              <p:par>
                                <p:cTn id="137" presetID="27" presetClass="entr" presetSubtype="0" fill="hold" grpId="0" nodeType="withEffect">
                                  <p:stCondLst>
                                    <p:cond delay="0"/>
                                  </p:stCondLst>
                                  <p:iterate type="lt">
                                    <p:tmPct val="50000"/>
                                  </p:iterate>
                                  <p:childTnLst>
                                    <p:set>
                                      <p:cBhvr>
                                        <p:cTn id="138" dur="1" fill="hold">
                                          <p:stCondLst>
                                            <p:cond delay="0"/>
                                          </p:stCondLst>
                                        </p:cTn>
                                        <p:tgtEl>
                                          <p:spTgt spid="33"/>
                                        </p:tgtEl>
                                        <p:attrNameLst>
                                          <p:attrName>style.visibility</p:attrName>
                                        </p:attrNameLst>
                                      </p:cBhvr>
                                      <p:to>
                                        <p:strVal val="visible"/>
                                      </p:to>
                                    </p:set>
                                    <p:anim calcmode="discrete" valueType="clr">
                                      <p:cBhvr override="childStyle">
                                        <p:cTn id="139"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33"/>
                                        </p:tgtEl>
                                        <p:attrNameLst>
                                          <p:attrName>fillcolor</p:attrName>
                                        </p:attrNameLst>
                                      </p:cBhvr>
                                      <p:tavLst>
                                        <p:tav tm="0">
                                          <p:val>
                                            <p:clrVal>
                                              <a:schemeClr val="accent2"/>
                                            </p:clrVal>
                                          </p:val>
                                        </p:tav>
                                        <p:tav tm="50000">
                                          <p:val>
                                            <p:clrVal>
                                              <a:schemeClr val="hlink"/>
                                            </p:clrVal>
                                          </p:val>
                                        </p:tav>
                                      </p:tavLst>
                                    </p:anim>
                                    <p:set>
                                      <p:cBhvr>
                                        <p:cTn id="141" dur="80"/>
                                        <p:tgtEl>
                                          <p:spTgt spid="33"/>
                                        </p:tgtEl>
                                        <p:attrNameLst>
                                          <p:attrName>fill.type</p:attrName>
                                        </p:attrNameLst>
                                      </p:cBhvr>
                                      <p:to>
                                        <p:strVal val="solid"/>
                                      </p:to>
                                    </p:set>
                                  </p:childTnLst>
                                </p:cTn>
                              </p:par>
                              <p:par>
                                <p:cTn id="142" presetID="27" presetClass="entr" presetSubtype="0" fill="hold" grpId="0" nodeType="withEffect">
                                  <p:stCondLst>
                                    <p:cond delay="0"/>
                                  </p:stCondLst>
                                  <p:iterate type="lt">
                                    <p:tmPct val="50000"/>
                                  </p:iterate>
                                  <p:childTnLst>
                                    <p:set>
                                      <p:cBhvr>
                                        <p:cTn id="143" dur="1" fill="hold">
                                          <p:stCondLst>
                                            <p:cond delay="0"/>
                                          </p:stCondLst>
                                        </p:cTn>
                                        <p:tgtEl>
                                          <p:spTgt spid="34"/>
                                        </p:tgtEl>
                                        <p:attrNameLst>
                                          <p:attrName>style.visibility</p:attrName>
                                        </p:attrNameLst>
                                      </p:cBhvr>
                                      <p:to>
                                        <p:strVal val="visible"/>
                                      </p:to>
                                    </p:set>
                                    <p:anim calcmode="discrete" valueType="clr">
                                      <p:cBhvr override="childStyle">
                                        <p:cTn id="144"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34"/>
                                        </p:tgtEl>
                                        <p:attrNameLst>
                                          <p:attrName>fillcolor</p:attrName>
                                        </p:attrNameLst>
                                      </p:cBhvr>
                                      <p:tavLst>
                                        <p:tav tm="0">
                                          <p:val>
                                            <p:clrVal>
                                              <a:schemeClr val="accent2"/>
                                            </p:clrVal>
                                          </p:val>
                                        </p:tav>
                                        <p:tav tm="50000">
                                          <p:val>
                                            <p:clrVal>
                                              <a:schemeClr val="hlink"/>
                                            </p:clrVal>
                                          </p:val>
                                        </p:tav>
                                      </p:tavLst>
                                    </p:anim>
                                    <p:set>
                                      <p:cBhvr>
                                        <p:cTn id="146" dur="80"/>
                                        <p:tgtEl>
                                          <p:spTgt spid="34"/>
                                        </p:tgtEl>
                                        <p:attrNameLst>
                                          <p:attrName>fill.type</p:attrName>
                                        </p:attrNameLst>
                                      </p:cBhvr>
                                      <p:to>
                                        <p:strVal val="solid"/>
                                      </p:to>
                                    </p:set>
                                  </p:childTnLst>
                                </p:cTn>
                              </p:par>
                              <p:par>
                                <p:cTn id="147" presetID="27" presetClass="entr" presetSubtype="0" fill="hold" grpId="0" nodeType="withEffect">
                                  <p:stCondLst>
                                    <p:cond delay="0"/>
                                  </p:stCondLst>
                                  <p:iterate type="lt">
                                    <p:tmPct val="50000"/>
                                  </p:iterate>
                                  <p:childTnLst>
                                    <p:set>
                                      <p:cBhvr>
                                        <p:cTn id="148" dur="1" fill="hold">
                                          <p:stCondLst>
                                            <p:cond delay="0"/>
                                          </p:stCondLst>
                                        </p:cTn>
                                        <p:tgtEl>
                                          <p:spTgt spid="35"/>
                                        </p:tgtEl>
                                        <p:attrNameLst>
                                          <p:attrName>style.visibility</p:attrName>
                                        </p:attrNameLst>
                                      </p:cBhvr>
                                      <p:to>
                                        <p:strVal val="visible"/>
                                      </p:to>
                                    </p:set>
                                    <p:anim calcmode="discrete" valueType="clr">
                                      <p:cBhvr override="childStyle">
                                        <p:cTn id="149"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35"/>
                                        </p:tgtEl>
                                        <p:attrNameLst>
                                          <p:attrName>fillcolor</p:attrName>
                                        </p:attrNameLst>
                                      </p:cBhvr>
                                      <p:tavLst>
                                        <p:tav tm="0">
                                          <p:val>
                                            <p:clrVal>
                                              <a:schemeClr val="accent2"/>
                                            </p:clrVal>
                                          </p:val>
                                        </p:tav>
                                        <p:tav tm="50000">
                                          <p:val>
                                            <p:clrVal>
                                              <a:schemeClr val="hlink"/>
                                            </p:clrVal>
                                          </p:val>
                                        </p:tav>
                                      </p:tavLst>
                                    </p:anim>
                                    <p:set>
                                      <p:cBhvr>
                                        <p:cTn id="151" dur="80"/>
                                        <p:tgtEl>
                                          <p:spTgt spid="35"/>
                                        </p:tgtEl>
                                        <p:attrNameLst>
                                          <p:attrName>fill.type</p:attrName>
                                        </p:attrNameLst>
                                      </p:cBhvr>
                                      <p:to>
                                        <p:strVal val="solid"/>
                                      </p:to>
                                    </p:set>
                                  </p:childTnLst>
                                </p:cTn>
                              </p:par>
                              <p:par>
                                <p:cTn id="152" presetID="27" presetClass="entr" presetSubtype="0" fill="hold" grpId="0" nodeType="withEffect">
                                  <p:stCondLst>
                                    <p:cond delay="0"/>
                                  </p:stCondLst>
                                  <p:iterate type="lt">
                                    <p:tmPct val="50000"/>
                                  </p:iterate>
                                  <p:childTnLst>
                                    <p:set>
                                      <p:cBhvr>
                                        <p:cTn id="153" dur="1" fill="hold">
                                          <p:stCondLst>
                                            <p:cond delay="0"/>
                                          </p:stCondLst>
                                        </p:cTn>
                                        <p:tgtEl>
                                          <p:spTgt spid="36"/>
                                        </p:tgtEl>
                                        <p:attrNameLst>
                                          <p:attrName>style.visibility</p:attrName>
                                        </p:attrNameLst>
                                      </p:cBhvr>
                                      <p:to>
                                        <p:strVal val="visible"/>
                                      </p:to>
                                    </p:set>
                                    <p:anim calcmode="discrete" valueType="clr">
                                      <p:cBhvr override="childStyle">
                                        <p:cTn id="154"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55" dur="80"/>
                                        <p:tgtEl>
                                          <p:spTgt spid="36"/>
                                        </p:tgtEl>
                                        <p:attrNameLst>
                                          <p:attrName>fillcolor</p:attrName>
                                        </p:attrNameLst>
                                      </p:cBhvr>
                                      <p:tavLst>
                                        <p:tav tm="0">
                                          <p:val>
                                            <p:clrVal>
                                              <a:schemeClr val="accent2"/>
                                            </p:clrVal>
                                          </p:val>
                                        </p:tav>
                                        <p:tav tm="50000">
                                          <p:val>
                                            <p:clrVal>
                                              <a:schemeClr val="hlink"/>
                                            </p:clrVal>
                                          </p:val>
                                        </p:tav>
                                      </p:tavLst>
                                    </p:anim>
                                    <p:set>
                                      <p:cBhvr>
                                        <p:cTn id="156" dur="80"/>
                                        <p:tgtEl>
                                          <p:spTgt spid="36"/>
                                        </p:tgtEl>
                                        <p:attrNameLst>
                                          <p:attrName>fill.type</p:attrName>
                                        </p:attrNameLst>
                                      </p:cBhvr>
                                      <p:to>
                                        <p:strVal val="solid"/>
                                      </p:to>
                                    </p:set>
                                  </p:childTnLst>
                                </p:cTn>
                              </p:par>
                              <p:par>
                                <p:cTn id="157" presetID="27" presetClass="entr" presetSubtype="0" fill="hold" grpId="0" nodeType="withEffect">
                                  <p:stCondLst>
                                    <p:cond delay="0"/>
                                  </p:stCondLst>
                                  <p:iterate type="lt">
                                    <p:tmPct val="50000"/>
                                  </p:iterate>
                                  <p:childTnLst>
                                    <p:set>
                                      <p:cBhvr>
                                        <p:cTn id="158" dur="1" fill="hold">
                                          <p:stCondLst>
                                            <p:cond delay="0"/>
                                          </p:stCondLst>
                                        </p:cTn>
                                        <p:tgtEl>
                                          <p:spTgt spid="37"/>
                                        </p:tgtEl>
                                        <p:attrNameLst>
                                          <p:attrName>style.visibility</p:attrName>
                                        </p:attrNameLst>
                                      </p:cBhvr>
                                      <p:to>
                                        <p:strVal val="visible"/>
                                      </p:to>
                                    </p:set>
                                    <p:anim calcmode="discrete" valueType="clr">
                                      <p:cBhvr override="childStyle">
                                        <p:cTn id="15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60" dur="80"/>
                                        <p:tgtEl>
                                          <p:spTgt spid="37"/>
                                        </p:tgtEl>
                                        <p:attrNameLst>
                                          <p:attrName>fillcolor</p:attrName>
                                        </p:attrNameLst>
                                      </p:cBhvr>
                                      <p:tavLst>
                                        <p:tav tm="0">
                                          <p:val>
                                            <p:clrVal>
                                              <a:schemeClr val="accent2"/>
                                            </p:clrVal>
                                          </p:val>
                                        </p:tav>
                                        <p:tav tm="50000">
                                          <p:val>
                                            <p:clrVal>
                                              <a:schemeClr val="hlink"/>
                                            </p:clrVal>
                                          </p:val>
                                        </p:tav>
                                      </p:tavLst>
                                    </p:anim>
                                    <p:set>
                                      <p:cBhvr>
                                        <p:cTn id="161" dur="80"/>
                                        <p:tgtEl>
                                          <p:spTgt spid="37"/>
                                        </p:tgtEl>
                                        <p:attrNameLst>
                                          <p:attrName>fill.type</p:attrName>
                                        </p:attrNameLst>
                                      </p:cBhvr>
                                      <p:to>
                                        <p:strVal val="solid"/>
                                      </p:to>
                                    </p:set>
                                  </p:childTnLst>
                                </p:cTn>
                              </p:par>
                              <p:par>
                                <p:cTn id="162" presetID="27" presetClass="entr" presetSubtype="0" fill="hold" grpId="0" nodeType="withEffect">
                                  <p:stCondLst>
                                    <p:cond delay="0"/>
                                  </p:stCondLst>
                                  <p:iterate type="lt">
                                    <p:tmPct val="50000"/>
                                  </p:iterate>
                                  <p:childTnLst>
                                    <p:set>
                                      <p:cBhvr>
                                        <p:cTn id="163" dur="1" fill="hold">
                                          <p:stCondLst>
                                            <p:cond delay="0"/>
                                          </p:stCondLst>
                                        </p:cTn>
                                        <p:tgtEl>
                                          <p:spTgt spid="38"/>
                                        </p:tgtEl>
                                        <p:attrNameLst>
                                          <p:attrName>style.visibility</p:attrName>
                                        </p:attrNameLst>
                                      </p:cBhvr>
                                      <p:to>
                                        <p:strVal val="visible"/>
                                      </p:to>
                                    </p:set>
                                    <p:anim calcmode="discrete" valueType="clr">
                                      <p:cBhvr override="childStyle">
                                        <p:cTn id="164"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38"/>
                                        </p:tgtEl>
                                        <p:attrNameLst>
                                          <p:attrName>fillcolor</p:attrName>
                                        </p:attrNameLst>
                                      </p:cBhvr>
                                      <p:tavLst>
                                        <p:tav tm="0">
                                          <p:val>
                                            <p:clrVal>
                                              <a:schemeClr val="accent2"/>
                                            </p:clrVal>
                                          </p:val>
                                        </p:tav>
                                        <p:tav tm="50000">
                                          <p:val>
                                            <p:clrVal>
                                              <a:schemeClr val="hlink"/>
                                            </p:clrVal>
                                          </p:val>
                                        </p:tav>
                                      </p:tavLst>
                                    </p:anim>
                                    <p:set>
                                      <p:cBhvr>
                                        <p:cTn id="166" dur="80"/>
                                        <p:tgtEl>
                                          <p:spTgt spid="38"/>
                                        </p:tgtEl>
                                        <p:attrNameLst>
                                          <p:attrName>fill.type</p:attrName>
                                        </p:attrNameLst>
                                      </p:cBhvr>
                                      <p:to>
                                        <p:strVal val="solid"/>
                                      </p:to>
                                    </p:set>
                                  </p:childTnLst>
                                </p:cTn>
                              </p:par>
                              <p:par>
                                <p:cTn id="167" presetID="27" presetClass="entr" presetSubtype="0" fill="hold" grpId="0" nodeType="withEffect">
                                  <p:stCondLst>
                                    <p:cond delay="0"/>
                                  </p:stCondLst>
                                  <p:iterate type="lt">
                                    <p:tmPct val="50000"/>
                                  </p:iterate>
                                  <p:childTnLst>
                                    <p:set>
                                      <p:cBhvr>
                                        <p:cTn id="168" dur="1" fill="hold">
                                          <p:stCondLst>
                                            <p:cond delay="0"/>
                                          </p:stCondLst>
                                        </p:cTn>
                                        <p:tgtEl>
                                          <p:spTgt spid="39"/>
                                        </p:tgtEl>
                                        <p:attrNameLst>
                                          <p:attrName>style.visibility</p:attrName>
                                        </p:attrNameLst>
                                      </p:cBhvr>
                                      <p:to>
                                        <p:strVal val="visible"/>
                                      </p:to>
                                    </p:set>
                                    <p:anim calcmode="discrete" valueType="clr">
                                      <p:cBhvr override="childStyle">
                                        <p:cTn id="169"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70" dur="80"/>
                                        <p:tgtEl>
                                          <p:spTgt spid="39"/>
                                        </p:tgtEl>
                                        <p:attrNameLst>
                                          <p:attrName>fillcolor</p:attrName>
                                        </p:attrNameLst>
                                      </p:cBhvr>
                                      <p:tavLst>
                                        <p:tav tm="0">
                                          <p:val>
                                            <p:clrVal>
                                              <a:schemeClr val="accent2"/>
                                            </p:clrVal>
                                          </p:val>
                                        </p:tav>
                                        <p:tav tm="50000">
                                          <p:val>
                                            <p:clrVal>
                                              <a:schemeClr val="hlink"/>
                                            </p:clrVal>
                                          </p:val>
                                        </p:tav>
                                      </p:tavLst>
                                    </p:anim>
                                    <p:set>
                                      <p:cBhvr>
                                        <p:cTn id="171" dur="80"/>
                                        <p:tgtEl>
                                          <p:spTgt spid="39"/>
                                        </p:tgtEl>
                                        <p:attrNameLst>
                                          <p:attrName>fill.type</p:attrName>
                                        </p:attrNameLst>
                                      </p:cBhvr>
                                      <p:to>
                                        <p:strVal val="solid"/>
                                      </p:to>
                                    </p:set>
                                  </p:childTnLst>
                                </p:cTn>
                              </p:par>
                              <p:par>
                                <p:cTn id="172" presetID="27" presetClass="entr" presetSubtype="0" fill="hold" grpId="0" nodeType="withEffect">
                                  <p:stCondLst>
                                    <p:cond delay="0"/>
                                  </p:stCondLst>
                                  <p:iterate type="lt">
                                    <p:tmPct val="50000"/>
                                  </p:iterate>
                                  <p:childTnLst>
                                    <p:set>
                                      <p:cBhvr>
                                        <p:cTn id="173" dur="1" fill="hold">
                                          <p:stCondLst>
                                            <p:cond delay="0"/>
                                          </p:stCondLst>
                                        </p:cTn>
                                        <p:tgtEl>
                                          <p:spTgt spid="40"/>
                                        </p:tgtEl>
                                        <p:attrNameLst>
                                          <p:attrName>style.visibility</p:attrName>
                                        </p:attrNameLst>
                                      </p:cBhvr>
                                      <p:to>
                                        <p:strVal val="visible"/>
                                      </p:to>
                                    </p:set>
                                    <p:anim calcmode="discrete" valueType="clr">
                                      <p:cBhvr override="childStyle">
                                        <p:cTn id="174"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75" dur="80"/>
                                        <p:tgtEl>
                                          <p:spTgt spid="40"/>
                                        </p:tgtEl>
                                        <p:attrNameLst>
                                          <p:attrName>fillcolor</p:attrName>
                                        </p:attrNameLst>
                                      </p:cBhvr>
                                      <p:tavLst>
                                        <p:tav tm="0">
                                          <p:val>
                                            <p:clrVal>
                                              <a:schemeClr val="accent2"/>
                                            </p:clrVal>
                                          </p:val>
                                        </p:tav>
                                        <p:tav tm="50000">
                                          <p:val>
                                            <p:clrVal>
                                              <a:schemeClr val="hlink"/>
                                            </p:clrVal>
                                          </p:val>
                                        </p:tav>
                                      </p:tavLst>
                                    </p:anim>
                                    <p:set>
                                      <p:cBhvr>
                                        <p:cTn id="176" dur="80"/>
                                        <p:tgtEl>
                                          <p:spTgt spid="40"/>
                                        </p:tgtEl>
                                        <p:attrNameLst>
                                          <p:attrName>fill.type</p:attrName>
                                        </p:attrNameLst>
                                      </p:cBhvr>
                                      <p:to>
                                        <p:strVal val="solid"/>
                                      </p:to>
                                    </p:set>
                                  </p:childTnLst>
                                </p:cTn>
                              </p:par>
                              <p:par>
                                <p:cTn id="177" presetID="27" presetClass="entr" presetSubtype="0" fill="hold" grpId="0" nodeType="withEffect">
                                  <p:stCondLst>
                                    <p:cond delay="0"/>
                                  </p:stCondLst>
                                  <p:iterate type="lt">
                                    <p:tmPct val="50000"/>
                                  </p:iterate>
                                  <p:childTnLst>
                                    <p:set>
                                      <p:cBhvr>
                                        <p:cTn id="178" dur="1" fill="hold">
                                          <p:stCondLst>
                                            <p:cond delay="0"/>
                                          </p:stCondLst>
                                        </p:cTn>
                                        <p:tgtEl>
                                          <p:spTgt spid="41"/>
                                        </p:tgtEl>
                                        <p:attrNameLst>
                                          <p:attrName>style.visibility</p:attrName>
                                        </p:attrNameLst>
                                      </p:cBhvr>
                                      <p:to>
                                        <p:strVal val="visible"/>
                                      </p:to>
                                    </p:set>
                                    <p:anim calcmode="discrete" valueType="clr">
                                      <p:cBhvr override="childStyle">
                                        <p:cTn id="179"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180" dur="80"/>
                                        <p:tgtEl>
                                          <p:spTgt spid="41"/>
                                        </p:tgtEl>
                                        <p:attrNameLst>
                                          <p:attrName>fillcolor</p:attrName>
                                        </p:attrNameLst>
                                      </p:cBhvr>
                                      <p:tavLst>
                                        <p:tav tm="0">
                                          <p:val>
                                            <p:clrVal>
                                              <a:schemeClr val="accent2"/>
                                            </p:clrVal>
                                          </p:val>
                                        </p:tav>
                                        <p:tav tm="50000">
                                          <p:val>
                                            <p:clrVal>
                                              <a:schemeClr val="hlink"/>
                                            </p:clrVal>
                                          </p:val>
                                        </p:tav>
                                      </p:tavLst>
                                    </p:anim>
                                    <p:set>
                                      <p:cBhvr>
                                        <p:cTn id="181" dur="80"/>
                                        <p:tgtEl>
                                          <p:spTgt spid="41"/>
                                        </p:tgtEl>
                                        <p:attrNameLst>
                                          <p:attrName>fill.type</p:attrName>
                                        </p:attrNameLst>
                                      </p:cBhvr>
                                      <p:to>
                                        <p:strVal val="solid"/>
                                      </p:to>
                                    </p:set>
                                  </p:childTnLst>
                                </p:cTn>
                              </p:par>
                            </p:childTnLst>
                          </p:cTn>
                        </p:par>
                      </p:childTnLst>
                    </p:cTn>
                  </p:par>
                  <p:par>
                    <p:cTn id="182" fill="hold">
                      <p:stCondLst>
                        <p:cond delay="indefinite"/>
                      </p:stCondLst>
                      <p:childTnLst>
                        <p:par>
                          <p:cTn id="183" fill="hold">
                            <p:stCondLst>
                              <p:cond delay="0"/>
                            </p:stCondLst>
                            <p:childTnLst>
                              <p:par>
                                <p:cTn id="184" presetID="21" presetClass="entr" presetSubtype="1" fill="hold" grpId="0" nodeType="clickEffect">
                                  <p:stCondLst>
                                    <p:cond delay="0"/>
                                  </p:stCondLst>
                                  <p:childTnLst>
                                    <p:set>
                                      <p:cBhvr>
                                        <p:cTn id="185" dur="1" fill="hold">
                                          <p:stCondLst>
                                            <p:cond delay="0"/>
                                          </p:stCondLst>
                                        </p:cTn>
                                        <p:tgtEl>
                                          <p:spTgt spid="42"/>
                                        </p:tgtEl>
                                        <p:attrNameLst>
                                          <p:attrName>style.visibility</p:attrName>
                                        </p:attrNameLst>
                                      </p:cBhvr>
                                      <p:to>
                                        <p:strVal val="visible"/>
                                      </p:to>
                                    </p:set>
                                    <p:animEffect transition="in" filter="wheel(1)">
                                      <p:cBhvr>
                                        <p:cTn id="186" dur="2000"/>
                                        <p:tgtEl>
                                          <p:spTgt spid="42"/>
                                        </p:tgtEl>
                                      </p:cBhvr>
                                    </p:animEffect>
                                  </p:childTnLst>
                                </p:cTn>
                              </p:par>
                              <p:par>
                                <p:cTn id="187" presetID="40" presetClass="entr" presetSubtype="0" fill="hold" grpId="0" nodeType="withEffect">
                                  <p:stCondLst>
                                    <p:cond delay="0"/>
                                  </p:stCondLst>
                                  <p:iterate type="lt">
                                    <p:tmPct val="10000"/>
                                  </p:iterate>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1"/>
                                          </p:val>
                                        </p:tav>
                                        <p:tav tm="100000">
                                          <p:val>
                                            <p:strVal val="#ppt_x"/>
                                          </p:val>
                                        </p:tav>
                                      </p:tavLst>
                                    </p:anim>
                                    <p:anim calcmode="lin" valueType="num">
                                      <p:cBhvr>
                                        <p:cTn id="191"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21" presetClass="entr" presetSubtype="1" fill="hold" grpId="0" nodeType="clickEffect">
                                  <p:stCondLst>
                                    <p:cond delay="0"/>
                                  </p:stCondLst>
                                  <p:childTnLst>
                                    <p:set>
                                      <p:cBhvr>
                                        <p:cTn id="195" dur="1" fill="hold">
                                          <p:stCondLst>
                                            <p:cond delay="0"/>
                                          </p:stCondLst>
                                        </p:cTn>
                                        <p:tgtEl>
                                          <p:spTgt spid="44"/>
                                        </p:tgtEl>
                                        <p:attrNameLst>
                                          <p:attrName>style.visibility</p:attrName>
                                        </p:attrNameLst>
                                      </p:cBhvr>
                                      <p:to>
                                        <p:strVal val="visible"/>
                                      </p:to>
                                    </p:set>
                                    <p:animEffect transition="in" filter="wheel(1)">
                                      <p:cBhvr>
                                        <p:cTn id="196" dur="2000"/>
                                        <p:tgtEl>
                                          <p:spTgt spid="44"/>
                                        </p:tgtEl>
                                      </p:cBhvr>
                                    </p:animEffect>
                                  </p:childTnLst>
                                </p:cTn>
                              </p:par>
                              <p:par>
                                <p:cTn id="197" presetID="40" presetClass="entr" presetSubtype="0" fill="hold" grpId="0" nodeType="withEffect">
                                  <p:stCondLst>
                                    <p:cond delay="0"/>
                                  </p:stCondLst>
                                  <p:iterate type="lt">
                                    <p:tmPct val="10000"/>
                                  </p:iterate>
                                  <p:childTnLst>
                                    <p:set>
                                      <p:cBhvr>
                                        <p:cTn id="198" dur="1" fill="hold">
                                          <p:stCondLst>
                                            <p:cond delay="0"/>
                                          </p:stCondLst>
                                        </p:cTn>
                                        <p:tgtEl>
                                          <p:spTgt spid="45"/>
                                        </p:tgtEl>
                                        <p:attrNameLst>
                                          <p:attrName>style.visibility</p:attrName>
                                        </p:attrNameLst>
                                      </p:cBhvr>
                                      <p:to>
                                        <p:strVal val="visible"/>
                                      </p:to>
                                    </p:set>
                                    <p:animEffect transition="in" filter="fade">
                                      <p:cBhvr>
                                        <p:cTn id="199" dur="1000"/>
                                        <p:tgtEl>
                                          <p:spTgt spid="45"/>
                                        </p:tgtEl>
                                      </p:cBhvr>
                                    </p:animEffect>
                                    <p:anim calcmode="lin" valueType="num">
                                      <p:cBhvr>
                                        <p:cTn id="200" dur="1000" fill="hold"/>
                                        <p:tgtEl>
                                          <p:spTgt spid="45"/>
                                        </p:tgtEl>
                                        <p:attrNameLst>
                                          <p:attrName>ppt_x</p:attrName>
                                        </p:attrNameLst>
                                      </p:cBhvr>
                                      <p:tavLst>
                                        <p:tav tm="0">
                                          <p:val>
                                            <p:strVal val="#ppt_x-.1"/>
                                          </p:val>
                                        </p:tav>
                                        <p:tav tm="100000">
                                          <p:val>
                                            <p:strVal val="#ppt_x"/>
                                          </p:val>
                                        </p:tav>
                                      </p:tavLst>
                                    </p:anim>
                                    <p:anim calcmode="lin" valueType="num">
                                      <p:cBhvr>
                                        <p:cTn id="201" dur="1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wipe(left)">
                                      <p:cBhvr>
                                        <p:cTn id="206" dur="2000"/>
                                        <p:tgtEl>
                                          <p:spTgt spid="47"/>
                                        </p:tgtEl>
                                      </p:cBhvr>
                                    </p:animEffect>
                                  </p:childTnLst>
                                </p:cTn>
                              </p:par>
                            </p:childTnLst>
                          </p:cTn>
                        </p:par>
                        <p:par>
                          <p:cTn id="207" fill="hold">
                            <p:stCondLst>
                              <p:cond delay="2000"/>
                            </p:stCondLst>
                            <p:childTnLst>
                              <p:par>
                                <p:cTn id="208" presetID="22" presetClass="entr" presetSubtype="1" fill="hold" nodeType="afterEffect">
                                  <p:stCondLst>
                                    <p:cond delay="0"/>
                                  </p:stCondLst>
                                  <p:childTnLst>
                                    <p:set>
                                      <p:cBhvr>
                                        <p:cTn id="209" dur="1" fill="hold">
                                          <p:stCondLst>
                                            <p:cond delay="0"/>
                                          </p:stCondLst>
                                        </p:cTn>
                                        <p:tgtEl>
                                          <p:spTgt spid="53"/>
                                        </p:tgtEl>
                                        <p:attrNameLst>
                                          <p:attrName>style.visibility</p:attrName>
                                        </p:attrNameLst>
                                      </p:cBhvr>
                                      <p:to>
                                        <p:strVal val="visible"/>
                                      </p:to>
                                    </p:set>
                                    <p:animEffect transition="in" filter="wipe(up)">
                                      <p:cBhvr>
                                        <p:cTn id="210" dur="2000"/>
                                        <p:tgtEl>
                                          <p:spTgt spid="53"/>
                                        </p:tgtEl>
                                      </p:cBhvr>
                                    </p:animEffect>
                                  </p:childTnLst>
                                </p:cTn>
                              </p:par>
                            </p:childTnLst>
                          </p:cTn>
                        </p:par>
                        <p:par>
                          <p:cTn id="211" fill="hold">
                            <p:stCondLst>
                              <p:cond delay="4000"/>
                            </p:stCondLst>
                            <p:childTnLst>
                              <p:par>
                                <p:cTn id="212" presetID="22" presetClass="entr" presetSubtype="1" fill="hold" nodeType="afterEffect">
                                  <p:stCondLst>
                                    <p:cond delay="0"/>
                                  </p:stCondLst>
                                  <p:childTnLst>
                                    <p:set>
                                      <p:cBhvr>
                                        <p:cTn id="213" dur="1" fill="hold">
                                          <p:stCondLst>
                                            <p:cond delay="0"/>
                                          </p:stCondLst>
                                        </p:cTn>
                                        <p:tgtEl>
                                          <p:spTgt spid="58"/>
                                        </p:tgtEl>
                                        <p:attrNameLst>
                                          <p:attrName>style.visibility</p:attrName>
                                        </p:attrNameLst>
                                      </p:cBhvr>
                                      <p:to>
                                        <p:strVal val="visible"/>
                                      </p:to>
                                    </p:set>
                                    <p:animEffect transition="in" filter="wipe(up)">
                                      <p:cBhvr>
                                        <p:cTn id="214" dur="2000"/>
                                        <p:tgtEl>
                                          <p:spTgt spid="58"/>
                                        </p:tgtEl>
                                      </p:cBhvr>
                                    </p:animEffect>
                                  </p:childTnLst>
                                </p:cTn>
                              </p:par>
                            </p:childTnLst>
                          </p:cTn>
                        </p:par>
                        <p:par>
                          <p:cTn id="215" fill="hold">
                            <p:stCondLst>
                              <p:cond delay="6000"/>
                            </p:stCondLst>
                            <p:childTnLst>
                              <p:par>
                                <p:cTn id="216" presetID="22" presetClass="entr" presetSubtype="8" fill="hold" nodeType="afterEffect">
                                  <p:stCondLst>
                                    <p:cond delay="0"/>
                                  </p:stCondLst>
                                  <p:childTnLst>
                                    <p:set>
                                      <p:cBhvr>
                                        <p:cTn id="217" dur="1" fill="hold">
                                          <p:stCondLst>
                                            <p:cond delay="0"/>
                                          </p:stCondLst>
                                        </p:cTn>
                                        <p:tgtEl>
                                          <p:spTgt spid="68"/>
                                        </p:tgtEl>
                                        <p:attrNameLst>
                                          <p:attrName>style.visibility</p:attrName>
                                        </p:attrNameLst>
                                      </p:cBhvr>
                                      <p:to>
                                        <p:strVal val="visible"/>
                                      </p:to>
                                    </p:set>
                                    <p:animEffect transition="in" filter="wipe(left)">
                                      <p:cBhvr>
                                        <p:cTn id="218" dur="2000"/>
                                        <p:tgtEl>
                                          <p:spTgt spid="68"/>
                                        </p:tgtEl>
                                      </p:cBhvr>
                                    </p:animEffect>
                                  </p:childTnLst>
                                </p:cTn>
                              </p:par>
                            </p:childTnLst>
                          </p:cTn>
                        </p:par>
                        <p:par>
                          <p:cTn id="219" fill="hold">
                            <p:stCondLst>
                              <p:cond delay="8000"/>
                            </p:stCondLst>
                            <p:childTnLst>
                              <p:par>
                                <p:cTn id="220" presetID="22" presetClass="entr" presetSubtype="1" fill="hold" nodeType="afterEffect">
                                  <p:stCondLst>
                                    <p:cond delay="0"/>
                                  </p:stCondLst>
                                  <p:childTnLst>
                                    <p:set>
                                      <p:cBhvr>
                                        <p:cTn id="221" dur="1" fill="hold">
                                          <p:stCondLst>
                                            <p:cond delay="0"/>
                                          </p:stCondLst>
                                        </p:cTn>
                                        <p:tgtEl>
                                          <p:spTgt spid="71"/>
                                        </p:tgtEl>
                                        <p:attrNameLst>
                                          <p:attrName>style.visibility</p:attrName>
                                        </p:attrNameLst>
                                      </p:cBhvr>
                                      <p:to>
                                        <p:strVal val="visible"/>
                                      </p:to>
                                    </p:set>
                                    <p:animEffect transition="in" filter="wipe(up)">
                                      <p:cBhvr>
                                        <p:cTn id="222" dur="2000"/>
                                        <p:tgtEl>
                                          <p:spTgt spid="71"/>
                                        </p:tgtEl>
                                      </p:cBhvr>
                                    </p:animEffect>
                                  </p:childTnLst>
                                </p:cTn>
                              </p:par>
                            </p:childTnLst>
                          </p:cTn>
                        </p:par>
                      </p:childTnLst>
                    </p:cTn>
                  </p:par>
                  <p:par>
                    <p:cTn id="223" fill="hold">
                      <p:stCondLst>
                        <p:cond delay="indefinite"/>
                      </p:stCondLst>
                      <p:childTnLst>
                        <p:par>
                          <p:cTn id="224" fill="hold">
                            <p:stCondLst>
                              <p:cond delay="0"/>
                            </p:stCondLst>
                            <p:childTnLst>
                              <p:par>
                                <p:cTn id="225" presetID="21" presetClass="entr" presetSubtype="1" fill="hold" grpId="0" nodeType="clickEffect">
                                  <p:stCondLst>
                                    <p:cond delay="0"/>
                                  </p:stCondLst>
                                  <p:childTnLst>
                                    <p:set>
                                      <p:cBhvr>
                                        <p:cTn id="226" dur="1" fill="hold">
                                          <p:stCondLst>
                                            <p:cond delay="0"/>
                                          </p:stCondLst>
                                        </p:cTn>
                                        <p:tgtEl>
                                          <p:spTgt spid="74"/>
                                        </p:tgtEl>
                                        <p:attrNameLst>
                                          <p:attrName>style.visibility</p:attrName>
                                        </p:attrNameLst>
                                      </p:cBhvr>
                                      <p:to>
                                        <p:strVal val="visible"/>
                                      </p:to>
                                    </p:set>
                                    <p:animEffect transition="in" filter="wheel(1)">
                                      <p:cBhvr>
                                        <p:cTn id="227"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p:bldP spid="44" grpId="0" animBg="1"/>
      <p:bldP spid="45" grpId="0"/>
      <p:bldP spid="7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750" r="23345"/>
          <a:stretch>
            <a:fillRect/>
          </a:stretch>
        </p:blipFill>
        <p:spPr bwMode="auto">
          <a:xfrm>
            <a:off x="142844" y="928670"/>
            <a:ext cx="4286280" cy="4180115"/>
          </a:xfrm>
          <a:prstGeom prst="rect">
            <a:avLst/>
          </a:prstGeom>
          <a:noFill/>
          <a:ln w="9525">
            <a:noFill/>
            <a:miter lim="800000"/>
            <a:headEnd/>
            <a:tailEnd/>
          </a:ln>
          <a:effectLst/>
        </p:spPr>
      </p:pic>
      <p:sp>
        <p:nvSpPr>
          <p:cNvPr id="5" name="Ellipse 4"/>
          <p:cNvSpPr/>
          <p:nvPr/>
        </p:nvSpPr>
        <p:spPr>
          <a:xfrm>
            <a:off x="4643438" y="1214422"/>
            <a:ext cx="214314" cy="214314"/>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072066" y="1071546"/>
            <a:ext cx="3714744" cy="461665"/>
          </a:xfrm>
          <a:prstGeom prst="rect">
            <a:avLst/>
          </a:prstGeom>
          <a:noFill/>
        </p:spPr>
        <p:txBody>
          <a:bodyPr wrap="square" rtlCol="0">
            <a:spAutoFit/>
          </a:bodyPr>
          <a:lstStyle/>
          <a:p>
            <a:r>
              <a:rPr lang="fr-FR" sz="2400" dirty="0" smtClean="0">
                <a:latin typeface="Poor Richard" pitchFamily="18" charset="0"/>
              </a:rPr>
              <a:t>les métropoles de rang mondial</a:t>
            </a:r>
            <a:endParaRPr lang="fr-FR" sz="2400" dirty="0">
              <a:latin typeface="Poor Richard" pitchFamily="18" charset="0"/>
            </a:endParaRPr>
          </a:p>
        </p:txBody>
      </p:sp>
      <p:cxnSp>
        <p:nvCxnSpPr>
          <p:cNvPr id="8" name="Connecteur droit 7"/>
          <p:cNvCxnSpPr/>
          <p:nvPr/>
        </p:nvCxnSpPr>
        <p:spPr>
          <a:xfrm>
            <a:off x="4572000" y="1857364"/>
            <a:ext cx="500066" cy="1588"/>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072066" y="1643050"/>
            <a:ext cx="3714744" cy="461665"/>
          </a:xfrm>
          <a:prstGeom prst="rect">
            <a:avLst/>
          </a:prstGeom>
          <a:noFill/>
        </p:spPr>
        <p:txBody>
          <a:bodyPr wrap="square" rtlCol="0">
            <a:spAutoFit/>
          </a:bodyPr>
          <a:lstStyle/>
          <a:p>
            <a:r>
              <a:rPr lang="fr-FR" sz="2400" dirty="0" smtClean="0">
                <a:latin typeface="Poor Richard" pitchFamily="18" charset="0"/>
              </a:rPr>
              <a:t>les axes majeurs de transport</a:t>
            </a:r>
            <a:endParaRPr lang="fr-FR" sz="2400" dirty="0">
              <a:latin typeface="Poor Richard" pitchFamily="18" charset="0"/>
            </a:endParaRPr>
          </a:p>
        </p:txBody>
      </p:sp>
      <p:sp>
        <p:nvSpPr>
          <p:cNvPr id="10" name="Forme libre 9"/>
          <p:cNvSpPr/>
          <p:nvPr/>
        </p:nvSpPr>
        <p:spPr>
          <a:xfrm>
            <a:off x="4572000" y="2214554"/>
            <a:ext cx="418532" cy="545910"/>
          </a:xfrm>
          <a:custGeom>
            <a:avLst/>
            <a:gdLst>
              <a:gd name="connsiteX0" fmla="*/ 143302 w 418532"/>
              <a:gd name="connsiteY0" fmla="*/ 15922 h 545910"/>
              <a:gd name="connsiteX1" fmla="*/ 6824 w 418532"/>
              <a:gd name="connsiteY1" fmla="*/ 206991 h 545910"/>
              <a:gd name="connsiteX2" fmla="*/ 102359 w 418532"/>
              <a:gd name="connsiteY2" fmla="*/ 534537 h 545910"/>
              <a:gd name="connsiteX3" fmla="*/ 348019 w 418532"/>
              <a:gd name="connsiteY3" fmla="*/ 275230 h 545910"/>
              <a:gd name="connsiteX4" fmla="*/ 388962 w 418532"/>
              <a:gd name="connsiteY4" fmla="*/ 111456 h 545910"/>
              <a:gd name="connsiteX5" fmla="*/ 143302 w 418532"/>
              <a:gd name="connsiteY5" fmla="*/ 15922 h 5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532" h="545910">
                <a:moveTo>
                  <a:pt x="143302" y="15922"/>
                </a:moveTo>
                <a:cubicBezTo>
                  <a:pt x="79612" y="31845"/>
                  <a:pt x="13648" y="120555"/>
                  <a:pt x="6824" y="206991"/>
                </a:cubicBezTo>
                <a:cubicBezTo>
                  <a:pt x="0" y="293427"/>
                  <a:pt x="45493" y="523164"/>
                  <a:pt x="102359" y="534537"/>
                </a:cubicBezTo>
                <a:cubicBezTo>
                  <a:pt x="159225" y="545910"/>
                  <a:pt x="300252" y="345743"/>
                  <a:pt x="348019" y="275230"/>
                </a:cubicBezTo>
                <a:cubicBezTo>
                  <a:pt x="395786" y="204717"/>
                  <a:pt x="418532" y="152399"/>
                  <a:pt x="388962" y="111456"/>
                </a:cubicBezTo>
                <a:cubicBezTo>
                  <a:pt x="359392" y="70513"/>
                  <a:pt x="206992" y="0"/>
                  <a:pt x="143302" y="15922"/>
                </a:cubicBezTo>
                <a:close/>
              </a:path>
            </a:pathLst>
          </a:cu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072066" y="2214554"/>
            <a:ext cx="3714744" cy="461665"/>
          </a:xfrm>
          <a:prstGeom prst="rect">
            <a:avLst/>
          </a:prstGeom>
          <a:noFill/>
        </p:spPr>
        <p:txBody>
          <a:bodyPr wrap="square" rtlCol="0">
            <a:spAutoFit/>
          </a:bodyPr>
          <a:lstStyle/>
          <a:p>
            <a:r>
              <a:rPr lang="fr-FR" sz="2400" dirty="0" smtClean="0">
                <a:latin typeface="Poor Richard" pitchFamily="18" charset="0"/>
              </a:rPr>
              <a:t>la mégalopole européenne</a:t>
            </a:r>
            <a:endParaRPr lang="fr-FR" sz="2400" dirty="0">
              <a:latin typeface="Poor Richard" pitchFamily="18" charset="0"/>
            </a:endParaRPr>
          </a:p>
        </p:txBody>
      </p:sp>
      <p:sp>
        <p:nvSpPr>
          <p:cNvPr id="12" name="ZoneTexte 11"/>
          <p:cNvSpPr txBox="1"/>
          <p:nvPr/>
        </p:nvSpPr>
        <p:spPr>
          <a:xfrm>
            <a:off x="4429124" y="428604"/>
            <a:ext cx="4572032" cy="461665"/>
          </a:xfrm>
          <a:prstGeom prst="rect">
            <a:avLst/>
          </a:prstGeom>
          <a:noFill/>
        </p:spPr>
        <p:txBody>
          <a:bodyPr wrap="square" rtlCol="0">
            <a:spAutoFit/>
          </a:bodyPr>
          <a:lstStyle/>
          <a:p>
            <a:pPr algn="ctr"/>
            <a:r>
              <a:rPr lang="fr-FR" sz="2400" b="1" u="sng" dirty="0" smtClean="0">
                <a:latin typeface="Poor Richard" pitchFamily="18" charset="0"/>
              </a:rPr>
              <a:t>Le « centre » de l’U.E.</a:t>
            </a:r>
            <a:endParaRPr lang="fr-FR" sz="2400" b="1" u="sng"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1"/>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par>
                          <p:cTn id="20" fill="hold">
                            <p:stCondLst>
                              <p:cond delay="20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2000"/>
                                        <p:tgtEl>
                                          <p:spTgt spid="8"/>
                                        </p:tgtEl>
                                      </p:cBhvr>
                                    </p:animEffect>
                                  </p:childTnLst>
                                </p:cTn>
                              </p:par>
                            </p:childTnLst>
                          </p:cTn>
                        </p:par>
                        <p:par>
                          <p:cTn id="31" fill="hold">
                            <p:stCondLst>
                              <p:cond delay="2000"/>
                            </p:stCondLst>
                            <p:childTnLst>
                              <p:par>
                                <p:cTn id="32" presetID="40" presetClass="entr" presetSubtype="0" fill="hold" grpId="0" nodeType="after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p:stCondLst>
                              <p:cond delay="2000"/>
                            </p:stCondLst>
                            <p:childTnLst>
                              <p:par>
                                <p:cTn id="56" presetID="40" presetClass="entr" presetSubtype="0" fill="hold" grpId="0" nodeType="afterEffect">
                                  <p:stCondLst>
                                    <p:cond delay="0"/>
                                  </p:stCondLst>
                                  <p:iterate type="lt">
                                    <p:tmPct val="10000"/>
                                  </p:iterate>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anim calcmode="lin" valueType="num">
                                      <p:cBhvr>
                                        <p:cTn id="59" dur="500" fill="hold"/>
                                        <p:tgtEl>
                                          <p:spTgt spid="11"/>
                                        </p:tgtEl>
                                        <p:attrNameLst>
                                          <p:attrName>ppt_x</p:attrName>
                                        </p:attrNameLst>
                                      </p:cBhvr>
                                      <p:tavLst>
                                        <p:tav tm="0">
                                          <p:val>
                                            <p:strVal val="#ppt_x-.1"/>
                                          </p:val>
                                        </p:tav>
                                        <p:tav tm="100000">
                                          <p:val>
                                            <p:strVal val="#ppt_x"/>
                                          </p:val>
                                        </p:tav>
                                      </p:tavLst>
                                    </p:anim>
                                    <p:anim calcmode="lin" valueType="num">
                                      <p:cBhvr>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071546"/>
            <a:ext cx="8643998" cy="3785652"/>
          </a:xfrm>
          <a:prstGeom prst="rect">
            <a:avLst/>
          </a:prstGeom>
          <a:noFill/>
        </p:spPr>
        <p:txBody>
          <a:bodyPr wrap="square" rtlCol="0">
            <a:spAutoFit/>
          </a:bodyPr>
          <a:lstStyle/>
          <a:p>
            <a:pPr algn="ctr">
              <a:buFontTx/>
              <a:buChar char="-"/>
            </a:pPr>
            <a:r>
              <a:rPr lang="fr-FR" sz="6000" dirty="0" smtClean="0">
                <a:solidFill>
                  <a:srgbClr val="FF0000"/>
                </a:solidFill>
                <a:latin typeface="Poor Richard" pitchFamily="18" charset="0"/>
              </a:rPr>
              <a:t>   2    -</a:t>
            </a:r>
          </a:p>
          <a:p>
            <a:pPr algn="ctr"/>
            <a:endParaRPr lang="fr-FR" sz="6000" dirty="0" smtClean="0">
              <a:solidFill>
                <a:srgbClr val="FF0000"/>
              </a:solidFill>
              <a:latin typeface="Poor Richard" pitchFamily="18" charset="0"/>
            </a:endParaRPr>
          </a:p>
          <a:p>
            <a:pPr algn="ctr"/>
            <a:r>
              <a:rPr lang="fr-FR" sz="6000" u="sng" dirty="0" smtClean="0">
                <a:solidFill>
                  <a:srgbClr val="FF0000"/>
                </a:solidFill>
                <a:latin typeface="Poor Richard" pitchFamily="18" charset="0"/>
              </a:rPr>
              <a:t>La France dans le projet européen.</a:t>
            </a: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714356"/>
            <a:ext cx="4151745" cy="373928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42910" y="4643446"/>
            <a:ext cx="7786742" cy="1871374"/>
          </a:xfrm>
          <a:prstGeom prst="rect">
            <a:avLst/>
          </a:prstGeom>
          <a:noFill/>
          <a:ln w="9525">
            <a:noFill/>
            <a:miter lim="800000"/>
            <a:headEnd/>
            <a:tailEnd/>
          </a:ln>
          <a:effectLst/>
        </p:spPr>
      </p:pic>
      <p:sp>
        <p:nvSpPr>
          <p:cNvPr id="5" name="ZoneTexte 4"/>
          <p:cNvSpPr txBox="1"/>
          <p:nvPr/>
        </p:nvSpPr>
        <p:spPr>
          <a:xfrm>
            <a:off x="4357686" y="1000108"/>
            <a:ext cx="4214842" cy="954107"/>
          </a:xfrm>
          <a:prstGeom prst="rect">
            <a:avLst/>
          </a:prstGeom>
          <a:noFill/>
        </p:spPr>
        <p:txBody>
          <a:bodyPr wrap="square" rtlCol="0">
            <a:spAutoFit/>
          </a:bodyPr>
          <a:lstStyle/>
          <a:p>
            <a:pPr algn="ctr"/>
            <a:r>
              <a:rPr lang="fr-FR" sz="2800" dirty="0" smtClean="0">
                <a:latin typeface="Poor Richard" pitchFamily="18" charset="0"/>
              </a:rPr>
              <a:t>Les Français sont-ils plutôt favorable au projet européen?</a:t>
            </a:r>
            <a:endParaRPr lang="fr-FR" sz="2800" dirty="0">
              <a:latin typeface="Poor Richard" pitchFamily="18" charset="0"/>
            </a:endParaRPr>
          </a:p>
        </p:txBody>
      </p:sp>
      <p:sp>
        <p:nvSpPr>
          <p:cNvPr id="6" name="Rectangle 5"/>
          <p:cNvSpPr/>
          <p:nvPr/>
        </p:nvSpPr>
        <p:spPr>
          <a:xfrm>
            <a:off x="4214810" y="2143116"/>
            <a:ext cx="4929190" cy="2246769"/>
          </a:xfrm>
          <a:prstGeom prst="rect">
            <a:avLst/>
          </a:prstGeom>
        </p:spPr>
        <p:txBody>
          <a:bodyPr wrap="square">
            <a:spAutoFit/>
          </a:bodyPr>
          <a:lstStyle/>
          <a:p>
            <a:r>
              <a:rPr lang="fr-FR" sz="2800" i="1" dirty="0" smtClean="0">
                <a:solidFill>
                  <a:srgbClr val="008000"/>
                </a:solidFill>
                <a:latin typeface="Poor Richard" pitchFamily="18" charset="0"/>
                <a:sym typeface="Symbol"/>
              </a:rPr>
              <a:t> </a:t>
            </a:r>
            <a:r>
              <a:rPr lang="fr-FR" sz="2800" i="1" dirty="0" smtClean="0">
                <a:solidFill>
                  <a:srgbClr val="008000"/>
                </a:solidFill>
                <a:latin typeface="Poor Richard" pitchFamily="18" charset="0"/>
              </a:rPr>
              <a:t>L'UE est une construction / un projet plutôt partagé par l'ensemble</a:t>
            </a:r>
          </a:p>
          <a:p>
            <a:r>
              <a:rPr lang="fr-FR" sz="2800" i="1" dirty="0" smtClean="0">
                <a:solidFill>
                  <a:srgbClr val="008000"/>
                </a:solidFill>
                <a:latin typeface="Poor Richard" pitchFamily="18" charset="0"/>
              </a:rPr>
              <a:t>des Français (seuls 13 % des Français sont favorables à une sortie de l'UE en 2011).</a:t>
            </a:r>
            <a:endParaRPr lang="fr-FR" sz="2800" i="1"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par>
                                <p:cTn id="8" presetID="22" presetClass="entr" presetSubtype="8"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left)">
                                      <p:cBhvr>
                                        <p:cTn id="10" dur="2000"/>
                                        <p:tgtEl>
                                          <p:spTgt spid="3075"/>
                                        </p:tgtEl>
                                      </p:cBhvr>
                                    </p:animEffect>
                                  </p:childTnLst>
                                </p:cTn>
                              </p:par>
                            </p:childTnLst>
                          </p:cTn>
                        </p:par>
                        <p:par>
                          <p:cTn id="11" fill="hold">
                            <p:stCondLst>
                              <p:cond delay="2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071670" y="285728"/>
            <a:ext cx="4714908" cy="620879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21861" b="50525"/>
          <a:stretch>
            <a:fillRect/>
          </a:stretch>
        </p:blipFill>
        <p:spPr bwMode="auto">
          <a:xfrm>
            <a:off x="285720" y="642918"/>
            <a:ext cx="8643998" cy="3143272"/>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t="52774" r="43939" b="26362"/>
          <a:stretch>
            <a:fillRect/>
          </a:stretch>
        </p:blipFill>
        <p:spPr bwMode="auto">
          <a:xfrm>
            <a:off x="1857356" y="4214818"/>
            <a:ext cx="5357850" cy="2081226"/>
          </a:xfrm>
          <a:prstGeom prst="rect">
            <a:avLst/>
          </a:prstGeom>
          <a:noFill/>
          <a:ln w="9525">
            <a:solidFill>
              <a:schemeClr val="tx1"/>
            </a:solidFill>
            <a:miter lim="800000"/>
            <a:headEnd/>
            <a:tailEnd/>
          </a:ln>
          <a:effectLst/>
        </p:spPr>
      </p:pic>
      <p:sp>
        <p:nvSpPr>
          <p:cNvPr id="4" name="Rectangle 3"/>
          <p:cNvSpPr/>
          <p:nvPr/>
        </p:nvSpPr>
        <p:spPr>
          <a:xfrm>
            <a:off x="2857488" y="1285860"/>
            <a:ext cx="3357586" cy="785818"/>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28596" y="785794"/>
            <a:ext cx="6000792" cy="171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71604" y="714356"/>
            <a:ext cx="4786346" cy="2643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85720" y="642918"/>
            <a:ext cx="8643998" cy="314327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edge">
                                      <p:cBhvr>
                                        <p:cTn id="51" dur="2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3000" fill="hold"/>
                                        <p:tgtEl>
                                          <p:spTgt spid="7"/>
                                        </p:tgtEl>
                                        <p:attrNameLst>
                                          <p:attrName>ppt_w</p:attrName>
                                        </p:attrNameLst>
                                      </p:cBhvr>
                                      <p:tavLst>
                                        <p:tav tm="0">
                                          <p:val>
                                            <p:fltVal val="0"/>
                                          </p:val>
                                        </p:tav>
                                        <p:tav tm="100000">
                                          <p:val>
                                            <p:strVal val="#ppt_w"/>
                                          </p:val>
                                        </p:tav>
                                      </p:tavLst>
                                    </p:anim>
                                    <p:anim calcmode="lin" valueType="num">
                                      <p:cBhvr>
                                        <p:cTn id="57"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590" t="74789" r="12153"/>
          <a:stretch>
            <a:fillRect/>
          </a:stretch>
        </p:blipFill>
        <p:spPr bwMode="auto">
          <a:xfrm>
            <a:off x="214282" y="1571612"/>
            <a:ext cx="8572560" cy="3459936"/>
          </a:xfrm>
          <a:prstGeom prst="rect">
            <a:avLst/>
          </a:prstGeom>
          <a:noFill/>
          <a:ln w="9525">
            <a:solidFill>
              <a:schemeClr val="tx1"/>
            </a:solidFill>
            <a:miter lim="800000"/>
            <a:headEnd/>
            <a:tailEnd/>
          </a:ln>
          <a:effectLst/>
        </p:spPr>
      </p:pic>
      <p:pic>
        <p:nvPicPr>
          <p:cNvPr id="3" name="Image 2" descr="crayons-01.gif"/>
          <p:cNvPicPr>
            <a:picLocks noChangeAspect="1"/>
          </p:cNvPicPr>
          <p:nvPr/>
        </p:nvPicPr>
        <p:blipFill>
          <a:blip r:embed="rId3"/>
          <a:stretch>
            <a:fillRect/>
          </a:stretch>
        </p:blipFill>
        <p:spPr>
          <a:xfrm>
            <a:off x="3929058" y="785794"/>
            <a:ext cx="619128" cy="928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071546"/>
            <a:ext cx="8643998" cy="3785652"/>
          </a:xfrm>
          <a:prstGeom prst="rect">
            <a:avLst/>
          </a:prstGeom>
          <a:noFill/>
        </p:spPr>
        <p:txBody>
          <a:bodyPr wrap="square" rtlCol="0">
            <a:spAutoFit/>
          </a:bodyPr>
          <a:lstStyle/>
          <a:p>
            <a:pPr algn="ctr">
              <a:buFontTx/>
              <a:buChar char="-"/>
            </a:pPr>
            <a:r>
              <a:rPr lang="fr-FR" sz="6000" dirty="0" smtClean="0">
                <a:solidFill>
                  <a:srgbClr val="FF0000"/>
                </a:solidFill>
                <a:latin typeface="Poor Richard" pitchFamily="18" charset="0"/>
              </a:rPr>
              <a:t>   3    -</a:t>
            </a:r>
          </a:p>
          <a:p>
            <a:pPr algn="ctr"/>
            <a:endParaRPr lang="fr-FR" sz="6000" dirty="0" smtClean="0">
              <a:solidFill>
                <a:srgbClr val="FF0000"/>
              </a:solidFill>
              <a:latin typeface="Poor Richard" pitchFamily="18" charset="0"/>
            </a:endParaRPr>
          </a:p>
          <a:p>
            <a:pPr algn="ctr"/>
            <a:r>
              <a:rPr lang="fr-FR" sz="6000" u="sng" dirty="0" smtClean="0">
                <a:solidFill>
                  <a:srgbClr val="FF0000"/>
                </a:solidFill>
                <a:latin typeface="Poor Richard" pitchFamily="18" charset="0"/>
              </a:rPr>
              <a:t>L’Union Européenne, un atout pour la France.</a:t>
            </a: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ésultat de recherche d'images pour &quot;l'union européenne principal partenaire commercial de la France&quot;"/>
          <p:cNvPicPr/>
          <p:nvPr/>
        </p:nvPicPr>
        <p:blipFill>
          <a:blip r:embed="rId2"/>
          <a:srcRect/>
          <a:stretch>
            <a:fillRect/>
          </a:stretch>
        </p:blipFill>
        <p:spPr bwMode="auto">
          <a:xfrm>
            <a:off x="571472" y="285728"/>
            <a:ext cx="4429146" cy="3971943"/>
          </a:xfrm>
          <a:prstGeom prst="rect">
            <a:avLst/>
          </a:prstGeom>
          <a:noFill/>
          <a:ln w="9525">
            <a:noFill/>
            <a:miter lim="800000"/>
            <a:headEnd/>
            <a:tailEnd/>
          </a:ln>
        </p:spPr>
      </p:pic>
      <p:sp>
        <p:nvSpPr>
          <p:cNvPr id="1027" name="Rectangle 3"/>
          <p:cNvSpPr>
            <a:spLocks noChangeArrowheads="1"/>
          </p:cNvSpPr>
          <p:nvPr/>
        </p:nvSpPr>
        <p:spPr bwMode="auto">
          <a:xfrm>
            <a:off x="5143504" y="428604"/>
            <a:ext cx="364330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Les principaux partenaires commerciaux de la France en 2017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(en % des échanges)</a:t>
            </a:r>
            <a:endParaRPr kumimoji="0" lang="fr-FR" sz="36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5" name="ZoneTexte 4"/>
          <p:cNvSpPr txBox="1"/>
          <p:nvPr/>
        </p:nvSpPr>
        <p:spPr>
          <a:xfrm>
            <a:off x="5143504" y="2428868"/>
            <a:ext cx="3714776" cy="1815882"/>
          </a:xfrm>
          <a:prstGeom prst="rect">
            <a:avLst/>
          </a:prstGeom>
          <a:noFill/>
        </p:spPr>
        <p:txBody>
          <a:bodyPr wrap="square" rtlCol="0">
            <a:spAutoFit/>
          </a:bodyPr>
          <a:lstStyle/>
          <a:p>
            <a:pPr algn="ctr"/>
            <a:r>
              <a:rPr lang="fr-FR" sz="2800" dirty="0" smtClean="0">
                <a:latin typeface="Poor Richard" pitchFamily="18" charset="0"/>
              </a:rPr>
              <a:t>Qui sont les principaux partenaires commerciaux de la France?</a:t>
            </a:r>
          </a:p>
          <a:p>
            <a:pPr algn="ctr"/>
            <a:r>
              <a:rPr lang="fr-FR" sz="2800" dirty="0" smtClean="0">
                <a:latin typeface="Poor Richard" pitchFamily="18" charset="0"/>
              </a:rPr>
              <a:t> Qu’en déduisez-vous?</a:t>
            </a:r>
            <a:endParaRPr lang="fr-FR" sz="2800" dirty="0">
              <a:latin typeface="Poor Richard" pitchFamily="18" charset="0"/>
            </a:endParaRPr>
          </a:p>
        </p:txBody>
      </p:sp>
      <p:pic>
        <p:nvPicPr>
          <p:cNvPr id="6" name="Image 5" descr="j0254500.gif"/>
          <p:cNvPicPr>
            <a:picLocks noChangeAspect="1"/>
          </p:cNvPicPr>
          <p:nvPr/>
        </p:nvPicPr>
        <p:blipFill>
          <a:blip r:embed="rId3"/>
          <a:stretch>
            <a:fillRect/>
          </a:stretch>
        </p:blipFill>
        <p:spPr>
          <a:xfrm>
            <a:off x="6500826" y="1714488"/>
            <a:ext cx="691258" cy="691258"/>
          </a:xfrm>
          <a:prstGeom prst="rect">
            <a:avLst/>
          </a:prstGeom>
        </p:spPr>
      </p:pic>
      <p:sp>
        <p:nvSpPr>
          <p:cNvPr id="7" name="ZoneTexte 6"/>
          <p:cNvSpPr txBox="1"/>
          <p:nvPr/>
        </p:nvSpPr>
        <p:spPr>
          <a:xfrm>
            <a:off x="285720" y="4572008"/>
            <a:ext cx="8358246" cy="1815882"/>
          </a:xfrm>
          <a:prstGeom prst="rect">
            <a:avLst/>
          </a:prstGeom>
          <a:noFill/>
        </p:spPr>
        <p:txBody>
          <a:bodyPr wrap="square" rtlCol="0">
            <a:spAutoFit/>
          </a:bodyPr>
          <a:lstStyle/>
          <a:p>
            <a:pPr algn="ctr"/>
            <a:r>
              <a:rPr lang="fr-FR" sz="2800" dirty="0" smtClean="0">
                <a:solidFill>
                  <a:srgbClr val="008000"/>
                </a:solidFill>
                <a:latin typeface="Poor Richard" pitchFamily="18" charset="0"/>
              </a:rPr>
              <a:t>Les principaux partenaires commerciaux de la France en 2017 sont essentiellement des pays de l’Union Européenne.</a:t>
            </a:r>
          </a:p>
          <a:p>
            <a:pPr algn="ctr"/>
            <a:r>
              <a:rPr lang="fr-FR" sz="2800" dirty="0" smtClean="0">
                <a:solidFill>
                  <a:srgbClr val="008000"/>
                </a:solidFill>
                <a:latin typeface="Poor Richard" pitchFamily="18" charset="0"/>
              </a:rPr>
              <a:t>Le projet d’un Marché Commun énoncé lors des traités de Rome en 1957 semble être appliqué.</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80">
                                          <p:stCondLst>
                                            <p:cond delay="0"/>
                                          </p:stCondLst>
                                        </p:cTn>
                                        <p:tgtEl>
                                          <p:spTgt spid="1027"/>
                                        </p:tgtEl>
                                      </p:cBhvr>
                                    </p:animEffect>
                                    <p:anim calcmode="lin" valueType="num">
                                      <p:cBhvr>
                                        <p:cTn id="2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7"/>
                                        </p:tgtEl>
                                      </p:cBhvr>
                                      <p:to x="100000" y="60000"/>
                                    </p:animScale>
                                    <p:animScale>
                                      <p:cBhvr>
                                        <p:cTn id="30" dur="166" decel="50000">
                                          <p:stCondLst>
                                            <p:cond delay="676"/>
                                          </p:stCondLst>
                                        </p:cTn>
                                        <p:tgtEl>
                                          <p:spTgt spid="1027"/>
                                        </p:tgtEl>
                                      </p:cBhvr>
                                      <p:to x="100000" y="100000"/>
                                    </p:animScale>
                                    <p:animScale>
                                      <p:cBhvr>
                                        <p:cTn id="31" dur="26">
                                          <p:stCondLst>
                                            <p:cond delay="1312"/>
                                          </p:stCondLst>
                                        </p:cTn>
                                        <p:tgtEl>
                                          <p:spTgt spid="1027"/>
                                        </p:tgtEl>
                                      </p:cBhvr>
                                      <p:to x="100000" y="80000"/>
                                    </p:animScale>
                                    <p:animScale>
                                      <p:cBhvr>
                                        <p:cTn id="32" dur="166" decel="50000">
                                          <p:stCondLst>
                                            <p:cond delay="1338"/>
                                          </p:stCondLst>
                                        </p:cTn>
                                        <p:tgtEl>
                                          <p:spTgt spid="1027"/>
                                        </p:tgtEl>
                                      </p:cBhvr>
                                      <p:to x="100000" y="100000"/>
                                    </p:animScale>
                                    <p:animScale>
                                      <p:cBhvr>
                                        <p:cTn id="33" dur="26">
                                          <p:stCondLst>
                                            <p:cond delay="1642"/>
                                          </p:stCondLst>
                                        </p:cTn>
                                        <p:tgtEl>
                                          <p:spTgt spid="1027"/>
                                        </p:tgtEl>
                                      </p:cBhvr>
                                      <p:to x="100000" y="90000"/>
                                    </p:animScale>
                                    <p:animScale>
                                      <p:cBhvr>
                                        <p:cTn id="34" dur="166" decel="50000">
                                          <p:stCondLst>
                                            <p:cond delay="1668"/>
                                          </p:stCondLst>
                                        </p:cTn>
                                        <p:tgtEl>
                                          <p:spTgt spid="1027"/>
                                        </p:tgtEl>
                                      </p:cBhvr>
                                      <p:to x="100000" y="100000"/>
                                    </p:animScale>
                                    <p:animScale>
                                      <p:cBhvr>
                                        <p:cTn id="35" dur="26">
                                          <p:stCondLst>
                                            <p:cond delay="1808"/>
                                          </p:stCondLst>
                                        </p:cTn>
                                        <p:tgtEl>
                                          <p:spTgt spid="1027"/>
                                        </p:tgtEl>
                                      </p:cBhvr>
                                      <p:to x="100000" y="95000"/>
                                    </p:animScale>
                                    <p:animScale>
                                      <p:cBhvr>
                                        <p:cTn id="36" dur="166" decel="50000">
                                          <p:stCondLst>
                                            <p:cond delay="1834"/>
                                          </p:stCondLst>
                                        </p:cTn>
                                        <p:tgtEl>
                                          <p:spTgt spid="1027"/>
                                        </p:tgtEl>
                                      </p:cBhvr>
                                      <p:to x="100000" y="100000"/>
                                    </p:animScale>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5"/>
                                        </p:tgtEl>
                                        <p:attrNameLst>
                                          <p:attrName>style.visibility</p:attrName>
                                        </p:attrNameLst>
                                      </p:cBhvr>
                                      <p:to>
                                        <p:strVal val="visible"/>
                                      </p:to>
                                    </p:set>
                                    <p:anim calcmode="discrete" valueType="clr">
                                      <p:cBhvr override="childStyle">
                                        <p:cTn id="4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
                                        </p:tgtEl>
                                        <p:attrNameLst>
                                          <p:attrName>fillcolor</p:attrName>
                                        </p:attrNameLst>
                                      </p:cBhvr>
                                      <p:tavLst>
                                        <p:tav tm="0">
                                          <p:val>
                                            <p:clrVal>
                                              <a:schemeClr val="accent2"/>
                                            </p:clrVal>
                                          </p:val>
                                        </p:tav>
                                        <p:tav tm="50000">
                                          <p:val>
                                            <p:clrVal>
                                              <a:schemeClr val="hlink"/>
                                            </p:clrVal>
                                          </p:val>
                                        </p:tav>
                                      </p:tavLst>
                                    </p:anim>
                                    <p:set>
                                      <p:cBhvr>
                                        <p:cTn id="45" dur="80"/>
                                        <p:tgtEl>
                                          <p:spTgt spid="5"/>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7"/>
                                        </p:tgtEl>
                                        <p:attrNameLst>
                                          <p:attrName>style.visibility</p:attrName>
                                        </p:attrNameLst>
                                      </p:cBhvr>
                                      <p:to>
                                        <p:strVal val="visible"/>
                                      </p:to>
                                    </p:set>
                                    <p:anim calcmode="discrete" valueType="clr">
                                      <p:cBhvr override="childStyle">
                                        <p:cTn id="5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7"/>
                                        </p:tgtEl>
                                        <p:attrNameLst>
                                          <p:attrName>fillcolor</p:attrName>
                                        </p:attrNameLst>
                                      </p:cBhvr>
                                      <p:tavLst>
                                        <p:tav tm="0">
                                          <p:val>
                                            <p:clrVal>
                                              <a:schemeClr val="accent2"/>
                                            </p:clrVal>
                                          </p:val>
                                        </p:tav>
                                        <p:tav tm="50000">
                                          <p:val>
                                            <p:clrVal>
                                              <a:schemeClr val="hlink"/>
                                            </p:clrVal>
                                          </p:val>
                                        </p:tav>
                                      </p:tavLst>
                                    </p:anim>
                                    <p:set>
                                      <p:cBhvr>
                                        <p:cTn id="52"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1</a:t>
            </a:r>
            <a:endParaRPr lang="fr-FR" sz="3200" dirty="0">
              <a:solidFill>
                <a:srgbClr val="FF0000"/>
              </a:solidFill>
              <a:latin typeface="Poor Richard" pitchFamily="18" charset="0"/>
            </a:endParaRPr>
          </a:p>
        </p:txBody>
      </p:sp>
      <p:sp>
        <p:nvSpPr>
          <p:cNvPr id="6" name="Rectangle 5"/>
          <p:cNvSpPr/>
          <p:nvPr/>
        </p:nvSpPr>
        <p:spPr>
          <a:xfrm>
            <a:off x="0" y="2714620"/>
            <a:ext cx="914400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000" u="sng" dirty="0" smtClean="0">
                <a:solidFill>
                  <a:srgbClr val="FF0000"/>
                </a:solidFill>
                <a:latin typeface="Poor Richard" pitchFamily="18" charset="0"/>
              </a:rPr>
              <a:t>L'U.E., un nouveau territoire de référence et d'appartenance</a:t>
            </a:r>
            <a:endParaRPr lang="fr-FR" sz="6000" u="sng" cap="none" spc="0" dirty="0">
              <a:ln w="1143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8" fill="hold">
                                          <p:stCondLst>
                                            <p:cond delay="0"/>
                                          </p:stCondLst>
                                        </p:cTn>
                                        <p:tgtEl>
                                          <p:spTgt spid="6"/>
                                        </p:tgtEl>
                                        <p:attrNameLst>
                                          <p:attrName>style.rotation</p:attrName>
                                        </p:attrNameLst>
                                      </p:cBhvr>
                                      <p:to>
                                        <p:strVal val="-45.0"/>
                                      </p:to>
                                    </p:set>
                                    <p:anim calcmode="lin" valueType="num">
                                      <p:cBhvr>
                                        <p:cTn id="12"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ésultat de recherche d'images pour &quot;aides de l'union européenne à la bourgogne&quot;"/>
          <p:cNvPicPr>
            <a:picLocks noChangeAspect="1" noChangeArrowheads="1"/>
          </p:cNvPicPr>
          <p:nvPr/>
        </p:nvPicPr>
        <p:blipFill>
          <a:blip r:embed="rId2"/>
          <a:srcRect/>
          <a:stretch>
            <a:fillRect/>
          </a:stretch>
        </p:blipFill>
        <p:spPr bwMode="auto">
          <a:xfrm>
            <a:off x="214282" y="357166"/>
            <a:ext cx="3925993" cy="3613385"/>
          </a:xfrm>
          <a:prstGeom prst="rect">
            <a:avLst/>
          </a:prstGeom>
          <a:noFill/>
        </p:spPr>
      </p:pic>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3797" name="Rectangle 5"/>
          <p:cNvSpPr>
            <a:spLocks noChangeArrowheads="1"/>
          </p:cNvSpPr>
          <p:nvPr/>
        </p:nvSpPr>
        <p:spPr bwMode="auto">
          <a:xfrm>
            <a:off x="4071934" y="1000108"/>
            <a:ext cx="5072066" cy="230832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Avec les fonds européens, l’Europe s’engage en Bourgogne-Franche-Comté</a:t>
            </a:r>
            <a:r>
              <a:rPr kumimoji="0" lang="fr-FR"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a:r>
            <a:br>
              <a:rPr kumimoji="0" lang="fr-FR"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br>
            <a:r>
              <a:rPr kumimoji="0" lang="fr-FR"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L’une des ambitions de l’Union européenne  est de soutenir le développement et l’attractivité des régions européennes par le biais des politiques de cohésion et de développement rural. Territoires urbains, périurbains et ruraux sont donc tous concernés par les politiques européennes et leurs outils financiers.</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6" name="Image 5" descr="j0254500.gif"/>
          <p:cNvPicPr>
            <a:picLocks noChangeAspect="1"/>
          </p:cNvPicPr>
          <p:nvPr/>
        </p:nvPicPr>
        <p:blipFill>
          <a:blip r:embed="rId3"/>
          <a:stretch>
            <a:fillRect/>
          </a:stretch>
        </p:blipFill>
        <p:spPr>
          <a:xfrm>
            <a:off x="285720" y="4286256"/>
            <a:ext cx="691258" cy="691258"/>
          </a:xfrm>
          <a:prstGeom prst="rect">
            <a:avLst/>
          </a:prstGeom>
        </p:spPr>
      </p:pic>
      <p:sp>
        <p:nvSpPr>
          <p:cNvPr id="7" name="ZoneTexte 6"/>
          <p:cNvSpPr txBox="1"/>
          <p:nvPr/>
        </p:nvSpPr>
        <p:spPr>
          <a:xfrm>
            <a:off x="1071538" y="4143380"/>
            <a:ext cx="7786742" cy="954107"/>
          </a:xfrm>
          <a:prstGeom prst="rect">
            <a:avLst/>
          </a:prstGeom>
          <a:noFill/>
        </p:spPr>
        <p:txBody>
          <a:bodyPr wrap="square" rtlCol="0">
            <a:spAutoFit/>
          </a:bodyPr>
          <a:lstStyle/>
          <a:p>
            <a:pPr algn="ctr"/>
            <a:r>
              <a:rPr lang="fr-FR" sz="2800" dirty="0" smtClean="0">
                <a:latin typeface="Poor Richard" pitchFamily="18" charset="0"/>
              </a:rPr>
              <a:t>Comment et pourquoi l’U.E. investit-elle dans les régions, comme en Bourgogne Franche-Comté?</a:t>
            </a:r>
            <a:endParaRPr lang="fr-FR" sz="2800" dirty="0">
              <a:latin typeface="Poor Richard" pitchFamily="18" charset="0"/>
            </a:endParaRPr>
          </a:p>
        </p:txBody>
      </p:sp>
      <p:sp>
        <p:nvSpPr>
          <p:cNvPr id="8" name="ZoneTexte 7"/>
          <p:cNvSpPr txBox="1"/>
          <p:nvPr/>
        </p:nvSpPr>
        <p:spPr>
          <a:xfrm>
            <a:off x="357158" y="5214950"/>
            <a:ext cx="8358246" cy="1384995"/>
          </a:xfrm>
          <a:prstGeom prst="rect">
            <a:avLst/>
          </a:prstGeom>
          <a:noFill/>
        </p:spPr>
        <p:txBody>
          <a:bodyPr wrap="square" rtlCol="0">
            <a:spAutoFit/>
          </a:bodyPr>
          <a:lstStyle/>
          <a:p>
            <a:pPr algn="ctr"/>
            <a:r>
              <a:rPr lang="fr-FR" sz="2800" dirty="0" smtClean="0">
                <a:solidFill>
                  <a:srgbClr val="008000"/>
                </a:solidFill>
                <a:latin typeface="Poor Richard" pitchFamily="18" charset="0"/>
              </a:rPr>
              <a:t>L’U.E. intervient dans les régions pour « soutenir le développement et l’attractivité » en investissant dans des projets (urbains comme ruraux)</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80">
                                          <p:stCondLst>
                                            <p:cond delay="0"/>
                                          </p:stCondLst>
                                        </p:cTn>
                                        <p:tgtEl>
                                          <p:spTgt spid="33794"/>
                                        </p:tgtEl>
                                      </p:cBhvr>
                                    </p:animEffect>
                                    <p:anim calcmode="lin" valueType="num">
                                      <p:cBhvr>
                                        <p:cTn id="8" dur="1822" tmFilter="0,0; 0.14,0.36; 0.43,0.73; 0.71,0.91; 1.0,1.0">
                                          <p:stCondLst>
                                            <p:cond delay="0"/>
                                          </p:stCondLst>
                                        </p:cTn>
                                        <p:tgtEl>
                                          <p:spTgt spid="337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4"/>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4"/>
                                        </p:tgtEl>
                                      </p:cBhvr>
                                      <p:to x="100000" y="60000"/>
                                    </p:animScale>
                                    <p:animScale>
                                      <p:cBhvr>
                                        <p:cTn id="14" dur="166" decel="50000">
                                          <p:stCondLst>
                                            <p:cond delay="676"/>
                                          </p:stCondLst>
                                        </p:cTn>
                                        <p:tgtEl>
                                          <p:spTgt spid="33794"/>
                                        </p:tgtEl>
                                      </p:cBhvr>
                                      <p:to x="100000" y="100000"/>
                                    </p:animScale>
                                    <p:animScale>
                                      <p:cBhvr>
                                        <p:cTn id="15" dur="26">
                                          <p:stCondLst>
                                            <p:cond delay="1312"/>
                                          </p:stCondLst>
                                        </p:cTn>
                                        <p:tgtEl>
                                          <p:spTgt spid="33794"/>
                                        </p:tgtEl>
                                      </p:cBhvr>
                                      <p:to x="100000" y="80000"/>
                                    </p:animScale>
                                    <p:animScale>
                                      <p:cBhvr>
                                        <p:cTn id="16" dur="166" decel="50000">
                                          <p:stCondLst>
                                            <p:cond delay="1338"/>
                                          </p:stCondLst>
                                        </p:cTn>
                                        <p:tgtEl>
                                          <p:spTgt spid="33794"/>
                                        </p:tgtEl>
                                      </p:cBhvr>
                                      <p:to x="100000" y="100000"/>
                                    </p:animScale>
                                    <p:animScale>
                                      <p:cBhvr>
                                        <p:cTn id="17" dur="26">
                                          <p:stCondLst>
                                            <p:cond delay="1642"/>
                                          </p:stCondLst>
                                        </p:cTn>
                                        <p:tgtEl>
                                          <p:spTgt spid="33794"/>
                                        </p:tgtEl>
                                      </p:cBhvr>
                                      <p:to x="100000" y="90000"/>
                                    </p:animScale>
                                    <p:animScale>
                                      <p:cBhvr>
                                        <p:cTn id="18" dur="166" decel="50000">
                                          <p:stCondLst>
                                            <p:cond delay="1668"/>
                                          </p:stCondLst>
                                        </p:cTn>
                                        <p:tgtEl>
                                          <p:spTgt spid="33794"/>
                                        </p:tgtEl>
                                      </p:cBhvr>
                                      <p:to x="100000" y="100000"/>
                                    </p:animScale>
                                    <p:animScale>
                                      <p:cBhvr>
                                        <p:cTn id="19" dur="26">
                                          <p:stCondLst>
                                            <p:cond delay="1808"/>
                                          </p:stCondLst>
                                        </p:cTn>
                                        <p:tgtEl>
                                          <p:spTgt spid="33794"/>
                                        </p:tgtEl>
                                      </p:cBhvr>
                                      <p:to x="100000" y="95000"/>
                                    </p:animScale>
                                    <p:animScale>
                                      <p:cBhvr>
                                        <p:cTn id="20" dur="166" decel="50000">
                                          <p:stCondLst>
                                            <p:cond delay="1834"/>
                                          </p:stCondLst>
                                        </p:cTn>
                                        <p:tgtEl>
                                          <p:spTgt spid="337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3797"/>
                                        </p:tgtEl>
                                        <p:attrNameLst>
                                          <p:attrName>style.visibility</p:attrName>
                                        </p:attrNameLst>
                                      </p:cBhvr>
                                      <p:to>
                                        <p:strVal val="visible"/>
                                      </p:to>
                                    </p:set>
                                    <p:animEffect transition="in" filter="wipe(down)">
                                      <p:cBhvr>
                                        <p:cTn id="25" dur="580">
                                          <p:stCondLst>
                                            <p:cond delay="0"/>
                                          </p:stCondLst>
                                        </p:cTn>
                                        <p:tgtEl>
                                          <p:spTgt spid="33797"/>
                                        </p:tgtEl>
                                      </p:cBhvr>
                                    </p:animEffect>
                                    <p:anim calcmode="lin" valueType="num">
                                      <p:cBhvr>
                                        <p:cTn id="26" dur="1822"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79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79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797"/>
                                        </p:tgtEl>
                                        <p:attrNameLst>
                                          <p:attrName>ppt_y</p:attrName>
                                        </p:attrNameLst>
                                      </p:cBhvr>
                                      <p:tavLst>
                                        <p:tav tm="0" fmla="#ppt_y-sin(pi*$)/81">
                                          <p:val>
                                            <p:fltVal val="0"/>
                                          </p:val>
                                        </p:tav>
                                        <p:tav tm="100000">
                                          <p:val>
                                            <p:fltVal val="1"/>
                                          </p:val>
                                        </p:tav>
                                      </p:tavLst>
                                    </p:anim>
                                    <p:animScale>
                                      <p:cBhvr>
                                        <p:cTn id="31" dur="26">
                                          <p:stCondLst>
                                            <p:cond delay="650"/>
                                          </p:stCondLst>
                                        </p:cTn>
                                        <p:tgtEl>
                                          <p:spTgt spid="33797"/>
                                        </p:tgtEl>
                                      </p:cBhvr>
                                      <p:to x="100000" y="60000"/>
                                    </p:animScale>
                                    <p:animScale>
                                      <p:cBhvr>
                                        <p:cTn id="32" dur="166" decel="50000">
                                          <p:stCondLst>
                                            <p:cond delay="676"/>
                                          </p:stCondLst>
                                        </p:cTn>
                                        <p:tgtEl>
                                          <p:spTgt spid="33797"/>
                                        </p:tgtEl>
                                      </p:cBhvr>
                                      <p:to x="100000" y="100000"/>
                                    </p:animScale>
                                    <p:animScale>
                                      <p:cBhvr>
                                        <p:cTn id="33" dur="26">
                                          <p:stCondLst>
                                            <p:cond delay="1312"/>
                                          </p:stCondLst>
                                        </p:cTn>
                                        <p:tgtEl>
                                          <p:spTgt spid="33797"/>
                                        </p:tgtEl>
                                      </p:cBhvr>
                                      <p:to x="100000" y="80000"/>
                                    </p:animScale>
                                    <p:animScale>
                                      <p:cBhvr>
                                        <p:cTn id="34" dur="166" decel="50000">
                                          <p:stCondLst>
                                            <p:cond delay="1338"/>
                                          </p:stCondLst>
                                        </p:cTn>
                                        <p:tgtEl>
                                          <p:spTgt spid="33797"/>
                                        </p:tgtEl>
                                      </p:cBhvr>
                                      <p:to x="100000" y="100000"/>
                                    </p:animScale>
                                    <p:animScale>
                                      <p:cBhvr>
                                        <p:cTn id="35" dur="26">
                                          <p:stCondLst>
                                            <p:cond delay="1642"/>
                                          </p:stCondLst>
                                        </p:cTn>
                                        <p:tgtEl>
                                          <p:spTgt spid="33797"/>
                                        </p:tgtEl>
                                      </p:cBhvr>
                                      <p:to x="100000" y="90000"/>
                                    </p:animScale>
                                    <p:animScale>
                                      <p:cBhvr>
                                        <p:cTn id="36" dur="166" decel="50000">
                                          <p:stCondLst>
                                            <p:cond delay="1668"/>
                                          </p:stCondLst>
                                        </p:cTn>
                                        <p:tgtEl>
                                          <p:spTgt spid="33797"/>
                                        </p:tgtEl>
                                      </p:cBhvr>
                                      <p:to x="100000" y="100000"/>
                                    </p:animScale>
                                    <p:animScale>
                                      <p:cBhvr>
                                        <p:cTn id="37" dur="26">
                                          <p:stCondLst>
                                            <p:cond delay="1808"/>
                                          </p:stCondLst>
                                        </p:cTn>
                                        <p:tgtEl>
                                          <p:spTgt spid="33797"/>
                                        </p:tgtEl>
                                      </p:cBhvr>
                                      <p:to x="100000" y="95000"/>
                                    </p:animScale>
                                    <p:animScale>
                                      <p:cBhvr>
                                        <p:cTn id="38" dur="166" decel="50000">
                                          <p:stCondLst>
                                            <p:cond delay="1834"/>
                                          </p:stCondLst>
                                        </p:cTn>
                                        <p:tgtEl>
                                          <p:spTgt spid="33797"/>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par>
                                <p:cTn id="43" presetID="27" presetClass="entr" presetSubtype="0" fill="hold" grpId="0" nodeType="withEffect">
                                  <p:stCondLst>
                                    <p:cond delay="0"/>
                                  </p:stCondLst>
                                  <p:iterate type="lt">
                                    <p:tmPct val="50000"/>
                                  </p:iterate>
                                  <p:childTnLst>
                                    <p:set>
                                      <p:cBhvr>
                                        <p:cTn id="44" dur="1" fill="hold">
                                          <p:stCondLst>
                                            <p:cond delay="0"/>
                                          </p:stCondLst>
                                        </p:cTn>
                                        <p:tgtEl>
                                          <p:spTgt spid="7"/>
                                        </p:tgtEl>
                                        <p:attrNameLst>
                                          <p:attrName>style.visibility</p:attrName>
                                        </p:attrNameLst>
                                      </p:cBhvr>
                                      <p:to>
                                        <p:strVal val="visible"/>
                                      </p:to>
                                    </p:set>
                                    <p:anim calcmode="discrete" valueType="clr">
                                      <p:cBhvr override="childStyle">
                                        <p:cTn id="4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7"/>
                                        </p:tgtEl>
                                        <p:attrNameLst>
                                          <p:attrName>fillcolor</p:attrName>
                                        </p:attrNameLst>
                                      </p:cBhvr>
                                      <p:tavLst>
                                        <p:tav tm="0">
                                          <p:val>
                                            <p:clrVal>
                                              <a:schemeClr val="accent2"/>
                                            </p:clrVal>
                                          </p:val>
                                        </p:tav>
                                        <p:tav tm="50000">
                                          <p:val>
                                            <p:clrVal>
                                              <a:schemeClr val="hlink"/>
                                            </p:clrVal>
                                          </p:val>
                                        </p:tav>
                                      </p:tavLst>
                                    </p:anim>
                                    <p:set>
                                      <p:cBhvr>
                                        <p:cTn id="47" dur="80"/>
                                        <p:tgtEl>
                                          <p:spTgt spid="7"/>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8"/>
                                        </p:tgtEl>
                                        <p:attrNameLst>
                                          <p:attrName>style.visibility</p:attrName>
                                        </p:attrNameLst>
                                      </p:cBhvr>
                                      <p:to>
                                        <p:strVal val="visible"/>
                                      </p:to>
                                    </p:set>
                                    <p:anim calcmode="discrete" valueType="clr">
                                      <p:cBhvr override="childStyle">
                                        <p:cTn id="5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
                                        </p:tgtEl>
                                        <p:attrNameLst>
                                          <p:attrName>fillcolor</p:attrName>
                                        </p:attrNameLst>
                                      </p:cBhvr>
                                      <p:tavLst>
                                        <p:tav tm="0">
                                          <p:val>
                                            <p:clrVal>
                                              <a:schemeClr val="accent2"/>
                                            </p:clrVal>
                                          </p:val>
                                        </p:tav>
                                        <p:tav tm="50000">
                                          <p:val>
                                            <p:clrVal>
                                              <a:schemeClr val="hlink"/>
                                            </p:clrVal>
                                          </p:val>
                                        </p:tav>
                                      </p:tavLst>
                                    </p:anim>
                                    <p:set>
                                      <p:cBhvr>
                                        <p:cTn id="5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Users\FAMILLE\Pictures\Image1.png"/>
          <p:cNvPicPr>
            <a:picLocks noChangeAspect="1" noChangeArrowheads="1"/>
          </p:cNvPicPr>
          <p:nvPr/>
        </p:nvPicPr>
        <p:blipFill>
          <a:blip r:embed="rId2"/>
          <a:srcRect/>
          <a:stretch>
            <a:fillRect/>
          </a:stretch>
        </p:blipFill>
        <p:spPr bwMode="auto">
          <a:xfrm>
            <a:off x="857224" y="0"/>
            <a:ext cx="6929486" cy="6858000"/>
          </a:xfrm>
          <a:prstGeom prst="rect">
            <a:avLst/>
          </a:prstGeom>
          <a:noFill/>
        </p:spPr>
      </p:pic>
      <p:pic>
        <p:nvPicPr>
          <p:cNvPr id="34819" name="Picture 3" descr="C:\Users\FAMILLE\Pictures\Image1.png"/>
          <p:cNvPicPr>
            <a:picLocks noChangeAspect="1" noChangeArrowheads="1"/>
          </p:cNvPicPr>
          <p:nvPr/>
        </p:nvPicPr>
        <p:blipFill>
          <a:blip r:embed="rId3"/>
          <a:srcRect/>
          <a:stretch>
            <a:fillRect/>
          </a:stretch>
        </p:blipFill>
        <p:spPr bwMode="auto">
          <a:xfrm>
            <a:off x="857224" y="0"/>
            <a:ext cx="6929486" cy="6858000"/>
          </a:xfrm>
          <a:prstGeom prst="rect">
            <a:avLst/>
          </a:prstGeom>
          <a:noFill/>
        </p:spPr>
      </p:pic>
      <p:pic>
        <p:nvPicPr>
          <p:cNvPr id="34818" name="Picture 2" descr="C:\Users\FAMILLE\Pictures\Image1.png"/>
          <p:cNvPicPr>
            <a:picLocks noChangeAspect="1" noChangeArrowheads="1"/>
          </p:cNvPicPr>
          <p:nvPr/>
        </p:nvPicPr>
        <p:blipFill>
          <a:blip r:embed="rId4"/>
          <a:srcRect/>
          <a:stretch>
            <a:fillRect/>
          </a:stretch>
        </p:blipFill>
        <p:spPr bwMode="auto">
          <a:xfrm>
            <a:off x="857224" y="0"/>
            <a:ext cx="6929486" cy="6858000"/>
          </a:xfrm>
          <a:prstGeom prst="rect">
            <a:avLst/>
          </a:prstGeom>
          <a:noFill/>
        </p:spPr>
      </p:pic>
      <p:pic>
        <p:nvPicPr>
          <p:cNvPr id="1030" name="Picture 6" descr="C:\Users\FAMILLE\Pictures\Image4.png"/>
          <p:cNvPicPr>
            <a:picLocks noChangeAspect="1" noChangeArrowheads="1"/>
          </p:cNvPicPr>
          <p:nvPr/>
        </p:nvPicPr>
        <p:blipFill>
          <a:blip r:embed="rId5"/>
          <a:srcRect/>
          <a:stretch>
            <a:fillRect/>
          </a:stretch>
        </p:blipFill>
        <p:spPr bwMode="auto">
          <a:xfrm>
            <a:off x="857224" y="0"/>
            <a:ext cx="6912461" cy="6858000"/>
          </a:xfrm>
          <a:prstGeom prst="rect">
            <a:avLst/>
          </a:prstGeom>
          <a:noFill/>
        </p:spPr>
      </p:pic>
      <p:sp>
        <p:nvSpPr>
          <p:cNvPr id="7" name="ZoneTexte 6"/>
          <p:cNvSpPr txBox="1"/>
          <p:nvPr/>
        </p:nvSpPr>
        <p:spPr>
          <a:xfrm>
            <a:off x="3500430" y="3643314"/>
            <a:ext cx="1071570" cy="276999"/>
          </a:xfrm>
          <a:prstGeom prst="rect">
            <a:avLst/>
          </a:prstGeom>
          <a:noFill/>
        </p:spPr>
        <p:txBody>
          <a:bodyPr wrap="square" rtlCol="0">
            <a:spAutoFit/>
          </a:bodyPr>
          <a:lstStyle/>
          <a:p>
            <a:r>
              <a:rPr lang="fr-FR" sz="1200" b="1" dirty="0" smtClean="0">
                <a:latin typeface="Poor Richard" pitchFamily="18" charset="0"/>
              </a:rPr>
              <a:t>Allemagne</a:t>
            </a:r>
            <a:endParaRPr lang="fr-FR" sz="1200" b="1" dirty="0">
              <a:latin typeface="Poor Richard" pitchFamily="18" charset="0"/>
            </a:endParaRPr>
          </a:p>
        </p:txBody>
      </p:sp>
      <p:sp>
        <p:nvSpPr>
          <p:cNvPr id="8" name="ZoneTexte 7"/>
          <p:cNvSpPr txBox="1"/>
          <p:nvPr/>
        </p:nvSpPr>
        <p:spPr>
          <a:xfrm>
            <a:off x="4000496" y="5286388"/>
            <a:ext cx="714380" cy="276999"/>
          </a:xfrm>
          <a:prstGeom prst="rect">
            <a:avLst/>
          </a:prstGeom>
          <a:noFill/>
        </p:spPr>
        <p:txBody>
          <a:bodyPr wrap="square" rtlCol="0">
            <a:spAutoFit/>
          </a:bodyPr>
          <a:lstStyle/>
          <a:p>
            <a:r>
              <a:rPr lang="fr-FR" sz="1200" b="1" dirty="0" smtClean="0">
                <a:latin typeface="Poor Richard" pitchFamily="18" charset="0"/>
              </a:rPr>
              <a:t>Italie</a:t>
            </a:r>
            <a:endParaRPr lang="fr-FR" sz="1200" b="1" dirty="0">
              <a:latin typeface="Poor Richard" pitchFamily="18" charset="0"/>
            </a:endParaRPr>
          </a:p>
        </p:txBody>
      </p:sp>
      <p:sp>
        <p:nvSpPr>
          <p:cNvPr id="9" name="ZoneTexte 8"/>
          <p:cNvSpPr txBox="1"/>
          <p:nvPr/>
        </p:nvSpPr>
        <p:spPr>
          <a:xfrm>
            <a:off x="2714612" y="3643314"/>
            <a:ext cx="785818" cy="285752"/>
          </a:xfrm>
          <a:prstGeom prst="rect">
            <a:avLst/>
          </a:prstGeom>
          <a:noFill/>
        </p:spPr>
        <p:txBody>
          <a:bodyPr wrap="square" rtlCol="0">
            <a:spAutoFit/>
          </a:bodyPr>
          <a:lstStyle/>
          <a:p>
            <a:r>
              <a:rPr lang="fr-FR" sz="1200" b="1" dirty="0" smtClean="0">
                <a:latin typeface="Poor Richard" pitchFamily="18" charset="0"/>
              </a:rPr>
              <a:t>Belgique</a:t>
            </a:r>
            <a:endParaRPr lang="fr-FR" sz="1200" b="1" dirty="0">
              <a:latin typeface="Poor Richard" pitchFamily="18" charset="0"/>
            </a:endParaRPr>
          </a:p>
        </p:txBody>
      </p:sp>
      <p:sp>
        <p:nvSpPr>
          <p:cNvPr id="10" name="ZoneTexte 9"/>
          <p:cNvSpPr txBox="1"/>
          <p:nvPr/>
        </p:nvSpPr>
        <p:spPr>
          <a:xfrm>
            <a:off x="3000364" y="3429000"/>
            <a:ext cx="785818" cy="276999"/>
          </a:xfrm>
          <a:prstGeom prst="rect">
            <a:avLst/>
          </a:prstGeom>
          <a:noFill/>
        </p:spPr>
        <p:txBody>
          <a:bodyPr wrap="square" rtlCol="0">
            <a:spAutoFit/>
          </a:bodyPr>
          <a:lstStyle/>
          <a:p>
            <a:r>
              <a:rPr lang="fr-FR" sz="1200" b="1" dirty="0" smtClean="0">
                <a:latin typeface="Poor Richard" pitchFamily="18" charset="0"/>
              </a:rPr>
              <a:t>Pays-Bas</a:t>
            </a:r>
            <a:endParaRPr lang="fr-FR" sz="1200" b="1" dirty="0">
              <a:latin typeface="Poor Richard" pitchFamily="18" charset="0"/>
            </a:endParaRPr>
          </a:p>
        </p:txBody>
      </p:sp>
      <p:sp>
        <p:nvSpPr>
          <p:cNvPr id="11" name="ZoneTexte 10"/>
          <p:cNvSpPr txBox="1"/>
          <p:nvPr/>
        </p:nvSpPr>
        <p:spPr>
          <a:xfrm>
            <a:off x="3143240" y="3857628"/>
            <a:ext cx="571504" cy="285752"/>
          </a:xfrm>
          <a:prstGeom prst="rect">
            <a:avLst/>
          </a:prstGeom>
          <a:noFill/>
        </p:spPr>
        <p:txBody>
          <a:bodyPr wrap="square" rtlCol="0">
            <a:spAutoFit/>
          </a:bodyPr>
          <a:lstStyle/>
          <a:p>
            <a:r>
              <a:rPr lang="fr-FR" sz="1200" b="1" dirty="0" smtClean="0">
                <a:latin typeface="Poor Richard" pitchFamily="18" charset="0"/>
              </a:rPr>
              <a:t>Lux.</a:t>
            </a:r>
            <a:endParaRPr lang="fr-FR" sz="1200" b="1" dirty="0">
              <a:latin typeface="Poor Richard" pitchFamily="18" charset="0"/>
            </a:endParaRPr>
          </a:p>
        </p:txBody>
      </p:sp>
      <p:sp>
        <p:nvSpPr>
          <p:cNvPr id="12" name="ZoneTexte 11"/>
          <p:cNvSpPr txBox="1"/>
          <p:nvPr/>
        </p:nvSpPr>
        <p:spPr>
          <a:xfrm>
            <a:off x="2071670" y="2643182"/>
            <a:ext cx="1071570" cy="276999"/>
          </a:xfrm>
          <a:prstGeom prst="rect">
            <a:avLst/>
          </a:prstGeom>
          <a:noFill/>
        </p:spPr>
        <p:txBody>
          <a:bodyPr wrap="square" rtlCol="0">
            <a:spAutoFit/>
          </a:bodyPr>
          <a:lstStyle/>
          <a:p>
            <a:r>
              <a:rPr lang="fr-FR" sz="1200" b="1" dirty="0" smtClean="0">
                <a:latin typeface="Poor Richard" pitchFamily="18" charset="0"/>
              </a:rPr>
              <a:t>Royaume-Uni</a:t>
            </a:r>
            <a:endParaRPr lang="fr-FR" sz="1200" b="1" dirty="0">
              <a:latin typeface="Poor Richard" pitchFamily="18" charset="0"/>
            </a:endParaRPr>
          </a:p>
        </p:txBody>
      </p:sp>
      <p:sp>
        <p:nvSpPr>
          <p:cNvPr id="13" name="ZoneTexte 12"/>
          <p:cNvSpPr txBox="1"/>
          <p:nvPr/>
        </p:nvSpPr>
        <p:spPr>
          <a:xfrm>
            <a:off x="1643042" y="2928934"/>
            <a:ext cx="785818" cy="276999"/>
          </a:xfrm>
          <a:prstGeom prst="rect">
            <a:avLst/>
          </a:prstGeom>
          <a:noFill/>
        </p:spPr>
        <p:txBody>
          <a:bodyPr wrap="square" rtlCol="0">
            <a:spAutoFit/>
          </a:bodyPr>
          <a:lstStyle/>
          <a:p>
            <a:r>
              <a:rPr lang="fr-FR" sz="1200" b="1" dirty="0" smtClean="0">
                <a:latin typeface="Poor Richard" pitchFamily="18" charset="0"/>
              </a:rPr>
              <a:t>Irlande</a:t>
            </a:r>
            <a:endParaRPr lang="fr-FR" sz="1200" b="1" dirty="0">
              <a:latin typeface="Poor Richard" pitchFamily="18" charset="0"/>
            </a:endParaRPr>
          </a:p>
        </p:txBody>
      </p:sp>
      <p:sp>
        <p:nvSpPr>
          <p:cNvPr id="14" name="ZoneTexte 13"/>
          <p:cNvSpPr txBox="1"/>
          <p:nvPr/>
        </p:nvSpPr>
        <p:spPr>
          <a:xfrm>
            <a:off x="1428728" y="5214950"/>
            <a:ext cx="1071570" cy="276999"/>
          </a:xfrm>
          <a:prstGeom prst="rect">
            <a:avLst/>
          </a:prstGeom>
          <a:noFill/>
        </p:spPr>
        <p:txBody>
          <a:bodyPr wrap="square" rtlCol="0">
            <a:spAutoFit/>
          </a:bodyPr>
          <a:lstStyle/>
          <a:p>
            <a:pPr algn="ctr"/>
            <a:r>
              <a:rPr lang="fr-FR" sz="1200" b="1" dirty="0" smtClean="0">
                <a:latin typeface="Poor Richard" pitchFamily="18" charset="0"/>
              </a:rPr>
              <a:t>Espagne</a:t>
            </a:r>
            <a:endParaRPr lang="fr-FR" sz="1200" b="1" dirty="0">
              <a:latin typeface="Poor Richard" pitchFamily="18" charset="0"/>
            </a:endParaRPr>
          </a:p>
        </p:txBody>
      </p:sp>
      <p:sp>
        <p:nvSpPr>
          <p:cNvPr id="15" name="ZoneTexte 14"/>
          <p:cNvSpPr txBox="1"/>
          <p:nvPr/>
        </p:nvSpPr>
        <p:spPr>
          <a:xfrm>
            <a:off x="785786" y="5143512"/>
            <a:ext cx="714380" cy="285752"/>
          </a:xfrm>
          <a:prstGeom prst="rect">
            <a:avLst/>
          </a:prstGeom>
          <a:noFill/>
        </p:spPr>
        <p:txBody>
          <a:bodyPr wrap="square" rtlCol="0">
            <a:spAutoFit/>
          </a:bodyPr>
          <a:lstStyle/>
          <a:p>
            <a:pPr algn="ctr"/>
            <a:r>
              <a:rPr lang="fr-FR" sz="1200" b="1" dirty="0" smtClean="0">
                <a:latin typeface="Poor Richard" pitchFamily="18" charset="0"/>
              </a:rPr>
              <a:t>Portugal</a:t>
            </a:r>
            <a:endParaRPr lang="fr-FR" sz="1200" b="1" dirty="0">
              <a:latin typeface="Poor Richard" pitchFamily="18" charset="0"/>
            </a:endParaRPr>
          </a:p>
        </p:txBody>
      </p:sp>
      <p:sp>
        <p:nvSpPr>
          <p:cNvPr id="16" name="ZoneTexte 15"/>
          <p:cNvSpPr txBox="1"/>
          <p:nvPr/>
        </p:nvSpPr>
        <p:spPr>
          <a:xfrm>
            <a:off x="4071934" y="1928802"/>
            <a:ext cx="928694" cy="276999"/>
          </a:xfrm>
          <a:prstGeom prst="rect">
            <a:avLst/>
          </a:prstGeom>
          <a:noFill/>
        </p:spPr>
        <p:txBody>
          <a:bodyPr wrap="square" rtlCol="0">
            <a:spAutoFit/>
          </a:bodyPr>
          <a:lstStyle/>
          <a:p>
            <a:pPr algn="ctr"/>
            <a:r>
              <a:rPr lang="fr-FR" sz="1200" b="1" dirty="0" smtClean="0">
                <a:latin typeface="Poor Richard" pitchFamily="18" charset="0"/>
              </a:rPr>
              <a:t>Suède</a:t>
            </a:r>
            <a:endParaRPr lang="fr-FR" sz="1200" b="1" dirty="0">
              <a:latin typeface="Poor Richard" pitchFamily="18" charset="0"/>
            </a:endParaRPr>
          </a:p>
        </p:txBody>
      </p:sp>
      <p:sp>
        <p:nvSpPr>
          <p:cNvPr id="17" name="ZoneTexte 16"/>
          <p:cNvSpPr txBox="1"/>
          <p:nvPr/>
        </p:nvSpPr>
        <p:spPr>
          <a:xfrm>
            <a:off x="4929190" y="1285860"/>
            <a:ext cx="1071570" cy="276999"/>
          </a:xfrm>
          <a:prstGeom prst="rect">
            <a:avLst/>
          </a:prstGeom>
          <a:noFill/>
        </p:spPr>
        <p:txBody>
          <a:bodyPr wrap="square" rtlCol="0">
            <a:spAutoFit/>
          </a:bodyPr>
          <a:lstStyle/>
          <a:p>
            <a:pPr algn="ctr"/>
            <a:r>
              <a:rPr lang="fr-FR" sz="1200" b="1" dirty="0" smtClean="0">
                <a:latin typeface="Poor Richard" pitchFamily="18" charset="0"/>
              </a:rPr>
              <a:t>Finlande</a:t>
            </a:r>
            <a:endParaRPr lang="fr-FR" sz="1200" b="1" dirty="0">
              <a:latin typeface="Poor Richard" pitchFamily="18" charset="0"/>
            </a:endParaRPr>
          </a:p>
        </p:txBody>
      </p:sp>
      <p:sp>
        <p:nvSpPr>
          <p:cNvPr id="19" name="ZoneTexte 18"/>
          <p:cNvSpPr txBox="1"/>
          <p:nvPr/>
        </p:nvSpPr>
        <p:spPr>
          <a:xfrm>
            <a:off x="4572000" y="3429000"/>
            <a:ext cx="928694" cy="276999"/>
          </a:xfrm>
          <a:prstGeom prst="rect">
            <a:avLst/>
          </a:prstGeom>
          <a:noFill/>
        </p:spPr>
        <p:txBody>
          <a:bodyPr wrap="square" rtlCol="0">
            <a:spAutoFit/>
          </a:bodyPr>
          <a:lstStyle/>
          <a:p>
            <a:pPr algn="ctr"/>
            <a:r>
              <a:rPr lang="fr-FR" sz="1200" b="1" dirty="0" smtClean="0">
                <a:latin typeface="Poor Richard" pitchFamily="18" charset="0"/>
              </a:rPr>
              <a:t>Pologne</a:t>
            </a:r>
            <a:endParaRPr lang="fr-FR" sz="1200" b="1" dirty="0">
              <a:latin typeface="Poor Richard" pitchFamily="18" charset="0"/>
            </a:endParaRPr>
          </a:p>
        </p:txBody>
      </p:sp>
      <p:sp>
        <p:nvSpPr>
          <p:cNvPr id="20" name="ZoneTexte 19"/>
          <p:cNvSpPr txBox="1"/>
          <p:nvPr/>
        </p:nvSpPr>
        <p:spPr>
          <a:xfrm>
            <a:off x="5214942" y="2214554"/>
            <a:ext cx="928694" cy="276999"/>
          </a:xfrm>
          <a:prstGeom prst="rect">
            <a:avLst/>
          </a:prstGeom>
          <a:noFill/>
        </p:spPr>
        <p:txBody>
          <a:bodyPr wrap="square" rtlCol="0">
            <a:spAutoFit/>
          </a:bodyPr>
          <a:lstStyle/>
          <a:p>
            <a:pPr algn="ctr"/>
            <a:r>
              <a:rPr lang="fr-FR" sz="1200" b="1" dirty="0" smtClean="0">
                <a:latin typeface="Poor Richard" pitchFamily="18" charset="0"/>
              </a:rPr>
              <a:t>Estonie</a:t>
            </a:r>
            <a:endParaRPr lang="fr-FR" sz="1200" b="1" dirty="0">
              <a:latin typeface="Poor Richard" pitchFamily="18" charset="0"/>
            </a:endParaRPr>
          </a:p>
        </p:txBody>
      </p:sp>
      <p:sp>
        <p:nvSpPr>
          <p:cNvPr id="21" name="ZoneTexte 20"/>
          <p:cNvSpPr txBox="1"/>
          <p:nvPr/>
        </p:nvSpPr>
        <p:spPr>
          <a:xfrm>
            <a:off x="5143504" y="2500306"/>
            <a:ext cx="928694" cy="276999"/>
          </a:xfrm>
          <a:prstGeom prst="rect">
            <a:avLst/>
          </a:prstGeom>
          <a:noFill/>
        </p:spPr>
        <p:txBody>
          <a:bodyPr wrap="square" rtlCol="0">
            <a:spAutoFit/>
          </a:bodyPr>
          <a:lstStyle/>
          <a:p>
            <a:pPr algn="ctr"/>
            <a:r>
              <a:rPr lang="fr-FR" sz="1200" b="1" dirty="0" smtClean="0">
                <a:latin typeface="Poor Richard" pitchFamily="18" charset="0"/>
              </a:rPr>
              <a:t>Lettonie</a:t>
            </a:r>
            <a:endParaRPr lang="fr-FR" sz="1200" b="1" dirty="0">
              <a:latin typeface="Poor Richard" pitchFamily="18" charset="0"/>
            </a:endParaRPr>
          </a:p>
        </p:txBody>
      </p:sp>
      <p:sp>
        <p:nvSpPr>
          <p:cNvPr id="22" name="ZoneTexte 21"/>
          <p:cNvSpPr txBox="1"/>
          <p:nvPr/>
        </p:nvSpPr>
        <p:spPr>
          <a:xfrm>
            <a:off x="5072066" y="2786058"/>
            <a:ext cx="928694" cy="276999"/>
          </a:xfrm>
          <a:prstGeom prst="rect">
            <a:avLst/>
          </a:prstGeom>
          <a:noFill/>
        </p:spPr>
        <p:txBody>
          <a:bodyPr wrap="square" rtlCol="0">
            <a:spAutoFit/>
          </a:bodyPr>
          <a:lstStyle/>
          <a:p>
            <a:pPr algn="ctr"/>
            <a:r>
              <a:rPr lang="fr-FR" sz="1200" b="1" dirty="0" smtClean="0">
                <a:latin typeface="Poor Richard" pitchFamily="18" charset="0"/>
              </a:rPr>
              <a:t>Lituanie</a:t>
            </a:r>
            <a:endParaRPr lang="fr-FR" sz="1200" b="1" dirty="0">
              <a:latin typeface="Poor Richard" pitchFamily="18" charset="0"/>
            </a:endParaRPr>
          </a:p>
        </p:txBody>
      </p:sp>
      <p:sp>
        <p:nvSpPr>
          <p:cNvPr id="23" name="ZoneTexte 22"/>
          <p:cNvSpPr txBox="1"/>
          <p:nvPr/>
        </p:nvSpPr>
        <p:spPr>
          <a:xfrm>
            <a:off x="4000496" y="3857628"/>
            <a:ext cx="1143008" cy="276999"/>
          </a:xfrm>
          <a:prstGeom prst="rect">
            <a:avLst/>
          </a:prstGeom>
          <a:noFill/>
        </p:spPr>
        <p:txBody>
          <a:bodyPr wrap="square" rtlCol="0">
            <a:spAutoFit/>
          </a:bodyPr>
          <a:lstStyle/>
          <a:p>
            <a:pPr algn="ctr"/>
            <a:r>
              <a:rPr lang="fr-FR" sz="1200" b="1" dirty="0" err="1" smtClean="0">
                <a:latin typeface="Poor Richard" pitchFamily="18" charset="0"/>
              </a:rPr>
              <a:t>Rép</a:t>
            </a:r>
            <a:r>
              <a:rPr lang="fr-FR" sz="1200" b="1" dirty="0" smtClean="0">
                <a:latin typeface="Poor Richard" pitchFamily="18" charset="0"/>
              </a:rPr>
              <a:t>. Tchèque</a:t>
            </a:r>
            <a:endParaRPr lang="fr-FR" sz="1200" b="1" dirty="0">
              <a:latin typeface="Poor Richard" pitchFamily="18" charset="0"/>
            </a:endParaRPr>
          </a:p>
        </p:txBody>
      </p:sp>
      <p:sp>
        <p:nvSpPr>
          <p:cNvPr id="24" name="ZoneTexte 23"/>
          <p:cNvSpPr txBox="1"/>
          <p:nvPr/>
        </p:nvSpPr>
        <p:spPr>
          <a:xfrm>
            <a:off x="4643438" y="4000504"/>
            <a:ext cx="928694" cy="276999"/>
          </a:xfrm>
          <a:prstGeom prst="rect">
            <a:avLst/>
          </a:prstGeom>
          <a:noFill/>
        </p:spPr>
        <p:txBody>
          <a:bodyPr wrap="square" rtlCol="0">
            <a:spAutoFit/>
          </a:bodyPr>
          <a:lstStyle/>
          <a:p>
            <a:pPr algn="ctr"/>
            <a:r>
              <a:rPr lang="fr-FR" sz="1200" b="1" dirty="0" smtClean="0">
                <a:latin typeface="Poor Richard" pitchFamily="18" charset="0"/>
              </a:rPr>
              <a:t>Slovaquie</a:t>
            </a:r>
            <a:endParaRPr lang="fr-FR" sz="1200" b="1" dirty="0">
              <a:latin typeface="Poor Richard" pitchFamily="18" charset="0"/>
            </a:endParaRPr>
          </a:p>
        </p:txBody>
      </p:sp>
      <p:sp>
        <p:nvSpPr>
          <p:cNvPr id="25" name="ZoneTexte 24"/>
          <p:cNvSpPr txBox="1"/>
          <p:nvPr/>
        </p:nvSpPr>
        <p:spPr>
          <a:xfrm>
            <a:off x="3929058" y="4286256"/>
            <a:ext cx="928694" cy="276999"/>
          </a:xfrm>
          <a:prstGeom prst="rect">
            <a:avLst/>
          </a:prstGeom>
          <a:noFill/>
        </p:spPr>
        <p:txBody>
          <a:bodyPr wrap="square" rtlCol="0">
            <a:spAutoFit/>
          </a:bodyPr>
          <a:lstStyle/>
          <a:p>
            <a:pPr algn="ctr"/>
            <a:r>
              <a:rPr lang="fr-FR" sz="1200" b="1" dirty="0" smtClean="0">
                <a:latin typeface="Poor Richard" pitchFamily="18" charset="0"/>
              </a:rPr>
              <a:t>Autriche</a:t>
            </a:r>
            <a:endParaRPr lang="fr-FR" sz="1200" b="1" dirty="0">
              <a:latin typeface="Poor Richard" pitchFamily="18" charset="0"/>
            </a:endParaRPr>
          </a:p>
        </p:txBody>
      </p:sp>
      <p:sp>
        <p:nvSpPr>
          <p:cNvPr id="26" name="ZoneTexte 25"/>
          <p:cNvSpPr txBox="1"/>
          <p:nvPr/>
        </p:nvSpPr>
        <p:spPr>
          <a:xfrm>
            <a:off x="4572000" y="4357694"/>
            <a:ext cx="928694" cy="276999"/>
          </a:xfrm>
          <a:prstGeom prst="rect">
            <a:avLst/>
          </a:prstGeom>
          <a:noFill/>
        </p:spPr>
        <p:txBody>
          <a:bodyPr wrap="square" rtlCol="0">
            <a:spAutoFit/>
          </a:bodyPr>
          <a:lstStyle/>
          <a:p>
            <a:pPr algn="ctr"/>
            <a:r>
              <a:rPr lang="fr-FR" sz="1200" b="1" dirty="0" smtClean="0">
                <a:latin typeface="Poor Richard" pitchFamily="18" charset="0"/>
              </a:rPr>
              <a:t>Hongrie</a:t>
            </a:r>
            <a:endParaRPr lang="fr-FR" sz="1200" b="1" dirty="0">
              <a:latin typeface="Poor Richard" pitchFamily="18" charset="0"/>
            </a:endParaRPr>
          </a:p>
        </p:txBody>
      </p:sp>
      <p:sp>
        <p:nvSpPr>
          <p:cNvPr id="27" name="ZoneTexte 26"/>
          <p:cNvSpPr txBox="1"/>
          <p:nvPr/>
        </p:nvSpPr>
        <p:spPr>
          <a:xfrm>
            <a:off x="5357818" y="4500570"/>
            <a:ext cx="928694" cy="276999"/>
          </a:xfrm>
          <a:prstGeom prst="rect">
            <a:avLst/>
          </a:prstGeom>
          <a:noFill/>
        </p:spPr>
        <p:txBody>
          <a:bodyPr wrap="square" rtlCol="0">
            <a:spAutoFit/>
          </a:bodyPr>
          <a:lstStyle/>
          <a:p>
            <a:pPr algn="ctr"/>
            <a:r>
              <a:rPr lang="fr-FR" sz="1200" b="1" dirty="0" smtClean="0">
                <a:latin typeface="Poor Richard" pitchFamily="18" charset="0"/>
              </a:rPr>
              <a:t>Roumanie</a:t>
            </a:r>
            <a:endParaRPr lang="fr-FR" sz="1200" b="1" dirty="0">
              <a:latin typeface="Poor Richard" pitchFamily="18" charset="0"/>
            </a:endParaRPr>
          </a:p>
        </p:txBody>
      </p:sp>
      <p:sp>
        <p:nvSpPr>
          <p:cNvPr id="29" name="ZoneTexte 28"/>
          <p:cNvSpPr txBox="1"/>
          <p:nvPr/>
        </p:nvSpPr>
        <p:spPr>
          <a:xfrm>
            <a:off x="5429256" y="5072074"/>
            <a:ext cx="928694" cy="276999"/>
          </a:xfrm>
          <a:prstGeom prst="rect">
            <a:avLst/>
          </a:prstGeom>
          <a:noFill/>
        </p:spPr>
        <p:txBody>
          <a:bodyPr wrap="square" rtlCol="0">
            <a:spAutoFit/>
          </a:bodyPr>
          <a:lstStyle/>
          <a:p>
            <a:pPr algn="ctr"/>
            <a:r>
              <a:rPr lang="fr-FR" sz="1200" b="1" dirty="0" smtClean="0">
                <a:latin typeface="Poor Richard" pitchFamily="18" charset="0"/>
              </a:rPr>
              <a:t>Bulgarie</a:t>
            </a:r>
            <a:endParaRPr lang="fr-FR" sz="1200" b="1" dirty="0">
              <a:latin typeface="Poor Richard" pitchFamily="18" charset="0"/>
            </a:endParaRPr>
          </a:p>
        </p:txBody>
      </p:sp>
      <p:sp>
        <p:nvSpPr>
          <p:cNvPr id="30" name="ZoneTexte 29"/>
          <p:cNvSpPr txBox="1"/>
          <p:nvPr/>
        </p:nvSpPr>
        <p:spPr>
          <a:xfrm>
            <a:off x="4000496" y="4572008"/>
            <a:ext cx="928694" cy="276999"/>
          </a:xfrm>
          <a:prstGeom prst="rect">
            <a:avLst/>
          </a:prstGeom>
          <a:noFill/>
        </p:spPr>
        <p:txBody>
          <a:bodyPr wrap="square" rtlCol="0">
            <a:spAutoFit/>
          </a:bodyPr>
          <a:lstStyle/>
          <a:p>
            <a:pPr algn="ctr"/>
            <a:r>
              <a:rPr lang="fr-FR" sz="1200" b="1" dirty="0" smtClean="0">
                <a:latin typeface="Poor Richard" pitchFamily="18" charset="0"/>
              </a:rPr>
              <a:t>Slovénie</a:t>
            </a:r>
            <a:endParaRPr lang="fr-FR" sz="1200" b="1" dirty="0">
              <a:latin typeface="Poor Richard" pitchFamily="18" charset="0"/>
            </a:endParaRPr>
          </a:p>
        </p:txBody>
      </p:sp>
      <p:sp>
        <p:nvSpPr>
          <p:cNvPr id="31" name="ZoneTexte 30"/>
          <p:cNvSpPr txBox="1"/>
          <p:nvPr/>
        </p:nvSpPr>
        <p:spPr>
          <a:xfrm>
            <a:off x="4071934" y="4786322"/>
            <a:ext cx="928694" cy="276999"/>
          </a:xfrm>
          <a:prstGeom prst="rect">
            <a:avLst/>
          </a:prstGeom>
          <a:noFill/>
        </p:spPr>
        <p:txBody>
          <a:bodyPr wrap="square" rtlCol="0">
            <a:spAutoFit/>
          </a:bodyPr>
          <a:lstStyle/>
          <a:p>
            <a:pPr algn="ctr"/>
            <a:r>
              <a:rPr lang="fr-FR" sz="1200" b="1" dirty="0" smtClean="0">
                <a:latin typeface="Poor Richard" pitchFamily="18" charset="0"/>
              </a:rPr>
              <a:t>Croatie</a:t>
            </a:r>
            <a:endParaRPr lang="fr-FR" sz="1200" b="1" dirty="0">
              <a:latin typeface="Poor Richard" pitchFamily="18" charset="0"/>
            </a:endParaRPr>
          </a:p>
        </p:txBody>
      </p:sp>
      <p:sp>
        <p:nvSpPr>
          <p:cNvPr id="32" name="ZoneTexte 31"/>
          <p:cNvSpPr txBox="1"/>
          <p:nvPr/>
        </p:nvSpPr>
        <p:spPr>
          <a:xfrm>
            <a:off x="4000496" y="6581001"/>
            <a:ext cx="928694" cy="276999"/>
          </a:xfrm>
          <a:prstGeom prst="rect">
            <a:avLst/>
          </a:prstGeom>
          <a:noFill/>
        </p:spPr>
        <p:txBody>
          <a:bodyPr wrap="square" rtlCol="0">
            <a:spAutoFit/>
          </a:bodyPr>
          <a:lstStyle/>
          <a:p>
            <a:pPr algn="ctr"/>
            <a:r>
              <a:rPr lang="fr-FR" sz="1200" b="1" dirty="0" smtClean="0">
                <a:latin typeface="Poor Richard" pitchFamily="18" charset="0"/>
              </a:rPr>
              <a:t>Malte</a:t>
            </a:r>
            <a:endParaRPr lang="fr-FR" sz="1200" b="1" dirty="0">
              <a:latin typeface="Poor Richard" pitchFamily="18" charset="0"/>
            </a:endParaRPr>
          </a:p>
        </p:txBody>
      </p:sp>
      <p:sp>
        <p:nvSpPr>
          <p:cNvPr id="33" name="ZoneTexte 32"/>
          <p:cNvSpPr txBox="1"/>
          <p:nvPr/>
        </p:nvSpPr>
        <p:spPr>
          <a:xfrm>
            <a:off x="5072066" y="5715016"/>
            <a:ext cx="928694" cy="276999"/>
          </a:xfrm>
          <a:prstGeom prst="rect">
            <a:avLst/>
          </a:prstGeom>
          <a:noFill/>
        </p:spPr>
        <p:txBody>
          <a:bodyPr wrap="square" rtlCol="0">
            <a:spAutoFit/>
          </a:bodyPr>
          <a:lstStyle/>
          <a:p>
            <a:pPr algn="ctr"/>
            <a:r>
              <a:rPr lang="fr-FR" sz="1200" b="1" dirty="0" smtClean="0">
                <a:latin typeface="Poor Richard" pitchFamily="18" charset="0"/>
              </a:rPr>
              <a:t>Grèce</a:t>
            </a:r>
            <a:endParaRPr lang="fr-FR" sz="1200" b="1" dirty="0">
              <a:latin typeface="Poor Richard" pitchFamily="18" charset="0"/>
            </a:endParaRPr>
          </a:p>
        </p:txBody>
      </p:sp>
      <p:sp>
        <p:nvSpPr>
          <p:cNvPr id="34" name="ZoneTexte 33"/>
          <p:cNvSpPr txBox="1"/>
          <p:nvPr/>
        </p:nvSpPr>
        <p:spPr>
          <a:xfrm>
            <a:off x="6858016" y="6357958"/>
            <a:ext cx="928694" cy="276999"/>
          </a:xfrm>
          <a:prstGeom prst="rect">
            <a:avLst/>
          </a:prstGeom>
          <a:noFill/>
        </p:spPr>
        <p:txBody>
          <a:bodyPr wrap="square" rtlCol="0">
            <a:spAutoFit/>
          </a:bodyPr>
          <a:lstStyle/>
          <a:p>
            <a:pPr algn="ctr"/>
            <a:r>
              <a:rPr lang="fr-FR" sz="1200" b="1" dirty="0" smtClean="0">
                <a:latin typeface="Poor Richard" pitchFamily="18" charset="0"/>
              </a:rPr>
              <a:t>Chypre</a:t>
            </a:r>
            <a:endParaRPr lang="fr-FR" sz="1200" b="1" dirty="0">
              <a:latin typeface="Poor Richard" pitchFamily="18" charset="0"/>
            </a:endParaRPr>
          </a:p>
        </p:txBody>
      </p:sp>
      <p:sp>
        <p:nvSpPr>
          <p:cNvPr id="35" name="ZoneTexte 34"/>
          <p:cNvSpPr txBox="1"/>
          <p:nvPr/>
        </p:nvSpPr>
        <p:spPr>
          <a:xfrm>
            <a:off x="1000100" y="3643314"/>
            <a:ext cx="1071570" cy="738664"/>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Océan</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Atlantique</a:t>
            </a:r>
            <a:endParaRPr lang="fr-FR" sz="1400" b="1" dirty="0">
              <a:solidFill>
                <a:srgbClr val="0033CC"/>
              </a:solidFill>
              <a:latin typeface="Poor Richard" pitchFamily="18" charset="0"/>
            </a:endParaRPr>
          </a:p>
        </p:txBody>
      </p:sp>
      <p:sp>
        <p:nvSpPr>
          <p:cNvPr id="36" name="ZoneTexte 35"/>
          <p:cNvSpPr txBox="1"/>
          <p:nvPr/>
        </p:nvSpPr>
        <p:spPr>
          <a:xfrm>
            <a:off x="2714612" y="1857364"/>
            <a:ext cx="1071570" cy="1169551"/>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Du</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Nord</a:t>
            </a:r>
            <a:endParaRPr lang="fr-FR" sz="1400" b="1" dirty="0">
              <a:solidFill>
                <a:srgbClr val="0033CC"/>
              </a:solidFill>
              <a:latin typeface="Poor Richard" pitchFamily="18" charset="0"/>
            </a:endParaRPr>
          </a:p>
        </p:txBody>
      </p:sp>
      <p:sp>
        <p:nvSpPr>
          <p:cNvPr id="37" name="ZoneTexte 36"/>
          <p:cNvSpPr txBox="1"/>
          <p:nvPr/>
        </p:nvSpPr>
        <p:spPr>
          <a:xfrm>
            <a:off x="2500298" y="578645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38" name="ZoneTexte 37"/>
          <p:cNvSpPr txBox="1"/>
          <p:nvPr/>
        </p:nvSpPr>
        <p:spPr>
          <a:xfrm>
            <a:off x="4572000" y="6357958"/>
            <a:ext cx="121444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Méditerranée</a:t>
            </a:r>
          </a:p>
        </p:txBody>
      </p:sp>
      <p:sp>
        <p:nvSpPr>
          <p:cNvPr id="39" name="ZoneTexte 38"/>
          <p:cNvSpPr txBox="1"/>
          <p:nvPr/>
        </p:nvSpPr>
        <p:spPr>
          <a:xfrm>
            <a:off x="6500826" y="471488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 Noire</a:t>
            </a:r>
          </a:p>
        </p:txBody>
      </p:sp>
      <p:sp>
        <p:nvSpPr>
          <p:cNvPr id="40" name="ZoneTexte 39"/>
          <p:cNvSpPr txBox="1"/>
          <p:nvPr/>
        </p:nvSpPr>
        <p:spPr>
          <a:xfrm>
            <a:off x="4643438" y="2000240"/>
            <a:ext cx="85725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41" name="ZoneTexte 40"/>
          <p:cNvSpPr txBox="1"/>
          <p:nvPr/>
        </p:nvSpPr>
        <p:spPr>
          <a:xfrm>
            <a:off x="4357686" y="2857496"/>
            <a:ext cx="928694" cy="307777"/>
          </a:xfrm>
          <a:prstGeom prst="rect">
            <a:avLst/>
          </a:prstGeom>
          <a:noFill/>
        </p:spPr>
        <p:txBody>
          <a:bodyPr wrap="square" rtlCol="0">
            <a:spAutoFit/>
          </a:bodyPr>
          <a:lstStyle/>
          <a:p>
            <a:r>
              <a:rPr lang="fr-FR" sz="1400" b="1" dirty="0" smtClean="0">
                <a:solidFill>
                  <a:srgbClr val="0033CC"/>
                </a:solidFill>
                <a:latin typeface="Poor Richard" pitchFamily="18" charset="0"/>
              </a:rPr>
              <a:t>Baltique</a:t>
            </a:r>
          </a:p>
        </p:txBody>
      </p:sp>
      <p:sp>
        <p:nvSpPr>
          <p:cNvPr id="42" name="Ellipse 41"/>
          <p:cNvSpPr/>
          <p:nvPr/>
        </p:nvSpPr>
        <p:spPr>
          <a:xfrm>
            <a:off x="2786050" y="4071942"/>
            <a:ext cx="142876" cy="14287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857488" y="4143380"/>
            <a:ext cx="428628" cy="253916"/>
          </a:xfrm>
          <a:prstGeom prst="rect">
            <a:avLst/>
          </a:prstGeom>
          <a:noFill/>
        </p:spPr>
        <p:txBody>
          <a:bodyPr wrap="square" rtlCol="0">
            <a:spAutoFit/>
          </a:bodyPr>
          <a:lstStyle/>
          <a:p>
            <a:r>
              <a:rPr lang="fr-FR" sz="1050" dirty="0" smtClean="0">
                <a:latin typeface="Poor Richard" pitchFamily="18" charset="0"/>
              </a:rPr>
              <a:t>Paris</a:t>
            </a:r>
            <a:endParaRPr lang="fr-FR" sz="1050" dirty="0">
              <a:latin typeface="Poor Richard" pitchFamily="18" charset="0"/>
            </a:endParaRPr>
          </a:p>
        </p:txBody>
      </p:sp>
      <p:sp>
        <p:nvSpPr>
          <p:cNvPr id="44" name="Ellipse 43"/>
          <p:cNvSpPr/>
          <p:nvPr/>
        </p:nvSpPr>
        <p:spPr>
          <a:xfrm>
            <a:off x="2643174" y="3429000"/>
            <a:ext cx="142876" cy="14287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2071670" y="3357562"/>
            <a:ext cx="642942" cy="253916"/>
          </a:xfrm>
          <a:prstGeom prst="rect">
            <a:avLst/>
          </a:prstGeom>
          <a:noFill/>
        </p:spPr>
        <p:txBody>
          <a:bodyPr wrap="square" rtlCol="0">
            <a:spAutoFit/>
          </a:bodyPr>
          <a:lstStyle/>
          <a:p>
            <a:pPr algn="r"/>
            <a:r>
              <a:rPr lang="fr-FR" sz="1050" dirty="0" smtClean="0">
                <a:latin typeface="Poor Richard" pitchFamily="18" charset="0"/>
              </a:rPr>
              <a:t>Londres</a:t>
            </a:r>
            <a:endParaRPr lang="fr-FR" sz="1050" dirty="0">
              <a:latin typeface="Poor Richard" pitchFamily="18" charset="0"/>
            </a:endParaRPr>
          </a:p>
        </p:txBody>
      </p:sp>
      <p:cxnSp>
        <p:nvCxnSpPr>
          <p:cNvPr id="47" name="Connecteur droit 46"/>
          <p:cNvCxnSpPr>
            <a:stCxn id="44" idx="5"/>
          </p:cNvCxnSpPr>
          <p:nvPr/>
        </p:nvCxnSpPr>
        <p:spPr>
          <a:xfrm rot="16200000" flipH="1">
            <a:off x="2800845" y="3515233"/>
            <a:ext cx="163800" cy="2352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flipH="1" flipV="1">
            <a:off x="2821769" y="3893347"/>
            <a:ext cx="285752" cy="714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16200000" flipH="1">
            <a:off x="2607455" y="4536289"/>
            <a:ext cx="857256" cy="21431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16200000" flipH="1">
            <a:off x="3144034" y="3572670"/>
            <a:ext cx="571504" cy="28416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16200000" flipH="1">
            <a:off x="3107521" y="4464851"/>
            <a:ext cx="1000132" cy="714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74" name="Forme libre 73"/>
          <p:cNvSpPr/>
          <p:nvPr/>
        </p:nvSpPr>
        <p:spPr>
          <a:xfrm>
            <a:off x="2497541" y="3261815"/>
            <a:ext cx="1326107" cy="2042615"/>
          </a:xfrm>
          <a:custGeom>
            <a:avLst/>
            <a:gdLst>
              <a:gd name="connsiteX0" fmla="*/ 341193 w 1326107"/>
              <a:gd name="connsiteY0" fmla="*/ 13648 h 2042615"/>
              <a:gd name="connsiteX1" fmla="*/ 177420 w 1326107"/>
              <a:gd name="connsiteY1" fmla="*/ 13648 h 2042615"/>
              <a:gd name="connsiteX2" fmla="*/ 27295 w 1326107"/>
              <a:gd name="connsiteY2" fmla="*/ 95534 h 2042615"/>
              <a:gd name="connsiteX3" fmla="*/ 13647 w 1326107"/>
              <a:gd name="connsiteY3" fmla="*/ 313898 h 2042615"/>
              <a:gd name="connsiteX4" fmla="*/ 95534 w 1326107"/>
              <a:gd name="connsiteY4" fmla="*/ 723331 h 2042615"/>
              <a:gd name="connsiteX5" fmla="*/ 313898 w 1326107"/>
              <a:gd name="connsiteY5" fmla="*/ 1064525 h 2042615"/>
              <a:gd name="connsiteX6" fmla="*/ 477671 w 1326107"/>
              <a:gd name="connsiteY6" fmla="*/ 1446663 h 2042615"/>
              <a:gd name="connsiteX7" fmla="*/ 545910 w 1326107"/>
              <a:gd name="connsiteY7" fmla="*/ 1801504 h 2042615"/>
              <a:gd name="connsiteX8" fmla="*/ 818865 w 1326107"/>
              <a:gd name="connsiteY8" fmla="*/ 2019869 h 2042615"/>
              <a:gd name="connsiteX9" fmla="*/ 1146411 w 1326107"/>
              <a:gd name="connsiteY9" fmla="*/ 1937982 h 2042615"/>
              <a:gd name="connsiteX10" fmla="*/ 1282889 w 1326107"/>
              <a:gd name="connsiteY10" fmla="*/ 1637731 h 2042615"/>
              <a:gd name="connsiteX11" fmla="*/ 1323832 w 1326107"/>
              <a:gd name="connsiteY11" fmla="*/ 1173707 h 2042615"/>
              <a:gd name="connsiteX12" fmla="*/ 1269241 w 1326107"/>
              <a:gd name="connsiteY12" fmla="*/ 696036 h 2042615"/>
              <a:gd name="connsiteX13" fmla="*/ 1091820 w 1326107"/>
              <a:gd name="connsiteY13" fmla="*/ 300251 h 2042615"/>
              <a:gd name="connsiteX14" fmla="*/ 832513 w 1326107"/>
              <a:gd name="connsiteY14" fmla="*/ 68239 h 2042615"/>
              <a:gd name="connsiteX15" fmla="*/ 259307 w 1326107"/>
              <a:gd name="connsiteY15" fmla="*/ 13648 h 204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6107" h="2042615">
                <a:moveTo>
                  <a:pt x="341193" y="13648"/>
                </a:moveTo>
                <a:cubicBezTo>
                  <a:pt x="285464" y="6824"/>
                  <a:pt x="229736" y="0"/>
                  <a:pt x="177420" y="13648"/>
                </a:cubicBezTo>
                <a:cubicBezTo>
                  <a:pt x="125104" y="27296"/>
                  <a:pt x="54590" y="45492"/>
                  <a:pt x="27295" y="95534"/>
                </a:cubicBezTo>
                <a:cubicBezTo>
                  <a:pt x="0" y="145576"/>
                  <a:pt x="2274" y="209265"/>
                  <a:pt x="13647" y="313898"/>
                </a:cubicBezTo>
                <a:cubicBezTo>
                  <a:pt x="25020" y="418531"/>
                  <a:pt x="45492" y="598227"/>
                  <a:pt x="95534" y="723331"/>
                </a:cubicBezTo>
                <a:cubicBezTo>
                  <a:pt x="145576" y="848436"/>
                  <a:pt x="250209" y="943970"/>
                  <a:pt x="313898" y="1064525"/>
                </a:cubicBezTo>
                <a:cubicBezTo>
                  <a:pt x="377587" y="1185080"/>
                  <a:pt x="439002" y="1323833"/>
                  <a:pt x="477671" y="1446663"/>
                </a:cubicBezTo>
                <a:cubicBezTo>
                  <a:pt x="516340" y="1569493"/>
                  <a:pt x="489044" y="1705970"/>
                  <a:pt x="545910" y="1801504"/>
                </a:cubicBezTo>
                <a:cubicBezTo>
                  <a:pt x="602776" y="1897038"/>
                  <a:pt x="718782" y="1997123"/>
                  <a:pt x="818865" y="2019869"/>
                </a:cubicBezTo>
                <a:cubicBezTo>
                  <a:pt x="918948" y="2042615"/>
                  <a:pt x="1069074" y="2001672"/>
                  <a:pt x="1146411" y="1937982"/>
                </a:cubicBezTo>
                <a:cubicBezTo>
                  <a:pt x="1223748" y="1874292"/>
                  <a:pt x="1253319" y="1765110"/>
                  <a:pt x="1282889" y="1637731"/>
                </a:cubicBezTo>
                <a:cubicBezTo>
                  <a:pt x="1312459" y="1510352"/>
                  <a:pt x="1326107" y="1330656"/>
                  <a:pt x="1323832" y="1173707"/>
                </a:cubicBezTo>
                <a:cubicBezTo>
                  <a:pt x="1321557" y="1016758"/>
                  <a:pt x="1307910" y="841612"/>
                  <a:pt x="1269241" y="696036"/>
                </a:cubicBezTo>
                <a:cubicBezTo>
                  <a:pt x="1230572" y="550460"/>
                  <a:pt x="1164608" y="404884"/>
                  <a:pt x="1091820" y="300251"/>
                </a:cubicBezTo>
                <a:cubicBezTo>
                  <a:pt x="1019032" y="195618"/>
                  <a:pt x="971265" y="116006"/>
                  <a:pt x="832513" y="68239"/>
                </a:cubicBezTo>
                <a:cubicBezTo>
                  <a:pt x="693761" y="20472"/>
                  <a:pt x="476534" y="17060"/>
                  <a:pt x="259307" y="13648"/>
                </a:cubicBezTo>
              </a:path>
            </a:pathLst>
          </a:custGeom>
          <a:solidFill>
            <a:srgbClr val="FF0000">
              <a:alpha val="30196"/>
            </a:srgbClr>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2571736" y="4429132"/>
            <a:ext cx="714380" cy="276999"/>
          </a:xfrm>
          <a:prstGeom prst="rect">
            <a:avLst/>
          </a:prstGeom>
          <a:noFill/>
        </p:spPr>
        <p:txBody>
          <a:bodyPr wrap="square" rtlCol="0">
            <a:spAutoFit/>
          </a:bodyPr>
          <a:lstStyle/>
          <a:p>
            <a:r>
              <a:rPr lang="fr-FR" sz="1200" b="1" dirty="0" smtClean="0">
                <a:latin typeface="Poor Richard" pitchFamily="18" charset="0"/>
              </a:rPr>
              <a:t>France</a:t>
            </a:r>
            <a:endParaRPr lang="fr-FR" sz="1200" b="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xit" presetSubtype="0" fill="hold" nodeType="withEffect">
                                  <p:stCondLst>
                                    <p:cond delay="0"/>
                                  </p:stCondLst>
                                  <p:childTnLst>
                                    <p:animEffect transition="out" filter="fade">
                                      <p:cBhvr>
                                        <p:cTn id="9" dur="2000"/>
                                        <p:tgtEl>
                                          <p:spTgt spid="1030"/>
                                        </p:tgtEl>
                                      </p:cBhvr>
                                    </p:animEffect>
                                    <p:set>
                                      <p:cBhvr>
                                        <p:cTn id="10" dur="1" fill="hold">
                                          <p:stCondLst>
                                            <p:cond delay="1999"/>
                                          </p:stCondLst>
                                        </p:cTn>
                                        <p:tgtEl>
                                          <p:spTgt spid="10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animEffect transition="in" filter="fade">
                                      <p:cBhvr>
                                        <p:cTn id="15" dur="2000"/>
                                        <p:tgtEl>
                                          <p:spTgt spid="34819"/>
                                        </p:tgtEl>
                                      </p:cBhvr>
                                    </p:animEffect>
                                  </p:childTnLst>
                                </p:cTn>
                              </p:par>
                              <p:par>
                                <p:cTn id="16" presetID="10" presetClass="exit" presetSubtype="0" fill="hold" nodeType="withEffect">
                                  <p:stCondLst>
                                    <p:cond delay="0"/>
                                  </p:stCondLst>
                                  <p:childTnLst>
                                    <p:animEffect transition="out" filter="fade">
                                      <p:cBhvr>
                                        <p:cTn id="17" dur="2000"/>
                                        <p:tgtEl>
                                          <p:spTgt spid="34818"/>
                                        </p:tgtEl>
                                      </p:cBhvr>
                                    </p:animEffect>
                                    <p:set>
                                      <p:cBhvr>
                                        <p:cTn id="18" dur="1" fill="hold">
                                          <p:stCondLst>
                                            <p:cond delay="1999"/>
                                          </p:stCondLst>
                                        </p:cTn>
                                        <p:tgtEl>
                                          <p:spTgt spid="348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4819"/>
                                        </p:tgtEl>
                                      </p:cBhvr>
                                    </p:animEffect>
                                    <p:set>
                                      <p:cBhvr>
                                        <p:cTn id="23" dur="1" fill="hold">
                                          <p:stCondLst>
                                            <p:cond delay="1999"/>
                                          </p:stCondLst>
                                        </p:cTn>
                                        <p:tgtEl>
                                          <p:spTgt spid="348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4820"/>
                                        </p:tgtEl>
                                        <p:attrNameLst>
                                          <p:attrName>style.visibility</p:attrName>
                                        </p:attrNameLst>
                                      </p:cBhvr>
                                      <p:to>
                                        <p:strVal val="visible"/>
                                      </p:to>
                                    </p:set>
                                    <p:animEffect transition="in" filter="fade">
                                      <p:cBhvr>
                                        <p:cTn id="26"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Users\FAMILLE\Pictures\Image1.png"/>
          <p:cNvPicPr>
            <a:picLocks noChangeAspect="1" noChangeArrowheads="1"/>
          </p:cNvPicPr>
          <p:nvPr/>
        </p:nvPicPr>
        <p:blipFill>
          <a:blip r:embed="rId2"/>
          <a:srcRect/>
          <a:stretch>
            <a:fillRect/>
          </a:stretch>
        </p:blipFill>
        <p:spPr bwMode="auto">
          <a:xfrm>
            <a:off x="857224" y="0"/>
            <a:ext cx="6929486" cy="6858000"/>
          </a:xfrm>
          <a:prstGeom prst="rect">
            <a:avLst/>
          </a:prstGeom>
          <a:noFill/>
        </p:spPr>
      </p:pic>
      <p:sp>
        <p:nvSpPr>
          <p:cNvPr id="7" name="ZoneTexte 6"/>
          <p:cNvSpPr txBox="1"/>
          <p:nvPr/>
        </p:nvSpPr>
        <p:spPr>
          <a:xfrm>
            <a:off x="3500430" y="3643314"/>
            <a:ext cx="1071570" cy="276999"/>
          </a:xfrm>
          <a:prstGeom prst="rect">
            <a:avLst/>
          </a:prstGeom>
          <a:noFill/>
        </p:spPr>
        <p:txBody>
          <a:bodyPr wrap="square" rtlCol="0">
            <a:spAutoFit/>
          </a:bodyPr>
          <a:lstStyle/>
          <a:p>
            <a:r>
              <a:rPr lang="fr-FR" sz="1200" b="1" dirty="0" smtClean="0">
                <a:latin typeface="Poor Richard" pitchFamily="18" charset="0"/>
              </a:rPr>
              <a:t>Allemagne</a:t>
            </a:r>
            <a:endParaRPr lang="fr-FR" sz="1200" b="1" dirty="0">
              <a:latin typeface="Poor Richard" pitchFamily="18" charset="0"/>
            </a:endParaRPr>
          </a:p>
        </p:txBody>
      </p:sp>
      <p:sp>
        <p:nvSpPr>
          <p:cNvPr id="8" name="ZoneTexte 7"/>
          <p:cNvSpPr txBox="1"/>
          <p:nvPr/>
        </p:nvSpPr>
        <p:spPr>
          <a:xfrm>
            <a:off x="4000496" y="5286388"/>
            <a:ext cx="714380" cy="276999"/>
          </a:xfrm>
          <a:prstGeom prst="rect">
            <a:avLst/>
          </a:prstGeom>
          <a:noFill/>
        </p:spPr>
        <p:txBody>
          <a:bodyPr wrap="square" rtlCol="0">
            <a:spAutoFit/>
          </a:bodyPr>
          <a:lstStyle/>
          <a:p>
            <a:r>
              <a:rPr lang="fr-FR" sz="1200" b="1" dirty="0" smtClean="0">
                <a:latin typeface="Poor Richard" pitchFamily="18" charset="0"/>
              </a:rPr>
              <a:t>Italie</a:t>
            </a:r>
            <a:endParaRPr lang="fr-FR" sz="1200" b="1" dirty="0">
              <a:latin typeface="Poor Richard" pitchFamily="18" charset="0"/>
            </a:endParaRPr>
          </a:p>
        </p:txBody>
      </p:sp>
      <p:sp>
        <p:nvSpPr>
          <p:cNvPr id="9" name="ZoneTexte 8"/>
          <p:cNvSpPr txBox="1"/>
          <p:nvPr/>
        </p:nvSpPr>
        <p:spPr>
          <a:xfrm>
            <a:off x="2714612" y="3643314"/>
            <a:ext cx="785818" cy="285752"/>
          </a:xfrm>
          <a:prstGeom prst="rect">
            <a:avLst/>
          </a:prstGeom>
          <a:noFill/>
        </p:spPr>
        <p:txBody>
          <a:bodyPr wrap="square" rtlCol="0">
            <a:spAutoFit/>
          </a:bodyPr>
          <a:lstStyle/>
          <a:p>
            <a:r>
              <a:rPr lang="fr-FR" sz="1200" b="1" dirty="0" smtClean="0">
                <a:latin typeface="Poor Richard" pitchFamily="18" charset="0"/>
              </a:rPr>
              <a:t>Belgique</a:t>
            </a:r>
            <a:endParaRPr lang="fr-FR" sz="1200" b="1" dirty="0">
              <a:latin typeface="Poor Richard" pitchFamily="18" charset="0"/>
            </a:endParaRPr>
          </a:p>
        </p:txBody>
      </p:sp>
      <p:sp>
        <p:nvSpPr>
          <p:cNvPr id="10" name="ZoneTexte 9"/>
          <p:cNvSpPr txBox="1"/>
          <p:nvPr/>
        </p:nvSpPr>
        <p:spPr>
          <a:xfrm>
            <a:off x="3000364" y="3429000"/>
            <a:ext cx="785818" cy="276999"/>
          </a:xfrm>
          <a:prstGeom prst="rect">
            <a:avLst/>
          </a:prstGeom>
          <a:noFill/>
        </p:spPr>
        <p:txBody>
          <a:bodyPr wrap="square" rtlCol="0">
            <a:spAutoFit/>
          </a:bodyPr>
          <a:lstStyle/>
          <a:p>
            <a:r>
              <a:rPr lang="fr-FR" sz="1200" b="1" dirty="0" smtClean="0">
                <a:latin typeface="Poor Richard" pitchFamily="18" charset="0"/>
              </a:rPr>
              <a:t>Pays-Bas</a:t>
            </a:r>
            <a:endParaRPr lang="fr-FR" sz="1200" b="1" dirty="0">
              <a:latin typeface="Poor Richard" pitchFamily="18" charset="0"/>
            </a:endParaRPr>
          </a:p>
        </p:txBody>
      </p:sp>
      <p:sp>
        <p:nvSpPr>
          <p:cNvPr id="11" name="ZoneTexte 10"/>
          <p:cNvSpPr txBox="1"/>
          <p:nvPr/>
        </p:nvSpPr>
        <p:spPr>
          <a:xfrm>
            <a:off x="3143240" y="3857628"/>
            <a:ext cx="571504" cy="285752"/>
          </a:xfrm>
          <a:prstGeom prst="rect">
            <a:avLst/>
          </a:prstGeom>
          <a:noFill/>
        </p:spPr>
        <p:txBody>
          <a:bodyPr wrap="square" rtlCol="0">
            <a:spAutoFit/>
          </a:bodyPr>
          <a:lstStyle/>
          <a:p>
            <a:r>
              <a:rPr lang="fr-FR" sz="1200" b="1" dirty="0" smtClean="0">
                <a:latin typeface="Poor Richard" pitchFamily="18" charset="0"/>
              </a:rPr>
              <a:t>Lux.</a:t>
            </a:r>
            <a:endParaRPr lang="fr-FR" sz="1200" b="1" dirty="0">
              <a:latin typeface="Poor Richard" pitchFamily="18" charset="0"/>
            </a:endParaRPr>
          </a:p>
        </p:txBody>
      </p:sp>
      <p:sp>
        <p:nvSpPr>
          <p:cNvPr id="12" name="ZoneTexte 11"/>
          <p:cNvSpPr txBox="1"/>
          <p:nvPr/>
        </p:nvSpPr>
        <p:spPr>
          <a:xfrm>
            <a:off x="2071670" y="2643182"/>
            <a:ext cx="1071570" cy="276999"/>
          </a:xfrm>
          <a:prstGeom prst="rect">
            <a:avLst/>
          </a:prstGeom>
          <a:noFill/>
        </p:spPr>
        <p:txBody>
          <a:bodyPr wrap="square" rtlCol="0">
            <a:spAutoFit/>
          </a:bodyPr>
          <a:lstStyle/>
          <a:p>
            <a:r>
              <a:rPr lang="fr-FR" sz="1200" b="1" dirty="0" smtClean="0">
                <a:latin typeface="Poor Richard" pitchFamily="18" charset="0"/>
              </a:rPr>
              <a:t>Royaume-Uni</a:t>
            </a:r>
            <a:endParaRPr lang="fr-FR" sz="1200" b="1" dirty="0">
              <a:latin typeface="Poor Richard" pitchFamily="18" charset="0"/>
            </a:endParaRPr>
          </a:p>
        </p:txBody>
      </p:sp>
      <p:sp>
        <p:nvSpPr>
          <p:cNvPr id="13" name="ZoneTexte 12"/>
          <p:cNvSpPr txBox="1"/>
          <p:nvPr/>
        </p:nvSpPr>
        <p:spPr>
          <a:xfrm>
            <a:off x="1643042" y="2928934"/>
            <a:ext cx="785818" cy="276999"/>
          </a:xfrm>
          <a:prstGeom prst="rect">
            <a:avLst/>
          </a:prstGeom>
          <a:noFill/>
        </p:spPr>
        <p:txBody>
          <a:bodyPr wrap="square" rtlCol="0">
            <a:spAutoFit/>
          </a:bodyPr>
          <a:lstStyle/>
          <a:p>
            <a:r>
              <a:rPr lang="fr-FR" sz="1200" b="1" dirty="0" smtClean="0">
                <a:latin typeface="Poor Richard" pitchFamily="18" charset="0"/>
              </a:rPr>
              <a:t>Irlande</a:t>
            </a:r>
            <a:endParaRPr lang="fr-FR" sz="1200" b="1" dirty="0">
              <a:latin typeface="Poor Richard" pitchFamily="18" charset="0"/>
            </a:endParaRPr>
          </a:p>
        </p:txBody>
      </p:sp>
      <p:sp>
        <p:nvSpPr>
          <p:cNvPr id="14" name="ZoneTexte 13"/>
          <p:cNvSpPr txBox="1"/>
          <p:nvPr/>
        </p:nvSpPr>
        <p:spPr>
          <a:xfrm>
            <a:off x="1428728" y="5214950"/>
            <a:ext cx="1071570" cy="276999"/>
          </a:xfrm>
          <a:prstGeom prst="rect">
            <a:avLst/>
          </a:prstGeom>
          <a:noFill/>
        </p:spPr>
        <p:txBody>
          <a:bodyPr wrap="square" rtlCol="0">
            <a:spAutoFit/>
          </a:bodyPr>
          <a:lstStyle/>
          <a:p>
            <a:pPr algn="ctr"/>
            <a:r>
              <a:rPr lang="fr-FR" sz="1200" b="1" dirty="0" smtClean="0">
                <a:latin typeface="Poor Richard" pitchFamily="18" charset="0"/>
              </a:rPr>
              <a:t>Espagne</a:t>
            </a:r>
            <a:endParaRPr lang="fr-FR" sz="1200" b="1" dirty="0">
              <a:latin typeface="Poor Richard" pitchFamily="18" charset="0"/>
            </a:endParaRPr>
          </a:p>
        </p:txBody>
      </p:sp>
      <p:sp>
        <p:nvSpPr>
          <p:cNvPr id="15" name="ZoneTexte 14"/>
          <p:cNvSpPr txBox="1"/>
          <p:nvPr/>
        </p:nvSpPr>
        <p:spPr>
          <a:xfrm>
            <a:off x="785786" y="5143512"/>
            <a:ext cx="714380" cy="285752"/>
          </a:xfrm>
          <a:prstGeom prst="rect">
            <a:avLst/>
          </a:prstGeom>
          <a:noFill/>
        </p:spPr>
        <p:txBody>
          <a:bodyPr wrap="square" rtlCol="0">
            <a:spAutoFit/>
          </a:bodyPr>
          <a:lstStyle/>
          <a:p>
            <a:pPr algn="ctr"/>
            <a:r>
              <a:rPr lang="fr-FR" sz="1200" b="1" dirty="0" smtClean="0">
                <a:latin typeface="Poor Richard" pitchFamily="18" charset="0"/>
              </a:rPr>
              <a:t>Portugal</a:t>
            </a:r>
            <a:endParaRPr lang="fr-FR" sz="1200" b="1" dirty="0">
              <a:latin typeface="Poor Richard" pitchFamily="18" charset="0"/>
            </a:endParaRPr>
          </a:p>
        </p:txBody>
      </p:sp>
      <p:sp>
        <p:nvSpPr>
          <p:cNvPr id="16" name="ZoneTexte 15"/>
          <p:cNvSpPr txBox="1"/>
          <p:nvPr/>
        </p:nvSpPr>
        <p:spPr>
          <a:xfrm>
            <a:off x="4071934" y="1928802"/>
            <a:ext cx="928694" cy="276999"/>
          </a:xfrm>
          <a:prstGeom prst="rect">
            <a:avLst/>
          </a:prstGeom>
          <a:noFill/>
        </p:spPr>
        <p:txBody>
          <a:bodyPr wrap="square" rtlCol="0">
            <a:spAutoFit/>
          </a:bodyPr>
          <a:lstStyle/>
          <a:p>
            <a:pPr algn="ctr"/>
            <a:r>
              <a:rPr lang="fr-FR" sz="1200" b="1" dirty="0" smtClean="0">
                <a:latin typeface="Poor Richard" pitchFamily="18" charset="0"/>
              </a:rPr>
              <a:t>Suède</a:t>
            </a:r>
            <a:endParaRPr lang="fr-FR" sz="1200" b="1" dirty="0">
              <a:latin typeface="Poor Richard" pitchFamily="18" charset="0"/>
            </a:endParaRPr>
          </a:p>
        </p:txBody>
      </p:sp>
      <p:sp>
        <p:nvSpPr>
          <p:cNvPr id="17" name="ZoneTexte 16"/>
          <p:cNvSpPr txBox="1"/>
          <p:nvPr/>
        </p:nvSpPr>
        <p:spPr>
          <a:xfrm>
            <a:off x="4929190" y="1285860"/>
            <a:ext cx="1071570" cy="276999"/>
          </a:xfrm>
          <a:prstGeom prst="rect">
            <a:avLst/>
          </a:prstGeom>
          <a:noFill/>
        </p:spPr>
        <p:txBody>
          <a:bodyPr wrap="square" rtlCol="0">
            <a:spAutoFit/>
          </a:bodyPr>
          <a:lstStyle/>
          <a:p>
            <a:pPr algn="ctr"/>
            <a:r>
              <a:rPr lang="fr-FR" sz="1200" b="1" dirty="0" smtClean="0">
                <a:latin typeface="Poor Richard" pitchFamily="18" charset="0"/>
              </a:rPr>
              <a:t>Finlande</a:t>
            </a:r>
            <a:endParaRPr lang="fr-FR" sz="1200" b="1" dirty="0">
              <a:latin typeface="Poor Richard" pitchFamily="18" charset="0"/>
            </a:endParaRPr>
          </a:p>
        </p:txBody>
      </p:sp>
      <p:sp>
        <p:nvSpPr>
          <p:cNvPr id="19" name="ZoneTexte 18"/>
          <p:cNvSpPr txBox="1"/>
          <p:nvPr/>
        </p:nvSpPr>
        <p:spPr>
          <a:xfrm>
            <a:off x="4572000" y="3429000"/>
            <a:ext cx="928694" cy="276999"/>
          </a:xfrm>
          <a:prstGeom prst="rect">
            <a:avLst/>
          </a:prstGeom>
          <a:noFill/>
        </p:spPr>
        <p:txBody>
          <a:bodyPr wrap="square" rtlCol="0">
            <a:spAutoFit/>
          </a:bodyPr>
          <a:lstStyle/>
          <a:p>
            <a:pPr algn="ctr"/>
            <a:r>
              <a:rPr lang="fr-FR" sz="1200" b="1" dirty="0" smtClean="0">
                <a:latin typeface="Poor Richard" pitchFamily="18" charset="0"/>
              </a:rPr>
              <a:t>Pologne</a:t>
            </a:r>
            <a:endParaRPr lang="fr-FR" sz="1200" b="1" dirty="0">
              <a:latin typeface="Poor Richard" pitchFamily="18" charset="0"/>
            </a:endParaRPr>
          </a:p>
        </p:txBody>
      </p:sp>
      <p:sp>
        <p:nvSpPr>
          <p:cNvPr id="20" name="ZoneTexte 19"/>
          <p:cNvSpPr txBox="1"/>
          <p:nvPr/>
        </p:nvSpPr>
        <p:spPr>
          <a:xfrm>
            <a:off x="5214942" y="2214554"/>
            <a:ext cx="928694" cy="276999"/>
          </a:xfrm>
          <a:prstGeom prst="rect">
            <a:avLst/>
          </a:prstGeom>
          <a:noFill/>
        </p:spPr>
        <p:txBody>
          <a:bodyPr wrap="square" rtlCol="0">
            <a:spAutoFit/>
          </a:bodyPr>
          <a:lstStyle/>
          <a:p>
            <a:pPr algn="ctr"/>
            <a:r>
              <a:rPr lang="fr-FR" sz="1200" b="1" dirty="0" smtClean="0">
                <a:latin typeface="Poor Richard" pitchFamily="18" charset="0"/>
              </a:rPr>
              <a:t>Estonie</a:t>
            </a:r>
            <a:endParaRPr lang="fr-FR" sz="1200" b="1" dirty="0">
              <a:latin typeface="Poor Richard" pitchFamily="18" charset="0"/>
            </a:endParaRPr>
          </a:p>
        </p:txBody>
      </p:sp>
      <p:sp>
        <p:nvSpPr>
          <p:cNvPr id="21" name="ZoneTexte 20"/>
          <p:cNvSpPr txBox="1"/>
          <p:nvPr/>
        </p:nvSpPr>
        <p:spPr>
          <a:xfrm>
            <a:off x="5143504" y="2500306"/>
            <a:ext cx="928694" cy="276999"/>
          </a:xfrm>
          <a:prstGeom prst="rect">
            <a:avLst/>
          </a:prstGeom>
          <a:noFill/>
        </p:spPr>
        <p:txBody>
          <a:bodyPr wrap="square" rtlCol="0">
            <a:spAutoFit/>
          </a:bodyPr>
          <a:lstStyle/>
          <a:p>
            <a:pPr algn="ctr"/>
            <a:r>
              <a:rPr lang="fr-FR" sz="1200" b="1" dirty="0" smtClean="0">
                <a:latin typeface="Poor Richard" pitchFamily="18" charset="0"/>
              </a:rPr>
              <a:t>Lettonie</a:t>
            </a:r>
            <a:endParaRPr lang="fr-FR" sz="1200" b="1" dirty="0">
              <a:latin typeface="Poor Richard" pitchFamily="18" charset="0"/>
            </a:endParaRPr>
          </a:p>
        </p:txBody>
      </p:sp>
      <p:sp>
        <p:nvSpPr>
          <p:cNvPr id="22" name="ZoneTexte 21"/>
          <p:cNvSpPr txBox="1"/>
          <p:nvPr/>
        </p:nvSpPr>
        <p:spPr>
          <a:xfrm>
            <a:off x="5072066" y="2786058"/>
            <a:ext cx="928694" cy="276999"/>
          </a:xfrm>
          <a:prstGeom prst="rect">
            <a:avLst/>
          </a:prstGeom>
          <a:noFill/>
        </p:spPr>
        <p:txBody>
          <a:bodyPr wrap="square" rtlCol="0">
            <a:spAutoFit/>
          </a:bodyPr>
          <a:lstStyle/>
          <a:p>
            <a:pPr algn="ctr"/>
            <a:r>
              <a:rPr lang="fr-FR" sz="1200" b="1" dirty="0" smtClean="0">
                <a:latin typeface="Poor Richard" pitchFamily="18" charset="0"/>
              </a:rPr>
              <a:t>Lituanie</a:t>
            </a:r>
            <a:endParaRPr lang="fr-FR" sz="1200" b="1" dirty="0">
              <a:latin typeface="Poor Richard" pitchFamily="18" charset="0"/>
            </a:endParaRPr>
          </a:p>
        </p:txBody>
      </p:sp>
      <p:sp>
        <p:nvSpPr>
          <p:cNvPr id="23" name="ZoneTexte 22"/>
          <p:cNvSpPr txBox="1"/>
          <p:nvPr/>
        </p:nvSpPr>
        <p:spPr>
          <a:xfrm>
            <a:off x="4000496" y="3857628"/>
            <a:ext cx="1143008" cy="276999"/>
          </a:xfrm>
          <a:prstGeom prst="rect">
            <a:avLst/>
          </a:prstGeom>
          <a:noFill/>
        </p:spPr>
        <p:txBody>
          <a:bodyPr wrap="square" rtlCol="0">
            <a:spAutoFit/>
          </a:bodyPr>
          <a:lstStyle/>
          <a:p>
            <a:pPr algn="ctr"/>
            <a:r>
              <a:rPr lang="fr-FR" sz="1200" b="1" dirty="0" err="1" smtClean="0">
                <a:latin typeface="Poor Richard" pitchFamily="18" charset="0"/>
              </a:rPr>
              <a:t>Rép</a:t>
            </a:r>
            <a:r>
              <a:rPr lang="fr-FR" sz="1200" b="1" dirty="0" smtClean="0">
                <a:latin typeface="Poor Richard" pitchFamily="18" charset="0"/>
              </a:rPr>
              <a:t>. Tchèque</a:t>
            </a:r>
            <a:endParaRPr lang="fr-FR" sz="1200" b="1" dirty="0">
              <a:latin typeface="Poor Richard" pitchFamily="18" charset="0"/>
            </a:endParaRPr>
          </a:p>
        </p:txBody>
      </p:sp>
      <p:sp>
        <p:nvSpPr>
          <p:cNvPr id="24" name="ZoneTexte 23"/>
          <p:cNvSpPr txBox="1"/>
          <p:nvPr/>
        </p:nvSpPr>
        <p:spPr>
          <a:xfrm>
            <a:off x="4643438" y="4000504"/>
            <a:ext cx="928694" cy="276999"/>
          </a:xfrm>
          <a:prstGeom prst="rect">
            <a:avLst/>
          </a:prstGeom>
          <a:noFill/>
        </p:spPr>
        <p:txBody>
          <a:bodyPr wrap="square" rtlCol="0">
            <a:spAutoFit/>
          </a:bodyPr>
          <a:lstStyle/>
          <a:p>
            <a:pPr algn="ctr"/>
            <a:r>
              <a:rPr lang="fr-FR" sz="1200" b="1" dirty="0" smtClean="0">
                <a:latin typeface="Poor Richard" pitchFamily="18" charset="0"/>
              </a:rPr>
              <a:t>Slovaquie</a:t>
            </a:r>
            <a:endParaRPr lang="fr-FR" sz="1200" b="1" dirty="0">
              <a:latin typeface="Poor Richard" pitchFamily="18" charset="0"/>
            </a:endParaRPr>
          </a:p>
        </p:txBody>
      </p:sp>
      <p:sp>
        <p:nvSpPr>
          <p:cNvPr id="25" name="ZoneTexte 24"/>
          <p:cNvSpPr txBox="1"/>
          <p:nvPr/>
        </p:nvSpPr>
        <p:spPr>
          <a:xfrm>
            <a:off x="3929058" y="4286256"/>
            <a:ext cx="928694" cy="276999"/>
          </a:xfrm>
          <a:prstGeom prst="rect">
            <a:avLst/>
          </a:prstGeom>
          <a:noFill/>
        </p:spPr>
        <p:txBody>
          <a:bodyPr wrap="square" rtlCol="0">
            <a:spAutoFit/>
          </a:bodyPr>
          <a:lstStyle/>
          <a:p>
            <a:pPr algn="ctr"/>
            <a:r>
              <a:rPr lang="fr-FR" sz="1200" b="1" dirty="0" smtClean="0">
                <a:latin typeface="Poor Richard" pitchFamily="18" charset="0"/>
              </a:rPr>
              <a:t>Autriche</a:t>
            </a:r>
            <a:endParaRPr lang="fr-FR" sz="1200" b="1" dirty="0">
              <a:latin typeface="Poor Richard" pitchFamily="18" charset="0"/>
            </a:endParaRPr>
          </a:p>
        </p:txBody>
      </p:sp>
      <p:sp>
        <p:nvSpPr>
          <p:cNvPr id="26" name="ZoneTexte 25"/>
          <p:cNvSpPr txBox="1"/>
          <p:nvPr/>
        </p:nvSpPr>
        <p:spPr>
          <a:xfrm>
            <a:off x="4572000" y="4357694"/>
            <a:ext cx="928694" cy="276999"/>
          </a:xfrm>
          <a:prstGeom prst="rect">
            <a:avLst/>
          </a:prstGeom>
          <a:noFill/>
        </p:spPr>
        <p:txBody>
          <a:bodyPr wrap="square" rtlCol="0">
            <a:spAutoFit/>
          </a:bodyPr>
          <a:lstStyle/>
          <a:p>
            <a:pPr algn="ctr"/>
            <a:r>
              <a:rPr lang="fr-FR" sz="1200" b="1" dirty="0" smtClean="0">
                <a:latin typeface="Poor Richard" pitchFamily="18" charset="0"/>
              </a:rPr>
              <a:t>Hongrie</a:t>
            </a:r>
            <a:endParaRPr lang="fr-FR" sz="1200" b="1" dirty="0">
              <a:latin typeface="Poor Richard" pitchFamily="18" charset="0"/>
            </a:endParaRPr>
          </a:p>
        </p:txBody>
      </p:sp>
      <p:sp>
        <p:nvSpPr>
          <p:cNvPr id="27" name="ZoneTexte 26"/>
          <p:cNvSpPr txBox="1"/>
          <p:nvPr/>
        </p:nvSpPr>
        <p:spPr>
          <a:xfrm>
            <a:off x="5357818" y="4500570"/>
            <a:ext cx="928694" cy="276999"/>
          </a:xfrm>
          <a:prstGeom prst="rect">
            <a:avLst/>
          </a:prstGeom>
          <a:noFill/>
        </p:spPr>
        <p:txBody>
          <a:bodyPr wrap="square" rtlCol="0">
            <a:spAutoFit/>
          </a:bodyPr>
          <a:lstStyle/>
          <a:p>
            <a:pPr algn="ctr"/>
            <a:r>
              <a:rPr lang="fr-FR" sz="1200" b="1" dirty="0" smtClean="0">
                <a:latin typeface="Poor Richard" pitchFamily="18" charset="0"/>
              </a:rPr>
              <a:t>Roumanie</a:t>
            </a:r>
            <a:endParaRPr lang="fr-FR" sz="1200" b="1" dirty="0">
              <a:latin typeface="Poor Richard" pitchFamily="18" charset="0"/>
            </a:endParaRPr>
          </a:p>
        </p:txBody>
      </p:sp>
      <p:sp>
        <p:nvSpPr>
          <p:cNvPr id="29" name="ZoneTexte 28"/>
          <p:cNvSpPr txBox="1"/>
          <p:nvPr/>
        </p:nvSpPr>
        <p:spPr>
          <a:xfrm>
            <a:off x="5429256" y="5072074"/>
            <a:ext cx="928694" cy="276999"/>
          </a:xfrm>
          <a:prstGeom prst="rect">
            <a:avLst/>
          </a:prstGeom>
          <a:noFill/>
        </p:spPr>
        <p:txBody>
          <a:bodyPr wrap="square" rtlCol="0">
            <a:spAutoFit/>
          </a:bodyPr>
          <a:lstStyle/>
          <a:p>
            <a:pPr algn="ctr"/>
            <a:r>
              <a:rPr lang="fr-FR" sz="1200" b="1" dirty="0" smtClean="0">
                <a:latin typeface="Poor Richard" pitchFamily="18" charset="0"/>
              </a:rPr>
              <a:t>Bulgarie</a:t>
            </a:r>
            <a:endParaRPr lang="fr-FR" sz="1200" b="1" dirty="0">
              <a:latin typeface="Poor Richard" pitchFamily="18" charset="0"/>
            </a:endParaRPr>
          </a:p>
        </p:txBody>
      </p:sp>
      <p:sp>
        <p:nvSpPr>
          <p:cNvPr id="30" name="ZoneTexte 29"/>
          <p:cNvSpPr txBox="1"/>
          <p:nvPr/>
        </p:nvSpPr>
        <p:spPr>
          <a:xfrm>
            <a:off x="4000496" y="4572008"/>
            <a:ext cx="928694" cy="276999"/>
          </a:xfrm>
          <a:prstGeom prst="rect">
            <a:avLst/>
          </a:prstGeom>
          <a:noFill/>
        </p:spPr>
        <p:txBody>
          <a:bodyPr wrap="square" rtlCol="0">
            <a:spAutoFit/>
          </a:bodyPr>
          <a:lstStyle/>
          <a:p>
            <a:pPr algn="ctr"/>
            <a:r>
              <a:rPr lang="fr-FR" sz="1200" b="1" dirty="0" smtClean="0">
                <a:latin typeface="Poor Richard" pitchFamily="18" charset="0"/>
              </a:rPr>
              <a:t>Slovénie</a:t>
            </a:r>
            <a:endParaRPr lang="fr-FR" sz="1200" b="1" dirty="0">
              <a:latin typeface="Poor Richard" pitchFamily="18" charset="0"/>
            </a:endParaRPr>
          </a:p>
        </p:txBody>
      </p:sp>
      <p:sp>
        <p:nvSpPr>
          <p:cNvPr id="31" name="ZoneTexte 30"/>
          <p:cNvSpPr txBox="1"/>
          <p:nvPr/>
        </p:nvSpPr>
        <p:spPr>
          <a:xfrm>
            <a:off x="4071934" y="4786322"/>
            <a:ext cx="928694" cy="276999"/>
          </a:xfrm>
          <a:prstGeom prst="rect">
            <a:avLst/>
          </a:prstGeom>
          <a:noFill/>
        </p:spPr>
        <p:txBody>
          <a:bodyPr wrap="square" rtlCol="0">
            <a:spAutoFit/>
          </a:bodyPr>
          <a:lstStyle/>
          <a:p>
            <a:pPr algn="ctr"/>
            <a:r>
              <a:rPr lang="fr-FR" sz="1200" b="1" dirty="0" smtClean="0">
                <a:latin typeface="Poor Richard" pitchFamily="18" charset="0"/>
              </a:rPr>
              <a:t>Croatie</a:t>
            </a:r>
            <a:endParaRPr lang="fr-FR" sz="1200" b="1" dirty="0">
              <a:latin typeface="Poor Richard" pitchFamily="18" charset="0"/>
            </a:endParaRPr>
          </a:p>
        </p:txBody>
      </p:sp>
      <p:sp>
        <p:nvSpPr>
          <p:cNvPr id="32" name="ZoneTexte 31"/>
          <p:cNvSpPr txBox="1"/>
          <p:nvPr/>
        </p:nvSpPr>
        <p:spPr>
          <a:xfrm>
            <a:off x="4000496" y="6581001"/>
            <a:ext cx="928694" cy="276999"/>
          </a:xfrm>
          <a:prstGeom prst="rect">
            <a:avLst/>
          </a:prstGeom>
          <a:noFill/>
        </p:spPr>
        <p:txBody>
          <a:bodyPr wrap="square" rtlCol="0">
            <a:spAutoFit/>
          </a:bodyPr>
          <a:lstStyle/>
          <a:p>
            <a:pPr algn="ctr"/>
            <a:r>
              <a:rPr lang="fr-FR" sz="1200" b="1" dirty="0" smtClean="0">
                <a:latin typeface="Poor Richard" pitchFamily="18" charset="0"/>
              </a:rPr>
              <a:t>Malte</a:t>
            </a:r>
            <a:endParaRPr lang="fr-FR" sz="1200" b="1" dirty="0">
              <a:latin typeface="Poor Richard" pitchFamily="18" charset="0"/>
            </a:endParaRPr>
          </a:p>
        </p:txBody>
      </p:sp>
      <p:sp>
        <p:nvSpPr>
          <p:cNvPr id="33" name="ZoneTexte 32"/>
          <p:cNvSpPr txBox="1"/>
          <p:nvPr/>
        </p:nvSpPr>
        <p:spPr>
          <a:xfrm>
            <a:off x="5072066" y="5715016"/>
            <a:ext cx="928694" cy="276999"/>
          </a:xfrm>
          <a:prstGeom prst="rect">
            <a:avLst/>
          </a:prstGeom>
          <a:noFill/>
        </p:spPr>
        <p:txBody>
          <a:bodyPr wrap="square" rtlCol="0">
            <a:spAutoFit/>
          </a:bodyPr>
          <a:lstStyle/>
          <a:p>
            <a:pPr algn="ctr"/>
            <a:r>
              <a:rPr lang="fr-FR" sz="1200" b="1" dirty="0" smtClean="0">
                <a:latin typeface="Poor Richard" pitchFamily="18" charset="0"/>
              </a:rPr>
              <a:t>Grèce</a:t>
            </a:r>
            <a:endParaRPr lang="fr-FR" sz="1200" b="1" dirty="0">
              <a:latin typeface="Poor Richard" pitchFamily="18" charset="0"/>
            </a:endParaRPr>
          </a:p>
        </p:txBody>
      </p:sp>
      <p:sp>
        <p:nvSpPr>
          <p:cNvPr id="34" name="ZoneTexte 33"/>
          <p:cNvSpPr txBox="1"/>
          <p:nvPr/>
        </p:nvSpPr>
        <p:spPr>
          <a:xfrm>
            <a:off x="6858016" y="6357958"/>
            <a:ext cx="928694" cy="276999"/>
          </a:xfrm>
          <a:prstGeom prst="rect">
            <a:avLst/>
          </a:prstGeom>
          <a:noFill/>
        </p:spPr>
        <p:txBody>
          <a:bodyPr wrap="square" rtlCol="0">
            <a:spAutoFit/>
          </a:bodyPr>
          <a:lstStyle/>
          <a:p>
            <a:pPr algn="ctr"/>
            <a:r>
              <a:rPr lang="fr-FR" sz="1200" b="1" dirty="0" smtClean="0">
                <a:latin typeface="Poor Richard" pitchFamily="18" charset="0"/>
              </a:rPr>
              <a:t>Chypre</a:t>
            </a:r>
            <a:endParaRPr lang="fr-FR" sz="1200" b="1" dirty="0">
              <a:latin typeface="Poor Richard" pitchFamily="18" charset="0"/>
            </a:endParaRPr>
          </a:p>
        </p:txBody>
      </p:sp>
      <p:sp>
        <p:nvSpPr>
          <p:cNvPr id="35" name="ZoneTexte 34"/>
          <p:cNvSpPr txBox="1"/>
          <p:nvPr/>
        </p:nvSpPr>
        <p:spPr>
          <a:xfrm>
            <a:off x="1000100" y="3643314"/>
            <a:ext cx="1071570" cy="738664"/>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Océan</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Atlantique</a:t>
            </a:r>
            <a:endParaRPr lang="fr-FR" sz="1400" b="1" dirty="0">
              <a:solidFill>
                <a:srgbClr val="0033CC"/>
              </a:solidFill>
              <a:latin typeface="Poor Richard" pitchFamily="18" charset="0"/>
            </a:endParaRPr>
          </a:p>
        </p:txBody>
      </p:sp>
      <p:sp>
        <p:nvSpPr>
          <p:cNvPr id="36" name="ZoneTexte 35"/>
          <p:cNvSpPr txBox="1"/>
          <p:nvPr/>
        </p:nvSpPr>
        <p:spPr>
          <a:xfrm>
            <a:off x="2714612" y="1857364"/>
            <a:ext cx="1071570" cy="1169551"/>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Du</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Nord</a:t>
            </a:r>
            <a:endParaRPr lang="fr-FR" sz="1400" b="1" dirty="0">
              <a:solidFill>
                <a:srgbClr val="0033CC"/>
              </a:solidFill>
              <a:latin typeface="Poor Richard" pitchFamily="18" charset="0"/>
            </a:endParaRPr>
          </a:p>
        </p:txBody>
      </p:sp>
      <p:sp>
        <p:nvSpPr>
          <p:cNvPr id="37" name="ZoneTexte 36"/>
          <p:cNvSpPr txBox="1"/>
          <p:nvPr/>
        </p:nvSpPr>
        <p:spPr>
          <a:xfrm>
            <a:off x="2500298" y="578645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38" name="ZoneTexte 37"/>
          <p:cNvSpPr txBox="1"/>
          <p:nvPr/>
        </p:nvSpPr>
        <p:spPr>
          <a:xfrm>
            <a:off x="4572000" y="6357958"/>
            <a:ext cx="121444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Méditerranée</a:t>
            </a:r>
          </a:p>
        </p:txBody>
      </p:sp>
      <p:sp>
        <p:nvSpPr>
          <p:cNvPr id="39" name="ZoneTexte 38"/>
          <p:cNvSpPr txBox="1"/>
          <p:nvPr/>
        </p:nvSpPr>
        <p:spPr>
          <a:xfrm>
            <a:off x="6500826" y="471488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 Noire</a:t>
            </a:r>
          </a:p>
        </p:txBody>
      </p:sp>
      <p:sp>
        <p:nvSpPr>
          <p:cNvPr id="40" name="ZoneTexte 39"/>
          <p:cNvSpPr txBox="1"/>
          <p:nvPr/>
        </p:nvSpPr>
        <p:spPr>
          <a:xfrm>
            <a:off x="4643438" y="2000240"/>
            <a:ext cx="85725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41" name="ZoneTexte 40"/>
          <p:cNvSpPr txBox="1"/>
          <p:nvPr/>
        </p:nvSpPr>
        <p:spPr>
          <a:xfrm>
            <a:off x="4357686" y="2857496"/>
            <a:ext cx="928694" cy="307777"/>
          </a:xfrm>
          <a:prstGeom prst="rect">
            <a:avLst/>
          </a:prstGeom>
          <a:noFill/>
        </p:spPr>
        <p:txBody>
          <a:bodyPr wrap="square" rtlCol="0">
            <a:spAutoFit/>
          </a:bodyPr>
          <a:lstStyle/>
          <a:p>
            <a:r>
              <a:rPr lang="fr-FR" sz="1400" b="1" dirty="0" smtClean="0">
                <a:solidFill>
                  <a:srgbClr val="0033CC"/>
                </a:solidFill>
                <a:latin typeface="Poor Richard" pitchFamily="18" charset="0"/>
              </a:rPr>
              <a:t>Baltique</a:t>
            </a:r>
          </a:p>
        </p:txBody>
      </p:sp>
      <p:sp>
        <p:nvSpPr>
          <p:cNvPr id="42" name="Ellipse 41"/>
          <p:cNvSpPr/>
          <p:nvPr/>
        </p:nvSpPr>
        <p:spPr>
          <a:xfrm>
            <a:off x="2786050" y="4071942"/>
            <a:ext cx="142876" cy="14287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857488" y="4143380"/>
            <a:ext cx="428628" cy="253916"/>
          </a:xfrm>
          <a:prstGeom prst="rect">
            <a:avLst/>
          </a:prstGeom>
          <a:noFill/>
        </p:spPr>
        <p:txBody>
          <a:bodyPr wrap="square" rtlCol="0">
            <a:spAutoFit/>
          </a:bodyPr>
          <a:lstStyle/>
          <a:p>
            <a:r>
              <a:rPr lang="fr-FR" sz="1050" dirty="0" smtClean="0">
                <a:latin typeface="Poor Richard" pitchFamily="18" charset="0"/>
              </a:rPr>
              <a:t>Paris</a:t>
            </a:r>
            <a:endParaRPr lang="fr-FR" sz="1050" dirty="0">
              <a:latin typeface="Poor Richard" pitchFamily="18" charset="0"/>
            </a:endParaRPr>
          </a:p>
        </p:txBody>
      </p:sp>
      <p:sp>
        <p:nvSpPr>
          <p:cNvPr id="44" name="Ellipse 43"/>
          <p:cNvSpPr/>
          <p:nvPr/>
        </p:nvSpPr>
        <p:spPr>
          <a:xfrm>
            <a:off x="2643174" y="3429000"/>
            <a:ext cx="142876" cy="14287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2071670" y="3357562"/>
            <a:ext cx="642942" cy="253916"/>
          </a:xfrm>
          <a:prstGeom prst="rect">
            <a:avLst/>
          </a:prstGeom>
          <a:noFill/>
        </p:spPr>
        <p:txBody>
          <a:bodyPr wrap="square" rtlCol="0">
            <a:spAutoFit/>
          </a:bodyPr>
          <a:lstStyle/>
          <a:p>
            <a:pPr algn="r"/>
            <a:r>
              <a:rPr lang="fr-FR" sz="1050" dirty="0" smtClean="0">
                <a:latin typeface="Poor Richard" pitchFamily="18" charset="0"/>
              </a:rPr>
              <a:t>Londres</a:t>
            </a:r>
            <a:endParaRPr lang="fr-FR" sz="1050" dirty="0">
              <a:latin typeface="Poor Richard" pitchFamily="18" charset="0"/>
            </a:endParaRPr>
          </a:p>
        </p:txBody>
      </p:sp>
      <p:cxnSp>
        <p:nvCxnSpPr>
          <p:cNvPr id="47" name="Connecteur droit 46"/>
          <p:cNvCxnSpPr>
            <a:stCxn id="44" idx="5"/>
          </p:cNvCxnSpPr>
          <p:nvPr/>
        </p:nvCxnSpPr>
        <p:spPr>
          <a:xfrm rot="16200000" flipH="1">
            <a:off x="2800845" y="3515233"/>
            <a:ext cx="163800" cy="2352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flipH="1" flipV="1">
            <a:off x="2821769" y="3893347"/>
            <a:ext cx="285752" cy="714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16200000" flipH="1">
            <a:off x="2607455" y="4536289"/>
            <a:ext cx="857256" cy="21431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16200000" flipH="1">
            <a:off x="3144034" y="3572670"/>
            <a:ext cx="571504" cy="28416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16200000" flipH="1">
            <a:off x="3107521" y="4464851"/>
            <a:ext cx="1000132" cy="7143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74" name="Forme libre 73"/>
          <p:cNvSpPr/>
          <p:nvPr/>
        </p:nvSpPr>
        <p:spPr>
          <a:xfrm>
            <a:off x="2497541" y="3261815"/>
            <a:ext cx="1326107" cy="2042615"/>
          </a:xfrm>
          <a:custGeom>
            <a:avLst/>
            <a:gdLst>
              <a:gd name="connsiteX0" fmla="*/ 341193 w 1326107"/>
              <a:gd name="connsiteY0" fmla="*/ 13648 h 2042615"/>
              <a:gd name="connsiteX1" fmla="*/ 177420 w 1326107"/>
              <a:gd name="connsiteY1" fmla="*/ 13648 h 2042615"/>
              <a:gd name="connsiteX2" fmla="*/ 27295 w 1326107"/>
              <a:gd name="connsiteY2" fmla="*/ 95534 h 2042615"/>
              <a:gd name="connsiteX3" fmla="*/ 13647 w 1326107"/>
              <a:gd name="connsiteY3" fmla="*/ 313898 h 2042615"/>
              <a:gd name="connsiteX4" fmla="*/ 95534 w 1326107"/>
              <a:gd name="connsiteY4" fmla="*/ 723331 h 2042615"/>
              <a:gd name="connsiteX5" fmla="*/ 313898 w 1326107"/>
              <a:gd name="connsiteY5" fmla="*/ 1064525 h 2042615"/>
              <a:gd name="connsiteX6" fmla="*/ 477671 w 1326107"/>
              <a:gd name="connsiteY6" fmla="*/ 1446663 h 2042615"/>
              <a:gd name="connsiteX7" fmla="*/ 545910 w 1326107"/>
              <a:gd name="connsiteY7" fmla="*/ 1801504 h 2042615"/>
              <a:gd name="connsiteX8" fmla="*/ 818865 w 1326107"/>
              <a:gd name="connsiteY8" fmla="*/ 2019869 h 2042615"/>
              <a:gd name="connsiteX9" fmla="*/ 1146411 w 1326107"/>
              <a:gd name="connsiteY9" fmla="*/ 1937982 h 2042615"/>
              <a:gd name="connsiteX10" fmla="*/ 1282889 w 1326107"/>
              <a:gd name="connsiteY10" fmla="*/ 1637731 h 2042615"/>
              <a:gd name="connsiteX11" fmla="*/ 1323832 w 1326107"/>
              <a:gd name="connsiteY11" fmla="*/ 1173707 h 2042615"/>
              <a:gd name="connsiteX12" fmla="*/ 1269241 w 1326107"/>
              <a:gd name="connsiteY12" fmla="*/ 696036 h 2042615"/>
              <a:gd name="connsiteX13" fmla="*/ 1091820 w 1326107"/>
              <a:gd name="connsiteY13" fmla="*/ 300251 h 2042615"/>
              <a:gd name="connsiteX14" fmla="*/ 832513 w 1326107"/>
              <a:gd name="connsiteY14" fmla="*/ 68239 h 2042615"/>
              <a:gd name="connsiteX15" fmla="*/ 259307 w 1326107"/>
              <a:gd name="connsiteY15" fmla="*/ 13648 h 204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6107" h="2042615">
                <a:moveTo>
                  <a:pt x="341193" y="13648"/>
                </a:moveTo>
                <a:cubicBezTo>
                  <a:pt x="285464" y="6824"/>
                  <a:pt x="229736" y="0"/>
                  <a:pt x="177420" y="13648"/>
                </a:cubicBezTo>
                <a:cubicBezTo>
                  <a:pt x="125104" y="27296"/>
                  <a:pt x="54590" y="45492"/>
                  <a:pt x="27295" y="95534"/>
                </a:cubicBezTo>
                <a:cubicBezTo>
                  <a:pt x="0" y="145576"/>
                  <a:pt x="2274" y="209265"/>
                  <a:pt x="13647" y="313898"/>
                </a:cubicBezTo>
                <a:cubicBezTo>
                  <a:pt x="25020" y="418531"/>
                  <a:pt x="45492" y="598227"/>
                  <a:pt x="95534" y="723331"/>
                </a:cubicBezTo>
                <a:cubicBezTo>
                  <a:pt x="145576" y="848436"/>
                  <a:pt x="250209" y="943970"/>
                  <a:pt x="313898" y="1064525"/>
                </a:cubicBezTo>
                <a:cubicBezTo>
                  <a:pt x="377587" y="1185080"/>
                  <a:pt x="439002" y="1323833"/>
                  <a:pt x="477671" y="1446663"/>
                </a:cubicBezTo>
                <a:cubicBezTo>
                  <a:pt x="516340" y="1569493"/>
                  <a:pt x="489044" y="1705970"/>
                  <a:pt x="545910" y="1801504"/>
                </a:cubicBezTo>
                <a:cubicBezTo>
                  <a:pt x="602776" y="1897038"/>
                  <a:pt x="718782" y="1997123"/>
                  <a:pt x="818865" y="2019869"/>
                </a:cubicBezTo>
                <a:cubicBezTo>
                  <a:pt x="918948" y="2042615"/>
                  <a:pt x="1069074" y="2001672"/>
                  <a:pt x="1146411" y="1937982"/>
                </a:cubicBezTo>
                <a:cubicBezTo>
                  <a:pt x="1223748" y="1874292"/>
                  <a:pt x="1253319" y="1765110"/>
                  <a:pt x="1282889" y="1637731"/>
                </a:cubicBezTo>
                <a:cubicBezTo>
                  <a:pt x="1312459" y="1510352"/>
                  <a:pt x="1326107" y="1330656"/>
                  <a:pt x="1323832" y="1173707"/>
                </a:cubicBezTo>
                <a:cubicBezTo>
                  <a:pt x="1321557" y="1016758"/>
                  <a:pt x="1307910" y="841612"/>
                  <a:pt x="1269241" y="696036"/>
                </a:cubicBezTo>
                <a:cubicBezTo>
                  <a:pt x="1230572" y="550460"/>
                  <a:pt x="1164608" y="404884"/>
                  <a:pt x="1091820" y="300251"/>
                </a:cubicBezTo>
                <a:cubicBezTo>
                  <a:pt x="1019032" y="195618"/>
                  <a:pt x="971265" y="116006"/>
                  <a:pt x="832513" y="68239"/>
                </a:cubicBezTo>
                <a:cubicBezTo>
                  <a:pt x="693761" y="20472"/>
                  <a:pt x="476534" y="17060"/>
                  <a:pt x="259307" y="13648"/>
                </a:cubicBezTo>
              </a:path>
            </a:pathLst>
          </a:custGeom>
          <a:solidFill>
            <a:srgbClr val="FF0000">
              <a:alpha val="30196"/>
            </a:srgbClr>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2571736" y="4429132"/>
            <a:ext cx="714380" cy="276999"/>
          </a:xfrm>
          <a:prstGeom prst="rect">
            <a:avLst/>
          </a:prstGeom>
          <a:noFill/>
        </p:spPr>
        <p:txBody>
          <a:bodyPr wrap="square" rtlCol="0">
            <a:spAutoFit/>
          </a:bodyPr>
          <a:lstStyle/>
          <a:p>
            <a:r>
              <a:rPr lang="fr-FR" sz="1200" b="1" dirty="0" smtClean="0">
                <a:latin typeface="Poor Richard" pitchFamily="18" charset="0"/>
              </a:rPr>
              <a:t>France</a:t>
            </a:r>
            <a:endParaRPr lang="fr-FR" sz="1200" b="1" dirty="0">
              <a:latin typeface="Poor Richard" pitchFamily="18" charset="0"/>
            </a:endParaRPr>
          </a:p>
        </p:txBody>
      </p:sp>
      <p:sp>
        <p:nvSpPr>
          <p:cNvPr id="52" name="ZoneTexte 51"/>
          <p:cNvSpPr txBox="1"/>
          <p:nvPr/>
        </p:nvSpPr>
        <p:spPr>
          <a:xfrm>
            <a:off x="2357422" y="4000504"/>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54" name="ZoneTexte 53"/>
          <p:cNvSpPr txBox="1"/>
          <p:nvPr/>
        </p:nvSpPr>
        <p:spPr>
          <a:xfrm>
            <a:off x="3857620" y="3286124"/>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55" name="ZoneTexte 54"/>
          <p:cNvSpPr txBox="1"/>
          <p:nvPr/>
        </p:nvSpPr>
        <p:spPr>
          <a:xfrm>
            <a:off x="1643042" y="5429264"/>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56" name="ZoneTexte 55"/>
          <p:cNvSpPr txBox="1"/>
          <p:nvPr/>
        </p:nvSpPr>
        <p:spPr>
          <a:xfrm>
            <a:off x="928662" y="5286388"/>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57" name="ZoneTexte 56"/>
          <p:cNvSpPr txBox="1"/>
          <p:nvPr/>
        </p:nvSpPr>
        <p:spPr>
          <a:xfrm>
            <a:off x="1785918" y="2786058"/>
            <a:ext cx="428628" cy="338554"/>
          </a:xfrm>
          <a:prstGeom prst="rect">
            <a:avLst/>
          </a:prstGeom>
          <a:noFill/>
        </p:spPr>
        <p:txBody>
          <a:bodyPr wrap="square" rtlCol="0">
            <a:spAutoFit/>
          </a:bodyPr>
          <a:lstStyle/>
          <a:p>
            <a:r>
              <a:rPr lang="fr-FR" sz="1600" b="1" dirty="0" smtClean="0">
                <a:latin typeface="Palatino Linotype" pitchFamily="18" charset="0"/>
              </a:rPr>
              <a:t>€</a:t>
            </a:r>
            <a:endParaRPr lang="fr-FR" sz="1600" b="1" dirty="0">
              <a:latin typeface="Palatino Linotype" pitchFamily="18" charset="0"/>
            </a:endParaRPr>
          </a:p>
        </p:txBody>
      </p:sp>
      <p:sp>
        <p:nvSpPr>
          <p:cNvPr id="59" name="ZoneTexte 58"/>
          <p:cNvSpPr txBox="1"/>
          <p:nvPr/>
        </p:nvSpPr>
        <p:spPr>
          <a:xfrm>
            <a:off x="3857620" y="4857760"/>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60" name="ZoneTexte 59"/>
          <p:cNvSpPr txBox="1"/>
          <p:nvPr/>
        </p:nvSpPr>
        <p:spPr>
          <a:xfrm>
            <a:off x="4071934" y="6357958"/>
            <a:ext cx="428628" cy="338554"/>
          </a:xfrm>
          <a:prstGeom prst="rect">
            <a:avLst/>
          </a:prstGeom>
          <a:noFill/>
        </p:spPr>
        <p:txBody>
          <a:bodyPr wrap="square" rtlCol="0">
            <a:spAutoFit/>
          </a:bodyPr>
          <a:lstStyle/>
          <a:p>
            <a:r>
              <a:rPr lang="fr-FR" sz="1600" b="1" dirty="0" smtClean="0">
                <a:latin typeface="Palatino Linotype" pitchFamily="18" charset="0"/>
              </a:rPr>
              <a:t>€</a:t>
            </a:r>
            <a:endParaRPr lang="fr-FR" sz="1600" b="1" dirty="0">
              <a:latin typeface="Palatino Linotype" pitchFamily="18" charset="0"/>
            </a:endParaRPr>
          </a:p>
        </p:txBody>
      </p:sp>
      <p:sp>
        <p:nvSpPr>
          <p:cNvPr id="61" name="ZoneTexte 60"/>
          <p:cNvSpPr txBox="1"/>
          <p:nvPr/>
        </p:nvSpPr>
        <p:spPr>
          <a:xfrm>
            <a:off x="5286380" y="1428736"/>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62" name="ZoneTexte 61"/>
          <p:cNvSpPr txBox="1"/>
          <p:nvPr/>
        </p:nvSpPr>
        <p:spPr>
          <a:xfrm>
            <a:off x="5429256" y="2000240"/>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63" name="ZoneTexte 62"/>
          <p:cNvSpPr txBox="1"/>
          <p:nvPr/>
        </p:nvSpPr>
        <p:spPr>
          <a:xfrm>
            <a:off x="5286380" y="2928934"/>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64" name="ZoneTexte 63"/>
          <p:cNvSpPr txBox="1"/>
          <p:nvPr/>
        </p:nvSpPr>
        <p:spPr>
          <a:xfrm>
            <a:off x="5072066" y="2500306"/>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65" name="ZoneTexte 64"/>
          <p:cNvSpPr txBox="1"/>
          <p:nvPr/>
        </p:nvSpPr>
        <p:spPr>
          <a:xfrm>
            <a:off x="4786314" y="4143380"/>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66" name="ZoneTexte 65"/>
          <p:cNvSpPr txBox="1"/>
          <p:nvPr/>
        </p:nvSpPr>
        <p:spPr>
          <a:xfrm>
            <a:off x="4143372" y="4357694"/>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67" name="ZoneTexte 66"/>
          <p:cNvSpPr txBox="1"/>
          <p:nvPr/>
        </p:nvSpPr>
        <p:spPr>
          <a:xfrm>
            <a:off x="4286248" y="4429132"/>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69" name="ZoneTexte 68"/>
          <p:cNvSpPr txBox="1"/>
          <p:nvPr/>
        </p:nvSpPr>
        <p:spPr>
          <a:xfrm>
            <a:off x="5357818" y="5929330"/>
            <a:ext cx="428628" cy="461665"/>
          </a:xfrm>
          <a:prstGeom prst="rect">
            <a:avLst/>
          </a:prstGeom>
          <a:noFill/>
        </p:spPr>
        <p:txBody>
          <a:bodyPr wrap="square" rtlCol="0">
            <a:spAutoFit/>
          </a:bodyPr>
          <a:lstStyle/>
          <a:p>
            <a:r>
              <a:rPr lang="fr-FR" sz="2400" b="1" dirty="0" smtClean="0">
                <a:latin typeface="Palatino Linotype" pitchFamily="18" charset="0"/>
              </a:rPr>
              <a:t>€</a:t>
            </a:r>
            <a:endParaRPr lang="fr-FR" sz="2400" b="1" dirty="0">
              <a:latin typeface="Palatino Linotype" pitchFamily="18" charset="0"/>
            </a:endParaRPr>
          </a:p>
        </p:txBody>
      </p:sp>
      <p:sp>
        <p:nvSpPr>
          <p:cNvPr id="70" name="ZoneTexte 69"/>
          <p:cNvSpPr txBox="1"/>
          <p:nvPr/>
        </p:nvSpPr>
        <p:spPr>
          <a:xfrm>
            <a:off x="7286644" y="6143644"/>
            <a:ext cx="428628" cy="369332"/>
          </a:xfrm>
          <a:prstGeom prst="rect">
            <a:avLst/>
          </a:prstGeom>
          <a:noFill/>
        </p:spPr>
        <p:txBody>
          <a:bodyPr wrap="square" rtlCol="0">
            <a:spAutoFit/>
          </a:bodyPr>
          <a:lstStyle/>
          <a:p>
            <a:r>
              <a:rPr lang="fr-FR" b="1" dirty="0" smtClean="0">
                <a:latin typeface="Palatino Linotype" pitchFamily="18" charset="0"/>
              </a:rPr>
              <a:t>€</a:t>
            </a:r>
            <a:endParaRPr lang="fr-FR" b="1" dirty="0">
              <a:latin typeface="Palatino Linotype" pitchFamily="18" charset="0"/>
            </a:endParaRPr>
          </a:p>
        </p:txBody>
      </p:sp>
      <p:sp>
        <p:nvSpPr>
          <p:cNvPr id="72" name="ZoneTexte 71"/>
          <p:cNvSpPr txBox="1"/>
          <p:nvPr/>
        </p:nvSpPr>
        <p:spPr>
          <a:xfrm>
            <a:off x="3000364" y="3786190"/>
            <a:ext cx="428628" cy="307777"/>
          </a:xfrm>
          <a:prstGeom prst="rect">
            <a:avLst/>
          </a:prstGeom>
          <a:noFill/>
        </p:spPr>
        <p:txBody>
          <a:bodyPr wrap="square" rtlCol="0">
            <a:spAutoFit/>
          </a:bodyPr>
          <a:lstStyle/>
          <a:p>
            <a:r>
              <a:rPr lang="fr-FR" sz="1400" b="1" dirty="0" smtClean="0">
                <a:latin typeface="Palatino Linotype" pitchFamily="18" charset="0"/>
              </a:rPr>
              <a:t>€</a:t>
            </a:r>
            <a:endParaRPr lang="fr-FR" sz="1400" b="1" dirty="0">
              <a:latin typeface="Palatino Linotype" pitchFamily="18" charset="0"/>
            </a:endParaRPr>
          </a:p>
        </p:txBody>
      </p:sp>
      <p:sp>
        <p:nvSpPr>
          <p:cNvPr id="73" name="ZoneTexte 72"/>
          <p:cNvSpPr txBox="1"/>
          <p:nvPr/>
        </p:nvSpPr>
        <p:spPr>
          <a:xfrm>
            <a:off x="3357554" y="3929066"/>
            <a:ext cx="428628" cy="307777"/>
          </a:xfrm>
          <a:prstGeom prst="rect">
            <a:avLst/>
          </a:prstGeom>
          <a:noFill/>
        </p:spPr>
        <p:txBody>
          <a:bodyPr wrap="square" rtlCol="0">
            <a:spAutoFit/>
          </a:bodyPr>
          <a:lstStyle/>
          <a:p>
            <a:r>
              <a:rPr lang="fr-FR" sz="1400" b="1" dirty="0" smtClean="0">
                <a:latin typeface="Palatino Linotype" pitchFamily="18" charset="0"/>
              </a:rPr>
              <a:t>€</a:t>
            </a:r>
            <a:endParaRPr lang="fr-FR" sz="1400" b="1" dirty="0">
              <a:latin typeface="Palatino Linotype" pitchFamily="18" charset="0"/>
            </a:endParaRPr>
          </a:p>
        </p:txBody>
      </p:sp>
      <p:sp>
        <p:nvSpPr>
          <p:cNvPr id="75" name="ZoneTexte 74"/>
          <p:cNvSpPr txBox="1"/>
          <p:nvPr/>
        </p:nvSpPr>
        <p:spPr>
          <a:xfrm>
            <a:off x="3143240" y="3286124"/>
            <a:ext cx="428628" cy="307777"/>
          </a:xfrm>
          <a:prstGeom prst="rect">
            <a:avLst/>
          </a:prstGeom>
          <a:noFill/>
        </p:spPr>
        <p:txBody>
          <a:bodyPr wrap="square" rtlCol="0">
            <a:spAutoFit/>
          </a:bodyPr>
          <a:lstStyle/>
          <a:p>
            <a:r>
              <a:rPr lang="fr-FR" sz="1400" b="1" dirty="0" smtClean="0">
                <a:latin typeface="Palatino Linotype" pitchFamily="18" charset="0"/>
              </a:rPr>
              <a:t>€</a:t>
            </a:r>
            <a:endParaRPr lang="fr-FR" sz="1400" b="1" dirty="0">
              <a:latin typeface="Palatino Linotype" pitchFamily="18" charset="0"/>
            </a:endParaRPr>
          </a:p>
        </p:txBody>
      </p:sp>
      <p:sp>
        <p:nvSpPr>
          <p:cNvPr id="76" name="Forme libre 75"/>
          <p:cNvSpPr/>
          <p:nvPr/>
        </p:nvSpPr>
        <p:spPr>
          <a:xfrm>
            <a:off x="875731" y="61415"/>
            <a:ext cx="5475028" cy="6757916"/>
          </a:xfrm>
          <a:custGeom>
            <a:avLst/>
            <a:gdLst>
              <a:gd name="connsiteX0" fmla="*/ 4528782 w 5475028"/>
              <a:gd name="connsiteY0" fmla="*/ 361666 h 6757916"/>
              <a:gd name="connsiteX1" fmla="*/ 4651612 w 5475028"/>
              <a:gd name="connsiteY1" fmla="*/ 225188 h 6757916"/>
              <a:gd name="connsiteX2" fmla="*/ 4678908 w 5475028"/>
              <a:gd name="connsiteY2" fmla="*/ 47767 h 6757916"/>
              <a:gd name="connsiteX3" fmla="*/ 4105702 w 5475028"/>
              <a:gd name="connsiteY3" fmla="*/ 6824 h 6757916"/>
              <a:gd name="connsiteX4" fmla="*/ 939421 w 5475028"/>
              <a:gd name="connsiteY4" fmla="*/ 20472 h 6757916"/>
              <a:gd name="connsiteX5" fmla="*/ 489045 w 5475028"/>
              <a:gd name="connsiteY5" fmla="*/ 116006 h 6757916"/>
              <a:gd name="connsiteX6" fmla="*/ 393511 w 5475028"/>
              <a:gd name="connsiteY6" fmla="*/ 716507 h 6757916"/>
              <a:gd name="connsiteX7" fmla="*/ 843887 w 5475028"/>
              <a:gd name="connsiteY7" fmla="*/ 1385248 h 6757916"/>
              <a:gd name="connsiteX8" fmla="*/ 2044890 w 5475028"/>
              <a:gd name="connsiteY8" fmla="*/ 1671851 h 6757916"/>
              <a:gd name="connsiteX9" fmla="*/ 2290550 w 5475028"/>
              <a:gd name="connsiteY9" fmla="*/ 1781033 h 6757916"/>
              <a:gd name="connsiteX10" fmla="*/ 2167720 w 5475028"/>
              <a:gd name="connsiteY10" fmla="*/ 2463421 h 6757916"/>
              <a:gd name="connsiteX11" fmla="*/ 2126776 w 5475028"/>
              <a:gd name="connsiteY11" fmla="*/ 3077570 h 6757916"/>
              <a:gd name="connsiteX12" fmla="*/ 2085833 w 5475028"/>
              <a:gd name="connsiteY12" fmla="*/ 3500651 h 6757916"/>
              <a:gd name="connsiteX13" fmla="*/ 1785582 w 5475028"/>
              <a:gd name="connsiteY13" fmla="*/ 3678072 h 6757916"/>
              <a:gd name="connsiteX14" fmla="*/ 1458036 w 5475028"/>
              <a:gd name="connsiteY14" fmla="*/ 3664424 h 6757916"/>
              <a:gd name="connsiteX15" fmla="*/ 1089547 w 5475028"/>
              <a:gd name="connsiteY15" fmla="*/ 3746310 h 6757916"/>
              <a:gd name="connsiteX16" fmla="*/ 707409 w 5475028"/>
              <a:gd name="connsiteY16" fmla="*/ 3882788 h 6757916"/>
              <a:gd name="connsiteX17" fmla="*/ 216090 w 5475028"/>
              <a:gd name="connsiteY17" fmla="*/ 4360460 h 6757916"/>
              <a:gd name="connsiteX18" fmla="*/ 38669 w 5475028"/>
              <a:gd name="connsiteY18" fmla="*/ 4988257 h 6757916"/>
              <a:gd name="connsiteX19" fmla="*/ 11373 w 5475028"/>
              <a:gd name="connsiteY19" fmla="*/ 5506872 h 6757916"/>
              <a:gd name="connsiteX20" fmla="*/ 106908 w 5475028"/>
              <a:gd name="connsiteY20" fmla="*/ 5943600 h 6757916"/>
              <a:gd name="connsiteX21" fmla="*/ 584579 w 5475028"/>
              <a:gd name="connsiteY21" fmla="*/ 5998191 h 6757916"/>
              <a:gd name="connsiteX22" fmla="*/ 693762 w 5475028"/>
              <a:gd name="connsiteY22" fmla="*/ 6093725 h 6757916"/>
              <a:gd name="connsiteX23" fmla="*/ 1485332 w 5475028"/>
              <a:gd name="connsiteY23" fmla="*/ 6066430 h 6757916"/>
              <a:gd name="connsiteX24" fmla="*/ 1758287 w 5475028"/>
              <a:gd name="connsiteY24" fmla="*/ 5970895 h 6757916"/>
              <a:gd name="connsiteX25" fmla="*/ 2358788 w 5475028"/>
              <a:gd name="connsiteY25" fmla="*/ 6080078 h 6757916"/>
              <a:gd name="connsiteX26" fmla="*/ 2618096 w 5475028"/>
              <a:gd name="connsiteY26" fmla="*/ 5984543 h 6757916"/>
              <a:gd name="connsiteX27" fmla="*/ 2931994 w 5475028"/>
              <a:gd name="connsiteY27" fmla="*/ 5970895 h 6757916"/>
              <a:gd name="connsiteX28" fmla="*/ 3150359 w 5475028"/>
              <a:gd name="connsiteY28" fmla="*/ 6175612 h 6757916"/>
              <a:gd name="connsiteX29" fmla="*/ 3300484 w 5475028"/>
              <a:gd name="connsiteY29" fmla="*/ 6516806 h 6757916"/>
              <a:gd name="connsiteX30" fmla="*/ 3737212 w 5475028"/>
              <a:gd name="connsiteY30" fmla="*/ 6571397 h 6757916"/>
              <a:gd name="connsiteX31" fmla="*/ 5170227 w 5475028"/>
              <a:gd name="connsiteY31" fmla="*/ 6707875 h 6757916"/>
              <a:gd name="connsiteX32" fmla="*/ 5429535 w 5475028"/>
              <a:gd name="connsiteY32" fmla="*/ 6680579 h 6757916"/>
              <a:gd name="connsiteX33" fmla="*/ 5443182 w 5475028"/>
              <a:gd name="connsiteY33" fmla="*/ 6243851 h 6757916"/>
              <a:gd name="connsiteX34" fmla="*/ 5361296 w 5475028"/>
              <a:gd name="connsiteY34" fmla="*/ 5984543 h 6757916"/>
              <a:gd name="connsiteX35" fmla="*/ 5156579 w 5475028"/>
              <a:gd name="connsiteY35" fmla="*/ 5848066 h 6757916"/>
              <a:gd name="connsiteX36" fmla="*/ 5156579 w 5475028"/>
              <a:gd name="connsiteY36" fmla="*/ 5697940 h 6757916"/>
              <a:gd name="connsiteX37" fmla="*/ 5238466 w 5475028"/>
              <a:gd name="connsiteY37" fmla="*/ 5465928 h 6757916"/>
              <a:gd name="connsiteX38" fmla="*/ 5293057 w 5475028"/>
              <a:gd name="connsiteY38" fmla="*/ 5288507 h 6757916"/>
              <a:gd name="connsiteX39" fmla="*/ 5101988 w 5475028"/>
              <a:gd name="connsiteY39" fmla="*/ 5411337 h 6757916"/>
              <a:gd name="connsiteX40" fmla="*/ 4965511 w 5475028"/>
              <a:gd name="connsiteY40" fmla="*/ 5411337 h 6757916"/>
              <a:gd name="connsiteX41" fmla="*/ 4815385 w 5475028"/>
              <a:gd name="connsiteY41" fmla="*/ 5411337 h 6757916"/>
              <a:gd name="connsiteX42" fmla="*/ 4733499 w 5475028"/>
              <a:gd name="connsiteY42" fmla="*/ 5479576 h 6757916"/>
              <a:gd name="connsiteX43" fmla="*/ 4583373 w 5475028"/>
              <a:gd name="connsiteY43" fmla="*/ 5547815 h 6757916"/>
              <a:gd name="connsiteX44" fmla="*/ 4528782 w 5475028"/>
              <a:gd name="connsiteY44" fmla="*/ 5561463 h 6757916"/>
              <a:gd name="connsiteX45" fmla="*/ 4487839 w 5475028"/>
              <a:gd name="connsiteY45" fmla="*/ 5643349 h 6757916"/>
              <a:gd name="connsiteX46" fmla="*/ 4378657 w 5475028"/>
              <a:gd name="connsiteY46" fmla="*/ 5766179 h 6757916"/>
              <a:gd name="connsiteX47" fmla="*/ 4337714 w 5475028"/>
              <a:gd name="connsiteY47" fmla="*/ 5807122 h 6757916"/>
              <a:gd name="connsiteX48" fmla="*/ 4187588 w 5475028"/>
              <a:gd name="connsiteY48" fmla="*/ 5725236 h 6757916"/>
              <a:gd name="connsiteX49" fmla="*/ 4119350 w 5475028"/>
              <a:gd name="connsiteY49" fmla="*/ 5520519 h 6757916"/>
              <a:gd name="connsiteX50" fmla="*/ 3832747 w 5475028"/>
              <a:gd name="connsiteY50" fmla="*/ 5302155 h 6757916"/>
              <a:gd name="connsiteX51" fmla="*/ 3532496 w 5475028"/>
              <a:gd name="connsiteY51" fmla="*/ 5083791 h 6757916"/>
              <a:gd name="connsiteX52" fmla="*/ 3532496 w 5475028"/>
              <a:gd name="connsiteY52" fmla="*/ 5083791 h 6757916"/>
              <a:gd name="connsiteX53" fmla="*/ 3409666 w 5475028"/>
              <a:gd name="connsiteY53" fmla="*/ 4810836 h 6757916"/>
              <a:gd name="connsiteX54" fmla="*/ 3423314 w 5475028"/>
              <a:gd name="connsiteY54" fmla="*/ 4769892 h 6757916"/>
              <a:gd name="connsiteX55" fmla="*/ 3546144 w 5475028"/>
              <a:gd name="connsiteY55" fmla="*/ 4742597 h 6757916"/>
              <a:gd name="connsiteX56" fmla="*/ 3668973 w 5475028"/>
              <a:gd name="connsiteY56" fmla="*/ 4715301 h 6757916"/>
              <a:gd name="connsiteX57" fmla="*/ 3805451 w 5475028"/>
              <a:gd name="connsiteY57" fmla="*/ 4592472 h 6757916"/>
              <a:gd name="connsiteX58" fmla="*/ 3819099 w 5475028"/>
              <a:gd name="connsiteY58" fmla="*/ 4524233 h 6757916"/>
              <a:gd name="connsiteX59" fmla="*/ 3955576 w 5475028"/>
              <a:gd name="connsiteY59" fmla="*/ 4619767 h 6757916"/>
              <a:gd name="connsiteX60" fmla="*/ 4078406 w 5475028"/>
              <a:gd name="connsiteY60" fmla="*/ 4742597 h 6757916"/>
              <a:gd name="connsiteX61" fmla="*/ 4201236 w 5475028"/>
              <a:gd name="connsiteY61" fmla="*/ 4633415 h 6757916"/>
              <a:gd name="connsiteX62" fmla="*/ 4283123 w 5475028"/>
              <a:gd name="connsiteY62" fmla="*/ 4592472 h 6757916"/>
              <a:gd name="connsiteX63" fmla="*/ 4405953 w 5475028"/>
              <a:gd name="connsiteY63" fmla="*/ 4592472 h 6757916"/>
              <a:gd name="connsiteX64" fmla="*/ 4460544 w 5475028"/>
              <a:gd name="connsiteY64" fmla="*/ 4469642 h 6757916"/>
              <a:gd name="connsiteX65" fmla="*/ 4556078 w 5475028"/>
              <a:gd name="connsiteY65" fmla="*/ 4346812 h 6757916"/>
              <a:gd name="connsiteX66" fmla="*/ 4678908 w 5475028"/>
              <a:gd name="connsiteY66" fmla="*/ 4251278 h 6757916"/>
              <a:gd name="connsiteX67" fmla="*/ 4610669 w 5475028"/>
              <a:gd name="connsiteY67" fmla="*/ 4210334 h 6757916"/>
              <a:gd name="connsiteX68" fmla="*/ 4501487 w 5475028"/>
              <a:gd name="connsiteY68" fmla="*/ 4155743 h 6757916"/>
              <a:gd name="connsiteX69" fmla="*/ 4501487 w 5475028"/>
              <a:gd name="connsiteY69" fmla="*/ 4032913 h 6757916"/>
              <a:gd name="connsiteX70" fmla="*/ 4665260 w 5475028"/>
              <a:gd name="connsiteY70" fmla="*/ 4032913 h 6757916"/>
              <a:gd name="connsiteX71" fmla="*/ 4610669 w 5475028"/>
              <a:gd name="connsiteY71" fmla="*/ 3978322 h 6757916"/>
              <a:gd name="connsiteX72" fmla="*/ 4610669 w 5475028"/>
              <a:gd name="connsiteY72" fmla="*/ 3896436 h 6757916"/>
              <a:gd name="connsiteX73" fmla="*/ 4788090 w 5475028"/>
              <a:gd name="connsiteY73" fmla="*/ 3773606 h 6757916"/>
              <a:gd name="connsiteX74" fmla="*/ 4706203 w 5475028"/>
              <a:gd name="connsiteY74" fmla="*/ 3623481 h 6757916"/>
              <a:gd name="connsiteX75" fmla="*/ 4706203 w 5475028"/>
              <a:gd name="connsiteY75" fmla="*/ 3568889 h 6757916"/>
              <a:gd name="connsiteX76" fmla="*/ 4637965 w 5475028"/>
              <a:gd name="connsiteY76" fmla="*/ 3500651 h 6757916"/>
              <a:gd name="connsiteX77" fmla="*/ 4624317 w 5475028"/>
              <a:gd name="connsiteY77" fmla="*/ 3336878 h 6757916"/>
              <a:gd name="connsiteX78" fmla="*/ 4624317 w 5475028"/>
              <a:gd name="connsiteY78" fmla="*/ 3132161 h 6757916"/>
              <a:gd name="connsiteX79" fmla="*/ 4774442 w 5475028"/>
              <a:gd name="connsiteY79" fmla="*/ 3091218 h 6757916"/>
              <a:gd name="connsiteX80" fmla="*/ 4829033 w 5475028"/>
              <a:gd name="connsiteY80" fmla="*/ 3077570 h 6757916"/>
              <a:gd name="connsiteX81" fmla="*/ 4897272 w 5475028"/>
              <a:gd name="connsiteY81" fmla="*/ 2995684 h 6757916"/>
              <a:gd name="connsiteX82" fmla="*/ 4938215 w 5475028"/>
              <a:gd name="connsiteY82" fmla="*/ 2831910 h 6757916"/>
              <a:gd name="connsiteX83" fmla="*/ 5006454 w 5475028"/>
              <a:gd name="connsiteY83" fmla="*/ 2736376 h 6757916"/>
              <a:gd name="connsiteX84" fmla="*/ 5088341 w 5475028"/>
              <a:gd name="connsiteY84" fmla="*/ 2695433 h 6757916"/>
              <a:gd name="connsiteX85" fmla="*/ 5033750 w 5475028"/>
              <a:gd name="connsiteY85" fmla="*/ 2572603 h 6757916"/>
              <a:gd name="connsiteX86" fmla="*/ 4938215 w 5475028"/>
              <a:gd name="connsiteY86" fmla="*/ 2463421 h 6757916"/>
              <a:gd name="connsiteX87" fmla="*/ 4938215 w 5475028"/>
              <a:gd name="connsiteY87" fmla="*/ 2326943 h 6757916"/>
              <a:gd name="connsiteX88" fmla="*/ 4897272 w 5475028"/>
              <a:gd name="connsiteY88" fmla="*/ 2163170 h 6757916"/>
              <a:gd name="connsiteX89" fmla="*/ 4897272 w 5475028"/>
              <a:gd name="connsiteY89" fmla="*/ 2067636 h 6757916"/>
              <a:gd name="connsiteX90" fmla="*/ 4869976 w 5475028"/>
              <a:gd name="connsiteY90" fmla="*/ 1944806 h 6757916"/>
              <a:gd name="connsiteX91" fmla="*/ 4869976 w 5475028"/>
              <a:gd name="connsiteY91" fmla="*/ 1794681 h 6757916"/>
              <a:gd name="connsiteX92" fmla="*/ 4979159 w 5475028"/>
              <a:gd name="connsiteY92" fmla="*/ 1726442 h 6757916"/>
              <a:gd name="connsiteX93" fmla="*/ 5047397 w 5475028"/>
              <a:gd name="connsiteY93" fmla="*/ 1589964 h 6757916"/>
              <a:gd name="connsiteX94" fmla="*/ 4992806 w 5475028"/>
              <a:gd name="connsiteY94" fmla="*/ 1330657 h 6757916"/>
              <a:gd name="connsiteX95" fmla="*/ 4829033 w 5475028"/>
              <a:gd name="connsiteY95" fmla="*/ 1139588 h 6757916"/>
              <a:gd name="connsiteX96" fmla="*/ 4719851 w 5475028"/>
              <a:gd name="connsiteY96" fmla="*/ 812042 h 6757916"/>
              <a:gd name="connsiteX97" fmla="*/ 4637965 w 5475028"/>
              <a:gd name="connsiteY97" fmla="*/ 702860 h 6757916"/>
              <a:gd name="connsiteX98" fmla="*/ 4624317 w 5475028"/>
              <a:gd name="connsiteY98" fmla="*/ 593678 h 6757916"/>
              <a:gd name="connsiteX99" fmla="*/ 4583373 w 5475028"/>
              <a:gd name="connsiteY99" fmla="*/ 511791 h 6757916"/>
              <a:gd name="connsiteX100" fmla="*/ 4528782 w 5475028"/>
              <a:gd name="connsiteY100" fmla="*/ 361666 h 675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475028" h="6757916">
                <a:moveTo>
                  <a:pt x="4528782" y="361666"/>
                </a:moveTo>
                <a:cubicBezTo>
                  <a:pt x="4540155" y="313899"/>
                  <a:pt x="4626591" y="277504"/>
                  <a:pt x="4651612" y="225188"/>
                </a:cubicBezTo>
                <a:cubicBezTo>
                  <a:pt x="4676633" y="172872"/>
                  <a:pt x="4769893" y="84161"/>
                  <a:pt x="4678908" y="47767"/>
                </a:cubicBezTo>
                <a:cubicBezTo>
                  <a:pt x="4587923" y="11373"/>
                  <a:pt x="4105702" y="6824"/>
                  <a:pt x="4105702" y="6824"/>
                </a:cubicBezTo>
                <a:lnTo>
                  <a:pt x="939421" y="20472"/>
                </a:lnTo>
                <a:cubicBezTo>
                  <a:pt x="336645" y="38669"/>
                  <a:pt x="580030" y="0"/>
                  <a:pt x="489045" y="116006"/>
                </a:cubicBezTo>
                <a:cubicBezTo>
                  <a:pt x="398060" y="232012"/>
                  <a:pt x="334371" y="504967"/>
                  <a:pt x="393511" y="716507"/>
                </a:cubicBezTo>
                <a:cubicBezTo>
                  <a:pt x="452651" y="928047"/>
                  <a:pt x="568657" y="1226024"/>
                  <a:pt x="843887" y="1385248"/>
                </a:cubicBezTo>
                <a:cubicBezTo>
                  <a:pt x="1119117" y="1544472"/>
                  <a:pt x="1803780" y="1605887"/>
                  <a:pt x="2044890" y="1671851"/>
                </a:cubicBezTo>
                <a:cubicBezTo>
                  <a:pt x="2286001" y="1737815"/>
                  <a:pt x="2270078" y="1649105"/>
                  <a:pt x="2290550" y="1781033"/>
                </a:cubicBezTo>
                <a:cubicBezTo>
                  <a:pt x="2311022" y="1912961"/>
                  <a:pt x="2195016" y="2247332"/>
                  <a:pt x="2167720" y="2463421"/>
                </a:cubicBezTo>
                <a:cubicBezTo>
                  <a:pt x="2140424" y="2679511"/>
                  <a:pt x="2140424" y="2904698"/>
                  <a:pt x="2126776" y="3077570"/>
                </a:cubicBezTo>
                <a:cubicBezTo>
                  <a:pt x="2113128" y="3250442"/>
                  <a:pt x="2142699" y="3400567"/>
                  <a:pt x="2085833" y="3500651"/>
                </a:cubicBezTo>
                <a:cubicBezTo>
                  <a:pt x="2028967" y="3600735"/>
                  <a:pt x="1890215" y="3650776"/>
                  <a:pt x="1785582" y="3678072"/>
                </a:cubicBezTo>
                <a:cubicBezTo>
                  <a:pt x="1680949" y="3705368"/>
                  <a:pt x="1574042" y="3653051"/>
                  <a:pt x="1458036" y="3664424"/>
                </a:cubicBezTo>
                <a:cubicBezTo>
                  <a:pt x="1342030" y="3675797"/>
                  <a:pt x="1214651" y="3709916"/>
                  <a:pt x="1089547" y="3746310"/>
                </a:cubicBezTo>
                <a:cubicBezTo>
                  <a:pt x="964443" y="3782704"/>
                  <a:pt x="852985" y="3780430"/>
                  <a:pt x="707409" y="3882788"/>
                </a:cubicBezTo>
                <a:cubicBezTo>
                  <a:pt x="561833" y="3985146"/>
                  <a:pt x="327547" y="4176215"/>
                  <a:pt x="216090" y="4360460"/>
                </a:cubicBezTo>
                <a:cubicBezTo>
                  <a:pt x="104633" y="4544705"/>
                  <a:pt x="72788" y="4797188"/>
                  <a:pt x="38669" y="4988257"/>
                </a:cubicBezTo>
                <a:cubicBezTo>
                  <a:pt x="4550" y="5179326"/>
                  <a:pt x="0" y="5347648"/>
                  <a:pt x="11373" y="5506872"/>
                </a:cubicBezTo>
                <a:cubicBezTo>
                  <a:pt x="22746" y="5666096"/>
                  <a:pt x="11374" y="5861714"/>
                  <a:pt x="106908" y="5943600"/>
                </a:cubicBezTo>
                <a:cubicBezTo>
                  <a:pt x="202442" y="6025486"/>
                  <a:pt x="486770" y="5973170"/>
                  <a:pt x="584579" y="5998191"/>
                </a:cubicBezTo>
                <a:cubicBezTo>
                  <a:pt x="682388" y="6023212"/>
                  <a:pt x="543637" y="6082352"/>
                  <a:pt x="693762" y="6093725"/>
                </a:cubicBezTo>
                <a:cubicBezTo>
                  <a:pt x="843887" y="6105098"/>
                  <a:pt x="1307911" y="6086902"/>
                  <a:pt x="1485332" y="6066430"/>
                </a:cubicBezTo>
                <a:cubicBezTo>
                  <a:pt x="1662753" y="6045958"/>
                  <a:pt x="1612711" y="5968620"/>
                  <a:pt x="1758287" y="5970895"/>
                </a:cubicBezTo>
                <a:cubicBezTo>
                  <a:pt x="1903863" y="5973170"/>
                  <a:pt x="2215487" y="6077803"/>
                  <a:pt x="2358788" y="6080078"/>
                </a:cubicBezTo>
                <a:cubicBezTo>
                  <a:pt x="2502089" y="6082353"/>
                  <a:pt x="2522562" y="6002740"/>
                  <a:pt x="2618096" y="5984543"/>
                </a:cubicBezTo>
                <a:cubicBezTo>
                  <a:pt x="2713630" y="5966346"/>
                  <a:pt x="2843284" y="5939050"/>
                  <a:pt x="2931994" y="5970895"/>
                </a:cubicBezTo>
                <a:cubicBezTo>
                  <a:pt x="3020705" y="6002740"/>
                  <a:pt x="3088944" y="6084627"/>
                  <a:pt x="3150359" y="6175612"/>
                </a:cubicBezTo>
                <a:cubicBezTo>
                  <a:pt x="3211774" y="6266597"/>
                  <a:pt x="3202675" y="6450842"/>
                  <a:pt x="3300484" y="6516806"/>
                </a:cubicBezTo>
                <a:cubicBezTo>
                  <a:pt x="3398293" y="6582770"/>
                  <a:pt x="3737212" y="6571397"/>
                  <a:pt x="3737212" y="6571397"/>
                </a:cubicBezTo>
                <a:lnTo>
                  <a:pt x="5170227" y="6707875"/>
                </a:lnTo>
                <a:cubicBezTo>
                  <a:pt x="5452281" y="6726072"/>
                  <a:pt x="5384043" y="6757916"/>
                  <a:pt x="5429535" y="6680579"/>
                </a:cubicBezTo>
                <a:cubicBezTo>
                  <a:pt x="5475028" y="6603242"/>
                  <a:pt x="5454555" y="6359857"/>
                  <a:pt x="5443182" y="6243851"/>
                </a:cubicBezTo>
                <a:cubicBezTo>
                  <a:pt x="5431809" y="6127845"/>
                  <a:pt x="5409063" y="6050507"/>
                  <a:pt x="5361296" y="5984543"/>
                </a:cubicBezTo>
                <a:cubicBezTo>
                  <a:pt x="5313529" y="5918579"/>
                  <a:pt x="5190698" y="5895833"/>
                  <a:pt x="5156579" y="5848066"/>
                </a:cubicBezTo>
                <a:cubicBezTo>
                  <a:pt x="5122460" y="5800299"/>
                  <a:pt x="5142931" y="5761630"/>
                  <a:pt x="5156579" y="5697940"/>
                </a:cubicBezTo>
                <a:cubicBezTo>
                  <a:pt x="5170227" y="5634250"/>
                  <a:pt x="5215720" y="5534167"/>
                  <a:pt x="5238466" y="5465928"/>
                </a:cubicBezTo>
                <a:cubicBezTo>
                  <a:pt x="5261212" y="5397689"/>
                  <a:pt x="5315803" y="5297605"/>
                  <a:pt x="5293057" y="5288507"/>
                </a:cubicBezTo>
                <a:cubicBezTo>
                  <a:pt x="5270311" y="5279409"/>
                  <a:pt x="5156579" y="5390865"/>
                  <a:pt x="5101988" y="5411337"/>
                </a:cubicBezTo>
                <a:cubicBezTo>
                  <a:pt x="5047397" y="5431809"/>
                  <a:pt x="4965511" y="5411337"/>
                  <a:pt x="4965511" y="5411337"/>
                </a:cubicBezTo>
                <a:cubicBezTo>
                  <a:pt x="4917744" y="5411337"/>
                  <a:pt x="4854054" y="5399964"/>
                  <a:pt x="4815385" y="5411337"/>
                </a:cubicBezTo>
                <a:cubicBezTo>
                  <a:pt x="4776716" y="5422710"/>
                  <a:pt x="4772168" y="5456830"/>
                  <a:pt x="4733499" y="5479576"/>
                </a:cubicBezTo>
                <a:cubicBezTo>
                  <a:pt x="4694830" y="5502322"/>
                  <a:pt x="4617493" y="5534167"/>
                  <a:pt x="4583373" y="5547815"/>
                </a:cubicBezTo>
                <a:cubicBezTo>
                  <a:pt x="4549254" y="5561463"/>
                  <a:pt x="4544704" y="5545541"/>
                  <a:pt x="4528782" y="5561463"/>
                </a:cubicBezTo>
                <a:cubicBezTo>
                  <a:pt x="4512860" y="5577385"/>
                  <a:pt x="4512860" y="5609230"/>
                  <a:pt x="4487839" y="5643349"/>
                </a:cubicBezTo>
                <a:cubicBezTo>
                  <a:pt x="4462818" y="5677468"/>
                  <a:pt x="4403678" y="5738884"/>
                  <a:pt x="4378657" y="5766179"/>
                </a:cubicBezTo>
                <a:cubicBezTo>
                  <a:pt x="4353636" y="5793474"/>
                  <a:pt x="4369559" y="5813946"/>
                  <a:pt x="4337714" y="5807122"/>
                </a:cubicBezTo>
                <a:cubicBezTo>
                  <a:pt x="4305869" y="5800298"/>
                  <a:pt x="4223982" y="5773003"/>
                  <a:pt x="4187588" y="5725236"/>
                </a:cubicBezTo>
                <a:cubicBezTo>
                  <a:pt x="4151194" y="5677469"/>
                  <a:pt x="4178490" y="5591033"/>
                  <a:pt x="4119350" y="5520519"/>
                </a:cubicBezTo>
                <a:cubicBezTo>
                  <a:pt x="4060210" y="5450006"/>
                  <a:pt x="3930556" y="5374943"/>
                  <a:pt x="3832747" y="5302155"/>
                </a:cubicBezTo>
                <a:cubicBezTo>
                  <a:pt x="3734938" y="5229367"/>
                  <a:pt x="3532496" y="5083791"/>
                  <a:pt x="3532496" y="5083791"/>
                </a:cubicBezTo>
                <a:lnTo>
                  <a:pt x="3532496" y="5083791"/>
                </a:lnTo>
                <a:cubicBezTo>
                  <a:pt x="3512024" y="5038298"/>
                  <a:pt x="3427863" y="4863152"/>
                  <a:pt x="3409666" y="4810836"/>
                </a:cubicBezTo>
                <a:cubicBezTo>
                  <a:pt x="3391469" y="4758520"/>
                  <a:pt x="3400568" y="4781265"/>
                  <a:pt x="3423314" y="4769892"/>
                </a:cubicBezTo>
                <a:cubicBezTo>
                  <a:pt x="3446060" y="4758519"/>
                  <a:pt x="3546144" y="4742597"/>
                  <a:pt x="3546144" y="4742597"/>
                </a:cubicBezTo>
                <a:cubicBezTo>
                  <a:pt x="3587087" y="4733499"/>
                  <a:pt x="3625755" y="4740322"/>
                  <a:pt x="3668973" y="4715301"/>
                </a:cubicBezTo>
                <a:cubicBezTo>
                  <a:pt x="3712191" y="4690280"/>
                  <a:pt x="3780430" y="4624317"/>
                  <a:pt x="3805451" y="4592472"/>
                </a:cubicBezTo>
                <a:cubicBezTo>
                  <a:pt x="3830472" y="4560627"/>
                  <a:pt x="3794078" y="4519684"/>
                  <a:pt x="3819099" y="4524233"/>
                </a:cubicBezTo>
                <a:cubicBezTo>
                  <a:pt x="3844120" y="4528782"/>
                  <a:pt x="3912358" y="4583373"/>
                  <a:pt x="3955576" y="4619767"/>
                </a:cubicBezTo>
                <a:cubicBezTo>
                  <a:pt x="3998794" y="4656161"/>
                  <a:pt x="4037463" y="4740322"/>
                  <a:pt x="4078406" y="4742597"/>
                </a:cubicBezTo>
                <a:cubicBezTo>
                  <a:pt x="4119349" y="4744872"/>
                  <a:pt x="4167117" y="4658436"/>
                  <a:pt x="4201236" y="4633415"/>
                </a:cubicBezTo>
                <a:cubicBezTo>
                  <a:pt x="4235355" y="4608394"/>
                  <a:pt x="4249004" y="4599296"/>
                  <a:pt x="4283123" y="4592472"/>
                </a:cubicBezTo>
                <a:cubicBezTo>
                  <a:pt x="4317243" y="4585648"/>
                  <a:pt x="4376383" y="4612944"/>
                  <a:pt x="4405953" y="4592472"/>
                </a:cubicBezTo>
                <a:cubicBezTo>
                  <a:pt x="4435523" y="4572000"/>
                  <a:pt x="4435523" y="4510585"/>
                  <a:pt x="4460544" y="4469642"/>
                </a:cubicBezTo>
                <a:cubicBezTo>
                  <a:pt x="4485565" y="4428699"/>
                  <a:pt x="4519684" y="4383206"/>
                  <a:pt x="4556078" y="4346812"/>
                </a:cubicBezTo>
                <a:cubicBezTo>
                  <a:pt x="4592472" y="4310418"/>
                  <a:pt x="4669810" y="4274024"/>
                  <a:pt x="4678908" y="4251278"/>
                </a:cubicBezTo>
                <a:cubicBezTo>
                  <a:pt x="4688006" y="4228532"/>
                  <a:pt x="4640239" y="4226256"/>
                  <a:pt x="4610669" y="4210334"/>
                </a:cubicBezTo>
                <a:cubicBezTo>
                  <a:pt x="4581099" y="4194412"/>
                  <a:pt x="4519684" y="4185313"/>
                  <a:pt x="4501487" y="4155743"/>
                </a:cubicBezTo>
                <a:cubicBezTo>
                  <a:pt x="4483290" y="4126173"/>
                  <a:pt x="4474192" y="4053385"/>
                  <a:pt x="4501487" y="4032913"/>
                </a:cubicBezTo>
                <a:cubicBezTo>
                  <a:pt x="4528782" y="4012441"/>
                  <a:pt x="4647063" y="4042012"/>
                  <a:pt x="4665260" y="4032913"/>
                </a:cubicBezTo>
                <a:cubicBezTo>
                  <a:pt x="4683457" y="4023815"/>
                  <a:pt x="4619767" y="4001068"/>
                  <a:pt x="4610669" y="3978322"/>
                </a:cubicBezTo>
                <a:cubicBezTo>
                  <a:pt x="4601571" y="3955576"/>
                  <a:pt x="4581099" y="3930555"/>
                  <a:pt x="4610669" y="3896436"/>
                </a:cubicBezTo>
                <a:cubicBezTo>
                  <a:pt x="4640239" y="3862317"/>
                  <a:pt x="4772168" y="3819098"/>
                  <a:pt x="4788090" y="3773606"/>
                </a:cubicBezTo>
                <a:cubicBezTo>
                  <a:pt x="4804012" y="3728114"/>
                  <a:pt x="4719851" y="3657601"/>
                  <a:pt x="4706203" y="3623481"/>
                </a:cubicBezTo>
                <a:cubicBezTo>
                  <a:pt x="4692555" y="3589362"/>
                  <a:pt x="4717576" y="3589361"/>
                  <a:pt x="4706203" y="3568889"/>
                </a:cubicBezTo>
                <a:cubicBezTo>
                  <a:pt x="4694830" y="3548417"/>
                  <a:pt x="4651613" y="3539319"/>
                  <a:pt x="4637965" y="3500651"/>
                </a:cubicBezTo>
                <a:cubicBezTo>
                  <a:pt x="4624317" y="3461983"/>
                  <a:pt x="4626592" y="3398293"/>
                  <a:pt x="4624317" y="3336878"/>
                </a:cubicBezTo>
                <a:cubicBezTo>
                  <a:pt x="4622042" y="3275463"/>
                  <a:pt x="4599296" y="3173104"/>
                  <a:pt x="4624317" y="3132161"/>
                </a:cubicBezTo>
                <a:cubicBezTo>
                  <a:pt x="4649338" y="3091218"/>
                  <a:pt x="4740323" y="3100316"/>
                  <a:pt x="4774442" y="3091218"/>
                </a:cubicBezTo>
                <a:cubicBezTo>
                  <a:pt x="4808561" y="3082120"/>
                  <a:pt x="4808561" y="3093492"/>
                  <a:pt x="4829033" y="3077570"/>
                </a:cubicBezTo>
                <a:cubicBezTo>
                  <a:pt x="4849505" y="3061648"/>
                  <a:pt x="4879075" y="3036627"/>
                  <a:pt x="4897272" y="2995684"/>
                </a:cubicBezTo>
                <a:cubicBezTo>
                  <a:pt x="4915469" y="2954741"/>
                  <a:pt x="4920018" y="2875128"/>
                  <a:pt x="4938215" y="2831910"/>
                </a:cubicBezTo>
                <a:cubicBezTo>
                  <a:pt x="4956412" y="2788692"/>
                  <a:pt x="4981433" y="2759122"/>
                  <a:pt x="5006454" y="2736376"/>
                </a:cubicBezTo>
                <a:cubicBezTo>
                  <a:pt x="5031475" y="2713630"/>
                  <a:pt x="5083792" y="2722728"/>
                  <a:pt x="5088341" y="2695433"/>
                </a:cubicBezTo>
                <a:cubicBezTo>
                  <a:pt x="5092890" y="2668138"/>
                  <a:pt x="5058771" y="2611272"/>
                  <a:pt x="5033750" y="2572603"/>
                </a:cubicBezTo>
                <a:cubicBezTo>
                  <a:pt x="5008729" y="2533934"/>
                  <a:pt x="4954137" y="2504364"/>
                  <a:pt x="4938215" y="2463421"/>
                </a:cubicBezTo>
                <a:cubicBezTo>
                  <a:pt x="4922293" y="2422478"/>
                  <a:pt x="4945039" y="2376985"/>
                  <a:pt x="4938215" y="2326943"/>
                </a:cubicBezTo>
                <a:cubicBezTo>
                  <a:pt x="4931391" y="2276901"/>
                  <a:pt x="4904096" y="2206388"/>
                  <a:pt x="4897272" y="2163170"/>
                </a:cubicBezTo>
                <a:cubicBezTo>
                  <a:pt x="4890448" y="2119952"/>
                  <a:pt x="4901821" y="2104030"/>
                  <a:pt x="4897272" y="2067636"/>
                </a:cubicBezTo>
                <a:cubicBezTo>
                  <a:pt x="4892723" y="2031242"/>
                  <a:pt x="4874525" y="1990299"/>
                  <a:pt x="4869976" y="1944806"/>
                </a:cubicBezTo>
                <a:cubicBezTo>
                  <a:pt x="4865427" y="1899314"/>
                  <a:pt x="4851779" y="1831075"/>
                  <a:pt x="4869976" y="1794681"/>
                </a:cubicBezTo>
                <a:cubicBezTo>
                  <a:pt x="4888173" y="1758287"/>
                  <a:pt x="4949589" y="1760562"/>
                  <a:pt x="4979159" y="1726442"/>
                </a:cubicBezTo>
                <a:cubicBezTo>
                  <a:pt x="5008729" y="1692323"/>
                  <a:pt x="5045123" y="1655928"/>
                  <a:pt x="5047397" y="1589964"/>
                </a:cubicBezTo>
                <a:cubicBezTo>
                  <a:pt x="5049671" y="1524000"/>
                  <a:pt x="5029200" y="1405720"/>
                  <a:pt x="4992806" y="1330657"/>
                </a:cubicBezTo>
                <a:cubicBezTo>
                  <a:pt x="4956412" y="1255594"/>
                  <a:pt x="4874526" y="1226024"/>
                  <a:pt x="4829033" y="1139588"/>
                </a:cubicBezTo>
                <a:cubicBezTo>
                  <a:pt x="4783540" y="1053152"/>
                  <a:pt x="4751696" y="884830"/>
                  <a:pt x="4719851" y="812042"/>
                </a:cubicBezTo>
                <a:cubicBezTo>
                  <a:pt x="4688006" y="739254"/>
                  <a:pt x="4653887" y="739254"/>
                  <a:pt x="4637965" y="702860"/>
                </a:cubicBezTo>
                <a:cubicBezTo>
                  <a:pt x="4622043" y="666466"/>
                  <a:pt x="4633416" y="625523"/>
                  <a:pt x="4624317" y="593678"/>
                </a:cubicBezTo>
                <a:cubicBezTo>
                  <a:pt x="4615218" y="561833"/>
                  <a:pt x="4594746" y="543636"/>
                  <a:pt x="4583373" y="511791"/>
                </a:cubicBezTo>
                <a:cubicBezTo>
                  <a:pt x="4572000" y="479946"/>
                  <a:pt x="4517409" y="409433"/>
                  <a:pt x="4528782" y="361666"/>
                </a:cubicBezTo>
                <a:close/>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fltVal val="0"/>
                                          </p:val>
                                        </p:tav>
                                        <p:tav tm="100000">
                                          <p:val>
                                            <p:strVal val="#ppt_w"/>
                                          </p:val>
                                        </p:tav>
                                      </p:tavLst>
                                    </p:anim>
                                    <p:anim calcmode="lin" valueType="num">
                                      <p:cBhvr>
                                        <p:cTn id="53" dur="500" fill="hold"/>
                                        <p:tgtEl>
                                          <p:spTgt spid="63"/>
                                        </p:tgtEl>
                                        <p:attrNameLst>
                                          <p:attrName>ppt_h</p:attrName>
                                        </p:attrNameLst>
                                      </p:cBhvr>
                                      <p:tavLst>
                                        <p:tav tm="0">
                                          <p:val>
                                            <p:fltVal val="0"/>
                                          </p:val>
                                        </p:tav>
                                        <p:tav tm="100000">
                                          <p:val>
                                            <p:strVal val="#ppt_h"/>
                                          </p:val>
                                        </p:tav>
                                      </p:tavLst>
                                    </p:anim>
                                    <p:animEffect transition="in" filter="fade">
                                      <p:cBhvr>
                                        <p:cTn id="54" dur="500"/>
                                        <p:tgtEl>
                                          <p:spTgt spid="63"/>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500" fill="hold"/>
                                        <p:tgtEl>
                                          <p:spTgt spid="70"/>
                                        </p:tgtEl>
                                        <p:attrNameLst>
                                          <p:attrName>ppt_w</p:attrName>
                                        </p:attrNameLst>
                                      </p:cBhvr>
                                      <p:tavLst>
                                        <p:tav tm="0">
                                          <p:val>
                                            <p:fltVal val="0"/>
                                          </p:val>
                                        </p:tav>
                                        <p:tav tm="100000">
                                          <p:val>
                                            <p:strVal val="#ppt_w"/>
                                          </p:val>
                                        </p:tav>
                                      </p:tavLst>
                                    </p:anim>
                                    <p:anim calcmode="lin" valueType="num">
                                      <p:cBhvr>
                                        <p:cTn id="83" dur="500" fill="hold"/>
                                        <p:tgtEl>
                                          <p:spTgt spid="70"/>
                                        </p:tgtEl>
                                        <p:attrNameLst>
                                          <p:attrName>ppt_h</p:attrName>
                                        </p:attrNameLst>
                                      </p:cBhvr>
                                      <p:tavLst>
                                        <p:tav tm="0">
                                          <p:val>
                                            <p:fltVal val="0"/>
                                          </p:val>
                                        </p:tav>
                                        <p:tav tm="100000">
                                          <p:val>
                                            <p:strVal val="#ppt_h"/>
                                          </p:val>
                                        </p:tav>
                                      </p:tavLst>
                                    </p:anim>
                                    <p:animEffect transition="in" filter="fade">
                                      <p:cBhvr>
                                        <p:cTn id="84" dur="500"/>
                                        <p:tgtEl>
                                          <p:spTgt spid="70"/>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wipe(up)">
                                      <p:cBhvr>
                                        <p:cTn id="104" dur="5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6" grpId="0"/>
      <p:bldP spid="57" grpId="0"/>
      <p:bldP spid="59" grpId="0"/>
      <p:bldP spid="60" grpId="0"/>
      <p:bldP spid="61" grpId="0"/>
      <p:bldP spid="62" grpId="0"/>
      <p:bldP spid="63" grpId="0"/>
      <p:bldP spid="64" grpId="0"/>
      <p:bldP spid="65" grpId="0"/>
      <p:bldP spid="66" grpId="0"/>
      <p:bldP spid="67" grpId="0"/>
      <p:bldP spid="69" grpId="0"/>
      <p:bldP spid="70" grpId="0"/>
      <p:bldP spid="72" grpId="0"/>
      <p:bldP spid="73" grpId="0"/>
      <p:bldP spid="75" grpId="0"/>
      <p:bldP spid="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643438" y="1214422"/>
            <a:ext cx="214314" cy="214314"/>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072066" y="1071546"/>
            <a:ext cx="3714744" cy="461665"/>
          </a:xfrm>
          <a:prstGeom prst="rect">
            <a:avLst/>
          </a:prstGeom>
          <a:noFill/>
        </p:spPr>
        <p:txBody>
          <a:bodyPr wrap="square" rtlCol="0">
            <a:spAutoFit/>
          </a:bodyPr>
          <a:lstStyle/>
          <a:p>
            <a:r>
              <a:rPr lang="fr-FR" sz="2400" dirty="0" smtClean="0">
                <a:latin typeface="Poor Richard" pitchFamily="18" charset="0"/>
              </a:rPr>
              <a:t>les métropoles de rang mondial</a:t>
            </a:r>
            <a:endParaRPr lang="fr-FR" sz="2400" dirty="0">
              <a:latin typeface="Poor Richard" pitchFamily="18" charset="0"/>
            </a:endParaRPr>
          </a:p>
        </p:txBody>
      </p:sp>
      <p:cxnSp>
        <p:nvCxnSpPr>
          <p:cNvPr id="8" name="Connecteur droit 7"/>
          <p:cNvCxnSpPr/>
          <p:nvPr/>
        </p:nvCxnSpPr>
        <p:spPr>
          <a:xfrm>
            <a:off x="4572000" y="1857364"/>
            <a:ext cx="500066" cy="1588"/>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072066" y="1643050"/>
            <a:ext cx="3714744" cy="461665"/>
          </a:xfrm>
          <a:prstGeom prst="rect">
            <a:avLst/>
          </a:prstGeom>
          <a:noFill/>
        </p:spPr>
        <p:txBody>
          <a:bodyPr wrap="square" rtlCol="0">
            <a:spAutoFit/>
          </a:bodyPr>
          <a:lstStyle/>
          <a:p>
            <a:r>
              <a:rPr lang="fr-FR" sz="2400" dirty="0" smtClean="0">
                <a:latin typeface="Poor Richard" pitchFamily="18" charset="0"/>
              </a:rPr>
              <a:t>les axes majeurs de transport</a:t>
            </a:r>
            <a:endParaRPr lang="fr-FR" sz="2400" dirty="0">
              <a:latin typeface="Poor Richard" pitchFamily="18" charset="0"/>
            </a:endParaRPr>
          </a:p>
        </p:txBody>
      </p:sp>
      <p:sp>
        <p:nvSpPr>
          <p:cNvPr id="10" name="Forme libre 9"/>
          <p:cNvSpPr/>
          <p:nvPr/>
        </p:nvSpPr>
        <p:spPr>
          <a:xfrm>
            <a:off x="4572000" y="2214554"/>
            <a:ext cx="418532" cy="545910"/>
          </a:xfrm>
          <a:custGeom>
            <a:avLst/>
            <a:gdLst>
              <a:gd name="connsiteX0" fmla="*/ 143302 w 418532"/>
              <a:gd name="connsiteY0" fmla="*/ 15922 h 545910"/>
              <a:gd name="connsiteX1" fmla="*/ 6824 w 418532"/>
              <a:gd name="connsiteY1" fmla="*/ 206991 h 545910"/>
              <a:gd name="connsiteX2" fmla="*/ 102359 w 418532"/>
              <a:gd name="connsiteY2" fmla="*/ 534537 h 545910"/>
              <a:gd name="connsiteX3" fmla="*/ 348019 w 418532"/>
              <a:gd name="connsiteY3" fmla="*/ 275230 h 545910"/>
              <a:gd name="connsiteX4" fmla="*/ 388962 w 418532"/>
              <a:gd name="connsiteY4" fmla="*/ 111456 h 545910"/>
              <a:gd name="connsiteX5" fmla="*/ 143302 w 418532"/>
              <a:gd name="connsiteY5" fmla="*/ 15922 h 5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532" h="545910">
                <a:moveTo>
                  <a:pt x="143302" y="15922"/>
                </a:moveTo>
                <a:cubicBezTo>
                  <a:pt x="79612" y="31845"/>
                  <a:pt x="13648" y="120555"/>
                  <a:pt x="6824" y="206991"/>
                </a:cubicBezTo>
                <a:cubicBezTo>
                  <a:pt x="0" y="293427"/>
                  <a:pt x="45493" y="523164"/>
                  <a:pt x="102359" y="534537"/>
                </a:cubicBezTo>
                <a:cubicBezTo>
                  <a:pt x="159225" y="545910"/>
                  <a:pt x="300252" y="345743"/>
                  <a:pt x="348019" y="275230"/>
                </a:cubicBezTo>
                <a:cubicBezTo>
                  <a:pt x="395786" y="204717"/>
                  <a:pt x="418532" y="152399"/>
                  <a:pt x="388962" y="111456"/>
                </a:cubicBezTo>
                <a:cubicBezTo>
                  <a:pt x="359392" y="70513"/>
                  <a:pt x="206992" y="0"/>
                  <a:pt x="143302" y="15922"/>
                </a:cubicBezTo>
                <a:close/>
              </a:path>
            </a:pathLst>
          </a:cu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072066" y="2214554"/>
            <a:ext cx="3714744" cy="461665"/>
          </a:xfrm>
          <a:prstGeom prst="rect">
            <a:avLst/>
          </a:prstGeom>
          <a:noFill/>
        </p:spPr>
        <p:txBody>
          <a:bodyPr wrap="square" rtlCol="0">
            <a:spAutoFit/>
          </a:bodyPr>
          <a:lstStyle/>
          <a:p>
            <a:r>
              <a:rPr lang="fr-FR" sz="2400" dirty="0" smtClean="0">
                <a:latin typeface="Poor Richard" pitchFamily="18" charset="0"/>
              </a:rPr>
              <a:t>la mégalopole européenne</a:t>
            </a:r>
            <a:endParaRPr lang="fr-FR" sz="2400" dirty="0">
              <a:latin typeface="Poor Richard" pitchFamily="18" charset="0"/>
            </a:endParaRPr>
          </a:p>
        </p:txBody>
      </p:sp>
      <p:sp>
        <p:nvSpPr>
          <p:cNvPr id="12" name="ZoneTexte 11"/>
          <p:cNvSpPr txBox="1"/>
          <p:nvPr/>
        </p:nvSpPr>
        <p:spPr>
          <a:xfrm>
            <a:off x="4357686" y="428604"/>
            <a:ext cx="4643470" cy="461665"/>
          </a:xfrm>
          <a:prstGeom prst="rect">
            <a:avLst/>
          </a:prstGeom>
          <a:noFill/>
        </p:spPr>
        <p:txBody>
          <a:bodyPr wrap="square" rtlCol="0">
            <a:spAutoFit/>
          </a:bodyPr>
          <a:lstStyle/>
          <a:p>
            <a:pPr algn="ctr"/>
            <a:r>
              <a:rPr lang="fr-FR" sz="2400" b="1" u="sng" dirty="0" smtClean="0">
                <a:latin typeface="Poor Richard" pitchFamily="18" charset="0"/>
              </a:rPr>
              <a:t>Le « centre » de l’U.E.</a:t>
            </a:r>
            <a:endParaRPr lang="fr-FR" sz="2400" b="1" u="sng" dirty="0">
              <a:latin typeface="Poor Richard" pitchFamily="18" charset="0"/>
            </a:endParaRPr>
          </a:p>
        </p:txBody>
      </p:sp>
      <p:sp>
        <p:nvSpPr>
          <p:cNvPr id="14" name="ZoneTexte 13"/>
          <p:cNvSpPr txBox="1"/>
          <p:nvPr/>
        </p:nvSpPr>
        <p:spPr>
          <a:xfrm>
            <a:off x="4500562" y="3071810"/>
            <a:ext cx="4429156" cy="461665"/>
          </a:xfrm>
          <a:prstGeom prst="rect">
            <a:avLst/>
          </a:prstGeom>
          <a:noFill/>
        </p:spPr>
        <p:txBody>
          <a:bodyPr wrap="square" rtlCol="0">
            <a:spAutoFit/>
          </a:bodyPr>
          <a:lstStyle/>
          <a:p>
            <a:pPr algn="ctr"/>
            <a:r>
              <a:rPr lang="fr-FR" sz="2400" b="1" u="sng" dirty="0" smtClean="0">
                <a:latin typeface="Poor Richard" pitchFamily="18" charset="0"/>
              </a:rPr>
              <a:t>Les espaces périphériques</a:t>
            </a:r>
            <a:r>
              <a:rPr lang="fr-FR" sz="2400" u="sng" dirty="0" smtClean="0">
                <a:latin typeface="Poor Richard" pitchFamily="18" charset="0"/>
              </a:rPr>
              <a:t>.</a:t>
            </a:r>
            <a:endParaRPr lang="fr-FR" sz="2400" u="sng" dirty="0">
              <a:latin typeface="Poor Richard" pitchFamily="18" charset="0"/>
            </a:endParaRPr>
          </a:p>
        </p:txBody>
      </p:sp>
      <p:sp>
        <p:nvSpPr>
          <p:cNvPr id="15" name="Rectangle 14"/>
          <p:cNvSpPr/>
          <p:nvPr/>
        </p:nvSpPr>
        <p:spPr>
          <a:xfrm>
            <a:off x="4500562" y="3643314"/>
            <a:ext cx="500066" cy="285752"/>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143504" y="3571876"/>
            <a:ext cx="4000496" cy="430887"/>
          </a:xfrm>
          <a:prstGeom prst="rect">
            <a:avLst/>
          </a:prstGeom>
          <a:noFill/>
        </p:spPr>
        <p:txBody>
          <a:bodyPr wrap="square" rtlCol="0">
            <a:spAutoFit/>
          </a:bodyPr>
          <a:lstStyle/>
          <a:p>
            <a:r>
              <a:rPr lang="fr-FR" sz="2200" dirty="0" smtClean="0">
                <a:latin typeface="Poor Richard" pitchFamily="18" charset="0"/>
              </a:rPr>
              <a:t>les périphéries intégrées au centre</a:t>
            </a:r>
            <a:endParaRPr lang="fr-FR" sz="2200" dirty="0">
              <a:latin typeface="Poor Richard" pitchFamily="18" charset="0"/>
            </a:endParaRPr>
          </a:p>
        </p:txBody>
      </p:sp>
      <p:sp>
        <p:nvSpPr>
          <p:cNvPr id="17" name="Rectangle 16"/>
          <p:cNvSpPr/>
          <p:nvPr/>
        </p:nvSpPr>
        <p:spPr>
          <a:xfrm>
            <a:off x="4500562" y="4286256"/>
            <a:ext cx="500066" cy="28575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143504" y="4071942"/>
            <a:ext cx="4000496" cy="769441"/>
          </a:xfrm>
          <a:prstGeom prst="rect">
            <a:avLst/>
          </a:prstGeom>
          <a:noFill/>
        </p:spPr>
        <p:txBody>
          <a:bodyPr wrap="square" rtlCol="0">
            <a:spAutoFit/>
          </a:bodyPr>
          <a:lstStyle/>
          <a:p>
            <a:r>
              <a:rPr lang="fr-FR" sz="2200" dirty="0" smtClean="0">
                <a:latin typeface="Poor Richard" pitchFamily="18" charset="0"/>
              </a:rPr>
              <a:t>les périphéries plus lointaines </a:t>
            </a:r>
            <a:r>
              <a:rPr lang="fr-FR" sz="2200" i="1" dirty="0" smtClean="0">
                <a:latin typeface="Poor Richard" pitchFamily="18" charset="0"/>
              </a:rPr>
              <a:t>(difficultés économiques)</a:t>
            </a:r>
            <a:endParaRPr lang="fr-FR" sz="2200" i="1" dirty="0">
              <a:latin typeface="Poor Richard" pitchFamily="18" charset="0"/>
            </a:endParaRPr>
          </a:p>
        </p:txBody>
      </p:sp>
      <p:sp>
        <p:nvSpPr>
          <p:cNvPr id="19" name="Rectangle 18"/>
          <p:cNvSpPr/>
          <p:nvPr/>
        </p:nvSpPr>
        <p:spPr>
          <a:xfrm>
            <a:off x="4500562" y="5072074"/>
            <a:ext cx="500066" cy="285752"/>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143504" y="4857760"/>
            <a:ext cx="4000496" cy="769441"/>
          </a:xfrm>
          <a:prstGeom prst="rect">
            <a:avLst/>
          </a:prstGeom>
          <a:noFill/>
        </p:spPr>
        <p:txBody>
          <a:bodyPr wrap="square" rtlCol="0">
            <a:spAutoFit/>
          </a:bodyPr>
          <a:lstStyle/>
          <a:p>
            <a:r>
              <a:rPr lang="fr-FR" sz="2200" dirty="0" smtClean="0">
                <a:latin typeface="Poor Richard" pitchFamily="18" charset="0"/>
              </a:rPr>
              <a:t>les nouveaux espaces de l’U.E. </a:t>
            </a:r>
            <a:r>
              <a:rPr lang="fr-FR" sz="2200" i="1" dirty="0" smtClean="0">
                <a:latin typeface="Poor Richard" pitchFamily="18" charset="0"/>
              </a:rPr>
              <a:t>(retard économique)</a:t>
            </a:r>
            <a:endParaRPr lang="fr-FR" sz="2200" i="1" dirty="0">
              <a:latin typeface="Poor Richard" pitchFamily="18" charset="0"/>
            </a:endParaRPr>
          </a:p>
        </p:txBody>
      </p:sp>
      <p:pic>
        <p:nvPicPr>
          <p:cNvPr id="3073" name="Picture 1"/>
          <p:cNvPicPr>
            <a:picLocks noChangeAspect="1" noChangeArrowheads="1"/>
          </p:cNvPicPr>
          <p:nvPr/>
        </p:nvPicPr>
        <p:blipFill>
          <a:blip r:embed="rId2"/>
          <a:srcRect l="18668" r="23133"/>
          <a:stretch>
            <a:fillRect/>
          </a:stretch>
        </p:blipFill>
        <p:spPr bwMode="auto">
          <a:xfrm>
            <a:off x="214282" y="1285860"/>
            <a:ext cx="3801002" cy="3671886"/>
          </a:xfrm>
          <a:prstGeom prst="rect">
            <a:avLst/>
          </a:prstGeom>
          <a:noFill/>
          <a:ln w="9525">
            <a:noFill/>
            <a:miter lim="800000"/>
            <a:headEnd/>
            <a:tailEnd/>
          </a:ln>
          <a:effectLst/>
        </p:spPr>
      </p:pic>
      <p:sp>
        <p:nvSpPr>
          <p:cNvPr id="21" name="ZoneTexte 20"/>
          <p:cNvSpPr txBox="1"/>
          <p:nvPr/>
        </p:nvSpPr>
        <p:spPr>
          <a:xfrm>
            <a:off x="142844" y="5214950"/>
            <a:ext cx="571504" cy="461665"/>
          </a:xfrm>
          <a:prstGeom prst="rect">
            <a:avLst/>
          </a:prstGeom>
          <a:noFill/>
        </p:spPr>
        <p:txBody>
          <a:bodyPr wrap="square" rtlCol="0">
            <a:spAutoFit/>
          </a:bodyPr>
          <a:lstStyle/>
          <a:p>
            <a:r>
              <a:rPr lang="fr-FR" sz="2400" dirty="0" smtClean="0">
                <a:latin typeface="Poor Richard" pitchFamily="18" charset="0"/>
              </a:rPr>
              <a:t>€</a:t>
            </a:r>
            <a:endParaRPr lang="fr-FR" sz="2400" dirty="0">
              <a:latin typeface="Poor Richard" pitchFamily="18" charset="0"/>
            </a:endParaRPr>
          </a:p>
        </p:txBody>
      </p:sp>
      <p:sp>
        <p:nvSpPr>
          <p:cNvPr id="22" name="ZoneTexte 21"/>
          <p:cNvSpPr txBox="1"/>
          <p:nvPr/>
        </p:nvSpPr>
        <p:spPr>
          <a:xfrm>
            <a:off x="714348" y="5214950"/>
            <a:ext cx="3214710" cy="430887"/>
          </a:xfrm>
          <a:prstGeom prst="rect">
            <a:avLst/>
          </a:prstGeom>
          <a:noFill/>
        </p:spPr>
        <p:txBody>
          <a:bodyPr wrap="square" rtlCol="0">
            <a:spAutoFit/>
          </a:bodyPr>
          <a:lstStyle/>
          <a:p>
            <a:r>
              <a:rPr lang="fr-FR" sz="2200" dirty="0" smtClean="0">
                <a:latin typeface="Poor Richard" pitchFamily="18" charset="0"/>
              </a:rPr>
              <a:t>État membre de la zone €uro</a:t>
            </a:r>
            <a:endParaRPr lang="fr-FR" sz="2200" dirty="0">
              <a:latin typeface="Poor Richard" pitchFamily="18" charset="0"/>
            </a:endParaRPr>
          </a:p>
        </p:txBody>
      </p:sp>
      <p:sp>
        <p:nvSpPr>
          <p:cNvPr id="23" name="Forme libre 22"/>
          <p:cNvSpPr/>
          <p:nvPr/>
        </p:nvSpPr>
        <p:spPr>
          <a:xfrm>
            <a:off x="95534" y="5800299"/>
            <a:ext cx="532263" cy="136477"/>
          </a:xfrm>
          <a:custGeom>
            <a:avLst/>
            <a:gdLst>
              <a:gd name="connsiteX0" fmla="*/ 0 w 532263"/>
              <a:gd name="connsiteY0" fmla="*/ 0 h 136477"/>
              <a:gd name="connsiteX1" fmla="*/ 136478 w 532263"/>
              <a:gd name="connsiteY1" fmla="*/ 136477 h 136477"/>
              <a:gd name="connsiteX2" fmla="*/ 327547 w 532263"/>
              <a:gd name="connsiteY2" fmla="*/ 0 h 136477"/>
              <a:gd name="connsiteX3" fmla="*/ 532263 w 532263"/>
              <a:gd name="connsiteY3" fmla="*/ 136477 h 136477"/>
            </a:gdLst>
            <a:ahLst/>
            <a:cxnLst>
              <a:cxn ang="0">
                <a:pos x="connsiteX0" y="connsiteY0"/>
              </a:cxn>
              <a:cxn ang="0">
                <a:pos x="connsiteX1" y="connsiteY1"/>
              </a:cxn>
              <a:cxn ang="0">
                <a:pos x="connsiteX2" y="connsiteY2"/>
              </a:cxn>
              <a:cxn ang="0">
                <a:pos x="connsiteX3" y="connsiteY3"/>
              </a:cxn>
            </a:cxnLst>
            <a:rect l="l" t="t" r="r" b="b"/>
            <a:pathLst>
              <a:path w="532263" h="136477">
                <a:moveTo>
                  <a:pt x="0" y="0"/>
                </a:moveTo>
                <a:cubicBezTo>
                  <a:pt x="40943" y="68238"/>
                  <a:pt x="81887" y="136477"/>
                  <a:pt x="136478" y="136477"/>
                </a:cubicBezTo>
                <a:cubicBezTo>
                  <a:pt x="191069" y="136477"/>
                  <a:pt x="261583" y="0"/>
                  <a:pt x="327547" y="0"/>
                </a:cubicBezTo>
                <a:cubicBezTo>
                  <a:pt x="393511" y="0"/>
                  <a:pt x="462887" y="68238"/>
                  <a:pt x="532263" y="136477"/>
                </a:cubicBezTo>
              </a:path>
            </a:pathLst>
          </a:cu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785786" y="5643578"/>
            <a:ext cx="3214710" cy="430887"/>
          </a:xfrm>
          <a:prstGeom prst="rect">
            <a:avLst/>
          </a:prstGeom>
          <a:noFill/>
        </p:spPr>
        <p:txBody>
          <a:bodyPr wrap="square" rtlCol="0">
            <a:spAutoFit/>
          </a:bodyPr>
          <a:lstStyle/>
          <a:p>
            <a:r>
              <a:rPr lang="fr-FR" sz="2200" dirty="0" smtClean="0">
                <a:latin typeface="Poor Richard" pitchFamily="18" charset="0"/>
              </a:rPr>
              <a:t>limite de l’espace Schengen</a:t>
            </a:r>
            <a:endParaRPr lang="fr-FR" sz="22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40" presetClass="entr" presetSubtype="0"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childTnLst>
                                </p:cTn>
                              </p:par>
                              <p:par>
                                <p:cTn id="42" presetID="40" presetClass="entr" presetSubtype="0" fill="hold" grpId="0" nodeType="with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1"/>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0" presetClass="entr" presetSubtype="0" fill="hold" nodeType="clickEffect">
                                  <p:stCondLst>
                                    <p:cond delay="0"/>
                                  </p:stCondLst>
                                  <p:iterate type="lt">
                                    <p:tmPct val="10000"/>
                                  </p:iterate>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fade">
                                      <p:cBhvr>
                                        <p:cTn id="51" dur="1000"/>
                                        <p:tgtEl>
                                          <p:spTgt spid="14">
                                            <p:txEl>
                                              <p:pRg st="0" end="0"/>
                                            </p:txEl>
                                          </p:spTgt>
                                        </p:tgtEl>
                                      </p:cBhvr>
                                    </p:animEffect>
                                    <p:anim calcmode="lin" valueType="num">
                                      <p:cBhvr>
                                        <p:cTn id="52" dur="1000" fill="hold"/>
                                        <p:tgtEl>
                                          <p:spTgt spid="14">
                                            <p:txEl>
                                              <p:pRg st="0" end="0"/>
                                            </p:txEl>
                                          </p:spTgt>
                                        </p:tgtEl>
                                        <p:attrNameLst>
                                          <p:attrName>ppt_x</p:attrName>
                                        </p:attrNameLst>
                                      </p:cBhvr>
                                      <p:tavLst>
                                        <p:tav tm="0">
                                          <p:val>
                                            <p:strVal val="#ppt_x-.1"/>
                                          </p:val>
                                        </p:tav>
                                        <p:tav tm="100000">
                                          <p:val>
                                            <p:strVal val="#ppt_x"/>
                                          </p:val>
                                        </p:tav>
                                      </p:tavLst>
                                    </p:anim>
                                    <p:anim calcmode="lin" valueType="num">
                                      <p:cBhvr>
                                        <p:cTn id="53"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2000" fill="hold"/>
                                        <p:tgtEl>
                                          <p:spTgt spid="15"/>
                                        </p:tgtEl>
                                        <p:attrNameLst>
                                          <p:attrName>ppt_w</p:attrName>
                                        </p:attrNameLst>
                                      </p:cBhvr>
                                      <p:tavLst>
                                        <p:tav tm="0">
                                          <p:val>
                                            <p:fltVal val="0"/>
                                          </p:val>
                                        </p:tav>
                                        <p:tav tm="100000">
                                          <p:val>
                                            <p:strVal val="#ppt_w"/>
                                          </p:val>
                                        </p:tav>
                                      </p:tavLst>
                                    </p:anim>
                                    <p:anim calcmode="lin" valueType="num">
                                      <p:cBhvr>
                                        <p:cTn id="59" dur="2000" fill="hold"/>
                                        <p:tgtEl>
                                          <p:spTgt spid="15"/>
                                        </p:tgtEl>
                                        <p:attrNameLst>
                                          <p:attrName>ppt_h</p:attrName>
                                        </p:attrNameLst>
                                      </p:cBhvr>
                                      <p:tavLst>
                                        <p:tav tm="0">
                                          <p:val>
                                            <p:strVal val="#ppt_h"/>
                                          </p:val>
                                        </p:tav>
                                        <p:tav tm="100000">
                                          <p:val>
                                            <p:strVal val="#ppt_h"/>
                                          </p:val>
                                        </p:tav>
                                      </p:tavLst>
                                    </p:anim>
                                  </p:childTnLst>
                                </p:cTn>
                              </p:par>
                            </p:childTnLst>
                          </p:cTn>
                        </p:par>
                        <p:par>
                          <p:cTn id="60" fill="hold">
                            <p:stCondLst>
                              <p:cond delay="2000"/>
                            </p:stCondLst>
                            <p:childTnLst>
                              <p:par>
                                <p:cTn id="61" presetID="40" presetClass="entr" presetSubtype="0" fill="hold" grpId="0" nodeType="after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1"/>
                                          </p:val>
                                        </p:tav>
                                        <p:tav tm="100000">
                                          <p:val>
                                            <p:strVal val="#ppt_x"/>
                                          </p:val>
                                        </p:tav>
                                      </p:tavLst>
                                    </p:anim>
                                    <p:anim calcmode="lin" valueType="num">
                                      <p:cBhvr>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2000" fill="hold"/>
                                        <p:tgtEl>
                                          <p:spTgt spid="17"/>
                                        </p:tgtEl>
                                        <p:attrNameLst>
                                          <p:attrName>ppt_w</p:attrName>
                                        </p:attrNameLst>
                                      </p:cBhvr>
                                      <p:tavLst>
                                        <p:tav tm="0">
                                          <p:val>
                                            <p:fltVal val="0"/>
                                          </p:val>
                                        </p:tav>
                                        <p:tav tm="100000">
                                          <p:val>
                                            <p:strVal val="#ppt_w"/>
                                          </p:val>
                                        </p:tav>
                                      </p:tavLst>
                                    </p:anim>
                                    <p:anim calcmode="lin" valueType="num">
                                      <p:cBhvr>
                                        <p:cTn id="71" dur="2000" fill="hold"/>
                                        <p:tgtEl>
                                          <p:spTgt spid="17"/>
                                        </p:tgtEl>
                                        <p:attrNameLst>
                                          <p:attrName>ppt_h</p:attrName>
                                        </p:attrNameLst>
                                      </p:cBhvr>
                                      <p:tavLst>
                                        <p:tav tm="0">
                                          <p:val>
                                            <p:strVal val="#ppt_h"/>
                                          </p:val>
                                        </p:tav>
                                        <p:tav tm="100000">
                                          <p:val>
                                            <p:strVal val="#ppt_h"/>
                                          </p:val>
                                        </p:tav>
                                      </p:tavLst>
                                    </p:anim>
                                  </p:childTnLst>
                                </p:cTn>
                              </p:par>
                            </p:childTnLst>
                          </p:cTn>
                        </p:par>
                        <p:par>
                          <p:cTn id="72" fill="hold">
                            <p:stCondLst>
                              <p:cond delay="2000"/>
                            </p:stCondLst>
                            <p:childTnLst>
                              <p:par>
                                <p:cTn id="73" presetID="40" presetClass="entr" presetSubtype="0" fill="hold" grpId="0" nodeType="afterEffect">
                                  <p:stCondLst>
                                    <p:cond delay="0"/>
                                  </p:stCondLst>
                                  <p:iterate type="lt">
                                    <p:tmPct val="10000"/>
                                  </p:iterate>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anim calcmode="lin" valueType="num">
                                      <p:cBhvr>
                                        <p:cTn id="76" dur="500" fill="hold"/>
                                        <p:tgtEl>
                                          <p:spTgt spid="18"/>
                                        </p:tgtEl>
                                        <p:attrNameLst>
                                          <p:attrName>ppt_x</p:attrName>
                                        </p:attrNameLst>
                                      </p:cBhvr>
                                      <p:tavLst>
                                        <p:tav tm="0">
                                          <p:val>
                                            <p:strVal val="#ppt_x-.1"/>
                                          </p:val>
                                        </p:tav>
                                        <p:tav tm="100000">
                                          <p:val>
                                            <p:strVal val="#ppt_x"/>
                                          </p:val>
                                        </p:tav>
                                      </p:tavLst>
                                    </p:anim>
                                    <p:anim calcmode="lin" valueType="num">
                                      <p:cBhvr>
                                        <p:cTn id="7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2000" fill="hold"/>
                                        <p:tgtEl>
                                          <p:spTgt spid="19"/>
                                        </p:tgtEl>
                                        <p:attrNameLst>
                                          <p:attrName>ppt_w</p:attrName>
                                        </p:attrNameLst>
                                      </p:cBhvr>
                                      <p:tavLst>
                                        <p:tav tm="0">
                                          <p:val>
                                            <p:fltVal val="0"/>
                                          </p:val>
                                        </p:tav>
                                        <p:tav tm="100000">
                                          <p:val>
                                            <p:strVal val="#ppt_w"/>
                                          </p:val>
                                        </p:tav>
                                      </p:tavLst>
                                    </p:anim>
                                    <p:anim calcmode="lin" valueType="num">
                                      <p:cBhvr>
                                        <p:cTn id="83" dur="2000" fill="hold"/>
                                        <p:tgtEl>
                                          <p:spTgt spid="19"/>
                                        </p:tgtEl>
                                        <p:attrNameLst>
                                          <p:attrName>ppt_h</p:attrName>
                                        </p:attrNameLst>
                                      </p:cBhvr>
                                      <p:tavLst>
                                        <p:tav tm="0">
                                          <p:val>
                                            <p:strVal val="#ppt_h"/>
                                          </p:val>
                                        </p:tav>
                                        <p:tav tm="100000">
                                          <p:val>
                                            <p:strVal val="#ppt_h"/>
                                          </p:val>
                                        </p:tav>
                                      </p:tavLst>
                                    </p:anim>
                                  </p:childTnLst>
                                </p:cTn>
                              </p:par>
                            </p:childTnLst>
                          </p:cTn>
                        </p:par>
                        <p:par>
                          <p:cTn id="84" fill="hold">
                            <p:stCondLst>
                              <p:cond delay="2000"/>
                            </p:stCondLst>
                            <p:childTnLst>
                              <p:par>
                                <p:cTn id="85" presetID="40" presetClass="entr" presetSubtype="0"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anim calcmode="lin" valueType="num">
                                      <p:cBhvr>
                                        <p:cTn id="88" dur="500" fill="hold"/>
                                        <p:tgtEl>
                                          <p:spTgt spid="20"/>
                                        </p:tgtEl>
                                        <p:attrNameLst>
                                          <p:attrName>ppt_x</p:attrName>
                                        </p:attrNameLst>
                                      </p:cBhvr>
                                      <p:tavLst>
                                        <p:tav tm="0">
                                          <p:val>
                                            <p:strVal val="#ppt_x-.1"/>
                                          </p:val>
                                        </p:tav>
                                        <p:tav tm="100000">
                                          <p:val>
                                            <p:strVal val="#ppt_x"/>
                                          </p:val>
                                        </p:tav>
                                      </p:tavLst>
                                    </p:anim>
                                    <p:anim calcmode="lin" valueType="num">
                                      <p:cBhvr>
                                        <p:cTn id="8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80">
                                          <p:stCondLst>
                                            <p:cond delay="0"/>
                                          </p:stCondLst>
                                        </p:cTn>
                                        <p:tgtEl>
                                          <p:spTgt spid="21"/>
                                        </p:tgtEl>
                                      </p:cBhvr>
                                    </p:animEffect>
                                    <p:anim calcmode="lin" valueType="num">
                                      <p:cBhvr>
                                        <p:cTn id="9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0" dur="26">
                                          <p:stCondLst>
                                            <p:cond delay="650"/>
                                          </p:stCondLst>
                                        </p:cTn>
                                        <p:tgtEl>
                                          <p:spTgt spid="21"/>
                                        </p:tgtEl>
                                      </p:cBhvr>
                                      <p:to x="100000" y="60000"/>
                                    </p:animScale>
                                    <p:animScale>
                                      <p:cBhvr>
                                        <p:cTn id="101" dur="166" decel="50000">
                                          <p:stCondLst>
                                            <p:cond delay="676"/>
                                          </p:stCondLst>
                                        </p:cTn>
                                        <p:tgtEl>
                                          <p:spTgt spid="21"/>
                                        </p:tgtEl>
                                      </p:cBhvr>
                                      <p:to x="100000" y="100000"/>
                                    </p:animScale>
                                    <p:animScale>
                                      <p:cBhvr>
                                        <p:cTn id="102" dur="26">
                                          <p:stCondLst>
                                            <p:cond delay="1312"/>
                                          </p:stCondLst>
                                        </p:cTn>
                                        <p:tgtEl>
                                          <p:spTgt spid="21"/>
                                        </p:tgtEl>
                                      </p:cBhvr>
                                      <p:to x="100000" y="80000"/>
                                    </p:animScale>
                                    <p:animScale>
                                      <p:cBhvr>
                                        <p:cTn id="103" dur="166" decel="50000">
                                          <p:stCondLst>
                                            <p:cond delay="1338"/>
                                          </p:stCondLst>
                                        </p:cTn>
                                        <p:tgtEl>
                                          <p:spTgt spid="21"/>
                                        </p:tgtEl>
                                      </p:cBhvr>
                                      <p:to x="100000" y="100000"/>
                                    </p:animScale>
                                    <p:animScale>
                                      <p:cBhvr>
                                        <p:cTn id="104" dur="26">
                                          <p:stCondLst>
                                            <p:cond delay="1642"/>
                                          </p:stCondLst>
                                        </p:cTn>
                                        <p:tgtEl>
                                          <p:spTgt spid="21"/>
                                        </p:tgtEl>
                                      </p:cBhvr>
                                      <p:to x="100000" y="90000"/>
                                    </p:animScale>
                                    <p:animScale>
                                      <p:cBhvr>
                                        <p:cTn id="105" dur="166" decel="50000">
                                          <p:stCondLst>
                                            <p:cond delay="1668"/>
                                          </p:stCondLst>
                                        </p:cTn>
                                        <p:tgtEl>
                                          <p:spTgt spid="21"/>
                                        </p:tgtEl>
                                      </p:cBhvr>
                                      <p:to x="100000" y="100000"/>
                                    </p:animScale>
                                    <p:animScale>
                                      <p:cBhvr>
                                        <p:cTn id="106" dur="26">
                                          <p:stCondLst>
                                            <p:cond delay="1808"/>
                                          </p:stCondLst>
                                        </p:cTn>
                                        <p:tgtEl>
                                          <p:spTgt spid="21"/>
                                        </p:tgtEl>
                                      </p:cBhvr>
                                      <p:to x="100000" y="95000"/>
                                    </p:animScale>
                                    <p:animScale>
                                      <p:cBhvr>
                                        <p:cTn id="107" dur="166" decel="50000">
                                          <p:stCondLst>
                                            <p:cond delay="1834"/>
                                          </p:stCondLst>
                                        </p:cTn>
                                        <p:tgtEl>
                                          <p:spTgt spid="21"/>
                                        </p:tgtEl>
                                      </p:cBhvr>
                                      <p:to x="100000" y="100000"/>
                                    </p:animScale>
                                  </p:childTnLst>
                                </p:cTn>
                              </p:par>
                            </p:childTnLst>
                          </p:cTn>
                        </p:par>
                        <p:par>
                          <p:cTn id="108" fill="hold">
                            <p:stCondLst>
                              <p:cond delay="2000"/>
                            </p:stCondLst>
                            <p:childTnLst>
                              <p:par>
                                <p:cTn id="109" presetID="40" presetClass="entr" presetSubtype="0" fill="hold" grpId="0" nodeType="afterEffect">
                                  <p:stCondLst>
                                    <p:cond delay="0"/>
                                  </p:stCondLst>
                                  <p:iterate type="lt">
                                    <p:tmPct val="10000"/>
                                  </p:iterate>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anim calcmode="lin" valueType="num">
                                      <p:cBhvr>
                                        <p:cTn id="112" dur="500" fill="hold"/>
                                        <p:tgtEl>
                                          <p:spTgt spid="22"/>
                                        </p:tgtEl>
                                        <p:attrNameLst>
                                          <p:attrName>ppt_x</p:attrName>
                                        </p:attrNameLst>
                                      </p:cBhvr>
                                      <p:tavLst>
                                        <p:tav tm="0">
                                          <p:val>
                                            <p:strVal val="#ppt_x-.1"/>
                                          </p:val>
                                        </p:tav>
                                        <p:tav tm="100000">
                                          <p:val>
                                            <p:strVal val="#ppt_x"/>
                                          </p:val>
                                        </p:tav>
                                      </p:tavLst>
                                    </p:anim>
                                    <p:anim calcmode="lin" valueType="num">
                                      <p:cBhvr>
                                        <p:cTn id="1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wipe(left)">
                                      <p:cBhvr>
                                        <p:cTn id="118" dur="500"/>
                                        <p:tgtEl>
                                          <p:spTgt spid="23"/>
                                        </p:tgtEl>
                                      </p:cBhvr>
                                    </p:animEffect>
                                  </p:childTnLst>
                                </p:cTn>
                              </p:par>
                            </p:childTnLst>
                          </p:cTn>
                        </p:par>
                        <p:par>
                          <p:cTn id="119" fill="hold">
                            <p:stCondLst>
                              <p:cond delay="500"/>
                            </p:stCondLst>
                            <p:childTnLst>
                              <p:par>
                                <p:cTn id="120" presetID="40" presetClass="entr" presetSubtype="0" fill="hold" grpId="0" nodeType="afterEffect">
                                  <p:stCondLst>
                                    <p:cond delay="0"/>
                                  </p:stCondLst>
                                  <p:iterate type="lt">
                                    <p:tmPct val="10000"/>
                                  </p:iterate>
                                  <p:childTnLst>
                                    <p:set>
                                      <p:cBhvr>
                                        <p:cTn id="121" dur="1" fill="hold">
                                          <p:stCondLst>
                                            <p:cond delay="0"/>
                                          </p:stCondLst>
                                        </p:cTn>
                                        <p:tgtEl>
                                          <p:spTgt spid="24"/>
                                        </p:tgtEl>
                                        <p:attrNameLst>
                                          <p:attrName>style.visibility</p:attrName>
                                        </p:attrNameLst>
                                      </p:cBhvr>
                                      <p:to>
                                        <p:strVal val="visible"/>
                                      </p:to>
                                    </p:set>
                                    <p:animEffect transition="in" filter="fade">
                                      <p:cBhvr>
                                        <p:cTn id="122" dur="500"/>
                                        <p:tgtEl>
                                          <p:spTgt spid="24"/>
                                        </p:tgtEl>
                                      </p:cBhvr>
                                    </p:animEffect>
                                    <p:anim calcmode="lin" valueType="num">
                                      <p:cBhvr>
                                        <p:cTn id="123" dur="500" fill="hold"/>
                                        <p:tgtEl>
                                          <p:spTgt spid="24"/>
                                        </p:tgtEl>
                                        <p:attrNameLst>
                                          <p:attrName>ppt_x</p:attrName>
                                        </p:attrNameLst>
                                      </p:cBhvr>
                                      <p:tavLst>
                                        <p:tav tm="0">
                                          <p:val>
                                            <p:strVal val="#ppt_x-.1"/>
                                          </p:val>
                                        </p:tav>
                                        <p:tav tm="100000">
                                          <p:val>
                                            <p:strVal val="#ppt_x"/>
                                          </p:val>
                                        </p:tav>
                                      </p:tavLst>
                                    </p:anim>
                                    <p:anim calcmode="lin" valueType="num">
                                      <p:cBhvr>
                                        <p:cTn id="1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animBg="1"/>
      <p:bldP spid="11" grpId="0"/>
      <p:bldP spid="12" grpId="0"/>
      <p:bldP spid="15" grpId="0" animBg="1"/>
      <p:bldP spid="16" grpId="0"/>
      <p:bldP spid="17" grpId="0" animBg="1"/>
      <p:bldP spid="18" grpId="0"/>
      <p:bldP spid="19" grpId="0" animBg="1"/>
      <p:bldP spid="20" grpId="0"/>
      <p:bldP spid="21" grpId="0"/>
      <p:bldP spid="22" grpId="0"/>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071802" y="3071810"/>
            <a:ext cx="2714644" cy="857256"/>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Poor Richard" pitchFamily="18" charset="0"/>
              </a:rPr>
              <a:t>L’U.E., territoire de référence et d’appartenance</a:t>
            </a:r>
            <a:endParaRPr lang="fr-FR" b="1" dirty="0">
              <a:solidFill>
                <a:schemeClr val="tx1"/>
              </a:solidFill>
              <a:latin typeface="Poor Richard" pitchFamily="18" charset="0"/>
            </a:endParaRPr>
          </a:p>
        </p:txBody>
      </p:sp>
      <p:sp>
        <p:nvSpPr>
          <p:cNvPr id="3" name="Forme libre 2"/>
          <p:cNvSpPr/>
          <p:nvPr/>
        </p:nvSpPr>
        <p:spPr>
          <a:xfrm>
            <a:off x="4286248" y="3929066"/>
            <a:ext cx="142876" cy="571504"/>
          </a:xfrm>
          <a:custGeom>
            <a:avLst/>
            <a:gdLst>
              <a:gd name="connsiteX0" fmla="*/ 641445 w 641445"/>
              <a:gd name="connsiteY0" fmla="*/ 1132764 h 1132764"/>
              <a:gd name="connsiteX1" fmla="*/ 409433 w 641445"/>
              <a:gd name="connsiteY1" fmla="*/ 900752 h 1132764"/>
              <a:gd name="connsiteX2" fmla="*/ 450376 w 641445"/>
              <a:gd name="connsiteY2" fmla="*/ 532263 h 1132764"/>
              <a:gd name="connsiteX3" fmla="*/ 68239 w 641445"/>
              <a:gd name="connsiteY3" fmla="*/ 245660 h 1132764"/>
              <a:gd name="connsiteX4" fmla="*/ 40944 w 641445"/>
              <a:gd name="connsiteY4" fmla="*/ 0 h 113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45" h="1132764">
                <a:moveTo>
                  <a:pt x="641445" y="1132764"/>
                </a:moveTo>
                <a:cubicBezTo>
                  <a:pt x="541361" y="1066799"/>
                  <a:pt x="441278" y="1000835"/>
                  <a:pt x="409433" y="900752"/>
                </a:cubicBezTo>
                <a:cubicBezTo>
                  <a:pt x="377588" y="800669"/>
                  <a:pt x="507242" y="641445"/>
                  <a:pt x="450376" y="532263"/>
                </a:cubicBezTo>
                <a:cubicBezTo>
                  <a:pt x="393510" y="423081"/>
                  <a:pt x="136478" y="334370"/>
                  <a:pt x="68239" y="245660"/>
                </a:cubicBezTo>
                <a:cubicBezTo>
                  <a:pt x="0" y="156950"/>
                  <a:pt x="20472" y="78475"/>
                  <a:pt x="40944" y="0"/>
                </a:cubicBezTo>
              </a:path>
            </a:pathLst>
          </a:custGeom>
          <a:ln w="762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nvSpPr>
        <p:spPr>
          <a:xfrm>
            <a:off x="2000232" y="1214422"/>
            <a:ext cx="2143140" cy="571504"/>
          </a:xfrm>
          <a:prstGeom prst="rect">
            <a:avLst/>
          </a:prstGeom>
          <a:solidFill>
            <a:srgbClr val="008000">
              <a:alpha val="30196"/>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Poor Richard" pitchFamily="18" charset="0"/>
              </a:rPr>
              <a:t>Une association </a:t>
            </a:r>
          </a:p>
          <a:p>
            <a:pPr algn="ctr"/>
            <a:r>
              <a:rPr lang="fr-FR" b="1" dirty="0" smtClean="0">
                <a:solidFill>
                  <a:schemeClr val="tx1"/>
                </a:solidFill>
                <a:latin typeface="Poor Richard" pitchFamily="18" charset="0"/>
              </a:rPr>
              <a:t>de 28 États</a:t>
            </a:r>
            <a:endParaRPr lang="fr-FR" b="1" dirty="0">
              <a:solidFill>
                <a:schemeClr val="tx1"/>
              </a:solidFill>
              <a:latin typeface="Poor Richard" pitchFamily="18" charset="0"/>
            </a:endParaRPr>
          </a:p>
        </p:txBody>
      </p:sp>
      <p:sp>
        <p:nvSpPr>
          <p:cNvPr id="7" name="Rectangle 6"/>
          <p:cNvSpPr/>
          <p:nvPr/>
        </p:nvSpPr>
        <p:spPr>
          <a:xfrm>
            <a:off x="0" y="214290"/>
            <a:ext cx="2000232" cy="642942"/>
          </a:xfrm>
          <a:prstGeom prst="rect">
            <a:avLst/>
          </a:prstGeom>
          <a:solidFill>
            <a:srgbClr val="008000">
              <a:alpha val="30196"/>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Un marché commun et une zone €uro</a:t>
            </a:r>
            <a:endParaRPr lang="fr-FR" dirty="0">
              <a:solidFill>
                <a:schemeClr val="tx1"/>
              </a:solidFill>
              <a:latin typeface="Poor Richard" pitchFamily="18" charset="0"/>
            </a:endParaRPr>
          </a:p>
        </p:txBody>
      </p:sp>
      <p:cxnSp>
        <p:nvCxnSpPr>
          <p:cNvPr id="21" name="Connecteur droit 20"/>
          <p:cNvCxnSpPr/>
          <p:nvPr/>
        </p:nvCxnSpPr>
        <p:spPr>
          <a:xfrm rot="10800000">
            <a:off x="2000232" y="571480"/>
            <a:ext cx="720000" cy="607223"/>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flipV="1">
            <a:off x="1786480" y="1500174"/>
            <a:ext cx="252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928670"/>
            <a:ext cx="1785918" cy="1143008"/>
          </a:xfrm>
          <a:prstGeom prst="rect">
            <a:avLst/>
          </a:prstGeom>
          <a:solidFill>
            <a:srgbClr val="008000">
              <a:alpha val="30196"/>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Un espace de libre circulation des personnes (espace Schengen)</a:t>
            </a:r>
            <a:endParaRPr lang="fr-FR" dirty="0">
              <a:solidFill>
                <a:schemeClr val="tx1"/>
              </a:solidFill>
              <a:latin typeface="Poor Richard" pitchFamily="18" charset="0"/>
            </a:endParaRPr>
          </a:p>
        </p:txBody>
      </p:sp>
      <p:cxnSp>
        <p:nvCxnSpPr>
          <p:cNvPr id="29" name="Connecteur droit 28"/>
          <p:cNvCxnSpPr/>
          <p:nvPr/>
        </p:nvCxnSpPr>
        <p:spPr>
          <a:xfrm rot="10800000" flipV="1">
            <a:off x="2000232" y="1785926"/>
            <a:ext cx="795342" cy="78581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2214554"/>
            <a:ext cx="2000232" cy="785818"/>
          </a:xfrm>
          <a:prstGeom prst="rect">
            <a:avLst/>
          </a:prstGeom>
          <a:solidFill>
            <a:srgbClr val="008000">
              <a:alpha val="30196"/>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Des valeurs communes mais aussi des eurosceptiques</a:t>
            </a:r>
            <a:endParaRPr lang="fr-FR" dirty="0">
              <a:solidFill>
                <a:schemeClr val="tx1"/>
              </a:solidFill>
              <a:latin typeface="Poor Richard" pitchFamily="18" charset="0"/>
            </a:endParaRPr>
          </a:p>
        </p:txBody>
      </p:sp>
      <p:sp>
        <p:nvSpPr>
          <p:cNvPr id="33" name="Forme libre 32"/>
          <p:cNvSpPr/>
          <p:nvPr/>
        </p:nvSpPr>
        <p:spPr>
          <a:xfrm rot="13160672">
            <a:off x="4958518" y="1826520"/>
            <a:ext cx="584286" cy="1276134"/>
          </a:xfrm>
          <a:custGeom>
            <a:avLst/>
            <a:gdLst>
              <a:gd name="connsiteX0" fmla="*/ 641445 w 641445"/>
              <a:gd name="connsiteY0" fmla="*/ 1132764 h 1132764"/>
              <a:gd name="connsiteX1" fmla="*/ 409433 w 641445"/>
              <a:gd name="connsiteY1" fmla="*/ 900752 h 1132764"/>
              <a:gd name="connsiteX2" fmla="*/ 450376 w 641445"/>
              <a:gd name="connsiteY2" fmla="*/ 532263 h 1132764"/>
              <a:gd name="connsiteX3" fmla="*/ 68239 w 641445"/>
              <a:gd name="connsiteY3" fmla="*/ 245660 h 1132764"/>
              <a:gd name="connsiteX4" fmla="*/ 40944 w 641445"/>
              <a:gd name="connsiteY4" fmla="*/ 0 h 113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45" h="1132764">
                <a:moveTo>
                  <a:pt x="641445" y="1132764"/>
                </a:moveTo>
                <a:cubicBezTo>
                  <a:pt x="541361" y="1066799"/>
                  <a:pt x="441278" y="1000835"/>
                  <a:pt x="409433" y="900752"/>
                </a:cubicBezTo>
                <a:cubicBezTo>
                  <a:pt x="377588" y="800669"/>
                  <a:pt x="507242" y="641445"/>
                  <a:pt x="450376" y="532263"/>
                </a:cubicBezTo>
                <a:cubicBezTo>
                  <a:pt x="393510" y="423081"/>
                  <a:pt x="136478" y="334370"/>
                  <a:pt x="68239" y="245660"/>
                </a:cubicBezTo>
                <a:cubicBezTo>
                  <a:pt x="0" y="156950"/>
                  <a:pt x="20472" y="78475"/>
                  <a:pt x="40944" y="0"/>
                </a:cubicBezTo>
              </a:path>
            </a:pathLst>
          </a:custGeom>
          <a:ln w="762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Rectangle 33"/>
          <p:cNvSpPr/>
          <p:nvPr/>
        </p:nvSpPr>
        <p:spPr>
          <a:xfrm>
            <a:off x="4286248" y="1214422"/>
            <a:ext cx="2143140" cy="571504"/>
          </a:xfrm>
          <a:prstGeom prst="rect">
            <a:avLst/>
          </a:prstGeom>
          <a:solidFill>
            <a:srgbClr val="FF3300">
              <a:alpha val="30196"/>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Poor Richard" pitchFamily="18" charset="0"/>
              </a:rPr>
              <a:t>Des politiques communes</a:t>
            </a:r>
            <a:endParaRPr lang="fr-FR" b="1" dirty="0">
              <a:solidFill>
                <a:schemeClr val="tx1"/>
              </a:solidFill>
              <a:latin typeface="Poor Richard" pitchFamily="18" charset="0"/>
            </a:endParaRPr>
          </a:p>
        </p:txBody>
      </p:sp>
      <p:cxnSp>
        <p:nvCxnSpPr>
          <p:cNvPr id="35" name="Connecteur droit 34"/>
          <p:cNvCxnSpPr>
            <a:endCxn id="37" idx="1"/>
          </p:cNvCxnSpPr>
          <p:nvPr/>
        </p:nvCxnSpPr>
        <p:spPr>
          <a:xfrm flipV="1">
            <a:off x="5720628" y="571480"/>
            <a:ext cx="851636" cy="607224"/>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572264" y="142852"/>
            <a:ext cx="2571736" cy="857256"/>
          </a:xfrm>
          <a:prstGeom prst="rect">
            <a:avLst/>
          </a:prstGeom>
          <a:solidFill>
            <a:srgbClr val="FF3300">
              <a:alpha val="30196"/>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Une politique de cohésion pour réduire les inégalités régionales (FEDER)</a:t>
            </a:r>
            <a:endParaRPr lang="fr-FR" dirty="0">
              <a:solidFill>
                <a:schemeClr val="tx1"/>
              </a:solidFill>
              <a:latin typeface="Poor Richard" pitchFamily="18" charset="0"/>
            </a:endParaRPr>
          </a:p>
        </p:txBody>
      </p:sp>
      <p:cxnSp>
        <p:nvCxnSpPr>
          <p:cNvPr id="39" name="Connecteur droit 38"/>
          <p:cNvCxnSpPr/>
          <p:nvPr/>
        </p:nvCxnSpPr>
        <p:spPr>
          <a:xfrm rot="10800000" flipV="1">
            <a:off x="6429388" y="1500174"/>
            <a:ext cx="2520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15140" y="1071546"/>
            <a:ext cx="2286016" cy="857256"/>
          </a:xfrm>
          <a:prstGeom prst="rect">
            <a:avLst/>
          </a:prstGeom>
          <a:solidFill>
            <a:srgbClr val="FF3300">
              <a:alpha val="30196"/>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Des réseaux de transport aménagés à l’échelle de l’UE</a:t>
            </a:r>
            <a:endParaRPr lang="fr-FR" dirty="0">
              <a:solidFill>
                <a:schemeClr val="tx1"/>
              </a:solidFill>
              <a:latin typeface="Poor Richard" pitchFamily="18" charset="0"/>
            </a:endParaRPr>
          </a:p>
        </p:txBody>
      </p:sp>
      <p:cxnSp>
        <p:nvCxnSpPr>
          <p:cNvPr id="41" name="Connecteur droit 40"/>
          <p:cNvCxnSpPr>
            <a:stCxn id="44" idx="1"/>
          </p:cNvCxnSpPr>
          <p:nvPr/>
        </p:nvCxnSpPr>
        <p:spPr>
          <a:xfrm rot="10800000">
            <a:off x="5715008" y="1785926"/>
            <a:ext cx="928694" cy="642942"/>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643702" y="2000240"/>
            <a:ext cx="2500298" cy="857256"/>
          </a:xfrm>
          <a:prstGeom prst="rect">
            <a:avLst/>
          </a:prstGeom>
          <a:solidFill>
            <a:srgbClr val="FF3300">
              <a:alpha val="30196"/>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Des projets communs </a:t>
            </a:r>
            <a:r>
              <a:rPr lang="fr-FR" i="1" dirty="0" smtClean="0">
                <a:solidFill>
                  <a:schemeClr val="tx1"/>
                </a:solidFill>
                <a:latin typeface="Poor Richard" pitchFamily="18" charset="0"/>
              </a:rPr>
              <a:t>(Erasmus par exemple)</a:t>
            </a:r>
            <a:endParaRPr lang="fr-FR" i="1" dirty="0">
              <a:solidFill>
                <a:schemeClr val="tx1"/>
              </a:solidFill>
              <a:latin typeface="Poor Richard" pitchFamily="18" charset="0"/>
            </a:endParaRPr>
          </a:p>
        </p:txBody>
      </p:sp>
      <p:sp>
        <p:nvSpPr>
          <p:cNvPr id="47" name="Forme libre 46"/>
          <p:cNvSpPr/>
          <p:nvPr/>
        </p:nvSpPr>
        <p:spPr>
          <a:xfrm>
            <a:off x="3071803" y="1785926"/>
            <a:ext cx="642942" cy="1285884"/>
          </a:xfrm>
          <a:custGeom>
            <a:avLst/>
            <a:gdLst>
              <a:gd name="connsiteX0" fmla="*/ 641445 w 641445"/>
              <a:gd name="connsiteY0" fmla="*/ 1132764 h 1132764"/>
              <a:gd name="connsiteX1" fmla="*/ 409433 w 641445"/>
              <a:gd name="connsiteY1" fmla="*/ 900752 h 1132764"/>
              <a:gd name="connsiteX2" fmla="*/ 450376 w 641445"/>
              <a:gd name="connsiteY2" fmla="*/ 532263 h 1132764"/>
              <a:gd name="connsiteX3" fmla="*/ 68239 w 641445"/>
              <a:gd name="connsiteY3" fmla="*/ 245660 h 1132764"/>
              <a:gd name="connsiteX4" fmla="*/ 40944 w 641445"/>
              <a:gd name="connsiteY4" fmla="*/ 0 h 113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45" h="1132764">
                <a:moveTo>
                  <a:pt x="641445" y="1132764"/>
                </a:moveTo>
                <a:cubicBezTo>
                  <a:pt x="541361" y="1066799"/>
                  <a:pt x="441278" y="1000835"/>
                  <a:pt x="409433" y="900752"/>
                </a:cubicBezTo>
                <a:cubicBezTo>
                  <a:pt x="377588" y="800669"/>
                  <a:pt x="507242" y="641445"/>
                  <a:pt x="450376" y="532263"/>
                </a:cubicBezTo>
                <a:cubicBezTo>
                  <a:pt x="393510" y="423081"/>
                  <a:pt x="136478" y="334370"/>
                  <a:pt x="68239" y="245660"/>
                </a:cubicBezTo>
                <a:cubicBezTo>
                  <a:pt x="0" y="156950"/>
                  <a:pt x="20472" y="78475"/>
                  <a:pt x="40944" y="0"/>
                </a:cubicBezTo>
              </a:path>
            </a:pathLst>
          </a:custGeom>
          <a:ln w="762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Rectangle 47"/>
          <p:cNvSpPr/>
          <p:nvPr/>
        </p:nvSpPr>
        <p:spPr>
          <a:xfrm>
            <a:off x="3500430" y="4500570"/>
            <a:ext cx="2143140" cy="571504"/>
          </a:xfrm>
          <a:prstGeom prst="rect">
            <a:avLst/>
          </a:prstGeom>
          <a:solidFill>
            <a:schemeClr val="tx1">
              <a:lumMod val="50000"/>
              <a:lumOff val="50000"/>
              <a:alpha val="30196"/>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Poor Richard" pitchFamily="18" charset="0"/>
              </a:rPr>
              <a:t>La France dans l’U.E.</a:t>
            </a:r>
            <a:endParaRPr lang="fr-FR" b="1" dirty="0">
              <a:solidFill>
                <a:schemeClr val="tx1"/>
              </a:solidFill>
              <a:latin typeface="Poor Richard" pitchFamily="18" charset="0"/>
            </a:endParaRPr>
          </a:p>
        </p:txBody>
      </p:sp>
      <p:cxnSp>
        <p:nvCxnSpPr>
          <p:cNvPr id="50" name="Connecteur droit 49"/>
          <p:cNvCxnSpPr>
            <a:stCxn id="55" idx="0"/>
          </p:cNvCxnSpPr>
          <p:nvPr/>
        </p:nvCxnSpPr>
        <p:spPr>
          <a:xfrm rot="5400000" flipH="1" flipV="1">
            <a:off x="4286247" y="5286388"/>
            <a:ext cx="42862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14282" y="5500702"/>
            <a:ext cx="2643206" cy="857256"/>
          </a:xfrm>
          <a:prstGeom prst="rect">
            <a:avLst/>
          </a:prstGeom>
          <a:solidFill>
            <a:schemeClr val="tx1">
              <a:lumMod val="50000"/>
              <a:lumOff val="50000"/>
              <a:alpha val="30196"/>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Une position de carrefour entre l’Europe du Nord et du Sud</a:t>
            </a:r>
            <a:endParaRPr lang="fr-FR" dirty="0">
              <a:solidFill>
                <a:schemeClr val="tx1"/>
              </a:solidFill>
              <a:latin typeface="Poor Richard" pitchFamily="18" charset="0"/>
            </a:endParaRPr>
          </a:p>
        </p:txBody>
      </p:sp>
      <p:cxnSp>
        <p:nvCxnSpPr>
          <p:cNvPr id="53" name="Connecteur droit 52"/>
          <p:cNvCxnSpPr/>
          <p:nvPr/>
        </p:nvCxnSpPr>
        <p:spPr>
          <a:xfrm flipV="1">
            <a:off x="1428728" y="4786322"/>
            <a:ext cx="2000264" cy="67866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143240" y="5500702"/>
            <a:ext cx="2643206" cy="857256"/>
          </a:xfrm>
          <a:prstGeom prst="rect">
            <a:avLst/>
          </a:prstGeom>
          <a:solidFill>
            <a:schemeClr val="tx1">
              <a:lumMod val="50000"/>
              <a:lumOff val="50000"/>
              <a:alpha val="30196"/>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Une intégration dans l’U.E. par les régions transfrontalières</a:t>
            </a:r>
            <a:endParaRPr lang="fr-FR" dirty="0">
              <a:solidFill>
                <a:schemeClr val="tx1"/>
              </a:solidFill>
              <a:latin typeface="Poor Richard" pitchFamily="18" charset="0"/>
            </a:endParaRPr>
          </a:p>
        </p:txBody>
      </p:sp>
      <p:cxnSp>
        <p:nvCxnSpPr>
          <p:cNvPr id="57" name="Connecteur droit 56"/>
          <p:cNvCxnSpPr>
            <a:endCxn id="59" idx="0"/>
          </p:cNvCxnSpPr>
          <p:nvPr/>
        </p:nvCxnSpPr>
        <p:spPr>
          <a:xfrm>
            <a:off x="5643570" y="4750604"/>
            <a:ext cx="1893107" cy="75009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43636" y="5500702"/>
            <a:ext cx="2786082" cy="857256"/>
          </a:xfrm>
          <a:prstGeom prst="rect">
            <a:avLst/>
          </a:prstGeom>
          <a:solidFill>
            <a:schemeClr val="tx1">
              <a:lumMod val="50000"/>
              <a:lumOff val="50000"/>
              <a:alpha val="30196"/>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Poor Richard" pitchFamily="18" charset="0"/>
              </a:rPr>
              <a:t>Des villes françaises « européennes » </a:t>
            </a:r>
            <a:r>
              <a:rPr lang="fr-FR" i="1" dirty="0" smtClean="0">
                <a:solidFill>
                  <a:schemeClr val="tx1"/>
                </a:solidFill>
                <a:latin typeface="Poor Richard" pitchFamily="18" charset="0"/>
              </a:rPr>
              <a:t>(Strasbourg </a:t>
            </a:r>
            <a:r>
              <a:rPr lang="fr-FR" i="1" dirty="0" smtClean="0">
                <a:solidFill>
                  <a:schemeClr val="tx1"/>
                </a:solidFill>
                <a:latin typeface="Poor Richard" pitchFamily="18" charset="0"/>
                <a:sym typeface="Symbol"/>
              </a:rPr>
              <a:t> Parlement européen)</a:t>
            </a:r>
            <a:endParaRPr lang="fr-FR" i="1" dirty="0">
              <a:solidFill>
                <a:schemeClr val="tx1"/>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1"/>
                                          </p:val>
                                        </p:tav>
                                        <p:tav tm="100000">
                                          <p:val>
                                            <p:strVal val="#ppt_x"/>
                                          </p:val>
                                        </p:tav>
                                      </p:tavLst>
                                    </p:anim>
                                    <p:anim calcmode="lin" valueType="num">
                                      <p:cBhvr>
                                        <p:cTn id="4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1"/>
                                          </p:val>
                                        </p:tav>
                                        <p:tav tm="100000">
                                          <p:val>
                                            <p:strVal val="#ppt_x"/>
                                          </p:val>
                                        </p:tav>
                                      </p:tavLst>
                                    </p:anim>
                                    <p:anim calcmode="lin" valueType="num">
                                      <p:cBhvr>
                                        <p:cTn id="5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1"/>
                                          </p:val>
                                        </p:tav>
                                        <p:tav tm="100000">
                                          <p:val>
                                            <p:strVal val="#ppt_x"/>
                                          </p:val>
                                        </p:tav>
                                      </p:tavLst>
                                    </p:anim>
                                    <p:anim calcmode="lin" valueType="num">
                                      <p:cBhvr>
                                        <p:cTn id="6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0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right)">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40" presetClass="entr" presetSubtype="0" fill="hold" grpId="0" nodeType="clickEffect">
                                  <p:stCondLst>
                                    <p:cond delay="0"/>
                                  </p:stCondLst>
                                  <p:iterate type="lt">
                                    <p:tmPct val="10000"/>
                                  </p:iterate>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1"/>
                                          </p:val>
                                        </p:tav>
                                        <p:tav tm="100000">
                                          <p:val>
                                            <p:strVal val="#ppt_x"/>
                                          </p:val>
                                        </p:tav>
                                      </p:tavLst>
                                    </p:anim>
                                    <p:anim calcmode="lin" valueType="num">
                                      <p:cBhvr>
                                        <p:cTn id="8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right)">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0" nodeType="clickEffect">
                                  <p:stCondLst>
                                    <p:cond delay="0"/>
                                  </p:stCondLst>
                                  <p:iterate type="lt">
                                    <p:tmPct val="10000"/>
                                  </p:iterate>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1"/>
                                          </p:val>
                                        </p:tav>
                                        <p:tav tm="100000">
                                          <p:val>
                                            <p:strVal val="#ppt_x"/>
                                          </p:val>
                                        </p:tav>
                                      </p:tavLst>
                                    </p:anim>
                                    <p:anim calcmode="lin" valueType="num">
                                      <p:cBhvr>
                                        <p:cTn id="100"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right)">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40" presetClass="entr" presetSubtype="0" fill="hold" grpId="0" nodeType="clickEffect">
                                  <p:stCondLst>
                                    <p:cond delay="0"/>
                                  </p:stCondLst>
                                  <p:iterate type="lt">
                                    <p:tmPct val="10000"/>
                                  </p:iterate>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1"/>
                                          </p:val>
                                        </p:tav>
                                        <p:tav tm="100000">
                                          <p:val>
                                            <p:strVal val="#ppt_x"/>
                                          </p:val>
                                        </p:tav>
                                      </p:tavLst>
                                    </p:anim>
                                    <p:anim calcmode="lin" valueType="num">
                                      <p:cBhvr>
                                        <p:cTn id="11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wipe(down)">
                                      <p:cBhvr>
                                        <p:cTn id="117" dur="500"/>
                                        <p:tgtEl>
                                          <p:spTgt spid="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20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right)">
                                      <p:cBhvr>
                                        <p:cTn id="127" dur="500"/>
                                        <p:tgtEl>
                                          <p:spTgt spid="53"/>
                                        </p:tgtEl>
                                      </p:cBhvr>
                                    </p:animEffect>
                                  </p:childTnLst>
                                </p:cTn>
                              </p:par>
                            </p:childTnLst>
                          </p:cTn>
                        </p:par>
                      </p:childTnLst>
                    </p:cTn>
                  </p:par>
                  <p:par>
                    <p:cTn id="128" fill="hold">
                      <p:stCondLst>
                        <p:cond delay="indefinite"/>
                      </p:stCondLst>
                      <p:childTnLst>
                        <p:par>
                          <p:cTn id="129" fill="hold">
                            <p:stCondLst>
                              <p:cond delay="0"/>
                            </p:stCondLst>
                            <p:childTnLst>
                              <p:par>
                                <p:cTn id="130" presetID="40" presetClass="entr" presetSubtype="0" fill="hold" grpId="0" nodeType="clickEffect">
                                  <p:stCondLst>
                                    <p:cond delay="0"/>
                                  </p:stCondLst>
                                  <p:iterate type="lt">
                                    <p:tmPct val="10000"/>
                                  </p:iterate>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1"/>
                                          </p:val>
                                        </p:tav>
                                        <p:tav tm="100000">
                                          <p:val>
                                            <p:strVal val="#ppt_x"/>
                                          </p:val>
                                        </p:tav>
                                      </p:tavLst>
                                    </p:anim>
                                    <p:anim calcmode="lin" valueType="num">
                                      <p:cBhvr>
                                        <p:cTn id="134"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nodeType="click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wipe(right)">
                                      <p:cBhvr>
                                        <p:cTn id="139" dur="500"/>
                                        <p:tgtEl>
                                          <p:spTgt spid="50"/>
                                        </p:tgtEl>
                                      </p:cBhvr>
                                    </p:animEffect>
                                  </p:childTnLst>
                                </p:cTn>
                              </p:par>
                            </p:childTnLst>
                          </p:cTn>
                        </p:par>
                      </p:childTnLst>
                    </p:cTn>
                  </p:par>
                  <p:par>
                    <p:cTn id="140" fill="hold">
                      <p:stCondLst>
                        <p:cond delay="indefinite"/>
                      </p:stCondLst>
                      <p:childTnLst>
                        <p:par>
                          <p:cTn id="141" fill="hold">
                            <p:stCondLst>
                              <p:cond delay="0"/>
                            </p:stCondLst>
                            <p:childTnLst>
                              <p:par>
                                <p:cTn id="142" presetID="40" presetClass="entr" presetSubtype="0" fill="hold" grpId="0" nodeType="clickEffect">
                                  <p:stCondLst>
                                    <p:cond delay="0"/>
                                  </p:stCondLst>
                                  <p:iterate type="lt">
                                    <p:tmPct val="10000"/>
                                  </p:iterate>
                                  <p:childTnLst>
                                    <p:set>
                                      <p:cBhvr>
                                        <p:cTn id="143" dur="1" fill="hold">
                                          <p:stCondLst>
                                            <p:cond delay="0"/>
                                          </p:stCondLst>
                                        </p:cTn>
                                        <p:tgtEl>
                                          <p:spTgt spid="55"/>
                                        </p:tgtEl>
                                        <p:attrNameLst>
                                          <p:attrName>style.visibility</p:attrName>
                                        </p:attrNameLst>
                                      </p:cBhvr>
                                      <p:to>
                                        <p:strVal val="visible"/>
                                      </p:to>
                                    </p:set>
                                    <p:animEffect transition="in" filter="fade">
                                      <p:cBhvr>
                                        <p:cTn id="144" dur="1000"/>
                                        <p:tgtEl>
                                          <p:spTgt spid="55"/>
                                        </p:tgtEl>
                                      </p:cBhvr>
                                    </p:animEffect>
                                    <p:anim calcmode="lin" valueType="num">
                                      <p:cBhvr>
                                        <p:cTn id="145" dur="1000" fill="hold"/>
                                        <p:tgtEl>
                                          <p:spTgt spid="55"/>
                                        </p:tgtEl>
                                        <p:attrNameLst>
                                          <p:attrName>ppt_x</p:attrName>
                                        </p:attrNameLst>
                                      </p:cBhvr>
                                      <p:tavLst>
                                        <p:tav tm="0">
                                          <p:val>
                                            <p:strVal val="#ppt_x-.1"/>
                                          </p:val>
                                        </p:tav>
                                        <p:tav tm="100000">
                                          <p:val>
                                            <p:strVal val="#ppt_x"/>
                                          </p:val>
                                        </p:tav>
                                      </p:tavLst>
                                    </p:anim>
                                    <p:anim calcmode="lin" valueType="num">
                                      <p:cBhvr>
                                        <p:cTn id="146"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wipe(right)">
                                      <p:cBhvr>
                                        <p:cTn id="151" dur="500"/>
                                        <p:tgtEl>
                                          <p:spTgt spid="57"/>
                                        </p:tgtEl>
                                      </p:cBhvr>
                                    </p:animEffect>
                                  </p:childTnLst>
                                </p:cTn>
                              </p:par>
                            </p:childTnLst>
                          </p:cTn>
                        </p:par>
                      </p:childTnLst>
                    </p:cTn>
                  </p:par>
                  <p:par>
                    <p:cTn id="152" fill="hold">
                      <p:stCondLst>
                        <p:cond delay="indefinite"/>
                      </p:stCondLst>
                      <p:childTnLst>
                        <p:par>
                          <p:cTn id="153" fill="hold">
                            <p:stCondLst>
                              <p:cond delay="0"/>
                            </p:stCondLst>
                            <p:childTnLst>
                              <p:par>
                                <p:cTn id="154" presetID="40" presetClass="entr" presetSubtype="0" fill="hold" grpId="0" nodeType="clickEffect">
                                  <p:stCondLst>
                                    <p:cond delay="0"/>
                                  </p:stCondLst>
                                  <p:iterate type="lt">
                                    <p:tmPct val="10000"/>
                                  </p:iterate>
                                  <p:childTnLst>
                                    <p:set>
                                      <p:cBhvr>
                                        <p:cTn id="155" dur="1" fill="hold">
                                          <p:stCondLst>
                                            <p:cond delay="0"/>
                                          </p:stCondLst>
                                        </p:cTn>
                                        <p:tgtEl>
                                          <p:spTgt spid="59"/>
                                        </p:tgtEl>
                                        <p:attrNameLst>
                                          <p:attrName>style.visibility</p:attrName>
                                        </p:attrNameLst>
                                      </p:cBhvr>
                                      <p:to>
                                        <p:strVal val="visible"/>
                                      </p:to>
                                    </p:set>
                                    <p:animEffect transition="in" filter="fade">
                                      <p:cBhvr>
                                        <p:cTn id="156" dur="1000"/>
                                        <p:tgtEl>
                                          <p:spTgt spid="59"/>
                                        </p:tgtEl>
                                      </p:cBhvr>
                                    </p:animEffect>
                                    <p:anim calcmode="lin" valueType="num">
                                      <p:cBhvr>
                                        <p:cTn id="157" dur="1000" fill="hold"/>
                                        <p:tgtEl>
                                          <p:spTgt spid="59"/>
                                        </p:tgtEl>
                                        <p:attrNameLst>
                                          <p:attrName>ppt_x</p:attrName>
                                        </p:attrNameLst>
                                      </p:cBhvr>
                                      <p:tavLst>
                                        <p:tav tm="0">
                                          <p:val>
                                            <p:strVal val="#ppt_x-.1"/>
                                          </p:val>
                                        </p:tav>
                                        <p:tav tm="100000">
                                          <p:val>
                                            <p:strVal val="#ppt_x"/>
                                          </p:val>
                                        </p:tav>
                                      </p:tavLst>
                                    </p:anim>
                                    <p:anim calcmode="lin" valueType="num">
                                      <p:cBhvr>
                                        <p:cTn id="15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27" grpId="0" animBg="1"/>
      <p:bldP spid="32" grpId="0" animBg="1"/>
      <p:bldP spid="33" grpId="0" animBg="1"/>
      <p:bldP spid="34" grpId="0" animBg="1"/>
      <p:bldP spid="37" grpId="0" animBg="1"/>
      <p:bldP spid="40" grpId="0" animBg="1"/>
      <p:bldP spid="44" grpId="0" animBg="1"/>
      <p:bldP spid="47" grpId="0" animBg="1"/>
      <p:bldP spid="48" grpId="0" animBg="1"/>
      <p:bldP spid="52" grpId="0" animBg="1"/>
      <p:bldP spid="55"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85786" y="214290"/>
            <a:ext cx="7358114" cy="523220"/>
          </a:xfrm>
          <a:prstGeom prst="rect">
            <a:avLst/>
          </a:prstGeom>
          <a:noFill/>
        </p:spPr>
        <p:txBody>
          <a:bodyPr wrap="square" rtlCol="0">
            <a:spAutoFit/>
          </a:bodyPr>
          <a:lstStyle/>
          <a:p>
            <a:pPr algn="ctr"/>
            <a:r>
              <a:rPr lang="fr-FR" sz="2800" u="sng" dirty="0" smtClean="0">
                <a:latin typeface="Poor Richard" pitchFamily="18" charset="0"/>
              </a:rPr>
              <a:t>Exercice préparatoire</a:t>
            </a:r>
            <a:endParaRPr lang="fr-FR" sz="2800" u="sng" dirty="0">
              <a:latin typeface="Poor Richard" pitchFamily="18" charset="0"/>
            </a:endParaRPr>
          </a:p>
        </p:txBody>
      </p:sp>
      <p:sp>
        <p:nvSpPr>
          <p:cNvPr id="4" name="Rectangle 3"/>
          <p:cNvSpPr/>
          <p:nvPr/>
        </p:nvSpPr>
        <p:spPr>
          <a:xfrm>
            <a:off x="0" y="857232"/>
            <a:ext cx="9144000" cy="1815882"/>
          </a:xfrm>
          <a:prstGeom prst="rect">
            <a:avLst/>
          </a:prstGeom>
        </p:spPr>
        <p:txBody>
          <a:bodyPr wrap="square">
            <a:spAutoFit/>
          </a:bodyPr>
          <a:lstStyle/>
          <a:p>
            <a:pPr algn="ctr"/>
            <a:r>
              <a:rPr lang="fr-FR" sz="2800" dirty="0" smtClean="0">
                <a:latin typeface="Poor Richard" pitchFamily="18" charset="0"/>
              </a:rPr>
              <a:t>Placez sur le fond de carte distribué :</a:t>
            </a:r>
          </a:p>
          <a:p>
            <a:pPr algn="ctr">
              <a:buFontTx/>
              <a:buChar char="-"/>
            </a:pPr>
            <a:r>
              <a:rPr lang="fr-FR" sz="2800" dirty="0" smtClean="0">
                <a:latin typeface="Poor Richard" pitchFamily="18" charset="0"/>
              </a:rPr>
              <a:t>les pays membres de l'UE</a:t>
            </a:r>
          </a:p>
          <a:p>
            <a:pPr algn="ctr"/>
            <a:r>
              <a:rPr lang="fr-FR" sz="2800" i="1" dirty="0" smtClean="0">
                <a:latin typeface="Poor Richard" pitchFamily="18" charset="0"/>
              </a:rPr>
              <a:t>(coloriez en gris les États ne faisant pas partie de l’U.E.)</a:t>
            </a:r>
            <a:endParaRPr lang="fr-FR" sz="2800" dirty="0" smtClean="0">
              <a:latin typeface="Poor Richard" pitchFamily="18" charset="0"/>
            </a:endParaRPr>
          </a:p>
          <a:p>
            <a:pPr algn="ctr">
              <a:buFontTx/>
              <a:buChar char="-"/>
            </a:pPr>
            <a:r>
              <a:rPr lang="fr-FR" sz="2800" dirty="0" smtClean="0">
                <a:latin typeface="Poor Richard" pitchFamily="18" charset="0"/>
              </a:rPr>
              <a:t>les mers et </a:t>
            </a:r>
            <a:r>
              <a:rPr lang="fr-FR" sz="2800" i="1" dirty="0" smtClean="0">
                <a:latin typeface="Poor Richard" pitchFamily="18" charset="0"/>
              </a:rPr>
              <a:t>océan (coloriez-les en bleu)</a:t>
            </a:r>
          </a:p>
        </p:txBody>
      </p:sp>
      <p:pic>
        <p:nvPicPr>
          <p:cNvPr id="5" name="Image 4" descr="C:\Users\FAMILLE\Pictures\Image4.png"/>
          <p:cNvPicPr/>
          <p:nvPr/>
        </p:nvPicPr>
        <p:blipFill>
          <a:blip r:embed="rId2" cstate="print"/>
          <a:srcRect/>
          <a:stretch>
            <a:fillRect/>
          </a:stretch>
        </p:blipFill>
        <p:spPr bwMode="auto">
          <a:xfrm>
            <a:off x="2786050" y="2928934"/>
            <a:ext cx="3576638" cy="347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21"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FAMILLE\Pictures\Image4.png"/>
          <p:cNvPicPr>
            <a:picLocks noChangeAspect="1" noChangeArrowheads="1"/>
          </p:cNvPicPr>
          <p:nvPr/>
        </p:nvPicPr>
        <p:blipFill>
          <a:blip r:embed="rId2"/>
          <a:srcRect/>
          <a:stretch>
            <a:fillRect/>
          </a:stretch>
        </p:blipFill>
        <p:spPr bwMode="auto">
          <a:xfrm>
            <a:off x="857224" y="0"/>
            <a:ext cx="6912461" cy="6858000"/>
          </a:xfrm>
          <a:prstGeom prst="rect">
            <a:avLst/>
          </a:prstGeom>
          <a:noFill/>
        </p:spPr>
      </p:pic>
      <p:sp>
        <p:nvSpPr>
          <p:cNvPr id="7" name="ZoneTexte 6"/>
          <p:cNvSpPr txBox="1"/>
          <p:nvPr/>
        </p:nvSpPr>
        <p:spPr>
          <a:xfrm>
            <a:off x="3500430" y="3643314"/>
            <a:ext cx="1071570" cy="276999"/>
          </a:xfrm>
          <a:prstGeom prst="rect">
            <a:avLst/>
          </a:prstGeom>
          <a:noFill/>
        </p:spPr>
        <p:txBody>
          <a:bodyPr wrap="square" rtlCol="0">
            <a:spAutoFit/>
          </a:bodyPr>
          <a:lstStyle/>
          <a:p>
            <a:r>
              <a:rPr lang="fr-FR" sz="1200" b="1" dirty="0" smtClean="0">
                <a:latin typeface="Poor Richard" pitchFamily="18" charset="0"/>
              </a:rPr>
              <a:t>Allemagne</a:t>
            </a:r>
            <a:endParaRPr lang="fr-FR" sz="1200" b="1" dirty="0">
              <a:latin typeface="Poor Richard" pitchFamily="18" charset="0"/>
            </a:endParaRPr>
          </a:p>
        </p:txBody>
      </p:sp>
      <p:sp>
        <p:nvSpPr>
          <p:cNvPr id="8" name="ZoneTexte 7"/>
          <p:cNvSpPr txBox="1"/>
          <p:nvPr/>
        </p:nvSpPr>
        <p:spPr>
          <a:xfrm>
            <a:off x="4000496" y="5286388"/>
            <a:ext cx="714380" cy="276999"/>
          </a:xfrm>
          <a:prstGeom prst="rect">
            <a:avLst/>
          </a:prstGeom>
          <a:noFill/>
        </p:spPr>
        <p:txBody>
          <a:bodyPr wrap="square" rtlCol="0">
            <a:spAutoFit/>
          </a:bodyPr>
          <a:lstStyle/>
          <a:p>
            <a:r>
              <a:rPr lang="fr-FR" sz="1200" b="1" dirty="0" smtClean="0">
                <a:latin typeface="Poor Richard" pitchFamily="18" charset="0"/>
              </a:rPr>
              <a:t>Italie</a:t>
            </a:r>
            <a:endParaRPr lang="fr-FR" sz="1200" b="1" dirty="0">
              <a:latin typeface="Poor Richard" pitchFamily="18" charset="0"/>
            </a:endParaRPr>
          </a:p>
        </p:txBody>
      </p:sp>
      <p:sp>
        <p:nvSpPr>
          <p:cNvPr id="9" name="ZoneTexte 8"/>
          <p:cNvSpPr txBox="1"/>
          <p:nvPr/>
        </p:nvSpPr>
        <p:spPr>
          <a:xfrm>
            <a:off x="2714612" y="3643314"/>
            <a:ext cx="785818" cy="285752"/>
          </a:xfrm>
          <a:prstGeom prst="rect">
            <a:avLst/>
          </a:prstGeom>
          <a:noFill/>
        </p:spPr>
        <p:txBody>
          <a:bodyPr wrap="square" rtlCol="0">
            <a:spAutoFit/>
          </a:bodyPr>
          <a:lstStyle/>
          <a:p>
            <a:r>
              <a:rPr lang="fr-FR" sz="1200" b="1" dirty="0" smtClean="0">
                <a:latin typeface="Poor Richard" pitchFamily="18" charset="0"/>
              </a:rPr>
              <a:t>Belgique</a:t>
            </a:r>
            <a:endParaRPr lang="fr-FR" sz="1200" b="1" dirty="0">
              <a:latin typeface="Poor Richard" pitchFamily="18" charset="0"/>
            </a:endParaRPr>
          </a:p>
        </p:txBody>
      </p:sp>
      <p:sp>
        <p:nvSpPr>
          <p:cNvPr id="10" name="ZoneTexte 9"/>
          <p:cNvSpPr txBox="1"/>
          <p:nvPr/>
        </p:nvSpPr>
        <p:spPr>
          <a:xfrm>
            <a:off x="3000364" y="3429000"/>
            <a:ext cx="785818" cy="276999"/>
          </a:xfrm>
          <a:prstGeom prst="rect">
            <a:avLst/>
          </a:prstGeom>
          <a:noFill/>
        </p:spPr>
        <p:txBody>
          <a:bodyPr wrap="square" rtlCol="0">
            <a:spAutoFit/>
          </a:bodyPr>
          <a:lstStyle/>
          <a:p>
            <a:r>
              <a:rPr lang="fr-FR" sz="1200" b="1" dirty="0" smtClean="0">
                <a:latin typeface="Poor Richard" pitchFamily="18" charset="0"/>
              </a:rPr>
              <a:t>Pays-Bas</a:t>
            </a:r>
            <a:endParaRPr lang="fr-FR" sz="1200" b="1" dirty="0">
              <a:latin typeface="Poor Richard" pitchFamily="18" charset="0"/>
            </a:endParaRPr>
          </a:p>
        </p:txBody>
      </p:sp>
      <p:sp>
        <p:nvSpPr>
          <p:cNvPr id="11" name="ZoneTexte 10"/>
          <p:cNvSpPr txBox="1"/>
          <p:nvPr/>
        </p:nvSpPr>
        <p:spPr>
          <a:xfrm>
            <a:off x="3143240" y="3857628"/>
            <a:ext cx="571504" cy="285752"/>
          </a:xfrm>
          <a:prstGeom prst="rect">
            <a:avLst/>
          </a:prstGeom>
          <a:noFill/>
        </p:spPr>
        <p:txBody>
          <a:bodyPr wrap="square" rtlCol="0">
            <a:spAutoFit/>
          </a:bodyPr>
          <a:lstStyle/>
          <a:p>
            <a:r>
              <a:rPr lang="fr-FR" sz="1200" b="1" dirty="0" smtClean="0">
                <a:latin typeface="Poor Richard" pitchFamily="18" charset="0"/>
              </a:rPr>
              <a:t>Lux.</a:t>
            </a:r>
            <a:endParaRPr lang="fr-FR" sz="1200" b="1" dirty="0">
              <a:latin typeface="Poor Richard" pitchFamily="18" charset="0"/>
            </a:endParaRPr>
          </a:p>
        </p:txBody>
      </p:sp>
      <p:sp>
        <p:nvSpPr>
          <p:cNvPr id="12" name="ZoneTexte 11"/>
          <p:cNvSpPr txBox="1"/>
          <p:nvPr/>
        </p:nvSpPr>
        <p:spPr>
          <a:xfrm>
            <a:off x="2071670" y="2643182"/>
            <a:ext cx="1071570" cy="276999"/>
          </a:xfrm>
          <a:prstGeom prst="rect">
            <a:avLst/>
          </a:prstGeom>
          <a:noFill/>
        </p:spPr>
        <p:txBody>
          <a:bodyPr wrap="square" rtlCol="0">
            <a:spAutoFit/>
          </a:bodyPr>
          <a:lstStyle/>
          <a:p>
            <a:r>
              <a:rPr lang="fr-FR" sz="1200" b="1" dirty="0" smtClean="0">
                <a:latin typeface="Poor Richard" pitchFamily="18" charset="0"/>
              </a:rPr>
              <a:t>Royaume-Uni</a:t>
            </a:r>
            <a:endParaRPr lang="fr-FR" sz="1200" b="1" dirty="0">
              <a:latin typeface="Poor Richard" pitchFamily="18" charset="0"/>
            </a:endParaRPr>
          </a:p>
        </p:txBody>
      </p:sp>
      <p:sp>
        <p:nvSpPr>
          <p:cNvPr id="13" name="ZoneTexte 12"/>
          <p:cNvSpPr txBox="1"/>
          <p:nvPr/>
        </p:nvSpPr>
        <p:spPr>
          <a:xfrm>
            <a:off x="1643042" y="2928934"/>
            <a:ext cx="785818" cy="276999"/>
          </a:xfrm>
          <a:prstGeom prst="rect">
            <a:avLst/>
          </a:prstGeom>
          <a:noFill/>
        </p:spPr>
        <p:txBody>
          <a:bodyPr wrap="square" rtlCol="0">
            <a:spAutoFit/>
          </a:bodyPr>
          <a:lstStyle/>
          <a:p>
            <a:r>
              <a:rPr lang="fr-FR" sz="1200" b="1" dirty="0" smtClean="0">
                <a:latin typeface="Poor Richard" pitchFamily="18" charset="0"/>
              </a:rPr>
              <a:t>Irlande</a:t>
            </a:r>
            <a:endParaRPr lang="fr-FR" sz="1200" b="1" dirty="0">
              <a:latin typeface="Poor Richard" pitchFamily="18" charset="0"/>
            </a:endParaRPr>
          </a:p>
        </p:txBody>
      </p:sp>
      <p:sp>
        <p:nvSpPr>
          <p:cNvPr id="14" name="ZoneTexte 13"/>
          <p:cNvSpPr txBox="1"/>
          <p:nvPr/>
        </p:nvSpPr>
        <p:spPr>
          <a:xfrm>
            <a:off x="1428728" y="5214950"/>
            <a:ext cx="1071570" cy="276999"/>
          </a:xfrm>
          <a:prstGeom prst="rect">
            <a:avLst/>
          </a:prstGeom>
          <a:noFill/>
        </p:spPr>
        <p:txBody>
          <a:bodyPr wrap="square" rtlCol="0">
            <a:spAutoFit/>
          </a:bodyPr>
          <a:lstStyle/>
          <a:p>
            <a:pPr algn="ctr"/>
            <a:r>
              <a:rPr lang="fr-FR" sz="1200" b="1" dirty="0" smtClean="0">
                <a:latin typeface="Poor Richard" pitchFamily="18" charset="0"/>
              </a:rPr>
              <a:t>Espagne</a:t>
            </a:r>
            <a:endParaRPr lang="fr-FR" sz="1200" b="1" dirty="0">
              <a:latin typeface="Poor Richard" pitchFamily="18" charset="0"/>
            </a:endParaRPr>
          </a:p>
        </p:txBody>
      </p:sp>
      <p:sp>
        <p:nvSpPr>
          <p:cNvPr id="15" name="ZoneTexte 14"/>
          <p:cNvSpPr txBox="1"/>
          <p:nvPr/>
        </p:nvSpPr>
        <p:spPr>
          <a:xfrm>
            <a:off x="785786" y="5143512"/>
            <a:ext cx="714380" cy="285752"/>
          </a:xfrm>
          <a:prstGeom prst="rect">
            <a:avLst/>
          </a:prstGeom>
          <a:noFill/>
        </p:spPr>
        <p:txBody>
          <a:bodyPr wrap="square" rtlCol="0">
            <a:spAutoFit/>
          </a:bodyPr>
          <a:lstStyle/>
          <a:p>
            <a:pPr algn="ctr"/>
            <a:r>
              <a:rPr lang="fr-FR" sz="1200" b="1" dirty="0" smtClean="0">
                <a:latin typeface="Poor Richard" pitchFamily="18" charset="0"/>
              </a:rPr>
              <a:t>Portugal</a:t>
            </a:r>
            <a:endParaRPr lang="fr-FR" sz="1200" b="1" dirty="0">
              <a:latin typeface="Poor Richard" pitchFamily="18" charset="0"/>
            </a:endParaRPr>
          </a:p>
        </p:txBody>
      </p:sp>
      <p:sp>
        <p:nvSpPr>
          <p:cNvPr id="16" name="ZoneTexte 15"/>
          <p:cNvSpPr txBox="1"/>
          <p:nvPr/>
        </p:nvSpPr>
        <p:spPr>
          <a:xfrm>
            <a:off x="4071934" y="1928802"/>
            <a:ext cx="928694" cy="276999"/>
          </a:xfrm>
          <a:prstGeom prst="rect">
            <a:avLst/>
          </a:prstGeom>
          <a:noFill/>
        </p:spPr>
        <p:txBody>
          <a:bodyPr wrap="square" rtlCol="0">
            <a:spAutoFit/>
          </a:bodyPr>
          <a:lstStyle/>
          <a:p>
            <a:pPr algn="ctr"/>
            <a:r>
              <a:rPr lang="fr-FR" sz="1200" b="1" dirty="0" smtClean="0">
                <a:latin typeface="Poor Richard" pitchFamily="18" charset="0"/>
              </a:rPr>
              <a:t>Suède</a:t>
            </a:r>
            <a:endParaRPr lang="fr-FR" sz="1200" b="1" dirty="0">
              <a:latin typeface="Poor Richard" pitchFamily="18" charset="0"/>
            </a:endParaRPr>
          </a:p>
        </p:txBody>
      </p:sp>
      <p:sp>
        <p:nvSpPr>
          <p:cNvPr id="17" name="ZoneTexte 16"/>
          <p:cNvSpPr txBox="1"/>
          <p:nvPr/>
        </p:nvSpPr>
        <p:spPr>
          <a:xfrm>
            <a:off x="4929190" y="1285860"/>
            <a:ext cx="1071570" cy="276999"/>
          </a:xfrm>
          <a:prstGeom prst="rect">
            <a:avLst/>
          </a:prstGeom>
          <a:noFill/>
        </p:spPr>
        <p:txBody>
          <a:bodyPr wrap="square" rtlCol="0">
            <a:spAutoFit/>
          </a:bodyPr>
          <a:lstStyle/>
          <a:p>
            <a:pPr algn="ctr"/>
            <a:r>
              <a:rPr lang="fr-FR" sz="1200" b="1" dirty="0" smtClean="0">
                <a:latin typeface="Poor Richard" pitchFamily="18" charset="0"/>
              </a:rPr>
              <a:t>Finlande</a:t>
            </a:r>
            <a:endParaRPr lang="fr-FR" sz="1200" b="1" dirty="0">
              <a:latin typeface="Poor Richard" pitchFamily="18" charset="0"/>
            </a:endParaRPr>
          </a:p>
        </p:txBody>
      </p:sp>
      <p:sp>
        <p:nvSpPr>
          <p:cNvPr id="19" name="ZoneTexte 18"/>
          <p:cNvSpPr txBox="1"/>
          <p:nvPr/>
        </p:nvSpPr>
        <p:spPr>
          <a:xfrm>
            <a:off x="4572000" y="3429000"/>
            <a:ext cx="928694" cy="276999"/>
          </a:xfrm>
          <a:prstGeom prst="rect">
            <a:avLst/>
          </a:prstGeom>
          <a:noFill/>
        </p:spPr>
        <p:txBody>
          <a:bodyPr wrap="square" rtlCol="0">
            <a:spAutoFit/>
          </a:bodyPr>
          <a:lstStyle/>
          <a:p>
            <a:pPr algn="ctr"/>
            <a:r>
              <a:rPr lang="fr-FR" sz="1200" b="1" dirty="0" smtClean="0">
                <a:latin typeface="Poor Richard" pitchFamily="18" charset="0"/>
              </a:rPr>
              <a:t>Pologne</a:t>
            </a:r>
            <a:endParaRPr lang="fr-FR" sz="1200" b="1" dirty="0">
              <a:latin typeface="Poor Richard" pitchFamily="18" charset="0"/>
            </a:endParaRPr>
          </a:p>
        </p:txBody>
      </p:sp>
      <p:sp>
        <p:nvSpPr>
          <p:cNvPr id="20" name="ZoneTexte 19"/>
          <p:cNvSpPr txBox="1"/>
          <p:nvPr/>
        </p:nvSpPr>
        <p:spPr>
          <a:xfrm>
            <a:off x="5214942" y="2214554"/>
            <a:ext cx="928694" cy="276999"/>
          </a:xfrm>
          <a:prstGeom prst="rect">
            <a:avLst/>
          </a:prstGeom>
          <a:noFill/>
        </p:spPr>
        <p:txBody>
          <a:bodyPr wrap="square" rtlCol="0">
            <a:spAutoFit/>
          </a:bodyPr>
          <a:lstStyle/>
          <a:p>
            <a:pPr algn="ctr"/>
            <a:r>
              <a:rPr lang="fr-FR" sz="1200" b="1" dirty="0" smtClean="0">
                <a:latin typeface="Poor Richard" pitchFamily="18" charset="0"/>
              </a:rPr>
              <a:t>Estonie</a:t>
            </a:r>
            <a:endParaRPr lang="fr-FR" sz="1200" b="1" dirty="0">
              <a:latin typeface="Poor Richard" pitchFamily="18" charset="0"/>
            </a:endParaRPr>
          </a:p>
        </p:txBody>
      </p:sp>
      <p:sp>
        <p:nvSpPr>
          <p:cNvPr id="21" name="ZoneTexte 20"/>
          <p:cNvSpPr txBox="1"/>
          <p:nvPr/>
        </p:nvSpPr>
        <p:spPr>
          <a:xfrm>
            <a:off x="5143504" y="2500306"/>
            <a:ext cx="928694" cy="276999"/>
          </a:xfrm>
          <a:prstGeom prst="rect">
            <a:avLst/>
          </a:prstGeom>
          <a:noFill/>
        </p:spPr>
        <p:txBody>
          <a:bodyPr wrap="square" rtlCol="0">
            <a:spAutoFit/>
          </a:bodyPr>
          <a:lstStyle/>
          <a:p>
            <a:pPr algn="ctr"/>
            <a:r>
              <a:rPr lang="fr-FR" sz="1200" b="1" dirty="0" smtClean="0">
                <a:latin typeface="Poor Richard" pitchFamily="18" charset="0"/>
              </a:rPr>
              <a:t>Lettonie</a:t>
            </a:r>
            <a:endParaRPr lang="fr-FR" sz="1200" b="1" dirty="0">
              <a:latin typeface="Poor Richard" pitchFamily="18" charset="0"/>
            </a:endParaRPr>
          </a:p>
        </p:txBody>
      </p:sp>
      <p:sp>
        <p:nvSpPr>
          <p:cNvPr id="22" name="ZoneTexte 21"/>
          <p:cNvSpPr txBox="1"/>
          <p:nvPr/>
        </p:nvSpPr>
        <p:spPr>
          <a:xfrm>
            <a:off x="5072066" y="2786058"/>
            <a:ext cx="928694" cy="276999"/>
          </a:xfrm>
          <a:prstGeom prst="rect">
            <a:avLst/>
          </a:prstGeom>
          <a:noFill/>
        </p:spPr>
        <p:txBody>
          <a:bodyPr wrap="square" rtlCol="0">
            <a:spAutoFit/>
          </a:bodyPr>
          <a:lstStyle/>
          <a:p>
            <a:pPr algn="ctr"/>
            <a:r>
              <a:rPr lang="fr-FR" sz="1200" b="1" dirty="0" smtClean="0">
                <a:latin typeface="Poor Richard" pitchFamily="18" charset="0"/>
              </a:rPr>
              <a:t>Lituanie</a:t>
            </a:r>
            <a:endParaRPr lang="fr-FR" sz="1200" b="1" dirty="0">
              <a:latin typeface="Poor Richard" pitchFamily="18" charset="0"/>
            </a:endParaRPr>
          </a:p>
        </p:txBody>
      </p:sp>
      <p:sp>
        <p:nvSpPr>
          <p:cNvPr id="23" name="ZoneTexte 22"/>
          <p:cNvSpPr txBox="1"/>
          <p:nvPr/>
        </p:nvSpPr>
        <p:spPr>
          <a:xfrm>
            <a:off x="4000496" y="3857628"/>
            <a:ext cx="1143008" cy="276999"/>
          </a:xfrm>
          <a:prstGeom prst="rect">
            <a:avLst/>
          </a:prstGeom>
          <a:noFill/>
        </p:spPr>
        <p:txBody>
          <a:bodyPr wrap="square" rtlCol="0">
            <a:spAutoFit/>
          </a:bodyPr>
          <a:lstStyle/>
          <a:p>
            <a:pPr algn="ctr"/>
            <a:r>
              <a:rPr lang="fr-FR" sz="1200" b="1" dirty="0" err="1" smtClean="0">
                <a:latin typeface="Poor Richard" pitchFamily="18" charset="0"/>
              </a:rPr>
              <a:t>Rép</a:t>
            </a:r>
            <a:r>
              <a:rPr lang="fr-FR" sz="1200" b="1" dirty="0" smtClean="0">
                <a:latin typeface="Poor Richard" pitchFamily="18" charset="0"/>
              </a:rPr>
              <a:t>. Tchèque</a:t>
            </a:r>
            <a:endParaRPr lang="fr-FR" sz="1200" b="1" dirty="0">
              <a:latin typeface="Poor Richard" pitchFamily="18" charset="0"/>
            </a:endParaRPr>
          </a:p>
        </p:txBody>
      </p:sp>
      <p:sp>
        <p:nvSpPr>
          <p:cNvPr id="24" name="ZoneTexte 23"/>
          <p:cNvSpPr txBox="1"/>
          <p:nvPr/>
        </p:nvSpPr>
        <p:spPr>
          <a:xfrm>
            <a:off x="4643438" y="4000504"/>
            <a:ext cx="928694" cy="276999"/>
          </a:xfrm>
          <a:prstGeom prst="rect">
            <a:avLst/>
          </a:prstGeom>
          <a:noFill/>
        </p:spPr>
        <p:txBody>
          <a:bodyPr wrap="square" rtlCol="0">
            <a:spAutoFit/>
          </a:bodyPr>
          <a:lstStyle/>
          <a:p>
            <a:pPr algn="ctr"/>
            <a:r>
              <a:rPr lang="fr-FR" sz="1200" b="1" dirty="0" smtClean="0">
                <a:latin typeface="Poor Richard" pitchFamily="18" charset="0"/>
              </a:rPr>
              <a:t>Slovaquie</a:t>
            </a:r>
            <a:endParaRPr lang="fr-FR" sz="1200" b="1" dirty="0">
              <a:latin typeface="Poor Richard" pitchFamily="18" charset="0"/>
            </a:endParaRPr>
          </a:p>
        </p:txBody>
      </p:sp>
      <p:sp>
        <p:nvSpPr>
          <p:cNvPr id="25" name="ZoneTexte 24"/>
          <p:cNvSpPr txBox="1"/>
          <p:nvPr/>
        </p:nvSpPr>
        <p:spPr>
          <a:xfrm>
            <a:off x="3929058" y="4286256"/>
            <a:ext cx="928694" cy="276999"/>
          </a:xfrm>
          <a:prstGeom prst="rect">
            <a:avLst/>
          </a:prstGeom>
          <a:noFill/>
        </p:spPr>
        <p:txBody>
          <a:bodyPr wrap="square" rtlCol="0">
            <a:spAutoFit/>
          </a:bodyPr>
          <a:lstStyle/>
          <a:p>
            <a:pPr algn="ctr"/>
            <a:r>
              <a:rPr lang="fr-FR" sz="1200" b="1" dirty="0" smtClean="0">
                <a:latin typeface="Poor Richard" pitchFamily="18" charset="0"/>
              </a:rPr>
              <a:t>Autriche</a:t>
            </a:r>
            <a:endParaRPr lang="fr-FR" sz="1200" b="1" dirty="0">
              <a:latin typeface="Poor Richard" pitchFamily="18" charset="0"/>
            </a:endParaRPr>
          </a:p>
        </p:txBody>
      </p:sp>
      <p:sp>
        <p:nvSpPr>
          <p:cNvPr id="26" name="ZoneTexte 25"/>
          <p:cNvSpPr txBox="1"/>
          <p:nvPr/>
        </p:nvSpPr>
        <p:spPr>
          <a:xfrm>
            <a:off x="4572000" y="4357694"/>
            <a:ext cx="928694" cy="276999"/>
          </a:xfrm>
          <a:prstGeom prst="rect">
            <a:avLst/>
          </a:prstGeom>
          <a:noFill/>
        </p:spPr>
        <p:txBody>
          <a:bodyPr wrap="square" rtlCol="0">
            <a:spAutoFit/>
          </a:bodyPr>
          <a:lstStyle/>
          <a:p>
            <a:pPr algn="ctr"/>
            <a:r>
              <a:rPr lang="fr-FR" sz="1200" b="1" dirty="0" smtClean="0">
                <a:latin typeface="Poor Richard" pitchFamily="18" charset="0"/>
              </a:rPr>
              <a:t>Hongrie</a:t>
            </a:r>
            <a:endParaRPr lang="fr-FR" sz="1200" b="1" dirty="0">
              <a:latin typeface="Poor Richard" pitchFamily="18" charset="0"/>
            </a:endParaRPr>
          </a:p>
        </p:txBody>
      </p:sp>
      <p:sp>
        <p:nvSpPr>
          <p:cNvPr id="27" name="ZoneTexte 26"/>
          <p:cNvSpPr txBox="1"/>
          <p:nvPr/>
        </p:nvSpPr>
        <p:spPr>
          <a:xfrm>
            <a:off x="5357818" y="4500570"/>
            <a:ext cx="928694" cy="276999"/>
          </a:xfrm>
          <a:prstGeom prst="rect">
            <a:avLst/>
          </a:prstGeom>
          <a:noFill/>
        </p:spPr>
        <p:txBody>
          <a:bodyPr wrap="square" rtlCol="0">
            <a:spAutoFit/>
          </a:bodyPr>
          <a:lstStyle/>
          <a:p>
            <a:pPr algn="ctr"/>
            <a:r>
              <a:rPr lang="fr-FR" sz="1200" b="1" dirty="0" smtClean="0">
                <a:latin typeface="Poor Richard" pitchFamily="18" charset="0"/>
              </a:rPr>
              <a:t>Roumanie</a:t>
            </a:r>
            <a:endParaRPr lang="fr-FR" sz="1200" b="1" dirty="0">
              <a:latin typeface="Poor Richard" pitchFamily="18" charset="0"/>
            </a:endParaRPr>
          </a:p>
        </p:txBody>
      </p:sp>
      <p:sp>
        <p:nvSpPr>
          <p:cNvPr id="29" name="ZoneTexte 28"/>
          <p:cNvSpPr txBox="1"/>
          <p:nvPr/>
        </p:nvSpPr>
        <p:spPr>
          <a:xfrm>
            <a:off x="5429256" y="5072074"/>
            <a:ext cx="928694" cy="276999"/>
          </a:xfrm>
          <a:prstGeom prst="rect">
            <a:avLst/>
          </a:prstGeom>
          <a:noFill/>
        </p:spPr>
        <p:txBody>
          <a:bodyPr wrap="square" rtlCol="0">
            <a:spAutoFit/>
          </a:bodyPr>
          <a:lstStyle/>
          <a:p>
            <a:pPr algn="ctr"/>
            <a:r>
              <a:rPr lang="fr-FR" sz="1200" b="1" dirty="0" smtClean="0">
                <a:latin typeface="Poor Richard" pitchFamily="18" charset="0"/>
              </a:rPr>
              <a:t>Bulgarie</a:t>
            </a:r>
            <a:endParaRPr lang="fr-FR" sz="1200" b="1" dirty="0">
              <a:latin typeface="Poor Richard" pitchFamily="18" charset="0"/>
            </a:endParaRPr>
          </a:p>
        </p:txBody>
      </p:sp>
      <p:sp>
        <p:nvSpPr>
          <p:cNvPr id="30" name="ZoneTexte 29"/>
          <p:cNvSpPr txBox="1"/>
          <p:nvPr/>
        </p:nvSpPr>
        <p:spPr>
          <a:xfrm>
            <a:off x="4000496" y="4572008"/>
            <a:ext cx="928694" cy="276999"/>
          </a:xfrm>
          <a:prstGeom prst="rect">
            <a:avLst/>
          </a:prstGeom>
          <a:noFill/>
        </p:spPr>
        <p:txBody>
          <a:bodyPr wrap="square" rtlCol="0">
            <a:spAutoFit/>
          </a:bodyPr>
          <a:lstStyle/>
          <a:p>
            <a:pPr algn="ctr"/>
            <a:r>
              <a:rPr lang="fr-FR" sz="1200" b="1" dirty="0" smtClean="0">
                <a:latin typeface="Poor Richard" pitchFamily="18" charset="0"/>
              </a:rPr>
              <a:t>Slovénie</a:t>
            </a:r>
            <a:endParaRPr lang="fr-FR" sz="1200" b="1" dirty="0">
              <a:latin typeface="Poor Richard" pitchFamily="18" charset="0"/>
            </a:endParaRPr>
          </a:p>
        </p:txBody>
      </p:sp>
      <p:sp>
        <p:nvSpPr>
          <p:cNvPr id="31" name="ZoneTexte 30"/>
          <p:cNvSpPr txBox="1"/>
          <p:nvPr/>
        </p:nvSpPr>
        <p:spPr>
          <a:xfrm>
            <a:off x="4071934" y="4786322"/>
            <a:ext cx="928694" cy="276999"/>
          </a:xfrm>
          <a:prstGeom prst="rect">
            <a:avLst/>
          </a:prstGeom>
          <a:noFill/>
        </p:spPr>
        <p:txBody>
          <a:bodyPr wrap="square" rtlCol="0">
            <a:spAutoFit/>
          </a:bodyPr>
          <a:lstStyle/>
          <a:p>
            <a:pPr algn="ctr"/>
            <a:r>
              <a:rPr lang="fr-FR" sz="1200" b="1" dirty="0" smtClean="0">
                <a:latin typeface="Poor Richard" pitchFamily="18" charset="0"/>
              </a:rPr>
              <a:t>Croatie</a:t>
            </a:r>
            <a:endParaRPr lang="fr-FR" sz="1200" b="1" dirty="0">
              <a:latin typeface="Poor Richard" pitchFamily="18" charset="0"/>
            </a:endParaRPr>
          </a:p>
        </p:txBody>
      </p:sp>
      <p:sp>
        <p:nvSpPr>
          <p:cNvPr id="32" name="ZoneTexte 31"/>
          <p:cNvSpPr txBox="1"/>
          <p:nvPr/>
        </p:nvSpPr>
        <p:spPr>
          <a:xfrm>
            <a:off x="4000496" y="6581001"/>
            <a:ext cx="928694" cy="276999"/>
          </a:xfrm>
          <a:prstGeom prst="rect">
            <a:avLst/>
          </a:prstGeom>
          <a:noFill/>
        </p:spPr>
        <p:txBody>
          <a:bodyPr wrap="square" rtlCol="0">
            <a:spAutoFit/>
          </a:bodyPr>
          <a:lstStyle/>
          <a:p>
            <a:pPr algn="ctr"/>
            <a:r>
              <a:rPr lang="fr-FR" sz="1200" b="1" dirty="0" smtClean="0">
                <a:latin typeface="Poor Richard" pitchFamily="18" charset="0"/>
              </a:rPr>
              <a:t>Malte</a:t>
            </a:r>
            <a:endParaRPr lang="fr-FR" sz="1200" b="1" dirty="0">
              <a:latin typeface="Poor Richard" pitchFamily="18" charset="0"/>
            </a:endParaRPr>
          </a:p>
        </p:txBody>
      </p:sp>
      <p:sp>
        <p:nvSpPr>
          <p:cNvPr id="33" name="ZoneTexte 32"/>
          <p:cNvSpPr txBox="1"/>
          <p:nvPr/>
        </p:nvSpPr>
        <p:spPr>
          <a:xfrm>
            <a:off x="5072066" y="5715016"/>
            <a:ext cx="928694" cy="276999"/>
          </a:xfrm>
          <a:prstGeom prst="rect">
            <a:avLst/>
          </a:prstGeom>
          <a:noFill/>
        </p:spPr>
        <p:txBody>
          <a:bodyPr wrap="square" rtlCol="0">
            <a:spAutoFit/>
          </a:bodyPr>
          <a:lstStyle/>
          <a:p>
            <a:pPr algn="ctr"/>
            <a:r>
              <a:rPr lang="fr-FR" sz="1200" b="1" dirty="0" smtClean="0">
                <a:latin typeface="Poor Richard" pitchFamily="18" charset="0"/>
              </a:rPr>
              <a:t>Grèce</a:t>
            </a:r>
            <a:endParaRPr lang="fr-FR" sz="1200" b="1" dirty="0">
              <a:latin typeface="Poor Richard" pitchFamily="18" charset="0"/>
            </a:endParaRPr>
          </a:p>
        </p:txBody>
      </p:sp>
      <p:sp>
        <p:nvSpPr>
          <p:cNvPr id="34" name="ZoneTexte 33"/>
          <p:cNvSpPr txBox="1"/>
          <p:nvPr/>
        </p:nvSpPr>
        <p:spPr>
          <a:xfrm>
            <a:off x="6858016" y="6357958"/>
            <a:ext cx="928694" cy="276999"/>
          </a:xfrm>
          <a:prstGeom prst="rect">
            <a:avLst/>
          </a:prstGeom>
          <a:noFill/>
        </p:spPr>
        <p:txBody>
          <a:bodyPr wrap="square" rtlCol="0">
            <a:spAutoFit/>
          </a:bodyPr>
          <a:lstStyle/>
          <a:p>
            <a:pPr algn="ctr"/>
            <a:r>
              <a:rPr lang="fr-FR" sz="1200" b="1" dirty="0" smtClean="0">
                <a:latin typeface="Poor Richard" pitchFamily="18" charset="0"/>
              </a:rPr>
              <a:t>Chypre</a:t>
            </a:r>
            <a:endParaRPr lang="fr-FR" sz="1200" b="1" dirty="0">
              <a:latin typeface="Poor Richard" pitchFamily="18" charset="0"/>
            </a:endParaRPr>
          </a:p>
        </p:txBody>
      </p:sp>
      <p:sp>
        <p:nvSpPr>
          <p:cNvPr id="35" name="ZoneTexte 34"/>
          <p:cNvSpPr txBox="1"/>
          <p:nvPr/>
        </p:nvSpPr>
        <p:spPr>
          <a:xfrm>
            <a:off x="1000100" y="3643314"/>
            <a:ext cx="1071570" cy="738664"/>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Océan</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Atlantique</a:t>
            </a:r>
            <a:endParaRPr lang="fr-FR" sz="1400" b="1" dirty="0">
              <a:solidFill>
                <a:srgbClr val="0033CC"/>
              </a:solidFill>
              <a:latin typeface="Poor Richard" pitchFamily="18" charset="0"/>
            </a:endParaRPr>
          </a:p>
        </p:txBody>
      </p:sp>
      <p:sp>
        <p:nvSpPr>
          <p:cNvPr id="36" name="ZoneTexte 35"/>
          <p:cNvSpPr txBox="1"/>
          <p:nvPr/>
        </p:nvSpPr>
        <p:spPr>
          <a:xfrm>
            <a:off x="2714612" y="1857364"/>
            <a:ext cx="1071570" cy="1169551"/>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Du</a:t>
            </a:r>
          </a:p>
          <a:p>
            <a:pPr algn="ctr"/>
            <a:endParaRPr lang="fr-FR" sz="1400" b="1" dirty="0" smtClean="0">
              <a:solidFill>
                <a:srgbClr val="0033CC"/>
              </a:solidFill>
              <a:latin typeface="Poor Richard" pitchFamily="18" charset="0"/>
            </a:endParaRPr>
          </a:p>
          <a:p>
            <a:pPr algn="ctr"/>
            <a:r>
              <a:rPr lang="fr-FR" sz="1400" b="1" dirty="0" smtClean="0">
                <a:solidFill>
                  <a:srgbClr val="0033CC"/>
                </a:solidFill>
                <a:latin typeface="Poor Richard" pitchFamily="18" charset="0"/>
              </a:rPr>
              <a:t>Nord</a:t>
            </a:r>
            <a:endParaRPr lang="fr-FR" sz="1400" b="1" dirty="0">
              <a:solidFill>
                <a:srgbClr val="0033CC"/>
              </a:solidFill>
              <a:latin typeface="Poor Richard" pitchFamily="18" charset="0"/>
            </a:endParaRPr>
          </a:p>
        </p:txBody>
      </p:sp>
      <p:sp>
        <p:nvSpPr>
          <p:cNvPr id="37" name="ZoneTexte 36"/>
          <p:cNvSpPr txBox="1"/>
          <p:nvPr/>
        </p:nvSpPr>
        <p:spPr>
          <a:xfrm>
            <a:off x="2500298" y="578645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38" name="ZoneTexte 37"/>
          <p:cNvSpPr txBox="1"/>
          <p:nvPr/>
        </p:nvSpPr>
        <p:spPr>
          <a:xfrm>
            <a:off x="4572000" y="6357958"/>
            <a:ext cx="121444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Méditerranée</a:t>
            </a:r>
          </a:p>
        </p:txBody>
      </p:sp>
      <p:sp>
        <p:nvSpPr>
          <p:cNvPr id="39" name="ZoneTexte 38"/>
          <p:cNvSpPr txBox="1"/>
          <p:nvPr/>
        </p:nvSpPr>
        <p:spPr>
          <a:xfrm>
            <a:off x="6500826" y="4714884"/>
            <a:ext cx="1071570"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 Noire</a:t>
            </a:r>
          </a:p>
        </p:txBody>
      </p:sp>
      <p:sp>
        <p:nvSpPr>
          <p:cNvPr id="40" name="ZoneTexte 39"/>
          <p:cNvSpPr txBox="1"/>
          <p:nvPr/>
        </p:nvSpPr>
        <p:spPr>
          <a:xfrm>
            <a:off x="4643438" y="2000240"/>
            <a:ext cx="857256" cy="307777"/>
          </a:xfrm>
          <a:prstGeom prst="rect">
            <a:avLst/>
          </a:prstGeom>
          <a:noFill/>
        </p:spPr>
        <p:txBody>
          <a:bodyPr wrap="square" rtlCol="0">
            <a:spAutoFit/>
          </a:bodyPr>
          <a:lstStyle/>
          <a:p>
            <a:pPr algn="ctr"/>
            <a:r>
              <a:rPr lang="fr-FR" sz="1400" b="1" dirty="0" smtClean="0">
                <a:solidFill>
                  <a:srgbClr val="0033CC"/>
                </a:solidFill>
                <a:latin typeface="Poor Richard" pitchFamily="18" charset="0"/>
              </a:rPr>
              <a:t>Mer</a:t>
            </a:r>
          </a:p>
        </p:txBody>
      </p:sp>
      <p:sp>
        <p:nvSpPr>
          <p:cNvPr id="41" name="ZoneTexte 40"/>
          <p:cNvSpPr txBox="1"/>
          <p:nvPr/>
        </p:nvSpPr>
        <p:spPr>
          <a:xfrm>
            <a:off x="4357686" y="2857496"/>
            <a:ext cx="928694" cy="307777"/>
          </a:xfrm>
          <a:prstGeom prst="rect">
            <a:avLst/>
          </a:prstGeom>
          <a:noFill/>
        </p:spPr>
        <p:txBody>
          <a:bodyPr wrap="square" rtlCol="0">
            <a:spAutoFit/>
          </a:bodyPr>
          <a:lstStyle/>
          <a:p>
            <a:r>
              <a:rPr lang="fr-FR" sz="1400" b="1" dirty="0" smtClean="0">
                <a:solidFill>
                  <a:srgbClr val="0033CC"/>
                </a:solidFill>
                <a:latin typeface="Poor Richard" pitchFamily="18" charset="0"/>
              </a:rPr>
              <a:t>Baltique</a:t>
            </a:r>
          </a:p>
        </p:txBody>
      </p:sp>
      <p:sp>
        <p:nvSpPr>
          <p:cNvPr id="6" name="ZoneTexte 5"/>
          <p:cNvSpPr txBox="1"/>
          <p:nvPr/>
        </p:nvSpPr>
        <p:spPr>
          <a:xfrm>
            <a:off x="2571736" y="4429132"/>
            <a:ext cx="714380" cy="276999"/>
          </a:xfrm>
          <a:prstGeom prst="rect">
            <a:avLst/>
          </a:prstGeom>
          <a:noFill/>
        </p:spPr>
        <p:txBody>
          <a:bodyPr wrap="square" rtlCol="0">
            <a:spAutoFit/>
          </a:bodyPr>
          <a:lstStyle/>
          <a:p>
            <a:r>
              <a:rPr lang="fr-FR" sz="1200" b="1" dirty="0" smtClean="0">
                <a:latin typeface="Poor Richard" pitchFamily="18" charset="0"/>
              </a:rPr>
              <a:t>France</a:t>
            </a:r>
            <a:endParaRPr lang="fr-FR" sz="1200" b="1" dirty="0">
              <a:latin typeface="Poor Richard" pitchFamily="18" charset="0"/>
            </a:endParaRPr>
          </a:p>
        </p:txBody>
      </p:sp>
      <p:sp>
        <p:nvSpPr>
          <p:cNvPr id="42" name="ZoneTexte 41"/>
          <p:cNvSpPr txBox="1"/>
          <p:nvPr/>
        </p:nvSpPr>
        <p:spPr>
          <a:xfrm>
            <a:off x="3500430" y="2714620"/>
            <a:ext cx="857256" cy="276999"/>
          </a:xfrm>
          <a:prstGeom prst="rect">
            <a:avLst/>
          </a:prstGeom>
          <a:noFill/>
        </p:spPr>
        <p:txBody>
          <a:bodyPr wrap="square" rtlCol="0">
            <a:spAutoFit/>
          </a:bodyPr>
          <a:lstStyle/>
          <a:p>
            <a:r>
              <a:rPr lang="fr-FR" sz="1200" b="1" dirty="0" smtClean="0">
                <a:latin typeface="Poor Richard" pitchFamily="18" charset="0"/>
              </a:rPr>
              <a:t>Danemark</a:t>
            </a:r>
            <a:endParaRPr lang="fr-FR" sz="1200" b="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2000" fill="hold"/>
                                        <p:tgtEl>
                                          <p:spTgt spid="1030"/>
                                        </p:tgtEl>
                                        <p:attrNameLst>
                                          <p:attrName>ppt_w</p:attrName>
                                        </p:attrNameLst>
                                      </p:cBhvr>
                                      <p:tavLst>
                                        <p:tav tm="0">
                                          <p:val>
                                            <p:strVal val="#ppt_w*0.05"/>
                                          </p:val>
                                        </p:tav>
                                        <p:tav tm="100000">
                                          <p:val>
                                            <p:strVal val="#ppt_w"/>
                                          </p:val>
                                        </p:tav>
                                      </p:tavLst>
                                    </p:anim>
                                    <p:anim calcmode="lin" valueType="num">
                                      <p:cBhvr>
                                        <p:cTn id="8" dur="2000" fill="hold"/>
                                        <p:tgtEl>
                                          <p:spTgt spid="1030"/>
                                        </p:tgtEl>
                                        <p:attrNameLst>
                                          <p:attrName>ppt_h</p:attrName>
                                        </p:attrNameLst>
                                      </p:cBhvr>
                                      <p:tavLst>
                                        <p:tav tm="0">
                                          <p:val>
                                            <p:strVal val="#ppt_h"/>
                                          </p:val>
                                        </p:tav>
                                        <p:tav tm="100000">
                                          <p:val>
                                            <p:strVal val="#ppt_h"/>
                                          </p:val>
                                        </p:tav>
                                      </p:tavLst>
                                    </p:anim>
                                    <p:anim calcmode="lin" valueType="num">
                                      <p:cBhvr>
                                        <p:cTn id="9" dur="2000" fill="hold"/>
                                        <p:tgtEl>
                                          <p:spTgt spid="1030"/>
                                        </p:tgtEl>
                                        <p:attrNameLst>
                                          <p:attrName>ppt_x</p:attrName>
                                        </p:attrNameLst>
                                      </p:cBhvr>
                                      <p:tavLst>
                                        <p:tav tm="0">
                                          <p:val>
                                            <p:strVal val="#ppt_x-.2"/>
                                          </p:val>
                                        </p:tav>
                                        <p:tav tm="100000">
                                          <p:val>
                                            <p:strVal val="#ppt_x"/>
                                          </p:val>
                                        </p:tav>
                                      </p:tavLst>
                                    </p:anim>
                                    <p:anim calcmode="lin" valueType="num">
                                      <p:cBhvr>
                                        <p:cTn id="10" dur="2000" fill="hold"/>
                                        <p:tgtEl>
                                          <p:spTgt spid="1030"/>
                                        </p:tgtEl>
                                        <p:attrNameLst>
                                          <p:attrName>ppt_y</p:attrName>
                                        </p:attrNameLst>
                                      </p:cBhvr>
                                      <p:tavLst>
                                        <p:tav tm="0">
                                          <p:val>
                                            <p:strVal val="#ppt_y"/>
                                          </p:val>
                                        </p:tav>
                                        <p:tav tm="100000">
                                          <p:val>
                                            <p:strVal val="#ppt_y"/>
                                          </p:val>
                                        </p:tav>
                                      </p:tavLst>
                                    </p:anim>
                                    <p:animEffect transition="in" filter="fade">
                                      <p:cBhvr>
                                        <p:cTn id="11" dur="20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7"/>
                                        </p:tgtEl>
                                        <p:attrNameLst>
                                          <p:attrName>style.visibility</p:attrName>
                                        </p:attrNameLst>
                                      </p:cBhvr>
                                      <p:to>
                                        <p:strVal val="visible"/>
                                      </p:to>
                                    </p:set>
                                    <p:anim calcmode="discrete" valueType="clr">
                                      <p:cBhvr override="childStyle">
                                        <p:cTn id="2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
                                        </p:tgtEl>
                                        <p:attrNameLst>
                                          <p:attrName>fillcolor</p:attrName>
                                        </p:attrNameLst>
                                      </p:cBhvr>
                                      <p:tavLst>
                                        <p:tav tm="0">
                                          <p:val>
                                            <p:clrVal>
                                              <a:schemeClr val="accent2"/>
                                            </p:clrVal>
                                          </p:val>
                                        </p:tav>
                                        <p:tav tm="50000">
                                          <p:val>
                                            <p:clrVal>
                                              <a:schemeClr val="hlink"/>
                                            </p:clrVal>
                                          </p:val>
                                        </p:tav>
                                      </p:tavLst>
                                    </p:anim>
                                    <p:set>
                                      <p:cBhvr>
                                        <p:cTn id="25" dur="80"/>
                                        <p:tgtEl>
                                          <p:spTgt spid="7"/>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9"/>
                                        </p:tgtEl>
                                        <p:attrNameLst>
                                          <p:attrName>style.visibility</p:attrName>
                                        </p:attrNameLst>
                                      </p:cBhvr>
                                      <p:to>
                                        <p:strVal val="visible"/>
                                      </p:to>
                                    </p:set>
                                    <p:anim calcmode="discrete" valueType="clr">
                                      <p:cBhvr override="childStyle">
                                        <p:cTn id="3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9"/>
                                        </p:tgtEl>
                                        <p:attrNameLst>
                                          <p:attrName>fillcolor</p:attrName>
                                        </p:attrNameLst>
                                      </p:cBhvr>
                                      <p:tavLst>
                                        <p:tav tm="0">
                                          <p:val>
                                            <p:clrVal>
                                              <a:schemeClr val="accent2"/>
                                            </p:clrVal>
                                          </p:val>
                                        </p:tav>
                                        <p:tav tm="50000">
                                          <p:val>
                                            <p:clrVal>
                                              <a:schemeClr val="hlink"/>
                                            </p:clrVal>
                                          </p:val>
                                        </p:tav>
                                      </p:tavLst>
                                    </p:anim>
                                    <p:set>
                                      <p:cBhvr>
                                        <p:cTn id="39" dur="80"/>
                                        <p:tgtEl>
                                          <p:spTgt spid="9"/>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0"/>
                                        </p:tgtEl>
                                        <p:attrNameLst>
                                          <p:attrName>style.visibility</p:attrName>
                                        </p:attrNameLst>
                                      </p:cBhvr>
                                      <p:to>
                                        <p:strVal val="visible"/>
                                      </p:to>
                                    </p:set>
                                    <p:anim calcmode="discrete" valueType="clr">
                                      <p:cBhvr override="childStyle">
                                        <p:cTn id="4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
                                        </p:tgtEl>
                                        <p:attrNameLst>
                                          <p:attrName>fillcolor</p:attrName>
                                        </p:attrNameLst>
                                      </p:cBhvr>
                                      <p:tavLst>
                                        <p:tav tm="0">
                                          <p:val>
                                            <p:clrVal>
                                              <a:schemeClr val="accent2"/>
                                            </p:clrVal>
                                          </p:val>
                                        </p:tav>
                                        <p:tav tm="50000">
                                          <p:val>
                                            <p:clrVal>
                                              <a:schemeClr val="hlink"/>
                                            </p:clrVal>
                                          </p:val>
                                        </p:tav>
                                      </p:tavLst>
                                    </p:anim>
                                    <p:set>
                                      <p:cBhvr>
                                        <p:cTn id="46" dur="80"/>
                                        <p:tgtEl>
                                          <p:spTgt spid="10"/>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11"/>
                                        </p:tgtEl>
                                        <p:attrNameLst>
                                          <p:attrName>style.visibility</p:attrName>
                                        </p:attrNameLst>
                                      </p:cBhvr>
                                      <p:to>
                                        <p:strVal val="visible"/>
                                      </p:to>
                                    </p:set>
                                    <p:anim calcmode="discrete" valueType="clr">
                                      <p:cBhvr override="childStyle">
                                        <p:cTn id="5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1"/>
                                        </p:tgtEl>
                                        <p:attrNameLst>
                                          <p:attrName>fillcolor</p:attrName>
                                        </p:attrNameLst>
                                      </p:cBhvr>
                                      <p:tavLst>
                                        <p:tav tm="0">
                                          <p:val>
                                            <p:clrVal>
                                              <a:schemeClr val="accent2"/>
                                            </p:clrVal>
                                          </p:val>
                                        </p:tav>
                                        <p:tav tm="50000">
                                          <p:val>
                                            <p:clrVal>
                                              <a:schemeClr val="hlink"/>
                                            </p:clrVal>
                                          </p:val>
                                        </p:tav>
                                      </p:tavLst>
                                    </p:anim>
                                    <p:set>
                                      <p:cBhvr>
                                        <p:cTn id="53" dur="80"/>
                                        <p:tgtEl>
                                          <p:spTgt spid="11"/>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2"/>
                                        </p:tgtEl>
                                        <p:attrNameLst>
                                          <p:attrName>style.visibility</p:attrName>
                                        </p:attrNameLst>
                                      </p:cBhvr>
                                      <p:to>
                                        <p:strVal val="visible"/>
                                      </p:to>
                                    </p:set>
                                    <p:anim calcmode="discrete" valueType="clr">
                                      <p:cBhvr override="childStyle">
                                        <p:cTn id="5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2"/>
                                        </p:tgtEl>
                                        <p:attrNameLst>
                                          <p:attrName>fillcolor</p:attrName>
                                        </p:attrNameLst>
                                      </p:cBhvr>
                                      <p:tavLst>
                                        <p:tav tm="0">
                                          <p:val>
                                            <p:clrVal>
                                              <a:schemeClr val="accent2"/>
                                            </p:clrVal>
                                          </p:val>
                                        </p:tav>
                                        <p:tav tm="50000">
                                          <p:val>
                                            <p:clrVal>
                                              <a:schemeClr val="hlink"/>
                                            </p:clrVal>
                                          </p:val>
                                        </p:tav>
                                      </p:tavLst>
                                    </p:anim>
                                    <p:set>
                                      <p:cBhvr>
                                        <p:cTn id="60" dur="80"/>
                                        <p:tgtEl>
                                          <p:spTgt spid="12"/>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3"/>
                                        </p:tgtEl>
                                        <p:attrNameLst>
                                          <p:attrName>style.visibility</p:attrName>
                                        </p:attrNameLst>
                                      </p:cBhvr>
                                      <p:to>
                                        <p:strVal val="visible"/>
                                      </p:to>
                                    </p:set>
                                    <p:anim calcmode="discrete" valueType="clr">
                                      <p:cBhvr override="childStyle">
                                        <p:cTn id="6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3"/>
                                        </p:tgtEl>
                                        <p:attrNameLst>
                                          <p:attrName>fillcolor</p:attrName>
                                        </p:attrNameLst>
                                      </p:cBhvr>
                                      <p:tavLst>
                                        <p:tav tm="0">
                                          <p:val>
                                            <p:clrVal>
                                              <a:schemeClr val="accent2"/>
                                            </p:clrVal>
                                          </p:val>
                                        </p:tav>
                                        <p:tav tm="50000">
                                          <p:val>
                                            <p:clrVal>
                                              <a:schemeClr val="hlink"/>
                                            </p:clrVal>
                                          </p:val>
                                        </p:tav>
                                      </p:tavLst>
                                    </p:anim>
                                    <p:set>
                                      <p:cBhvr>
                                        <p:cTn id="67" dur="80"/>
                                        <p:tgtEl>
                                          <p:spTgt spid="13"/>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14"/>
                                        </p:tgtEl>
                                        <p:attrNameLst>
                                          <p:attrName>style.visibility</p:attrName>
                                        </p:attrNameLst>
                                      </p:cBhvr>
                                      <p:to>
                                        <p:strVal val="visible"/>
                                      </p:to>
                                    </p:set>
                                    <p:anim calcmode="discrete" valueType="clr">
                                      <p:cBhvr override="childStyle">
                                        <p:cTn id="7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4"/>
                                        </p:tgtEl>
                                        <p:attrNameLst>
                                          <p:attrName>fillcolor</p:attrName>
                                        </p:attrNameLst>
                                      </p:cBhvr>
                                      <p:tavLst>
                                        <p:tav tm="0">
                                          <p:val>
                                            <p:clrVal>
                                              <a:schemeClr val="accent2"/>
                                            </p:clrVal>
                                          </p:val>
                                        </p:tav>
                                        <p:tav tm="50000">
                                          <p:val>
                                            <p:clrVal>
                                              <a:schemeClr val="hlink"/>
                                            </p:clrVal>
                                          </p:val>
                                        </p:tav>
                                      </p:tavLst>
                                    </p:anim>
                                    <p:set>
                                      <p:cBhvr>
                                        <p:cTn id="74" dur="80"/>
                                        <p:tgtEl>
                                          <p:spTgt spid="14"/>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15"/>
                                        </p:tgtEl>
                                        <p:attrNameLst>
                                          <p:attrName>style.visibility</p:attrName>
                                        </p:attrNameLst>
                                      </p:cBhvr>
                                      <p:to>
                                        <p:strVal val="visible"/>
                                      </p:to>
                                    </p:set>
                                    <p:anim calcmode="discrete" valueType="clr">
                                      <p:cBhvr override="childStyle">
                                        <p:cTn id="7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5"/>
                                        </p:tgtEl>
                                        <p:attrNameLst>
                                          <p:attrName>fillcolor</p:attrName>
                                        </p:attrNameLst>
                                      </p:cBhvr>
                                      <p:tavLst>
                                        <p:tav tm="0">
                                          <p:val>
                                            <p:clrVal>
                                              <a:schemeClr val="accent2"/>
                                            </p:clrVal>
                                          </p:val>
                                        </p:tav>
                                        <p:tav tm="50000">
                                          <p:val>
                                            <p:clrVal>
                                              <a:schemeClr val="hlink"/>
                                            </p:clrVal>
                                          </p:val>
                                        </p:tav>
                                      </p:tavLst>
                                    </p:anim>
                                    <p:set>
                                      <p:cBhvr>
                                        <p:cTn id="81" dur="80"/>
                                        <p:tgtEl>
                                          <p:spTgt spid="15"/>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16"/>
                                        </p:tgtEl>
                                        <p:attrNameLst>
                                          <p:attrName>style.visibility</p:attrName>
                                        </p:attrNameLst>
                                      </p:cBhvr>
                                      <p:to>
                                        <p:strVal val="visible"/>
                                      </p:to>
                                    </p:set>
                                    <p:anim calcmode="discrete" valueType="clr">
                                      <p:cBhvr override="childStyle">
                                        <p:cTn id="8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6"/>
                                        </p:tgtEl>
                                        <p:attrNameLst>
                                          <p:attrName>fillcolor</p:attrName>
                                        </p:attrNameLst>
                                      </p:cBhvr>
                                      <p:tavLst>
                                        <p:tav tm="0">
                                          <p:val>
                                            <p:clrVal>
                                              <a:schemeClr val="accent2"/>
                                            </p:clrVal>
                                          </p:val>
                                        </p:tav>
                                        <p:tav tm="50000">
                                          <p:val>
                                            <p:clrVal>
                                              <a:schemeClr val="hlink"/>
                                            </p:clrVal>
                                          </p:val>
                                        </p:tav>
                                      </p:tavLst>
                                    </p:anim>
                                    <p:set>
                                      <p:cBhvr>
                                        <p:cTn id="88" dur="80"/>
                                        <p:tgtEl>
                                          <p:spTgt spid="16"/>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17"/>
                                        </p:tgtEl>
                                        <p:attrNameLst>
                                          <p:attrName>style.visibility</p:attrName>
                                        </p:attrNameLst>
                                      </p:cBhvr>
                                      <p:to>
                                        <p:strVal val="visible"/>
                                      </p:to>
                                    </p:set>
                                    <p:anim calcmode="discrete" valueType="clr">
                                      <p:cBhvr override="childStyle">
                                        <p:cTn id="9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17"/>
                                        </p:tgtEl>
                                        <p:attrNameLst>
                                          <p:attrName>fillcolor</p:attrName>
                                        </p:attrNameLst>
                                      </p:cBhvr>
                                      <p:tavLst>
                                        <p:tav tm="0">
                                          <p:val>
                                            <p:clrVal>
                                              <a:schemeClr val="accent2"/>
                                            </p:clrVal>
                                          </p:val>
                                        </p:tav>
                                        <p:tav tm="50000">
                                          <p:val>
                                            <p:clrVal>
                                              <a:schemeClr val="hlink"/>
                                            </p:clrVal>
                                          </p:val>
                                        </p:tav>
                                      </p:tavLst>
                                    </p:anim>
                                    <p:set>
                                      <p:cBhvr>
                                        <p:cTn id="95" dur="80"/>
                                        <p:tgtEl>
                                          <p:spTgt spid="17"/>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7" presetClass="entr" presetSubtype="0" fill="hold" grpId="0" nodeType="clickEffect">
                                  <p:stCondLst>
                                    <p:cond delay="0"/>
                                  </p:stCondLst>
                                  <p:iterate type="lt">
                                    <p:tmPct val="50000"/>
                                  </p:iterate>
                                  <p:childTnLst>
                                    <p:set>
                                      <p:cBhvr>
                                        <p:cTn id="99" dur="1" fill="hold">
                                          <p:stCondLst>
                                            <p:cond delay="0"/>
                                          </p:stCondLst>
                                        </p:cTn>
                                        <p:tgtEl>
                                          <p:spTgt spid="19"/>
                                        </p:tgtEl>
                                        <p:attrNameLst>
                                          <p:attrName>style.visibility</p:attrName>
                                        </p:attrNameLst>
                                      </p:cBhvr>
                                      <p:to>
                                        <p:strVal val="visible"/>
                                      </p:to>
                                    </p:set>
                                    <p:anim calcmode="discrete" valueType="clr">
                                      <p:cBhvr override="childStyle">
                                        <p:cTn id="100"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19"/>
                                        </p:tgtEl>
                                        <p:attrNameLst>
                                          <p:attrName>fillcolor</p:attrName>
                                        </p:attrNameLst>
                                      </p:cBhvr>
                                      <p:tavLst>
                                        <p:tav tm="0">
                                          <p:val>
                                            <p:clrVal>
                                              <a:schemeClr val="accent2"/>
                                            </p:clrVal>
                                          </p:val>
                                        </p:tav>
                                        <p:tav tm="50000">
                                          <p:val>
                                            <p:clrVal>
                                              <a:schemeClr val="hlink"/>
                                            </p:clrVal>
                                          </p:val>
                                        </p:tav>
                                      </p:tavLst>
                                    </p:anim>
                                    <p:set>
                                      <p:cBhvr>
                                        <p:cTn id="102" dur="80"/>
                                        <p:tgtEl>
                                          <p:spTgt spid="19"/>
                                        </p:tgtEl>
                                        <p:attrNameLst>
                                          <p:attrName>fill.type</p:attrName>
                                        </p:attrNameLst>
                                      </p:cBhvr>
                                      <p:to>
                                        <p:strVal val="solid"/>
                                      </p:to>
                                    </p:set>
                                  </p:childTnLst>
                                </p:cTn>
                              </p:par>
                            </p:childTnLst>
                          </p:cTn>
                        </p:par>
                      </p:childTnLst>
                    </p:cTn>
                  </p:par>
                  <p:par>
                    <p:cTn id="103" fill="hold">
                      <p:stCondLst>
                        <p:cond delay="indefinite"/>
                      </p:stCondLst>
                      <p:childTnLst>
                        <p:par>
                          <p:cTn id="104" fill="hold">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20"/>
                                        </p:tgtEl>
                                        <p:attrNameLst>
                                          <p:attrName>style.visibility</p:attrName>
                                        </p:attrNameLst>
                                      </p:cBhvr>
                                      <p:to>
                                        <p:strVal val="visible"/>
                                      </p:to>
                                    </p:set>
                                    <p:anim calcmode="discrete" valueType="clr">
                                      <p:cBhvr override="childStyle">
                                        <p:cTn id="10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20"/>
                                        </p:tgtEl>
                                        <p:attrNameLst>
                                          <p:attrName>fillcolor</p:attrName>
                                        </p:attrNameLst>
                                      </p:cBhvr>
                                      <p:tavLst>
                                        <p:tav tm="0">
                                          <p:val>
                                            <p:clrVal>
                                              <a:schemeClr val="accent2"/>
                                            </p:clrVal>
                                          </p:val>
                                        </p:tav>
                                        <p:tav tm="50000">
                                          <p:val>
                                            <p:clrVal>
                                              <a:schemeClr val="hlink"/>
                                            </p:clrVal>
                                          </p:val>
                                        </p:tav>
                                      </p:tavLst>
                                    </p:anim>
                                    <p:set>
                                      <p:cBhvr>
                                        <p:cTn id="109" dur="80"/>
                                        <p:tgtEl>
                                          <p:spTgt spid="20"/>
                                        </p:tgtEl>
                                        <p:attrNameLst>
                                          <p:attrName>fill.type</p:attrName>
                                        </p:attrNameLst>
                                      </p:cBhvr>
                                      <p:to>
                                        <p:strVal val="solid"/>
                                      </p:to>
                                    </p:set>
                                  </p:childTnLst>
                                </p:cTn>
                              </p:par>
                            </p:childTnLst>
                          </p:cTn>
                        </p:par>
                      </p:childTnLst>
                    </p:cTn>
                  </p:par>
                  <p:par>
                    <p:cTn id="110" fill="hold">
                      <p:stCondLst>
                        <p:cond delay="indefinite"/>
                      </p:stCondLst>
                      <p:childTnLst>
                        <p:par>
                          <p:cTn id="111" fill="hold">
                            <p:stCondLst>
                              <p:cond delay="0"/>
                            </p:stCondLst>
                            <p:childTnLst>
                              <p:par>
                                <p:cTn id="112" presetID="27" presetClass="entr" presetSubtype="0" fill="hold" grpId="0" nodeType="clickEffect">
                                  <p:stCondLst>
                                    <p:cond delay="0"/>
                                  </p:stCondLst>
                                  <p:iterate type="lt">
                                    <p:tmPct val="50000"/>
                                  </p:iterate>
                                  <p:childTnLst>
                                    <p:set>
                                      <p:cBhvr>
                                        <p:cTn id="113" dur="1" fill="hold">
                                          <p:stCondLst>
                                            <p:cond delay="0"/>
                                          </p:stCondLst>
                                        </p:cTn>
                                        <p:tgtEl>
                                          <p:spTgt spid="21"/>
                                        </p:tgtEl>
                                        <p:attrNameLst>
                                          <p:attrName>style.visibility</p:attrName>
                                        </p:attrNameLst>
                                      </p:cBhvr>
                                      <p:to>
                                        <p:strVal val="visible"/>
                                      </p:to>
                                    </p:set>
                                    <p:anim calcmode="discrete" valueType="clr">
                                      <p:cBhvr override="childStyle">
                                        <p:cTn id="11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21"/>
                                        </p:tgtEl>
                                        <p:attrNameLst>
                                          <p:attrName>fillcolor</p:attrName>
                                        </p:attrNameLst>
                                      </p:cBhvr>
                                      <p:tavLst>
                                        <p:tav tm="0">
                                          <p:val>
                                            <p:clrVal>
                                              <a:schemeClr val="accent2"/>
                                            </p:clrVal>
                                          </p:val>
                                        </p:tav>
                                        <p:tav tm="50000">
                                          <p:val>
                                            <p:clrVal>
                                              <a:schemeClr val="hlink"/>
                                            </p:clrVal>
                                          </p:val>
                                        </p:tav>
                                      </p:tavLst>
                                    </p:anim>
                                    <p:set>
                                      <p:cBhvr>
                                        <p:cTn id="116" dur="80"/>
                                        <p:tgtEl>
                                          <p:spTgt spid="21"/>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27" presetClass="entr" presetSubtype="0" fill="hold" grpId="0" nodeType="clickEffect">
                                  <p:stCondLst>
                                    <p:cond delay="0"/>
                                  </p:stCondLst>
                                  <p:iterate type="lt">
                                    <p:tmPct val="50000"/>
                                  </p:iterate>
                                  <p:childTnLst>
                                    <p:set>
                                      <p:cBhvr>
                                        <p:cTn id="120" dur="1" fill="hold">
                                          <p:stCondLst>
                                            <p:cond delay="0"/>
                                          </p:stCondLst>
                                        </p:cTn>
                                        <p:tgtEl>
                                          <p:spTgt spid="22"/>
                                        </p:tgtEl>
                                        <p:attrNameLst>
                                          <p:attrName>style.visibility</p:attrName>
                                        </p:attrNameLst>
                                      </p:cBhvr>
                                      <p:to>
                                        <p:strVal val="visible"/>
                                      </p:to>
                                    </p:set>
                                    <p:anim calcmode="discrete" valueType="clr">
                                      <p:cBhvr override="childStyle">
                                        <p:cTn id="1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22"/>
                                        </p:tgtEl>
                                        <p:attrNameLst>
                                          <p:attrName>fillcolor</p:attrName>
                                        </p:attrNameLst>
                                      </p:cBhvr>
                                      <p:tavLst>
                                        <p:tav tm="0">
                                          <p:val>
                                            <p:clrVal>
                                              <a:schemeClr val="accent2"/>
                                            </p:clrVal>
                                          </p:val>
                                        </p:tav>
                                        <p:tav tm="50000">
                                          <p:val>
                                            <p:clrVal>
                                              <a:schemeClr val="hlink"/>
                                            </p:clrVal>
                                          </p:val>
                                        </p:tav>
                                      </p:tavLst>
                                    </p:anim>
                                    <p:set>
                                      <p:cBhvr>
                                        <p:cTn id="123" dur="80"/>
                                        <p:tgtEl>
                                          <p:spTgt spid="22"/>
                                        </p:tgtEl>
                                        <p:attrNameLst>
                                          <p:attrName>fill.type</p:attrName>
                                        </p:attrNameLst>
                                      </p:cBhvr>
                                      <p:to>
                                        <p:strVal val="solid"/>
                                      </p:to>
                                    </p:set>
                                  </p:childTnLst>
                                </p:cTn>
                              </p:par>
                            </p:childTnLst>
                          </p:cTn>
                        </p:par>
                      </p:childTnLst>
                    </p:cTn>
                  </p:par>
                  <p:par>
                    <p:cTn id="124" fill="hold">
                      <p:stCondLst>
                        <p:cond delay="indefinite"/>
                      </p:stCondLst>
                      <p:childTnLst>
                        <p:par>
                          <p:cTn id="125" fill="hold">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42"/>
                                        </p:tgtEl>
                                        <p:attrNameLst>
                                          <p:attrName>style.visibility</p:attrName>
                                        </p:attrNameLst>
                                      </p:cBhvr>
                                      <p:to>
                                        <p:strVal val="visible"/>
                                      </p:to>
                                    </p:set>
                                    <p:anim calcmode="discrete" valueType="clr">
                                      <p:cBhvr override="childStyle">
                                        <p:cTn id="128"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42"/>
                                        </p:tgtEl>
                                        <p:attrNameLst>
                                          <p:attrName>fillcolor</p:attrName>
                                        </p:attrNameLst>
                                      </p:cBhvr>
                                      <p:tavLst>
                                        <p:tav tm="0">
                                          <p:val>
                                            <p:clrVal>
                                              <a:schemeClr val="accent2"/>
                                            </p:clrVal>
                                          </p:val>
                                        </p:tav>
                                        <p:tav tm="50000">
                                          <p:val>
                                            <p:clrVal>
                                              <a:schemeClr val="hlink"/>
                                            </p:clrVal>
                                          </p:val>
                                        </p:tav>
                                      </p:tavLst>
                                    </p:anim>
                                    <p:set>
                                      <p:cBhvr>
                                        <p:cTn id="130" dur="80"/>
                                        <p:tgtEl>
                                          <p:spTgt spid="42"/>
                                        </p:tgtEl>
                                        <p:attrNameLst>
                                          <p:attrName>fill.type</p:attrName>
                                        </p:attrNameLst>
                                      </p:cBhvr>
                                      <p:to>
                                        <p:strVal val="solid"/>
                                      </p:to>
                                    </p:set>
                                  </p:childTnLst>
                                </p:cTn>
                              </p:par>
                            </p:childTnLst>
                          </p:cTn>
                        </p:par>
                      </p:childTnLst>
                    </p:cTn>
                  </p:par>
                  <p:par>
                    <p:cTn id="131" fill="hold">
                      <p:stCondLst>
                        <p:cond delay="indefinite"/>
                      </p:stCondLst>
                      <p:childTnLst>
                        <p:par>
                          <p:cTn id="132" fill="hold">
                            <p:stCondLst>
                              <p:cond delay="0"/>
                            </p:stCondLst>
                            <p:childTnLst>
                              <p:par>
                                <p:cTn id="133" presetID="27" presetClass="entr" presetSubtype="0" fill="hold" grpId="0" nodeType="clickEffect">
                                  <p:stCondLst>
                                    <p:cond delay="0"/>
                                  </p:stCondLst>
                                  <p:iterate type="lt">
                                    <p:tmPct val="50000"/>
                                  </p:iterate>
                                  <p:childTnLst>
                                    <p:set>
                                      <p:cBhvr>
                                        <p:cTn id="134" dur="1" fill="hold">
                                          <p:stCondLst>
                                            <p:cond delay="0"/>
                                          </p:stCondLst>
                                        </p:cTn>
                                        <p:tgtEl>
                                          <p:spTgt spid="23"/>
                                        </p:tgtEl>
                                        <p:attrNameLst>
                                          <p:attrName>style.visibility</p:attrName>
                                        </p:attrNameLst>
                                      </p:cBhvr>
                                      <p:to>
                                        <p:strVal val="visible"/>
                                      </p:to>
                                    </p:set>
                                    <p:anim calcmode="discrete" valueType="clr">
                                      <p:cBhvr override="childStyle">
                                        <p:cTn id="135"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23"/>
                                        </p:tgtEl>
                                        <p:attrNameLst>
                                          <p:attrName>fillcolor</p:attrName>
                                        </p:attrNameLst>
                                      </p:cBhvr>
                                      <p:tavLst>
                                        <p:tav tm="0">
                                          <p:val>
                                            <p:clrVal>
                                              <a:schemeClr val="accent2"/>
                                            </p:clrVal>
                                          </p:val>
                                        </p:tav>
                                        <p:tav tm="50000">
                                          <p:val>
                                            <p:clrVal>
                                              <a:schemeClr val="hlink"/>
                                            </p:clrVal>
                                          </p:val>
                                        </p:tav>
                                      </p:tavLst>
                                    </p:anim>
                                    <p:set>
                                      <p:cBhvr>
                                        <p:cTn id="137" dur="80"/>
                                        <p:tgtEl>
                                          <p:spTgt spid="23"/>
                                        </p:tgtEl>
                                        <p:attrNameLst>
                                          <p:attrName>fill.type</p:attrName>
                                        </p:attrNameLst>
                                      </p:cBhvr>
                                      <p:to>
                                        <p:strVal val="solid"/>
                                      </p:to>
                                    </p:set>
                                  </p:childTnLst>
                                </p:cTn>
                              </p:par>
                            </p:childTnLst>
                          </p:cTn>
                        </p:par>
                      </p:childTnLst>
                    </p:cTn>
                  </p:par>
                  <p:par>
                    <p:cTn id="138" fill="hold">
                      <p:stCondLst>
                        <p:cond delay="indefinite"/>
                      </p:stCondLst>
                      <p:childTnLst>
                        <p:par>
                          <p:cTn id="139" fill="hold">
                            <p:stCondLst>
                              <p:cond delay="0"/>
                            </p:stCondLst>
                            <p:childTnLst>
                              <p:par>
                                <p:cTn id="140" presetID="27" presetClass="entr" presetSubtype="0" fill="hold" grpId="0" nodeType="clickEffect">
                                  <p:stCondLst>
                                    <p:cond delay="0"/>
                                  </p:stCondLst>
                                  <p:iterate type="lt">
                                    <p:tmPct val="50000"/>
                                  </p:iterate>
                                  <p:childTnLst>
                                    <p:set>
                                      <p:cBhvr>
                                        <p:cTn id="141" dur="1" fill="hold">
                                          <p:stCondLst>
                                            <p:cond delay="0"/>
                                          </p:stCondLst>
                                        </p:cTn>
                                        <p:tgtEl>
                                          <p:spTgt spid="24"/>
                                        </p:tgtEl>
                                        <p:attrNameLst>
                                          <p:attrName>style.visibility</p:attrName>
                                        </p:attrNameLst>
                                      </p:cBhvr>
                                      <p:to>
                                        <p:strVal val="visible"/>
                                      </p:to>
                                    </p:set>
                                    <p:anim calcmode="discrete" valueType="clr">
                                      <p:cBhvr override="childStyle">
                                        <p:cTn id="142"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43" dur="80"/>
                                        <p:tgtEl>
                                          <p:spTgt spid="24"/>
                                        </p:tgtEl>
                                        <p:attrNameLst>
                                          <p:attrName>fillcolor</p:attrName>
                                        </p:attrNameLst>
                                      </p:cBhvr>
                                      <p:tavLst>
                                        <p:tav tm="0">
                                          <p:val>
                                            <p:clrVal>
                                              <a:schemeClr val="accent2"/>
                                            </p:clrVal>
                                          </p:val>
                                        </p:tav>
                                        <p:tav tm="50000">
                                          <p:val>
                                            <p:clrVal>
                                              <a:schemeClr val="hlink"/>
                                            </p:clrVal>
                                          </p:val>
                                        </p:tav>
                                      </p:tavLst>
                                    </p:anim>
                                    <p:set>
                                      <p:cBhvr>
                                        <p:cTn id="144" dur="80"/>
                                        <p:tgtEl>
                                          <p:spTgt spid="24"/>
                                        </p:tgtEl>
                                        <p:attrNameLst>
                                          <p:attrName>fill.type</p:attrName>
                                        </p:attrNameLst>
                                      </p:cBhvr>
                                      <p:to>
                                        <p:strVal val="solid"/>
                                      </p:to>
                                    </p:set>
                                  </p:childTnLst>
                                </p:cTn>
                              </p:par>
                            </p:childTnLst>
                          </p:cTn>
                        </p:par>
                      </p:childTnLst>
                    </p:cTn>
                  </p:par>
                  <p:par>
                    <p:cTn id="145" fill="hold">
                      <p:stCondLst>
                        <p:cond delay="indefinite"/>
                      </p:stCondLst>
                      <p:childTnLst>
                        <p:par>
                          <p:cTn id="146" fill="hold">
                            <p:stCondLst>
                              <p:cond delay="0"/>
                            </p:stCondLst>
                            <p:childTnLst>
                              <p:par>
                                <p:cTn id="147" presetID="27" presetClass="entr" presetSubtype="0" fill="hold" grpId="0" nodeType="clickEffect">
                                  <p:stCondLst>
                                    <p:cond delay="0"/>
                                  </p:stCondLst>
                                  <p:iterate type="lt">
                                    <p:tmPct val="50000"/>
                                  </p:iterate>
                                  <p:childTnLst>
                                    <p:set>
                                      <p:cBhvr>
                                        <p:cTn id="148" dur="1" fill="hold">
                                          <p:stCondLst>
                                            <p:cond delay="0"/>
                                          </p:stCondLst>
                                        </p:cTn>
                                        <p:tgtEl>
                                          <p:spTgt spid="25"/>
                                        </p:tgtEl>
                                        <p:attrNameLst>
                                          <p:attrName>style.visibility</p:attrName>
                                        </p:attrNameLst>
                                      </p:cBhvr>
                                      <p:to>
                                        <p:strVal val="visible"/>
                                      </p:to>
                                    </p:set>
                                    <p:anim calcmode="discrete" valueType="clr">
                                      <p:cBhvr override="childStyle">
                                        <p:cTn id="14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25"/>
                                        </p:tgtEl>
                                        <p:attrNameLst>
                                          <p:attrName>fillcolor</p:attrName>
                                        </p:attrNameLst>
                                      </p:cBhvr>
                                      <p:tavLst>
                                        <p:tav tm="0">
                                          <p:val>
                                            <p:clrVal>
                                              <a:schemeClr val="accent2"/>
                                            </p:clrVal>
                                          </p:val>
                                        </p:tav>
                                        <p:tav tm="50000">
                                          <p:val>
                                            <p:clrVal>
                                              <a:schemeClr val="hlink"/>
                                            </p:clrVal>
                                          </p:val>
                                        </p:tav>
                                      </p:tavLst>
                                    </p:anim>
                                    <p:set>
                                      <p:cBhvr>
                                        <p:cTn id="151" dur="80"/>
                                        <p:tgtEl>
                                          <p:spTgt spid="25"/>
                                        </p:tgtEl>
                                        <p:attrNameLst>
                                          <p:attrName>fill.type</p:attrName>
                                        </p:attrNameLst>
                                      </p:cBhvr>
                                      <p:to>
                                        <p:strVal val="solid"/>
                                      </p:to>
                                    </p:set>
                                  </p:childTnLst>
                                </p:cTn>
                              </p:par>
                            </p:childTnLst>
                          </p:cTn>
                        </p:par>
                      </p:childTnLst>
                    </p:cTn>
                  </p:par>
                  <p:par>
                    <p:cTn id="152" fill="hold">
                      <p:stCondLst>
                        <p:cond delay="indefinite"/>
                      </p:stCondLst>
                      <p:childTnLst>
                        <p:par>
                          <p:cTn id="153" fill="hold">
                            <p:stCondLst>
                              <p:cond delay="0"/>
                            </p:stCondLst>
                            <p:childTnLst>
                              <p:par>
                                <p:cTn id="154" presetID="27" presetClass="entr" presetSubtype="0" fill="hold" grpId="0" nodeType="clickEffect">
                                  <p:stCondLst>
                                    <p:cond delay="0"/>
                                  </p:stCondLst>
                                  <p:iterate type="lt">
                                    <p:tmPct val="50000"/>
                                  </p:iterate>
                                  <p:childTnLst>
                                    <p:set>
                                      <p:cBhvr>
                                        <p:cTn id="155" dur="1" fill="hold">
                                          <p:stCondLst>
                                            <p:cond delay="0"/>
                                          </p:stCondLst>
                                        </p:cTn>
                                        <p:tgtEl>
                                          <p:spTgt spid="26"/>
                                        </p:tgtEl>
                                        <p:attrNameLst>
                                          <p:attrName>style.visibility</p:attrName>
                                        </p:attrNameLst>
                                      </p:cBhvr>
                                      <p:to>
                                        <p:strVal val="visible"/>
                                      </p:to>
                                    </p:set>
                                    <p:anim calcmode="discrete" valueType="clr">
                                      <p:cBhvr override="childStyle">
                                        <p:cTn id="156"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57" dur="80"/>
                                        <p:tgtEl>
                                          <p:spTgt spid="26"/>
                                        </p:tgtEl>
                                        <p:attrNameLst>
                                          <p:attrName>fillcolor</p:attrName>
                                        </p:attrNameLst>
                                      </p:cBhvr>
                                      <p:tavLst>
                                        <p:tav tm="0">
                                          <p:val>
                                            <p:clrVal>
                                              <a:schemeClr val="accent2"/>
                                            </p:clrVal>
                                          </p:val>
                                        </p:tav>
                                        <p:tav tm="50000">
                                          <p:val>
                                            <p:clrVal>
                                              <a:schemeClr val="hlink"/>
                                            </p:clrVal>
                                          </p:val>
                                        </p:tav>
                                      </p:tavLst>
                                    </p:anim>
                                    <p:set>
                                      <p:cBhvr>
                                        <p:cTn id="158" dur="80"/>
                                        <p:tgtEl>
                                          <p:spTgt spid="26"/>
                                        </p:tgtEl>
                                        <p:attrNameLst>
                                          <p:attrName>fill.type</p:attrName>
                                        </p:attrNameLst>
                                      </p:cBhvr>
                                      <p:to>
                                        <p:strVal val="solid"/>
                                      </p:to>
                                    </p:set>
                                  </p:childTnLst>
                                </p:cTn>
                              </p:par>
                            </p:childTnLst>
                          </p:cTn>
                        </p:par>
                      </p:childTnLst>
                    </p:cTn>
                  </p:par>
                  <p:par>
                    <p:cTn id="159" fill="hold">
                      <p:stCondLst>
                        <p:cond delay="indefinite"/>
                      </p:stCondLst>
                      <p:childTnLst>
                        <p:par>
                          <p:cTn id="160" fill="hold">
                            <p:stCondLst>
                              <p:cond delay="0"/>
                            </p:stCondLst>
                            <p:childTnLst>
                              <p:par>
                                <p:cTn id="161" presetID="27" presetClass="entr" presetSubtype="0" fill="hold" grpId="0" nodeType="clickEffect">
                                  <p:stCondLst>
                                    <p:cond delay="0"/>
                                  </p:stCondLst>
                                  <p:iterate type="lt">
                                    <p:tmPct val="50000"/>
                                  </p:iterate>
                                  <p:childTnLst>
                                    <p:set>
                                      <p:cBhvr>
                                        <p:cTn id="162" dur="1" fill="hold">
                                          <p:stCondLst>
                                            <p:cond delay="0"/>
                                          </p:stCondLst>
                                        </p:cTn>
                                        <p:tgtEl>
                                          <p:spTgt spid="27"/>
                                        </p:tgtEl>
                                        <p:attrNameLst>
                                          <p:attrName>style.visibility</p:attrName>
                                        </p:attrNameLst>
                                      </p:cBhvr>
                                      <p:to>
                                        <p:strVal val="visible"/>
                                      </p:to>
                                    </p:set>
                                    <p:anim calcmode="discrete" valueType="clr">
                                      <p:cBhvr override="childStyle">
                                        <p:cTn id="163"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164" dur="80"/>
                                        <p:tgtEl>
                                          <p:spTgt spid="27"/>
                                        </p:tgtEl>
                                        <p:attrNameLst>
                                          <p:attrName>fillcolor</p:attrName>
                                        </p:attrNameLst>
                                      </p:cBhvr>
                                      <p:tavLst>
                                        <p:tav tm="0">
                                          <p:val>
                                            <p:clrVal>
                                              <a:schemeClr val="accent2"/>
                                            </p:clrVal>
                                          </p:val>
                                        </p:tav>
                                        <p:tav tm="50000">
                                          <p:val>
                                            <p:clrVal>
                                              <a:schemeClr val="hlink"/>
                                            </p:clrVal>
                                          </p:val>
                                        </p:tav>
                                      </p:tavLst>
                                    </p:anim>
                                    <p:set>
                                      <p:cBhvr>
                                        <p:cTn id="165" dur="80"/>
                                        <p:tgtEl>
                                          <p:spTgt spid="27"/>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27" presetClass="entr" presetSubtype="0" fill="hold" grpId="0" nodeType="clickEffect">
                                  <p:stCondLst>
                                    <p:cond delay="0"/>
                                  </p:stCondLst>
                                  <p:iterate type="lt">
                                    <p:tmPct val="50000"/>
                                  </p:iterate>
                                  <p:childTnLst>
                                    <p:set>
                                      <p:cBhvr>
                                        <p:cTn id="169" dur="1" fill="hold">
                                          <p:stCondLst>
                                            <p:cond delay="0"/>
                                          </p:stCondLst>
                                        </p:cTn>
                                        <p:tgtEl>
                                          <p:spTgt spid="29"/>
                                        </p:tgtEl>
                                        <p:attrNameLst>
                                          <p:attrName>style.visibility</p:attrName>
                                        </p:attrNameLst>
                                      </p:cBhvr>
                                      <p:to>
                                        <p:strVal val="visible"/>
                                      </p:to>
                                    </p:set>
                                    <p:anim calcmode="discrete" valueType="clr">
                                      <p:cBhvr override="childStyle">
                                        <p:cTn id="17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29"/>
                                        </p:tgtEl>
                                        <p:attrNameLst>
                                          <p:attrName>fillcolor</p:attrName>
                                        </p:attrNameLst>
                                      </p:cBhvr>
                                      <p:tavLst>
                                        <p:tav tm="0">
                                          <p:val>
                                            <p:clrVal>
                                              <a:schemeClr val="accent2"/>
                                            </p:clrVal>
                                          </p:val>
                                        </p:tav>
                                        <p:tav tm="50000">
                                          <p:val>
                                            <p:clrVal>
                                              <a:schemeClr val="hlink"/>
                                            </p:clrVal>
                                          </p:val>
                                        </p:tav>
                                      </p:tavLst>
                                    </p:anim>
                                    <p:set>
                                      <p:cBhvr>
                                        <p:cTn id="172" dur="80"/>
                                        <p:tgtEl>
                                          <p:spTgt spid="29"/>
                                        </p:tgtEl>
                                        <p:attrNameLst>
                                          <p:attrName>fill.type</p:attrName>
                                        </p:attrNameLst>
                                      </p:cBhvr>
                                      <p:to>
                                        <p:strVal val="solid"/>
                                      </p:to>
                                    </p:set>
                                  </p:childTnLst>
                                </p:cTn>
                              </p:par>
                            </p:childTnLst>
                          </p:cTn>
                        </p:par>
                      </p:childTnLst>
                    </p:cTn>
                  </p:par>
                  <p:par>
                    <p:cTn id="173" fill="hold">
                      <p:stCondLst>
                        <p:cond delay="indefinite"/>
                      </p:stCondLst>
                      <p:childTnLst>
                        <p:par>
                          <p:cTn id="174" fill="hold">
                            <p:stCondLst>
                              <p:cond delay="0"/>
                            </p:stCondLst>
                            <p:childTnLst>
                              <p:par>
                                <p:cTn id="175" presetID="27" presetClass="entr" presetSubtype="0" fill="hold" grpId="0" nodeType="clickEffect">
                                  <p:stCondLst>
                                    <p:cond delay="0"/>
                                  </p:stCondLst>
                                  <p:iterate type="lt">
                                    <p:tmPct val="50000"/>
                                  </p:iterate>
                                  <p:childTnLst>
                                    <p:set>
                                      <p:cBhvr>
                                        <p:cTn id="176" dur="1" fill="hold">
                                          <p:stCondLst>
                                            <p:cond delay="0"/>
                                          </p:stCondLst>
                                        </p:cTn>
                                        <p:tgtEl>
                                          <p:spTgt spid="30"/>
                                        </p:tgtEl>
                                        <p:attrNameLst>
                                          <p:attrName>style.visibility</p:attrName>
                                        </p:attrNameLst>
                                      </p:cBhvr>
                                      <p:to>
                                        <p:strVal val="visible"/>
                                      </p:to>
                                    </p:set>
                                    <p:anim calcmode="discrete" valueType="clr">
                                      <p:cBhvr override="childStyle">
                                        <p:cTn id="177"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78" dur="80"/>
                                        <p:tgtEl>
                                          <p:spTgt spid="30"/>
                                        </p:tgtEl>
                                        <p:attrNameLst>
                                          <p:attrName>fillcolor</p:attrName>
                                        </p:attrNameLst>
                                      </p:cBhvr>
                                      <p:tavLst>
                                        <p:tav tm="0">
                                          <p:val>
                                            <p:clrVal>
                                              <a:schemeClr val="accent2"/>
                                            </p:clrVal>
                                          </p:val>
                                        </p:tav>
                                        <p:tav tm="50000">
                                          <p:val>
                                            <p:clrVal>
                                              <a:schemeClr val="hlink"/>
                                            </p:clrVal>
                                          </p:val>
                                        </p:tav>
                                      </p:tavLst>
                                    </p:anim>
                                    <p:set>
                                      <p:cBhvr>
                                        <p:cTn id="179" dur="80"/>
                                        <p:tgtEl>
                                          <p:spTgt spid="30"/>
                                        </p:tgtEl>
                                        <p:attrNameLst>
                                          <p:attrName>fill.type</p:attrName>
                                        </p:attrNameLst>
                                      </p:cBhvr>
                                      <p:to>
                                        <p:strVal val="solid"/>
                                      </p:to>
                                    </p:set>
                                  </p:childTnLst>
                                </p:cTn>
                              </p:par>
                            </p:childTnLst>
                          </p:cTn>
                        </p:par>
                      </p:childTnLst>
                    </p:cTn>
                  </p:par>
                  <p:par>
                    <p:cTn id="180" fill="hold">
                      <p:stCondLst>
                        <p:cond delay="indefinite"/>
                      </p:stCondLst>
                      <p:childTnLst>
                        <p:par>
                          <p:cTn id="181" fill="hold">
                            <p:stCondLst>
                              <p:cond delay="0"/>
                            </p:stCondLst>
                            <p:childTnLst>
                              <p:par>
                                <p:cTn id="182" presetID="27" presetClass="entr" presetSubtype="0" fill="hold" grpId="0" nodeType="clickEffect">
                                  <p:stCondLst>
                                    <p:cond delay="0"/>
                                  </p:stCondLst>
                                  <p:iterate type="lt">
                                    <p:tmPct val="50000"/>
                                  </p:iterate>
                                  <p:childTnLst>
                                    <p:set>
                                      <p:cBhvr>
                                        <p:cTn id="183" dur="1" fill="hold">
                                          <p:stCondLst>
                                            <p:cond delay="0"/>
                                          </p:stCondLst>
                                        </p:cTn>
                                        <p:tgtEl>
                                          <p:spTgt spid="31"/>
                                        </p:tgtEl>
                                        <p:attrNameLst>
                                          <p:attrName>style.visibility</p:attrName>
                                        </p:attrNameLst>
                                      </p:cBhvr>
                                      <p:to>
                                        <p:strVal val="visible"/>
                                      </p:to>
                                    </p:set>
                                    <p:anim calcmode="discrete" valueType="clr">
                                      <p:cBhvr override="childStyle">
                                        <p:cTn id="184"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185" dur="80"/>
                                        <p:tgtEl>
                                          <p:spTgt spid="31"/>
                                        </p:tgtEl>
                                        <p:attrNameLst>
                                          <p:attrName>fillcolor</p:attrName>
                                        </p:attrNameLst>
                                      </p:cBhvr>
                                      <p:tavLst>
                                        <p:tav tm="0">
                                          <p:val>
                                            <p:clrVal>
                                              <a:schemeClr val="accent2"/>
                                            </p:clrVal>
                                          </p:val>
                                        </p:tav>
                                        <p:tav tm="50000">
                                          <p:val>
                                            <p:clrVal>
                                              <a:schemeClr val="hlink"/>
                                            </p:clrVal>
                                          </p:val>
                                        </p:tav>
                                      </p:tavLst>
                                    </p:anim>
                                    <p:set>
                                      <p:cBhvr>
                                        <p:cTn id="186" dur="80"/>
                                        <p:tgtEl>
                                          <p:spTgt spid="31"/>
                                        </p:tgtEl>
                                        <p:attrNameLst>
                                          <p:attrName>fill.type</p:attrName>
                                        </p:attrNameLst>
                                      </p:cBhvr>
                                      <p:to>
                                        <p:strVal val="solid"/>
                                      </p:to>
                                    </p:set>
                                  </p:childTnLst>
                                </p:cTn>
                              </p:par>
                            </p:childTnLst>
                          </p:cTn>
                        </p:par>
                      </p:childTnLst>
                    </p:cTn>
                  </p:par>
                  <p:par>
                    <p:cTn id="187" fill="hold">
                      <p:stCondLst>
                        <p:cond delay="indefinite"/>
                      </p:stCondLst>
                      <p:childTnLst>
                        <p:par>
                          <p:cTn id="188" fill="hold">
                            <p:stCondLst>
                              <p:cond delay="0"/>
                            </p:stCondLst>
                            <p:childTnLst>
                              <p:par>
                                <p:cTn id="189" presetID="27" presetClass="entr" presetSubtype="0" fill="hold" grpId="0" nodeType="clickEffect">
                                  <p:stCondLst>
                                    <p:cond delay="0"/>
                                  </p:stCondLst>
                                  <p:iterate type="lt">
                                    <p:tmPct val="50000"/>
                                  </p:iterate>
                                  <p:childTnLst>
                                    <p:set>
                                      <p:cBhvr>
                                        <p:cTn id="190" dur="1" fill="hold">
                                          <p:stCondLst>
                                            <p:cond delay="0"/>
                                          </p:stCondLst>
                                        </p:cTn>
                                        <p:tgtEl>
                                          <p:spTgt spid="32"/>
                                        </p:tgtEl>
                                        <p:attrNameLst>
                                          <p:attrName>style.visibility</p:attrName>
                                        </p:attrNameLst>
                                      </p:cBhvr>
                                      <p:to>
                                        <p:strVal val="visible"/>
                                      </p:to>
                                    </p:set>
                                    <p:anim calcmode="discrete" valueType="clr">
                                      <p:cBhvr override="childStyle">
                                        <p:cTn id="19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92" dur="80"/>
                                        <p:tgtEl>
                                          <p:spTgt spid="32"/>
                                        </p:tgtEl>
                                        <p:attrNameLst>
                                          <p:attrName>fillcolor</p:attrName>
                                        </p:attrNameLst>
                                      </p:cBhvr>
                                      <p:tavLst>
                                        <p:tav tm="0">
                                          <p:val>
                                            <p:clrVal>
                                              <a:schemeClr val="accent2"/>
                                            </p:clrVal>
                                          </p:val>
                                        </p:tav>
                                        <p:tav tm="50000">
                                          <p:val>
                                            <p:clrVal>
                                              <a:schemeClr val="hlink"/>
                                            </p:clrVal>
                                          </p:val>
                                        </p:tav>
                                      </p:tavLst>
                                    </p:anim>
                                    <p:set>
                                      <p:cBhvr>
                                        <p:cTn id="193" dur="80"/>
                                        <p:tgtEl>
                                          <p:spTgt spid="32"/>
                                        </p:tgtEl>
                                        <p:attrNameLst>
                                          <p:attrName>fill.type</p:attrName>
                                        </p:attrNameLst>
                                      </p:cBhvr>
                                      <p:to>
                                        <p:strVal val="solid"/>
                                      </p:to>
                                    </p:set>
                                  </p:childTnLst>
                                </p:cTn>
                              </p:par>
                            </p:childTnLst>
                          </p:cTn>
                        </p:par>
                      </p:childTnLst>
                    </p:cTn>
                  </p:par>
                  <p:par>
                    <p:cTn id="194" fill="hold">
                      <p:stCondLst>
                        <p:cond delay="indefinite"/>
                      </p:stCondLst>
                      <p:childTnLst>
                        <p:par>
                          <p:cTn id="195" fill="hold">
                            <p:stCondLst>
                              <p:cond delay="0"/>
                            </p:stCondLst>
                            <p:childTnLst>
                              <p:par>
                                <p:cTn id="196" presetID="27" presetClass="entr" presetSubtype="0" fill="hold" grpId="0" nodeType="clickEffect">
                                  <p:stCondLst>
                                    <p:cond delay="0"/>
                                  </p:stCondLst>
                                  <p:iterate type="lt">
                                    <p:tmPct val="50000"/>
                                  </p:iterate>
                                  <p:childTnLst>
                                    <p:set>
                                      <p:cBhvr>
                                        <p:cTn id="197" dur="1" fill="hold">
                                          <p:stCondLst>
                                            <p:cond delay="0"/>
                                          </p:stCondLst>
                                        </p:cTn>
                                        <p:tgtEl>
                                          <p:spTgt spid="33"/>
                                        </p:tgtEl>
                                        <p:attrNameLst>
                                          <p:attrName>style.visibility</p:attrName>
                                        </p:attrNameLst>
                                      </p:cBhvr>
                                      <p:to>
                                        <p:strVal val="visible"/>
                                      </p:to>
                                    </p:set>
                                    <p:anim calcmode="discrete" valueType="clr">
                                      <p:cBhvr override="childStyle">
                                        <p:cTn id="198"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99" dur="80"/>
                                        <p:tgtEl>
                                          <p:spTgt spid="33"/>
                                        </p:tgtEl>
                                        <p:attrNameLst>
                                          <p:attrName>fillcolor</p:attrName>
                                        </p:attrNameLst>
                                      </p:cBhvr>
                                      <p:tavLst>
                                        <p:tav tm="0">
                                          <p:val>
                                            <p:clrVal>
                                              <a:schemeClr val="accent2"/>
                                            </p:clrVal>
                                          </p:val>
                                        </p:tav>
                                        <p:tav tm="50000">
                                          <p:val>
                                            <p:clrVal>
                                              <a:schemeClr val="hlink"/>
                                            </p:clrVal>
                                          </p:val>
                                        </p:tav>
                                      </p:tavLst>
                                    </p:anim>
                                    <p:set>
                                      <p:cBhvr>
                                        <p:cTn id="200" dur="80"/>
                                        <p:tgtEl>
                                          <p:spTgt spid="33"/>
                                        </p:tgtEl>
                                        <p:attrNameLst>
                                          <p:attrName>fill.type</p:attrName>
                                        </p:attrNameLst>
                                      </p:cBhvr>
                                      <p:to>
                                        <p:strVal val="solid"/>
                                      </p:to>
                                    </p:set>
                                  </p:childTnLst>
                                </p:cTn>
                              </p:par>
                            </p:childTnLst>
                          </p:cTn>
                        </p:par>
                      </p:childTnLst>
                    </p:cTn>
                  </p:par>
                  <p:par>
                    <p:cTn id="201" fill="hold">
                      <p:stCondLst>
                        <p:cond delay="indefinite"/>
                      </p:stCondLst>
                      <p:childTnLst>
                        <p:par>
                          <p:cTn id="202" fill="hold">
                            <p:stCondLst>
                              <p:cond delay="0"/>
                            </p:stCondLst>
                            <p:childTnLst>
                              <p:par>
                                <p:cTn id="203" presetID="27" presetClass="entr" presetSubtype="0" fill="hold" grpId="0" nodeType="clickEffect">
                                  <p:stCondLst>
                                    <p:cond delay="0"/>
                                  </p:stCondLst>
                                  <p:iterate type="lt">
                                    <p:tmPct val="50000"/>
                                  </p:iterate>
                                  <p:childTnLst>
                                    <p:set>
                                      <p:cBhvr>
                                        <p:cTn id="204" dur="1" fill="hold">
                                          <p:stCondLst>
                                            <p:cond delay="0"/>
                                          </p:stCondLst>
                                        </p:cTn>
                                        <p:tgtEl>
                                          <p:spTgt spid="34"/>
                                        </p:tgtEl>
                                        <p:attrNameLst>
                                          <p:attrName>style.visibility</p:attrName>
                                        </p:attrNameLst>
                                      </p:cBhvr>
                                      <p:to>
                                        <p:strVal val="visible"/>
                                      </p:to>
                                    </p:set>
                                    <p:anim calcmode="discrete" valueType="clr">
                                      <p:cBhvr override="childStyle">
                                        <p:cTn id="205"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206" dur="80"/>
                                        <p:tgtEl>
                                          <p:spTgt spid="34"/>
                                        </p:tgtEl>
                                        <p:attrNameLst>
                                          <p:attrName>fillcolor</p:attrName>
                                        </p:attrNameLst>
                                      </p:cBhvr>
                                      <p:tavLst>
                                        <p:tav tm="0">
                                          <p:val>
                                            <p:clrVal>
                                              <a:schemeClr val="accent2"/>
                                            </p:clrVal>
                                          </p:val>
                                        </p:tav>
                                        <p:tav tm="50000">
                                          <p:val>
                                            <p:clrVal>
                                              <a:schemeClr val="hlink"/>
                                            </p:clrVal>
                                          </p:val>
                                        </p:tav>
                                      </p:tavLst>
                                    </p:anim>
                                    <p:set>
                                      <p:cBhvr>
                                        <p:cTn id="207" dur="80"/>
                                        <p:tgtEl>
                                          <p:spTgt spid="34"/>
                                        </p:tgtEl>
                                        <p:attrNameLst>
                                          <p:attrName>fill.type</p:attrName>
                                        </p:attrNameLst>
                                      </p:cBhvr>
                                      <p:to>
                                        <p:strVal val="solid"/>
                                      </p:to>
                                    </p:set>
                                  </p:childTnLst>
                                </p:cTn>
                              </p:par>
                            </p:childTnLst>
                          </p:cTn>
                        </p:par>
                      </p:childTnLst>
                    </p:cTn>
                  </p:par>
                  <p:par>
                    <p:cTn id="208" fill="hold">
                      <p:stCondLst>
                        <p:cond delay="indefinite"/>
                      </p:stCondLst>
                      <p:childTnLst>
                        <p:par>
                          <p:cTn id="209" fill="hold">
                            <p:stCondLst>
                              <p:cond delay="0"/>
                            </p:stCondLst>
                            <p:childTnLst>
                              <p:par>
                                <p:cTn id="210" presetID="27" presetClass="entr" presetSubtype="0" fill="hold" grpId="0" nodeType="clickEffect">
                                  <p:stCondLst>
                                    <p:cond delay="0"/>
                                  </p:stCondLst>
                                  <p:iterate type="lt">
                                    <p:tmPct val="50000"/>
                                  </p:iterate>
                                  <p:childTnLst>
                                    <p:set>
                                      <p:cBhvr>
                                        <p:cTn id="211" dur="1" fill="hold">
                                          <p:stCondLst>
                                            <p:cond delay="0"/>
                                          </p:stCondLst>
                                        </p:cTn>
                                        <p:tgtEl>
                                          <p:spTgt spid="35"/>
                                        </p:tgtEl>
                                        <p:attrNameLst>
                                          <p:attrName>style.visibility</p:attrName>
                                        </p:attrNameLst>
                                      </p:cBhvr>
                                      <p:to>
                                        <p:strVal val="visible"/>
                                      </p:to>
                                    </p:set>
                                    <p:anim calcmode="discrete" valueType="clr">
                                      <p:cBhvr override="childStyle">
                                        <p:cTn id="212"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213" dur="80"/>
                                        <p:tgtEl>
                                          <p:spTgt spid="35"/>
                                        </p:tgtEl>
                                        <p:attrNameLst>
                                          <p:attrName>fillcolor</p:attrName>
                                        </p:attrNameLst>
                                      </p:cBhvr>
                                      <p:tavLst>
                                        <p:tav tm="0">
                                          <p:val>
                                            <p:clrVal>
                                              <a:schemeClr val="accent2"/>
                                            </p:clrVal>
                                          </p:val>
                                        </p:tav>
                                        <p:tav tm="50000">
                                          <p:val>
                                            <p:clrVal>
                                              <a:schemeClr val="hlink"/>
                                            </p:clrVal>
                                          </p:val>
                                        </p:tav>
                                      </p:tavLst>
                                    </p:anim>
                                    <p:set>
                                      <p:cBhvr>
                                        <p:cTn id="214" dur="80"/>
                                        <p:tgtEl>
                                          <p:spTgt spid="35"/>
                                        </p:tgtEl>
                                        <p:attrNameLst>
                                          <p:attrName>fill.type</p:attrName>
                                        </p:attrNameLst>
                                      </p:cBhvr>
                                      <p:to>
                                        <p:strVal val="solid"/>
                                      </p:to>
                                    </p:set>
                                  </p:childTnLst>
                                </p:cTn>
                              </p:par>
                            </p:childTnLst>
                          </p:cTn>
                        </p:par>
                      </p:childTnLst>
                    </p:cTn>
                  </p:par>
                  <p:par>
                    <p:cTn id="215" fill="hold">
                      <p:stCondLst>
                        <p:cond delay="indefinite"/>
                      </p:stCondLst>
                      <p:childTnLst>
                        <p:par>
                          <p:cTn id="216" fill="hold">
                            <p:stCondLst>
                              <p:cond delay="0"/>
                            </p:stCondLst>
                            <p:childTnLst>
                              <p:par>
                                <p:cTn id="217" presetID="27" presetClass="entr" presetSubtype="0" fill="hold" grpId="0" nodeType="clickEffect">
                                  <p:stCondLst>
                                    <p:cond delay="0"/>
                                  </p:stCondLst>
                                  <p:iterate type="lt">
                                    <p:tmPct val="50000"/>
                                  </p:iterate>
                                  <p:childTnLst>
                                    <p:set>
                                      <p:cBhvr>
                                        <p:cTn id="218" dur="1" fill="hold">
                                          <p:stCondLst>
                                            <p:cond delay="0"/>
                                          </p:stCondLst>
                                        </p:cTn>
                                        <p:tgtEl>
                                          <p:spTgt spid="36"/>
                                        </p:tgtEl>
                                        <p:attrNameLst>
                                          <p:attrName>style.visibility</p:attrName>
                                        </p:attrNameLst>
                                      </p:cBhvr>
                                      <p:to>
                                        <p:strVal val="visible"/>
                                      </p:to>
                                    </p:set>
                                    <p:anim calcmode="discrete" valueType="clr">
                                      <p:cBhvr override="childStyle">
                                        <p:cTn id="219"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220" dur="80"/>
                                        <p:tgtEl>
                                          <p:spTgt spid="36"/>
                                        </p:tgtEl>
                                        <p:attrNameLst>
                                          <p:attrName>fillcolor</p:attrName>
                                        </p:attrNameLst>
                                      </p:cBhvr>
                                      <p:tavLst>
                                        <p:tav tm="0">
                                          <p:val>
                                            <p:clrVal>
                                              <a:schemeClr val="accent2"/>
                                            </p:clrVal>
                                          </p:val>
                                        </p:tav>
                                        <p:tav tm="50000">
                                          <p:val>
                                            <p:clrVal>
                                              <a:schemeClr val="hlink"/>
                                            </p:clrVal>
                                          </p:val>
                                        </p:tav>
                                      </p:tavLst>
                                    </p:anim>
                                    <p:set>
                                      <p:cBhvr>
                                        <p:cTn id="221" dur="80"/>
                                        <p:tgtEl>
                                          <p:spTgt spid="36"/>
                                        </p:tgtEl>
                                        <p:attrNameLst>
                                          <p:attrName>fill.type</p:attrName>
                                        </p:attrNameLst>
                                      </p:cBhvr>
                                      <p:to>
                                        <p:strVal val="solid"/>
                                      </p:to>
                                    </p:set>
                                  </p:childTnLst>
                                </p:cTn>
                              </p:par>
                            </p:childTnLst>
                          </p:cTn>
                        </p:par>
                      </p:childTnLst>
                    </p:cTn>
                  </p:par>
                  <p:par>
                    <p:cTn id="222" fill="hold">
                      <p:stCondLst>
                        <p:cond delay="indefinite"/>
                      </p:stCondLst>
                      <p:childTnLst>
                        <p:par>
                          <p:cTn id="223" fill="hold">
                            <p:stCondLst>
                              <p:cond delay="0"/>
                            </p:stCondLst>
                            <p:childTnLst>
                              <p:par>
                                <p:cTn id="224" presetID="27" presetClass="entr" presetSubtype="0" fill="hold" grpId="0" nodeType="clickEffect">
                                  <p:stCondLst>
                                    <p:cond delay="0"/>
                                  </p:stCondLst>
                                  <p:iterate type="lt">
                                    <p:tmPct val="50000"/>
                                  </p:iterate>
                                  <p:childTnLst>
                                    <p:set>
                                      <p:cBhvr>
                                        <p:cTn id="225" dur="1" fill="hold">
                                          <p:stCondLst>
                                            <p:cond delay="0"/>
                                          </p:stCondLst>
                                        </p:cTn>
                                        <p:tgtEl>
                                          <p:spTgt spid="37"/>
                                        </p:tgtEl>
                                        <p:attrNameLst>
                                          <p:attrName>style.visibility</p:attrName>
                                        </p:attrNameLst>
                                      </p:cBhvr>
                                      <p:to>
                                        <p:strVal val="visible"/>
                                      </p:to>
                                    </p:set>
                                    <p:anim calcmode="discrete" valueType="clr">
                                      <p:cBhvr override="childStyle">
                                        <p:cTn id="226"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27" dur="80"/>
                                        <p:tgtEl>
                                          <p:spTgt spid="37"/>
                                        </p:tgtEl>
                                        <p:attrNameLst>
                                          <p:attrName>fillcolor</p:attrName>
                                        </p:attrNameLst>
                                      </p:cBhvr>
                                      <p:tavLst>
                                        <p:tav tm="0">
                                          <p:val>
                                            <p:clrVal>
                                              <a:schemeClr val="accent2"/>
                                            </p:clrVal>
                                          </p:val>
                                        </p:tav>
                                        <p:tav tm="50000">
                                          <p:val>
                                            <p:clrVal>
                                              <a:schemeClr val="hlink"/>
                                            </p:clrVal>
                                          </p:val>
                                        </p:tav>
                                      </p:tavLst>
                                    </p:anim>
                                    <p:set>
                                      <p:cBhvr>
                                        <p:cTn id="228" dur="80"/>
                                        <p:tgtEl>
                                          <p:spTgt spid="37"/>
                                        </p:tgtEl>
                                        <p:attrNameLst>
                                          <p:attrName>fill.type</p:attrName>
                                        </p:attrNameLst>
                                      </p:cBhvr>
                                      <p:to>
                                        <p:strVal val="solid"/>
                                      </p:to>
                                    </p:set>
                                  </p:childTnLst>
                                </p:cTn>
                              </p:par>
                            </p:childTnLst>
                          </p:cTn>
                        </p:par>
                      </p:childTnLst>
                    </p:cTn>
                  </p:par>
                  <p:par>
                    <p:cTn id="229" fill="hold">
                      <p:stCondLst>
                        <p:cond delay="indefinite"/>
                      </p:stCondLst>
                      <p:childTnLst>
                        <p:par>
                          <p:cTn id="230" fill="hold">
                            <p:stCondLst>
                              <p:cond delay="0"/>
                            </p:stCondLst>
                            <p:childTnLst>
                              <p:par>
                                <p:cTn id="231" presetID="27" presetClass="entr" presetSubtype="0" fill="hold" grpId="0" nodeType="clickEffect">
                                  <p:stCondLst>
                                    <p:cond delay="0"/>
                                  </p:stCondLst>
                                  <p:iterate type="lt">
                                    <p:tmPct val="50000"/>
                                  </p:iterate>
                                  <p:childTnLst>
                                    <p:set>
                                      <p:cBhvr>
                                        <p:cTn id="232" dur="1" fill="hold">
                                          <p:stCondLst>
                                            <p:cond delay="0"/>
                                          </p:stCondLst>
                                        </p:cTn>
                                        <p:tgtEl>
                                          <p:spTgt spid="38"/>
                                        </p:tgtEl>
                                        <p:attrNameLst>
                                          <p:attrName>style.visibility</p:attrName>
                                        </p:attrNameLst>
                                      </p:cBhvr>
                                      <p:to>
                                        <p:strVal val="visible"/>
                                      </p:to>
                                    </p:set>
                                    <p:anim calcmode="discrete" valueType="clr">
                                      <p:cBhvr override="childStyle">
                                        <p:cTn id="233"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234" dur="80"/>
                                        <p:tgtEl>
                                          <p:spTgt spid="38"/>
                                        </p:tgtEl>
                                        <p:attrNameLst>
                                          <p:attrName>fillcolor</p:attrName>
                                        </p:attrNameLst>
                                      </p:cBhvr>
                                      <p:tavLst>
                                        <p:tav tm="0">
                                          <p:val>
                                            <p:clrVal>
                                              <a:schemeClr val="accent2"/>
                                            </p:clrVal>
                                          </p:val>
                                        </p:tav>
                                        <p:tav tm="50000">
                                          <p:val>
                                            <p:clrVal>
                                              <a:schemeClr val="hlink"/>
                                            </p:clrVal>
                                          </p:val>
                                        </p:tav>
                                      </p:tavLst>
                                    </p:anim>
                                    <p:set>
                                      <p:cBhvr>
                                        <p:cTn id="235" dur="80"/>
                                        <p:tgtEl>
                                          <p:spTgt spid="38"/>
                                        </p:tgtEl>
                                        <p:attrNameLst>
                                          <p:attrName>fill.type</p:attrName>
                                        </p:attrNameLst>
                                      </p:cBhvr>
                                      <p:to>
                                        <p:strVal val="solid"/>
                                      </p:to>
                                    </p:set>
                                  </p:childTnLst>
                                </p:cTn>
                              </p:par>
                            </p:childTnLst>
                          </p:cTn>
                        </p:par>
                      </p:childTnLst>
                    </p:cTn>
                  </p:par>
                  <p:par>
                    <p:cTn id="236" fill="hold">
                      <p:stCondLst>
                        <p:cond delay="indefinite"/>
                      </p:stCondLst>
                      <p:childTnLst>
                        <p:par>
                          <p:cTn id="237" fill="hold">
                            <p:stCondLst>
                              <p:cond delay="0"/>
                            </p:stCondLst>
                            <p:childTnLst>
                              <p:par>
                                <p:cTn id="238" presetID="27" presetClass="entr" presetSubtype="0" fill="hold" grpId="0" nodeType="clickEffect">
                                  <p:stCondLst>
                                    <p:cond delay="0"/>
                                  </p:stCondLst>
                                  <p:iterate type="lt">
                                    <p:tmPct val="50000"/>
                                  </p:iterate>
                                  <p:childTnLst>
                                    <p:set>
                                      <p:cBhvr>
                                        <p:cTn id="239" dur="1" fill="hold">
                                          <p:stCondLst>
                                            <p:cond delay="0"/>
                                          </p:stCondLst>
                                        </p:cTn>
                                        <p:tgtEl>
                                          <p:spTgt spid="39"/>
                                        </p:tgtEl>
                                        <p:attrNameLst>
                                          <p:attrName>style.visibility</p:attrName>
                                        </p:attrNameLst>
                                      </p:cBhvr>
                                      <p:to>
                                        <p:strVal val="visible"/>
                                      </p:to>
                                    </p:set>
                                    <p:anim calcmode="discrete" valueType="clr">
                                      <p:cBhvr override="childStyle">
                                        <p:cTn id="240"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241" dur="80"/>
                                        <p:tgtEl>
                                          <p:spTgt spid="39"/>
                                        </p:tgtEl>
                                        <p:attrNameLst>
                                          <p:attrName>fillcolor</p:attrName>
                                        </p:attrNameLst>
                                      </p:cBhvr>
                                      <p:tavLst>
                                        <p:tav tm="0">
                                          <p:val>
                                            <p:clrVal>
                                              <a:schemeClr val="accent2"/>
                                            </p:clrVal>
                                          </p:val>
                                        </p:tav>
                                        <p:tav tm="50000">
                                          <p:val>
                                            <p:clrVal>
                                              <a:schemeClr val="hlink"/>
                                            </p:clrVal>
                                          </p:val>
                                        </p:tav>
                                      </p:tavLst>
                                    </p:anim>
                                    <p:set>
                                      <p:cBhvr>
                                        <p:cTn id="242" dur="80"/>
                                        <p:tgtEl>
                                          <p:spTgt spid="39"/>
                                        </p:tgtEl>
                                        <p:attrNameLst>
                                          <p:attrName>fill.type</p:attrName>
                                        </p:attrNameLst>
                                      </p:cBhvr>
                                      <p:to>
                                        <p:strVal val="solid"/>
                                      </p:to>
                                    </p:set>
                                  </p:childTnLst>
                                </p:cTn>
                              </p:par>
                            </p:childTnLst>
                          </p:cTn>
                        </p:par>
                      </p:childTnLst>
                    </p:cTn>
                  </p:par>
                  <p:par>
                    <p:cTn id="243" fill="hold">
                      <p:stCondLst>
                        <p:cond delay="indefinite"/>
                      </p:stCondLst>
                      <p:childTnLst>
                        <p:par>
                          <p:cTn id="244" fill="hold">
                            <p:stCondLst>
                              <p:cond delay="0"/>
                            </p:stCondLst>
                            <p:childTnLst>
                              <p:par>
                                <p:cTn id="245" presetID="27" presetClass="entr" presetSubtype="0" fill="hold" grpId="0" nodeType="clickEffect">
                                  <p:stCondLst>
                                    <p:cond delay="0"/>
                                  </p:stCondLst>
                                  <p:iterate type="lt">
                                    <p:tmPct val="50000"/>
                                  </p:iterate>
                                  <p:childTnLst>
                                    <p:set>
                                      <p:cBhvr>
                                        <p:cTn id="246" dur="1" fill="hold">
                                          <p:stCondLst>
                                            <p:cond delay="0"/>
                                          </p:stCondLst>
                                        </p:cTn>
                                        <p:tgtEl>
                                          <p:spTgt spid="40"/>
                                        </p:tgtEl>
                                        <p:attrNameLst>
                                          <p:attrName>style.visibility</p:attrName>
                                        </p:attrNameLst>
                                      </p:cBhvr>
                                      <p:to>
                                        <p:strVal val="visible"/>
                                      </p:to>
                                    </p:set>
                                    <p:anim calcmode="discrete" valueType="clr">
                                      <p:cBhvr override="childStyle">
                                        <p:cTn id="247"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248" dur="80"/>
                                        <p:tgtEl>
                                          <p:spTgt spid="40"/>
                                        </p:tgtEl>
                                        <p:attrNameLst>
                                          <p:attrName>fillcolor</p:attrName>
                                        </p:attrNameLst>
                                      </p:cBhvr>
                                      <p:tavLst>
                                        <p:tav tm="0">
                                          <p:val>
                                            <p:clrVal>
                                              <a:schemeClr val="accent2"/>
                                            </p:clrVal>
                                          </p:val>
                                        </p:tav>
                                        <p:tav tm="50000">
                                          <p:val>
                                            <p:clrVal>
                                              <a:schemeClr val="hlink"/>
                                            </p:clrVal>
                                          </p:val>
                                        </p:tav>
                                      </p:tavLst>
                                    </p:anim>
                                    <p:set>
                                      <p:cBhvr>
                                        <p:cTn id="249" dur="80"/>
                                        <p:tgtEl>
                                          <p:spTgt spid="40"/>
                                        </p:tgtEl>
                                        <p:attrNameLst>
                                          <p:attrName>fill.type</p:attrName>
                                        </p:attrNameLst>
                                      </p:cBhvr>
                                      <p:to>
                                        <p:strVal val="solid"/>
                                      </p:to>
                                    </p:set>
                                  </p:childTnLst>
                                </p:cTn>
                              </p:par>
                            </p:childTnLst>
                          </p:cTn>
                        </p:par>
                      </p:childTnLst>
                    </p:cTn>
                  </p:par>
                  <p:par>
                    <p:cTn id="250" fill="hold">
                      <p:stCondLst>
                        <p:cond delay="indefinite"/>
                      </p:stCondLst>
                      <p:childTnLst>
                        <p:par>
                          <p:cTn id="251" fill="hold">
                            <p:stCondLst>
                              <p:cond delay="0"/>
                            </p:stCondLst>
                            <p:childTnLst>
                              <p:par>
                                <p:cTn id="252" presetID="27" presetClass="entr" presetSubtype="0" fill="hold" grpId="0" nodeType="clickEffect">
                                  <p:stCondLst>
                                    <p:cond delay="0"/>
                                  </p:stCondLst>
                                  <p:iterate type="lt">
                                    <p:tmPct val="50000"/>
                                  </p:iterate>
                                  <p:childTnLst>
                                    <p:set>
                                      <p:cBhvr>
                                        <p:cTn id="253" dur="1" fill="hold">
                                          <p:stCondLst>
                                            <p:cond delay="0"/>
                                          </p:stCondLst>
                                        </p:cTn>
                                        <p:tgtEl>
                                          <p:spTgt spid="41"/>
                                        </p:tgtEl>
                                        <p:attrNameLst>
                                          <p:attrName>style.visibility</p:attrName>
                                        </p:attrNameLst>
                                      </p:cBhvr>
                                      <p:to>
                                        <p:strVal val="visible"/>
                                      </p:to>
                                    </p:set>
                                    <p:anim calcmode="discrete" valueType="clr">
                                      <p:cBhvr override="childStyle">
                                        <p:cTn id="254"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255" dur="80"/>
                                        <p:tgtEl>
                                          <p:spTgt spid="41"/>
                                        </p:tgtEl>
                                        <p:attrNameLst>
                                          <p:attrName>fillcolor</p:attrName>
                                        </p:attrNameLst>
                                      </p:cBhvr>
                                      <p:tavLst>
                                        <p:tav tm="0">
                                          <p:val>
                                            <p:clrVal>
                                              <a:schemeClr val="accent2"/>
                                            </p:clrVal>
                                          </p:val>
                                        </p:tav>
                                        <p:tav tm="50000">
                                          <p:val>
                                            <p:clrVal>
                                              <a:schemeClr val="hlink"/>
                                            </p:clrVal>
                                          </p:val>
                                        </p:tav>
                                      </p:tavLst>
                                    </p:anim>
                                    <p:set>
                                      <p:cBhvr>
                                        <p:cTn id="256" dur="8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9" grpId="0"/>
      <p:bldP spid="30" grpId="0"/>
      <p:bldP spid="31" grpId="0"/>
      <p:bldP spid="32" grpId="0"/>
      <p:bldP spid="33" grpId="0"/>
      <p:bldP spid="34" grpId="0"/>
      <p:bldP spid="35" grpId="0"/>
      <p:bldP spid="36" grpId="0"/>
      <p:bldP spid="37" grpId="0"/>
      <p:bldP spid="38" grpId="0"/>
      <p:bldP spid="39" grpId="0"/>
      <p:bldP spid="40" grpId="0"/>
      <p:bldP spid="41" grpId="0"/>
      <p:bldP spid="6"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8391"/>
          <a:stretch>
            <a:fillRect/>
          </a:stretch>
        </p:blipFill>
        <p:spPr bwMode="auto">
          <a:xfrm>
            <a:off x="2357422" y="214290"/>
            <a:ext cx="3897468" cy="3507924"/>
          </a:xfrm>
          <a:prstGeom prst="rect">
            <a:avLst/>
          </a:prstGeom>
          <a:noFill/>
          <a:ln w="9525">
            <a:noFill/>
            <a:miter lim="800000"/>
            <a:headEnd/>
            <a:tailEnd/>
          </a:ln>
          <a:effectLst/>
        </p:spPr>
      </p:pic>
      <p:sp>
        <p:nvSpPr>
          <p:cNvPr id="4" name="ZoneTexte 3"/>
          <p:cNvSpPr txBox="1"/>
          <p:nvPr/>
        </p:nvSpPr>
        <p:spPr>
          <a:xfrm>
            <a:off x="0" y="4071942"/>
            <a:ext cx="9144000" cy="2308324"/>
          </a:xfrm>
          <a:prstGeom prst="rect">
            <a:avLst/>
          </a:prstGeom>
          <a:noFill/>
        </p:spPr>
        <p:txBody>
          <a:bodyPr wrap="square" rtlCol="0">
            <a:spAutoFit/>
          </a:bodyPr>
          <a:lstStyle/>
          <a:p>
            <a:pPr algn="ctr"/>
            <a:r>
              <a:rPr lang="fr-FR" sz="2400" dirty="0" smtClean="0">
                <a:latin typeface="Poor Richard" pitchFamily="18" charset="0"/>
              </a:rPr>
              <a:t>Sondage réalisé sur 28 720 adultes dans l’Union Européenne.</a:t>
            </a:r>
          </a:p>
          <a:p>
            <a:pPr algn="ctr"/>
            <a:r>
              <a:rPr lang="fr-FR" sz="2400" dirty="0" smtClean="0">
                <a:latin typeface="Poor Richard" pitchFamily="18" charset="0"/>
              </a:rPr>
              <a:t>La question posée est la suivante : </a:t>
            </a:r>
          </a:p>
          <a:p>
            <a:pPr algn="ctr"/>
            <a:r>
              <a:rPr lang="fr-FR" sz="2400" i="1" dirty="0" smtClean="0">
                <a:latin typeface="Poor Richard" pitchFamily="18" charset="0"/>
              </a:rPr>
              <a:t>« Comme vous le savez, votre pays est membre de l’U.E.. Sur une échelle de 0 à 100, quel est votre sentiment (positif ou négatif) à propos de cette appartenance à l’U.E., o signifiant qu’elle est une très mauvaise chose et 100 une très bonne chose? »</a:t>
            </a:r>
            <a:endParaRPr lang="fr-FR" sz="2400" i="1" dirty="0">
              <a:latin typeface="Poor Richard" pitchFamily="18" charset="0"/>
            </a:endParaRPr>
          </a:p>
        </p:txBody>
      </p:sp>
      <p:pic>
        <p:nvPicPr>
          <p:cNvPr id="5" name="Picture 2"/>
          <p:cNvPicPr>
            <a:picLocks noChangeAspect="1" noChangeArrowheads="1"/>
          </p:cNvPicPr>
          <p:nvPr/>
        </p:nvPicPr>
        <p:blipFill>
          <a:blip r:embed="rId3"/>
          <a:srcRect r="839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0.05"/>
                                          </p:val>
                                        </p:tav>
                                        <p:tav tm="100000">
                                          <p:val>
                                            <p:strVal val="#ppt_w"/>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2"/>
                                          </p:val>
                                        </p:tav>
                                        <p:tav tm="100000">
                                          <p:val>
                                            <p:strVal val="#ppt_x"/>
                                          </p:val>
                                        </p:tav>
                                      </p:tavLst>
                                    </p:anim>
                                    <p:anim calcmode="lin" valueType="num">
                                      <p:cBhvr>
                                        <p:cTn id="10" dur="2000" fill="hold"/>
                                        <p:tgtEl>
                                          <p:spTgt spid="2050"/>
                                        </p:tgtEl>
                                        <p:attrNameLst>
                                          <p:attrName>ppt_y</p:attrName>
                                        </p:attrNameLst>
                                      </p:cBhvr>
                                      <p:tavLst>
                                        <p:tav tm="0">
                                          <p:val>
                                            <p:strVal val="#ppt_y"/>
                                          </p:val>
                                        </p:tav>
                                        <p:tav tm="100000">
                                          <p:val>
                                            <p:strVal val="#ppt_y"/>
                                          </p:val>
                                        </p:tav>
                                      </p:tavLst>
                                    </p:anim>
                                    <p:animEffect transition="in" filter="fade">
                                      <p:cBhvr>
                                        <p:cTn id="11" dur="2000"/>
                                        <p:tgtEl>
                                          <p:spTgt spid="20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strVal val="#ppt_w*0.05"/>
                                          </p:val>
                                        </p:tav>
                                        <p:tav tm="100000">
                                          <p:val>
                                            <p:strVal val="#ppt_w"/>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anim calcmode="lin" valueType="num">
                                      <p:cBhvr>
                                        <p:cTn id="21" dur="2000" fill="hold"/>
                                        <p:tgtEl>
                                          <p:spTgt spid="5"/>
                                        </p:tgtEl>
                                        <p:attrNameLst>
                                          <p:attrName>ppt_x</p:attrName>
                                        </p:attrNameLst>
                                      </p:cBhvr>
                                      <p:tavLst>
                                        <p:tav tm="0">
                                          <p:val>
                                            <p:strVal val="#ppt_x-.2"/>
                                          </p:val>
                                        </p:tav>
                                        <p:tav tm="100000">
                                          <p:val>
                                            <p:strVal val="#ppt_x"/>
                                          </p:val>
                                        </p:tav>
                                      </p:tavLst>
                                    </p:anim>
                                    <p:anim calcmode="lin" valueType="num">
                                      <p:cBhvr>
                                        <p:cTn id="22" dur="2000" fill="hold"/>
                                        <p:tgtEl>
                                          <p:spTgt spid="5"/>
                                        </p:tgtEl>
                                        <p:attrNameLst>
                                          <p:attrName>ppt_y</p:attrName>
                                        </p:attrNameLst>
                                      </p:cBhvr>
                                      <p:tavLst>
                                        <p:tav tm="0">
                                          <p:val>
                                            <p:strVal val="#ppt_y"/>
                                          </p:val>
                                        </p:tav>
                                        <p:tav tm="100000">
                                          <p:val>
                                            <p:strVal val="#ppt_y"/>
                                          </p:val>
                                        </p:tav>
                                      </p:tavLst>
                                    </p:anim>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071546"/>
            <a:ext cx="8643998" cy="3785652"/>
          </a:xfrm>
          <a:prstGeom prst="rect">
            <a:avLst/>
          </a:prstGeom>
          <a:noFill/>
        </p:spPr>
        <p:txBody>
          <a:bodyPr wrap="square" rtlCol="0">
            <a:spAutoFit/>
          </a:bodyPr>
          <a:lstStyle/>
          <a:p>
            <a:pPr algn="ctr">
              <a:buFontTx/>
              <a:buChar char="-"/>
            </a:pPr>
            <a:r>
              <a:rPr lang="fr-FR" sz="6000" dirty="0" smtClean="0">
                <a:solidFill>
                  <a:srgbClr val="FF0000"/>
                </a:solidFill>
                <a:latin typeface="Poor Richard" pitchFamily="18" charset="0"/>
              </a:rPr>
              <a:t>   1    -</a:t>
            </a:r>
          </a:p>
          <a:p>
            <a:pPr algn="ctr"/>
            <a:endParaRPr lang="fr-FR" sz="6000" dirty="0" smtClean="0">
              <a:solidFill>
                <a:srgbClr val="FF0000"/>
              </a:solidFill>
              <a:latin typeface="Poor Richard" pitchFamily="18" charset="0"/>
            </a:endParaRPr>
          </a:p>
          <a:p>
            <a:pPr algn="ctr"/>
            <a:r>
              <a:rPr lang="fr-FR" sz="6000" u="sng" dirty="0" smtClean="0">
                <a:solidFill>
                  <a:srgbClr val="FF0000"/>
                </a:solidFill>
                <a:latin typeface="Poor Richard" pitchFamily="18" charset="0"/>
              </a:rPr>
              <a:t>Les caractéristiques </a:t>
            </a:r>
          </a:p>
          <a:p>
            <a:pPr algn="ctr"/>
            <a:r>
              <a:rPr lang="fr-FR" sz="6000" u="sng" dirty="0" smtClean="0">
                <a:solidFill>
                  <a:srgbClr val="FF0000"/>
                </a:solidFill>
                <a:latin typeface="Poor Richard" pitchFamily="18" charset="0"/>
              </a:rPr>
              <a:t>et les contrastes de l’U.E.</a:t>
            </a:r>
            <a:endParaRPr lang="fr-FR" sz="6000" u="sng"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5984" y="500042"/>
            <a:ext cx="4217424" cy="543815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2941" t="31088" r="1961" b="47323"/>
          <a:stretch>
            <a:fillRect/>
          </a:stretch>
        </p:blipFill>
        <p:spPr bwMode="auto">
          <a:xfrm>
            <a:off x="0" y="2000240"/>
            <a:ext cx="9144000" cy="3429024"/>
          </a:xfrm>
          <a:prstGeom prst="rect">
            <a:avLst/>
          </a:prstGeom>
          <a:noFill/>
          <a:ln w="9525">
            <a:solidFill>
              <a:schemeClr val="tx1"/>
            </a:solidFill>
            <a:miter lim="800000"/>
            <a:headEnd/>
            <a:tailEnd/>
          </a:ln>
          <a:effectLst/>
        </p:spPr>
      </p:pic>
      <p:pic>
        <p:nvPicPr>
          <p:cNvPr id="3" name="Picture 2"/>
          <p:cNvPicPr>
            <a:picLocks noChangeAspect="1" noChangeArrowheads="1"/>
          </p:cNvPicPr>
          <p:nvPr/>
        </p:nvPicPr>
        <p:blipFill>
          <a:blip r:embed="rId2"/>
          <a:srcRect l="2941" t="28676" r="1961" b="68990"/>
          <a:stretch>
            <a:fillRect/>
          </a:stretch>
        </p:blipFill>
        <p:spPr bwMode="auto">
          <a:xfrm>
            <a:off x="0" y="1714488"/>
            <a:ext cx="9144000" cy="289380"/>
          </a:xfrm>
          <a:prstGeom prst="rect">
            <a:avLst/>
          </a:prstGeom>
          <a:noFill/>
          <a:ln w="9525">
            <a:solidFill>
              <a:schemeClr val="tx1"/>
            </a:solidFill>
            <a:miter lim="800000"/>
            <a:headEnd/>
            <a:tailEnd/>
          </a:ln>
          <a:effectLst/>
        </p:spPr>
      </p:pic>
      <p:sp>
        <p:nvSpPr>
          <p:cNvPr id="4" name="Rectangle 3"/>
          <p:cNvSpPr/>
          <p:nvPr/>
        </p:nvSpPr>
        <p:spPr>
          <a:xfrm>
            <a:off x="2143108" y="2500306"/>
            <a:ext cx="3571900" cy="830997"/>
          </a:xfrm>
          <a:prstGeom prst="rect">
            <a:avLst/>
          </a:prstGeom>
        </p:spPr>
        <p:txBody>
          <a:bodyPr wrap="square">
            <a:spAutoFit/>
          </a:bodyPr>
          <a:lstStyle/>
          <a:p>
            <a:pPr algn="ctr"/>
            <a:r>
              <a:rPr lang="fr-FR" sz="2400" dirty="0" smtClean="0">
                <a:solidFill>
                  <a:srgbClr val="008000"/>
                </a:solidFill>
                <a:latin typeface="Poor Richard" pitchFamily="18" charset="0"/>
              </a:rPr>
              <a:t>Forte urbanisation de l'U.E. / urbanisation ancienne</a:t>
            </a:r>
            <a:endParaRPr lang="fr-FR" sz="2400" dirty="0">
              <a:solidFill>
                <a:srgbClr val="008000"/>
              </a:solidFill>
              <a:latin typeface="Poor Richard" pitchFamily="18" charset="0"/>
            </a:endParaRPr>
          </a:p>
        </p:txBody>
      </p:sp>
      <p:sp>
        <p:nvSpPr>
          <p:cNvPr id="5" name="Rectangle 4"/>
          <p:cNvSpPr/>
          <p:nvPr/>
        </p:nvSpPr>
        <p:spPr>
          <a:xfrm>
            <a:off x="2214546" y="4071942"/>
            <a:ext cx="3571900" cy="1200329"/>
          </a:xfrm>
          <a:prstGeom prst="rect">
            <a:avLst/>
          </a:prstGeom>
        </p:spPr>
        <p:txBody>
          <a:bodyPr wrap="square">
            <a:spAutoFit/>
          </a:bodyPr>
          <a:lstStyle/>
          <a:p>
            <a:pPr algn="ctr"/>
            <a:r>
              <a:rPr lang="fr-FR" sz="2400" dirty="0" smtClean="0">
                <a:solidFill>
                  <a:srgbClr val="008000"/>
                </a:solidFill>
                <a:latin typeface="Poor Richard" pitchFamily="18" charset="0"/>
              </a:rPr>
              <a:t>Métropoles de rangs mondial et européen concentrées dans </a:t>
            </a:r>
            <a:r>
              <a:rPr lang="fr-FR" sz="2400" b="1" dirty="0" smtClean="0">
                <a:solidFill>
                  <a:srgbClr val="008000"/>
                </a:solidFill>
                <a:latin typeface="Poor Richard" pitchFamily="18" charset="0"/>
              </a:rPr>
              <a:t>la mégalopole</a:t>
            </a:r>
            <a:endParaRPr lang="fr-FR" sz="2400" b="1" dirty="0">
              <a:solidFill>
                <a:srgbClr val="008000"/>
              </a:solidFill>
              <a:latin typeface="Poor Richard" pitchFamily="18" charset="0"/>
            </a:endParaRPr>
          </a:p>
        </p:txBody>
      </p:sp>
      <p:sp>
        <p:nvSpPr>
          <p:cNvPr id="6" name="Forme libre 5"/>
          <p:cNvSpPr/>
          <p:nvPr/>
        </p:nvSpPr>
        <p:spPr>
          <a:xfrm>
            <a:off x="6500826" y="3286124"/>
            <a:ext cx="1000132" cy="1285884"/>
          </a:xfrm>
          <a:custGeom>
            <a:avLst/>
            <a:gdLst>
              <a:gd name="connsiteX0" fmla="*/ 138752 w 923498"/>
              <a:gd name="connsiteY0" fmla="*/ 29570 h 955342"/>
              <a:gd name="connsiteX1" fmla="*/ 2275 w 923498"/>
              <a:gd name="connsiteY1" fmla="*/ 220638 h 955342"/>
              <a:gd name="connsiteX2" fmla="*/ 152400 w 923498"/>
              <a:gd name="connsiteY2" fmla="*/ 466298 h 955342"/>
              <a:gd name="connsiteX3" fmla="*/ 452651 w 923498"/>
              <a:gd name="connsiteY3" fmla="*/ 875731 h 955342"/>
              <a:gd name="connsiteX4" fmla="*/ 780197 w 923498"/>
              <a:gd name="connsiteY4" fmla="*/ 889378 h 955342"/>
              <a:gd name="connsiteX5" fmla="*/ 889379 w 923498"/>
              <a:gd name="connsiteY5" fmla="*/ 479946 h 955342"/>
              <a:gd name="connsiteX6" fmla="*/ 575481 w 923498"/>
              <a:gd name="connsiteY6" fmla="*/ 138752 h 955342"/>
              <a:gd name="connsiteX7" fmla="*/ 329821 w 923498"/>
              <a:gd name="connsiteY7" fmla="*/ 43217 h 955342"/>
              <a:gd name="connsiteX8" fmla="*/ 138752 w 923498"/>
              <a:gd name="connsiteY8" fmla="*/ 29570 h 9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498" h="955342">
                <a:moveTo>
                  <a:pt x="138752" y="29570"/>
                </a:moveTo>
                <a:cubicBezTo>
                  <a:pt x="84161" y="59140"/>
                  <a:pt x="0" y="147850"/>
                  <a:pt x="2275" y="220638"/>
                </a:cubicBezTo>
                <a:cubicBezTo>
                  <a:pt x="4550" y="293426"/>
                  <a:pt x="77337" y="357116"/>
                  <a:pt x="152400" y="466298"/>
                </a:cubicBezTo>
                <a:cubicBezTo>
                  <a:pt x="227463" y="575480"/>
                  <a:pt x="348018" y="805218"/>
                  <a:pt x="452651" y="875731"/>
                </a:cubicBezTo>
                <a:cubicBezTo>
                  <a:pt x="557284" y="946244"/>
                  <a:pt x="707409" y="955342"/>
                  <a:pt x="780197" y="889378"/>
                </a:cubicBezTo>
                <a:cubicBezTo>
                  <a:pt x="852985" y="823414"/>
                  <a:pt x="923498" y="605050"/>
                  <a:pt x="889379" y="479946"/>
                </a:cubicBezTo>
                <a:cubicBezTo>
                  <a:pt x="855260" y="354842"/>
                  <a:pt x="668741" y="211540"/>
                  <a:pt x="575481" y="138752"/>
                </a:cubicBezTo>
                <a:cubicBezTo>
                  <a:pt x="482221" y="65964"/>
                  <a:pt x="404884" y="61414"/>
                  <a:pt x="329821" y="43217"/>
                </a:cubicBezTo>
                <a:cubicBezTo>
                  <a:pt x="254758" y="25020"/>
                  <a:pt x="193343" y="0"/>
                  <a:pt x="138752" y="29570"/>
                </a:cubicBezTo>
                <a:close/>
              </a:path>
            </a:pathLst>
          </a:cu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2000" fill="hold"/>
                                        <p:tgtEl>
                                          <p:spTgt spid="2"/>
                                        </p:tgtEl>
                                        <p:attrNameLst>
                                          <p:attrName>ppt_x</p:attrName>
                                        </p:attrNameLst>
                                      </p:cBhvr>
                                      <p:tavLst>
                                        <p:tav tm="0">
                                          <p:val>
                                            <p:strVal val="#ppt_x"/>
                                          </p:val>
                                        </p:tav>
                                        <p:tav tm="100000">
                                          <p:val>
                                            <p:strVal val="#ppt_x"/>
                                          </p:val>
                                        </p:tav>
                                      </p:tavLst>
                                    </p:anim>
                                    <p:anim calcmode="lin" valueType="num">
                                      <p:cBhvr additive="base">
                                        <p:cTn id="2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4"/>
                                        </p:tgtEl>
                                        <p:attrNameLst>
                                          <p:attrName>style.visibility</p:attrName>
                                        </p:attrNameLst>
                                      </p:cBhvr>
                                      <p:to>
                                        <p:strVal val="visible"/>
                                      </p:to>
                                    </p:set>
                                    <p:anim calcmode="discrete" valueType="clr">
                                      <p:cBhvr override="childStyle">
                                        <p:cTn id="3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
                                        </p:tgtEl>
                                        <p:attrNameLst>
                                          <p:attrName>fillcolor</p:attrName>
                                        </p:attrNameLst>
                                      </p:cBhvr>
                                      <p:tavLst>
                                        <p:tav tm="0">
                                          <p:val>
                                            <p:clrVal>
                                              <a:schemeClr val="accent2"/>
                                            </p:clrVal>
                                          </p:val>
                                        </p:tav>
                                        <p:tav tm="50000">
                                          <p:val>
                                            <p:clrVal>
                                              <a:schemeClr val="hlink"/>
                                            </p:clrVal>
                                          </p:val>
                                        </p:tav>
                                      </p:tavLst>
                                    </p:anim>
                                    <p:set>
                                      <p:cBhvr>
                                        <p:cTn id="33" dur="80"/>
                                        <p:tgtEl>
                                          <p:spTgt spid="4"/>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5"/>
                                        </p:tgtEl>
                                        <p:attrNameLst>
                                          <p:attrName>style.visibility</p:attrName>
                                        </p:attrNameLst>
                                      </p:cBhvr>
                                      <p:to>
                                        <p:strVal val="visible"/>
                                      </p:to>
                                    </p:set>
                                    <p:anim calcmode="discrete" valueType="clr">
                                      <p:cBhvr override="childStyle">
                                        <p:cTn id="3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
                                        </p:tgtEl>
                                        <p:attrNameLst>
                                          <p:attrName>fillcolor</p:attrName>
                                        </p:attrNameLst>
                                      </p:cBhvr>
                                      <p:tavLst>
                                        <p:tav tm="0">
                                          <p:val>
                                            <p:clrVal>
                                              <a:schemeClr val="accent2"/>
                                            </p:clrVal>
                                          </p:val>
                                        </p:tav>
                                        <p:tav tm="50000">
                                          <p:val>
                                            <p:clrVal>
                                              <a:schemeClr val="hlink"/>
                                            </p:clrVal>
                                          </p:val>
                                        </p:tav>
                                      </p:tavLst>
                                    </p:anim>
                                    <p:set>
                                      <p:cBhvr>
                                        <p:cTn id="40" dur="80"/>
                                        <p:tgtEl>
                                          <p:spTgt spid="5"/>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2941" t="28676" r="1961" b="68990"/>
          <a:stretch>
            <a:fillRect/>
          </a:stretch>
        </p:blipFill>
        <p:spPr bwMode="auto">
          <a:xfrm>
            <a:off x="0" y="1714488"/>
            <a:ext cx="9144000" cy="289380"/>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2"/>
          <a:srcRect l="2932" t="52546" r="1755" b="24055"/>
          <a:stretch>
            <a:fillRect/>
          </a:stretch>
        </p:blipFill>
        <p:spPr bwMode="auto">
          <a:xfrm>
            <a:off x="0" y="2071678"/>
            <a:ext cx="9144000" cy="3482618"/>
          </a:xfrm>
          <a:prstGeom prst="rect">
            <a:avLst/>
          </a:prstGeom>
          <a:noFill/>
          <a:ln w="9525">
            <a:solidFill>
              <a:schemeClr val="tx1"/>
            </a:solidFill>
            <a:miter lim="800000"/>
            <a:headEnd/>
            <a:tailEnd/>
          </a:ln>
          <a:effectLst/>
        </p:spPr>
      </p:pic>
      <p:sp>
        <p:nvSpPr>
          <p:cNvPr id="4" name="Rectangle 3"/>
          <p:cNvSpPr/>
          <p:nvPr/>
        </p:nvSpPr>
        <p:spPr>
          <a:xfrm>
            <a:off x="2143108" y="2428868"/>
            <a:ext cx="3571900" cy="1200329"/>
          </a:xfrm>
          <a:prstGeom prst="rect">
            <a:avLst/>
          </a:prstGeom>
        </p:spPr>
        <p:txBody>
          <a:bodyPr wrap="square">
            <a:spAutoFit/>
          </a:bodyPr>
          <a:lstStyle/>
          <a:p>
            <a:r>
              <a:rPr lang="fr-FR" sz="2400" dirty="0" smtClean="0">
                <a:solidFill>
                  <a:srgbClr val="008000"/>
                </a:solidFill>
                <a:latin typeface="Poor Richard" pitchFamily="18" charset="0"/>
              </a:rPr>
              <a:t>Forte densité des réseaux de transports /échanges importants et anciens</a:t>
            </a:r>
            <a:endParaRPr lang="fr-FR" sz="2400" dirty="0">
              <a:solidFill>
                <a:srgbClr val="008000"/>
              </a:solidFill>
              <a:latin typeface="Poor Richard" pitchFamily="18" charset="0"/>
            </a:endParaRPr>
          </a:p>
        </p:txBody>
      </p:sp>
      <p:sp>
        <p:nvSpPr>
          <p:cNvPr id="5" name="Rectangle 4"/>
          <p:cNvSpPr/>
          <p:nvPr/>
        </p:nvSpPr>
        <p:spPr>
          <a:xfrm>
            <a:off x="2143108" y="4143380"/>
            <a:ext cx="3571900" cy="1200329"/>
          </a:xfrm>
          <a:prstGeom prst="rect">
            <a:avLst/>
          </a:prstGeom>
        </p:spPr>
        <p:txBody>
          <a:bodyPr wrap="square">
            <a:spAutoFit/>
          </a:bodyPr>
          <a:lstStyle/>
          <a:p>
            <a:r>
              <a:rPr lang="fr-FR" sz="2400" dirty="0" smtClean="0">
                <a:solidFill>
                  <a:srgbClr val="008000"/>
                </a:solidFill>
                <a:latin typeface="Poor Richard" pitchFamily="18" charset="0"/>
              </a:rPr>
              <a:t>Plus forte densité / plus grande diversité des</a:t>
            </a:r>
          </a:p>
          <a:p>
            <a:r>
              <a:rPr lang="fr-FR" sz="2400" dirty="0" smtClean="0">
                <a:solidFill>
                  <a:srgbClr val="008000"/>
                </a:solidFill>
                <a:latin typeface="Poor Richard" pitchFamily="18" charset="0"/>
              </a:rPr>
              <a:t>réseaux dans </a:t>
            </a:r>
            <a:r>
              <a:rPr lang="fr-FR" sz="2400" b="1" dirty="0" smtClean="0">
                <a:solidFill>
                  <a:srgbClr val="008000"/>
                </a:solidFill>
                <a:latin typeface="Poor Richard" pitchFamily="18" charset="0"/>
              </a:rPr>
              <a:t>la mégalopole</a:t>
            </a:r>
            <a:endParaRPr lang="fr-FR" sz="2400" b="1" dirty="0">
              <a:solidFill>
                <a:srgbClr val="008000"/>
              </a:solidFill>
              <a:latin typeface="Poor Richard" pitchFamily="18" charset="0"/>
            </a:endParaRPr>
          </a:p>
        </p:txBody>
      </p:sp>
      <p:sp>
        <p:nvSpPr>
          <p:cNvPr id="6" name="Forme libre 5"/>
          <p:cNvSpPr/>
          <p:nvPr/>
        </p:nvSpPr>
        <p:spPr>
          <a:xfrm>
            <a:off x="6500826" y="3429000"/>
            <a:ext cx="1000132" cy="1285884"/>
          </a:xfrm>
          <a:custGeom>
            <a:avLst/>
            <a:gdLst>
              <a:gd name="connsiteX0" fmla="*/ 138752 w 923498"/>
              <a:gd name="connsiteY0" fmla="*/ 29570 h 955342"/>
              <a:gd name="connsiteX1" fmla="*/ 2275 w 923498"/>
              <a:gd name="connsiteY1" fmla="*/ 220638 h 955342"/>
              <a:gd name="connsiteX2" fmla="*/ 152400 w 923498"/>
              <a:gd name="connsiteY2" fmla="*/ 466298 h 955342"/>
              <a:gd name="connsiteX3" fmla="*/ 452651 w 923498"/>
              <a:gd name="connsiteY3" fmla="*/ 875731 h 955342"/>
              <a:gd name="connsiteX4" fmla="*/ 780197 w 923498"/>
              <a:gd name="connsiteY4" fmla="*/ 889378 h 955342"/>
              <a:gd name="connsiteX5" fmla="*/ 889379 w 923498"/>
              <a:gd name="connsiteY5" fmla="*/ 479946 h 955342"/>
              <a:gd name="connsiteX6" fmla="*/ 575481 w 923498"/>
              <a:gd name="connsiteY6" fmla="*/ 138752 h 955342"/>
              <a:gd name="connsiteX7" fmla="*/ 329821 w 923498"/>
              <a:gd name="connsiteY7" fmla="*/ 43217 h 955342"/>
              <a:gd name="connsiteX8" fmla="*/ 138752 w 923498"/>
              <a:gd name="connsiteY8" fmla="*/ 29570 h 9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498" h="955342">
                <a:moveTo>
                  <a:pt x="138752" y="29570"/>
                </a:moveTo>
                <a:cubicBezTo>
                  <a:pt x="84161" y="59140"/>
                  <a:pt x="0" y="147850"/>
                  <a:pt x="2275" y="220638"/>
                </a:cubicBezTo>
                <a:cubicBezTo>
                  <a:pt x="4550" y="293426"/>
                  <a:pt x="77337" y="357116"/>
                  <a:pt x="152400" y="466298"/>
                </a:cubicBezTo>
                <a:cubicBezTo>
                  <a:pt x="227463" y="575480"/>
                  <a:pt x="348018" y="805218"/>
                  <a:pt x="452651" y="875731"/>
                </a:cubicBezTo>
                <a:cubicBezTo>
                  <a:pt x="557284" y="946244"/>
                  <a:pt x="707409" y="955342"/>
                  <a:pt x="780197" y="889378"/>
                </a:cubicBezTo>
                <a:cubicBezTo>
                  <a:pt x="852985" y="823414"/>
                  <a:pt x="923498" y="605050"/>
                  <a:pt x="889379" y="479946"/>
                </a:cubicBezTo>
                <a:cubicBezTo>
                  <a:pt x="855260" y="354842"/>
                  <a:pt x="668741" y="211540"/>
                  <a:pt x="575481" y="138752"/>
                </a:cubicBezTo>
                <a:cubicBezTo>
                  <a:pt x="482221" y="65964"/>
                  <a:pt x="404884" y="61414"/>
                  <a:pt x="329821" y="43217"/>
                </a:cubicBezTo>
                <a:cubicBezTo>
                  <a:pt x="254758" y="25020"/>
                  <a:pt x="193343" y="0"/>
                  <a:pt x="138752" y="29570"/>
                </a:cubicBezTo>
                <a:close/>
              </a:path>
            </a:pathLst>
          </a:cu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7"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ppt_x"/>
                                          </p:val>
                                        </p:tav>
                                        <p:tav tm="100000">
                                          <p:val>
                                            <p:strVal val="#ppt_x"/>
                                          </p:val>
                                        </p:tav>
                                      </p:tavLst>
                                    </p:anim>
                                    <p:anim calcmode="lin" valueType="num">
                                      <p:cBhvr additive="base">
                                        <p:cTn id="2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4"/>
                                        </p:tgtEl>
                                        <p:attrNameLst>
                                          <p:attrName>style.visibility</p:attrName>
                                        </p:attrNameLst>
                                      </p:cBhvr>
                                      <p:to>
                                        <p:strVal val="visible"/>
                                      </p:to>
                                    </p:set>
                                    <p:anim calcmode="discrete" valueType="clr">
                                      <p:cBhvr override="childStyle">
                                        <p:cTn id="3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gtEl>
                                        <p:attrNameLst>
                                          <p:attrName>fillcolor</p:attrName>
                                        </p:attrNameLst>
                                      </p:cBhvr>
                                      <p:tavLst>
                                        <p:tav tm="0">
                                          <p:val>
                                            <p:clrVal>
                                              <a:schemeClr val="accent2"/>
                                            </p:clrVal>
                                          </p:val>
                                        </p:tav>
                                        <p:tav tm="50000">
                                          <p:val>
                                            <p:clrVal>
                                              <a:schemeClr val="hlink"/>
                                            </p:clrVal>
                                          </p:val>
                                        </p:tav>
                                      </p:tavLst>
                                    </p:anim>
                                    <p:set>
                                      <p:cBhvr>
                                        <p:cTn id="32" dur="80"/>
                                        <p:tgtEl>
                                          <p:spTgt spid="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5"/>
                                        </p:tgtEl>
                                        <p:attrNameLst>
                                          <p:attrName>style.visibility</p:attrName>
                                        </p:attrNameLst>
                                      </p:cBhvr>
                                      <p:to>
                                        <p:strVal val="visible"/>
                                      </p:to>
                                    </p:set>
                                    <p:anim calcmode="discrete" valueType="clr">
                                      <p:cBhvr override="childStyle">
                                        <p:cTn id="3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
                                        </p:tgtEl>
                                        <p:attrNameLst>
                                          <p:attrName>fillcolor</p:attrName>
                                        </p:attrNameLst>
                                      </p:cBhvr>
                                      <p:tavLst>
                                        <p:tav tm="0">
                                          <p:val>
                                            <p:clrVal>
                                              <a:schemeClr val="accent2"/>
                                            </p:clrVal>
                                          </p:val>
                                        </p:tav>
                                        <p:tav tm="50000">
                                          <p:val>
                                            <p:clrVal>
                                              <a:schemeClr val="hlink"/>
                                            </p:clrVal>
                                          </p:val>
                                        </p:tav>
                                      </p:tavLst>
                                    </p:anim>
                                    <p:set>
                                      <p:cBhvr>
                                        <p:cTn id="39" dur="80"/>
                                        <p:tgtEl>
                                          <p:spTgt spid="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4860</TotalTime>
  <Words>662</Words>
  <Application>Microsoft Office PowerPoint</Application>
  <PresentationFormat>Affichage à l'écran (4:3)</PresentationFormat>
  <Paragraphs>257</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domicile</dc:creator>
  <cp:lastModifiedBy>GCUENIN</cp:lastModifiedBy>
  <cp:revision>456</cp:revision>
  <dcterms:created xsi:type="dcterms:W3CDTF">2010-03-29T12:10:27Z</dcterms:created>
  <dcterms:modified xsi:type="dcterms:W3CDTF">2018-05-23T09:45:44Z</dcterms:modified>
</cp:coreProperties>
</file>