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C3AE1-247A-4111-BD10-A60E11EA8FB0}" v="225" dt="2022-02-24T15:00:37.011"/>
    <p1510:client id="{3BCC649D-D07A-9DA3-2A5C-F74267EFF7D3}" v="143" dt="2022-03-07T11:1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2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3/7/2022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549802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3/7/2022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137050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3/7/2022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5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3/7/2022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245647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3/7/2022</a:t>
            </a:fld>
            <a:endParaRPr lang="en-US" dirty="0"/>
          </a:p>
        </p:txBody>
      </p:sp>
    </p:spTree>
    <p:extLst>
      <p:ext uri="{BB962C8B-B14F-4D97-AF65-F5344CB8AC3E}">
        <p14:creationId xmlns:p14="http://schemas.microsoft.com/office/powerpoint/2010/main" val="222876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3/7/2022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84843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3/7/2022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795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3/7/2022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56538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3/7/2022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43574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3/7/2022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293152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3/7/2022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262436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3/7/2022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2161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5" name="Rectangle 46">
            <a:extLst>
              <a:ext uri="{FF2B5EF4-FFF2-40B4-BE49-F238E27FC236}">
                <a16:creationId xmlns:a16="http://schemas.microsoft.com/office/drawing/2014/main"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6" name="Freeform: Shape 48">
            <a:extLst>
              <a:ext uri="{FF2B5EF4-FFF2-40B4-BE49-F238E27FC236}">
                <a16:creationId xmlns:a16="http://schemas.microsoft.com/office/drawing/2014/main" id="{DCD36D47-40B7-494B-B249-3CBA333DE2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50">
            <a:extLst>
              <a:ext uri="{FF2B5EF4-FFF2-40B4-BE49-F238E27FC236}">
                <a16:creationId xmlns:a16="http://schemas.microsoft.com/office/drawing/2014/main" id="{FBA7E51E-7B6A-4A79-8F84-47C845C7A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8" name="Freeform: Shape 52">
            <a:extLst>
              <a:ext uri="{FF2B5EF4-FFF2-40B4-BE49-F238E27FC236}">
                <a16:creationId xmlns:a16="http://schemas.microsoft.com/office/drawing/2014/main" id="{03C85561-90D2-4AFA-B2C5-F2D61D86C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p:cNvSpPr>
            <a:spLocks noGrp="1"/>
          </p:cNvSpPr>
          <p:nvPr>
            <p:ph type="ctrTitle"/>
          </p:nvPr>
        </p:nvSpPr>
        <p:spPr>
          <a:xfrm>
            <a:off x="1180531" y="1346268"/>
            <a:ext cx="5274860" cy="3066706"/>
          </a:xfrm>
        </p:spPr>
        <p:txBody>
          <a:bodyPr anchor="b">
            <a:normAutofit/>
          </a:bodyPr>
          <a:lstStyle/>
          <a:p>
            <a:pPr>
              <a:lnSpc>
                <a:spcPct val="110000"/>
              </a:lnSpc>
            </a:pPr>
            <a:r>
              <a:rPr lang="fr-FR" sz="3600" b="0" dirty="0">
                <a:ea typeface="Meiryo"/>
              </a:rPr>
              <a:t>Baptiste vous présente</a:t>
            </a:r>
          </a:p>
        </p:txBody>
      </p:sp>
      <p:sp>
        <p:nvSpPr>
          <p:cNvPr id="3" name="Sous-titre 2"/>
          <p:cNvSpPr>
            <a:spLocks noGrp="1"/>
          </p:cNvSpPr>
          <p:nvPr>
            <p:ph type="subTitle" idx="1"/>
          </p:nvPr>
        </p:nvSpPr>
        <p:spPr>
          <a:xfrm>
            <a:off x="1201212" y="4412974"/>
            <a:ext cx="4770217" cy="1576188"/>
          </a:xfrm>
        </p:spPr>
        <p:txBody>
          <a:bodyPr vert="horz" lIns="109728" tIns="109728" rIns="109728" bIns="91440" rtlCol="0" anchor="t">
            <a:noAutofit/>
          </a:bodyPr>
          <a:lstStyle/>
          <a:p>
            <a:endParaRPr lang="fr-FR" sz="4000" b="1" dirty="0">
              <a:ea typeface="Meiryo"/>
            </a:endParaRPr>
          </a:p>
          <a:p>
            <a:r>
              <a:rPr lang="fr-FR" sz="4000" b="1" dirty="0">
                <a:ea typeface="Meiryo"/>
              </a:rPr>
              <a:t>Louis Blériot </a:t>
            </a:r>
          </a:p>
        </p:txBody>
      </p:sp>
      <p:pic>
        <p:nvPicPr>
          <p:cNvPr id="4" name="Image 4" descr="Une image contenant texte, personne, homme, complet&#10;&#10;Description générée automatiquement">
            <a:extLst>
              <a:ext uri="{FF2B5EF4-FFF2-40B4-BE49-F238E27FC236}">
                <a16:creationId xmlns:a16="http://schemas.microsoft.com/office/drawing/2014/main" id="{0DA57F3D-894C-404C-A74D-8BFF29D94021}"/>
              </a:ext>
            </a:extLst>
          </p:cNvPr>
          <p:cNvPicPr>
            <a:picLocks noChangeAspect="1"/>
          </p:cNvPicPr>
          <p:nvPr/>
        </p:nvPicPr>
        <p:blipFill>
          <a:blip r:embed="rId2"/>
          <a:stretch>
            <a:fillRect/>
          </a:stretch>
        </p:blipFill>
        <p:spPr>
          <a:xfrm>
            <a:off x="8479938" y="1162531"/>
            <a:ext cx="2787756" cy="4532938"/>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81911-E7D3-4C5E-9A65-F2FE12551B80}"/>
              </a:ext>
            </a:extLst>
          </p:cNvPr>
          <p:cNvSpPr>
            <a:spLocks noGrp="1"/>
          </p:cNvSpPr>
          <p:nvPr>
            <p:ph type="title"/>
          </p:nvPr>
        </p:nvSpPr>
        <p:spPr/>
        <p:txBody>
          <a:bodyPr>
            <a:normAutofit fontScale="90000"/>
          </a:bodyPr>
          <a:lstStyle/>
          <a:p>
            <a:r>
              <a:rPr lang="fr-FR" dirty="0">
                <a:ea typeface="Meiryo"/>
              </a:rPr>
              <a:t>LA TRAVERSEE DE LA MANCHE EN IMAGES... </a:t>
            </a:r>
            <a:endParaRPr lang="fr-FR" dirty="0"/>
          </a:p>
        </p:txBody>
      </p:sp>
      <p:sp>
        <p:nvSpPr>
          <p:cNvPr id="3" name="Espace réservé du contenu 2">
            <a:extLst>
              <a:ext uri="{FF2B5EF4-FFF2-40B4-BE49-F238E27FC236}">
                <a16:creationId xmlns:a16="http://schemas.microsoft.com/office/drawing/2014/main" id="{2FBB048D-1A82-44F2-9A1C-2DAA12FC3926}"/>
              </a:ext>
            </a:extLst>
          </p:cNvPr>
          <p:cNvSpPr>
            <a:spLocks noGrp="1"/>
          </p:cNvSpPr>
          <p:nvPr>
            <p:ph idx="1"/>
          </p:nvPr>
        </p:nvSpPr>
        <p:spPr/>
        <p:txBody>
          <a:bodyPr vert="horz" lIns="109728" tIns="109728" rIns="109728" bIns="91440" rtlCol="0" anchor="t">
            <a:normAutofit/>
          </a:bodyPr>
          <a:lstStyle/>
          <a:p>
            <a:r>
              <a:rPr lang="fr-FR" dirty="0">
                <a:ea typeface="+mn-lt"/>
                <a:cs typeface="+mn-lt"/>
              </a:rPr>
              <a:t>https://www.youtube.com/watch?v=mAR4axQCx2Q</a:t>
            </a:r>
            <a:endParaRPr lang="fr-FR" dirty="0"/>
          </a:p>
        </p:txBody>
      </p:sp>
    </p:spTree>
    <p:extLst>
      <p:ext uri="{BB962C8B-B14F-4D97-AF65-F5344CB8AC3E}">
        <p14:creationId xmlns:p14="http://schemas.microsoft.com/office/powerpoint/2010/main" val="62430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1">
            <a:extLst>
              <a:ext uri="{FF2B5EF4-FFF2-40B4-BE49-F238E27FC236}">
                <a16:creationId xmlns:a16="http://schemas.microsoft.com/office/drawing/2014/main" id="{BC0385E9-02B2-4941-889A-EAD43F5BB0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3">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25">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84C94FC2-DF67-475A-B433-76F5F3E9ACF9}"/>
              </a:ext>
            </a:extLst>
          </p:cNvPr>
          <p:cNvSpPr>
            <a:spLocks noGrp="1"/>
          </p:cNvSpPr>
          <p:nvPr>
            <p:ph type="title"/>
          </p:nvPr>
        </p:nvSpPr>
        <p:spPr>
          <a:xfrm>
            <a:off x="7587615" y="1045596"/>
            <a:ext cx="4148511" cy="1944371"/>
          </a:xfrm>
        </p:spPr>
        <p:txBody>
          <a:bodyPr anchor="b">
            <a:normAutofit/>
          </a:bodyPr>
          <a:lstStyle/>
          <a:p>
            <a:endParaRPr lang="fr-FR"/>
          </a:p>
        </p:txBody>
      </p:sp>
      <p:pic>
        <p:nvPicPr>
          <p:cNvPr id="4" name="Image 4" descr="Une image contenant terrain, extérieur, transport, vieux&#10;&#10;Description générée automatiquement">
            <a:extLst>
              <a:ext uri="{FF2B5EF4-FFF2-40B4-BE49-F238E27FC236}">
                <a16:creationId xmlns:a16="http://schemas.microsoft.com/office/drawing/2014/main" id="{79AE5DF4-2A84-4B3D-9560-B1F052E46266}"/>
              </a:ext>
            </a:extLst>
          </p:cNvPr>
          <p:cNvPicPr>
            <a:picLocks noChangeAspect="1"/>
          </p:cNvPicPr>
          <p:nvPr/>
        </p:nvPicPr>
        <p:blipFill>
          <a:blip r:embed="rId2"/>
          <a:stretch>
            <a:fillRect/>
          </a:stretch>
        </p:blipFill>
        <p:spPr>
          <a:xfrm>
            <a:off x="965199" y="1854725"/>
            <a:ext cx="4788670" cy="3148550"/>
          </a:xfrm>
          <a:prstGeom prst="rect">
            <a:avLst/>
          </a:prstGeom>
        </p:spPr>
      </p:pic>
      <p:sp>
        <p:nvSpPr>
          <p:cNvPr id="3" name="Espace réservé du contenu 2">
            <a:extLst>
              <a:ext uri="{FF2B5EF4-FFF2-40B4-BE49-F238E27FC236}">
                <a16:creationId xmlns:a16="http://schemas.microsoft.com/office/drawing/2014/main" id="{AD14C723-088F-4B96-A031-8D224E23DA9E}"/>
              </a:ext>
            </a:extLst>
          </p:cNvPr>
          <p:cNvSpPr>
            <a:spLocks noGrp="1"/>
          </p:cNvSpPr>
          <p:nvPr>
            <p:ph idx="1"/>
          </p:nvPr>
        </p:nvSpPr>
        <p:spPr>
          <a:xfrm>
            <a:off x="7657106" y="3220279"/>
            <a:ext cx="4023361" cy="2385392"/>
          </a:xfrm>
        </p:spPr>
        <p:txBody>
          <a:bodyPr vert="horz" lIns="109728" tIns="109728" rIns="109728" bIns="91440" rtlCol="0">
            <a:normAutofit/>
          </a:bodyPr>
          <a:lstStyle/>
          <a:p>
            <a:pPr>
              <a:lnSpc>
                <a:spcPct val="130000"/>
              </a:lnSpc>
            </a:pPr>
            <a:r>
              <a:rPr lang="fr-FR" sz="1400">
                <a:ea typeface="+mn-lt"/>
                <a:cs typeface="+mn-lt"/>
              </a:rPr>
              <a:t>Louis BLERIOT est né </a:t>
            </a:r>
            <a:endParaRPr lang="fr-FR" sz="1400"/>
          </a:p>
          <a:p>
            <a:pPr>
              <a:lnSpc>
                <a:spcPct val="130000"/>
              </a:lnSpc>
            </a:pPr>
            <a:r>
              <a:rPr lang="fr-FR" sz="1400">
                <a:ea typeface="+mn-lt"/>
                <a:cs typeface="+mn-lt"/>
              </a:rPr>
              <a:t>le 1er juillet 1872 à Cambrai et</a:t>
            </a:r>
          </a:p>
          <a:p>
            <a:pPr>
              <a:lnSpc>
                <a:spcPct val="130000"/>
              </a:lnSpc>
            </a:pPr>
            <a:r>
              <a:rPr lang="fr-FR" sz="1400">
                <a:ea typeface="+mn-lt"/>
                <a:cs typeface="+mn-lt"/>
              </a:rPr>
              <a:t>le 1er août 1936 il meurt à Paris. </a:t>
            </a:r>
            <a:endParaRPr lang="fr-FR" sz="1400">
              <a:ea typeface="Meiryo"/>
            </a:endParaRPr>
          </a:p>
          <a:p>
            <a:pPr>
              <a:lnSpc>
                <a:spcPct val="130000"/>
              </a:lnSpc>
            </a:pPr>
            <a:r>
              <a:rPr lang="fr-FR" sz="1400">
                <a:ea typeface="+mn-lt"/>
                <a:cs typeface="+mn-lt"/>
              </a:rPr>
              <a:t>C'est un aviateur français, pionnier de l'histoire de l'aviation.</a:t>
            </a:r>
            <a:endParaRPr lang="fr-FR" sz="1400">
              <a:ea typeface="Meiryo"/>
            </a:endParaRPr>
          </a:p>
        </p:txBody>
      </p:sp>
    </p:spTree>
    <p:extLst>
      <p:ext uri="{BB962C8B-B14F-4D97-AF65-F5344CB8AC3E}">
        <p14:creationId xmlns:p14="http://schemas.microsoft.com/office/powerpoint/2010/main" val="198033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vion noir et blanc">
            <a:extLst>
              <a:ext uri="{FF2B5EF4-FFF2-40B4-BE49-F238E27FC236}">
                <a16:creationId xmlns:a16="http://schemas.microsoft.com/office/drawing/2014/main" id="{D339EB63-A876-4321-ADA4-1766BCAA6DAF}"/>
              </a:ext>
            </a:extLst>
          </p:cNvPr>
          <p:cNvPicPr>
            <a:picLocks noChangeAspect="1"/>
          </p:cNvPicPr>
          <p:nvPr/>
        </p:nvPicPr>
        <p:blipFill rotWithShape="1">
          <a:blip r:embed="rId2"/>
          <a:srcRect l="2287" r="895" b="-1"/>
          <a:stretch/>
        </p:blipFill>
        <p:spPr>
          <a:xfrm>
            <a:off x="20" y="10"/>
            <a:ext cx="9947062" cy="6857990"/>
          </a:xfrm>
          <a:prstGeom prst="rect">
            <a:avLst/>
          </a:prstGeom>
        </p:spPr>
      </p:pic>
      <p:sp>
        <p:nvSpPr>
          <p:cNvPr id="29" name="Freeform: Shape 21">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0" name="Freeform: Shape 23">
            <a:extLst>
              <a:ext uri="{FF2B5EF4-FFF2-40B4-BE49-F238E27FC236}">
                <a16:creationId xmlns:a16="http://schemas.microsoft.com/office/drawing/2014/main" id="{8B598134-D292-43E6-9C55-1171980469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5">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4D52CBFE-AB29-4322-9D9F-E18FAF35390E}"/>
              </a:ext>
            </a:extLst>
          </p:cNvPr>
          <p:cNvSpPr>
            <a:spLocks noGrp="1"/>
          </p:cNvSpPr>
          <p:nvPr>
            <p:ph type="title"/>
          </p:nvPr>
        </p:nvSpPr>
        <p:spPr>
          <a:xfrm>
            <a:off x="8046720" y="1045596"/>
            <a:ext cx="3689406" cy="1944371"/>
          </a:xfrm>
        </p:spPr>
        <p:txBody>
          <a:bodyPr anchor="b">
            <a:normAutofit/>
          </a:bodyPr>
          <a:lstStyle/>
          <a:p>
            <a:r>
              <a:rPr lang="fr-FR" dirty="0">
                <a:ea typeface="Meiryo"/>
              </a:rPr>
              <a:t>Formation et métier</a:t>
            </a:r>
            <a:endParaRPr lang="fr-FR" dirty="0"/>
          </a:p>
        </p:txBody>
      </p:sp>
      <p:sp>
        <p:nvSpPr>
          <p:cNvPr id="3" name="Espace réservé du contenu 2">
            <a:extLst>
              <a:ext uri="{FF2B5EF4-FFF2-40B4-BE49-F238E27FC236}">
                <a16:creationId xmlns:a16="http://schemas.microsoft.com/office/drawing/2014/main" id="{AE57636A-F297-495A-8D51-A19DA54EAA94}"/>
              </a:ext>
            </a:extLst>
          </p:cNvPr>
          <p:cNvSpPr>
            <a:spLocks noGrp="1"/>
          </p:cNvSpPr>
          <p:nvPr>
            <p:ph idx="1"/>
          </p:nvPr>
        </p:nvSpPr>
        <p:spPr>
          <a:xfrm>
            <a:off x="8046719" y="3220278"/>
            <a:ext cx="3633747" cy="2592125"/>
          </a:xfrm>
        </p:spPr>
        <p:txBody>
          <a:bodyPr vert="horz" lIns="109728" tIns="109728" rIns="109728" bIns="91440" rtlCol="0">
            <a:normAutofit/>
          </a:bodyPr>
          <a:lstStyle/>
          <a:p>
            <a:pPr>
              <a:lnSpc>
                <a:spcPct val="130000"/>
              </a:lnSpc>
            </a:pPr>
            <a:r>
              <a:rPr lang="fr-FR" sz="1500">
                <a:ea typeface="+mn-lt"/>
                <a:cs typeface="+mn-lt"/>
              </a:rPr>
              <a:t>Ingénieur de l'École Centrale (promotion 1895), il devint un industriel en se lançant dans la fabrication de phares à acétylène pour l’industrie automobile, avant de construire des avions et des motocyclettes. </a:t>
            </a:r>
            <a:endParaRPr lang="fr-FR" sz="1500">
              <a:ea typeface="Meiryo"/>
            </a:endParaRPr>
          </a:p>
        </p:txBody>
      </p:sp>
    </p:spTree>
    <p:extLst>
      <p:ext uri="{BB962C8B-B14F-4D97-AF65-F5344CB8AC3E}">
        <p14:creationId xmlns:p14="http://schemas.microsoft.com/office/powerpoint/2010/main" val="300638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9BB7E9A-6937-4BF0-9F51-A20F197B5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53A0F8F5-9995-43D3-BE80-485037CFA7F8}"/>
              </a:ext>
            </a:extLst>
          </p:cNvPr>
          <p:cNvSpPr>
            <a:spLocks noGrp="1"/>
          </p:cNvSpPr>
          <p:nvPr>
            <p:ph type="title"/>
          </p:nvPr>
        </p:nvSpPr>
        <p:spPr>
          <a:xfrm>
            <a:off x="914400" y="442912"/>
            <a:ext cx="5295569" cy="1822123"/>
          </a:xfrm>
        </p:spPr>
        <p:txBody>
          <a:bodyPr anchor="b">
            <a:normAutofit/>
          </a:bodyPr>
          <a:lstStyle/>
          <a:p>
            <a:r>
              <a:rPr lang="fr-FR" dirty="0">
                <a:ea typeface="Meiryo"/>
              </a:rPr>
              <a:t>AVIATEUR </a:t>
            </a:r>
            <a:endParaRPr lang="fr-FR">
              <a:ea typeface="Meiryo"/>
            </a:endParaRPr>
          </a:p>
        </p:txBody>
      </p:sp>
      <p:sp>
        <p:nvSpPr>
          <p:cNvPr id="3" name="Espace réservé du contenu 2">
            <a:extLst>
              <a:ext uri="{FF2B5EF4-FFF2-40B4-BE49-F238E27FC236}">
                <a16:creationId xmlns:a16="http://schemas.microsoft.com/office/drawing/2014/main" id="{879A3575-8E10-4006-BF94-48776A3A11B5}"/>
              </a:ext>
            </a:extLst>
          </p:cNvPr>
          <p:cNvSpPr>
            <a:spLocks noGrp="1"/>
          </p:cNvSpPr>
          <p:nvPr>
            <p:ph idx="1"/>
          </p:nvPr>
        </p:nvSpPr>
        <p:spPr>
          <a:xfrm>
            <a:off x="914400" y="2496720"/>
            <a:ext cx="5181599" cy="3467518"/>
          </a:xfrm>
        </p:spPr>
        <p:txBody>
          <a:bodyPr vert="horz" lIns="109728" tIns="109728" rIns="109728" bIns="91440" rtlCol="0" anchor="t">
            <a:normAutofit/>
          </a:bodyPr>
          <a:lstStyle/>
          <a:p>
            <a:pPr>
              <a:lnSpc>
                <a:spcPct val="130000"/>
              </a:lnSpc>
            </a:pPr>
            <a:r>
              <a:rPr lang="fr-FR" sz="1700">
                <a:ea typeface="+mn-lt"/>
                <a:cs typeface="+mn-lt"/>
              </a:rPr>
              <a:t>Il vola pour la première fois en 1907, dans un avion de sa conception.</a:t>
            </a:r>
            <a:endParaRPr lang="fr-FR" sz="1700"/>
          </a:p>
          <a:p>
            <a:pPr>
              <a:lnSpc>
                <a:spcPct val="130000"/>
              </a:lnSpc>
            </a:pPr>
            <a:r>
              <a:rPr lang="fr-FR" sz="1700">
                <a:ea typeface="+mn-lt"/>
                <a:cs typeface="+mn-lt"/>
              </a:rPr>
              <a:t>Le journal britannique Daily Mail  lance le défi d'une traversée de la Manche en avion en offrant une récompense de 25 000 </a:t>
            </a:r>
            <a:r>
              <a:rPr lang="fr-FR" sz="1700" err="1">
                <a:ea typeface="+mn-lt"/>
                <a:cs typeface="+mn-lt"/>
              </a:rPr>
              <a:t>francs-or</a:t>
            </a:r>
            <a:r>
              <a:rPr lang="fr-FR" sz="1700">
                <a:ea typeface="+mn-lt"/>
                <a:cs typeface="+mn-lt"/>
              </a:rPr>
              <a:t>. </a:t>
            </a:r>
          </a:p>
          <a:p>
            <a:pPr>
              <a:lnSpc>
                <a:spcPct val="130000"/>
              </a:lnSpc>
            </a:pPr>
            <a:r>
              <a:rPr lang="fr-FR" sz="1700">
                <a:ea typeface="+mn-lt"/>
                <a:cs typeface="+mn-lt"/>
              </a:rPr>
              <a:t>Louis BLERIOT relève le défi et devient le premier aviateur à traverser la manche.</a:t>
            </a:r>
          </a:p>
          <a:p>
            <a:pPr>
              <a:lnSpc>
                <a:spcPct val="130000"/>
              </a:lnSpc>
            </a:pPr>
            <a:endParaRPr lang="fr-FR" sz="1700">
              <a:ea typeface="+mn-lt"/>
              <a:cs typeface="+mn-lt"/>
            </a:endParaRPr>
          </a:p>
          <a:p>
            <a:pPr>
              <a:lnSpc>
                <a:spcPct val="130000"/>
              </a:lnSpc>
            </a:pPr>
            <a:endParaRPr lang="fr-FR" sz="1700">
              <a:ea typeface="Meiryo"/>
            </a:endParaRPr>
          </a:p>
        </p:txBody>
      </p:sp>
      <p:sp>
        <p:nvSpPr>
          <p:cNvPr id="21" name="Freeform: Shape 20">
            <a:extLst>
              <a:ext uri="{FF2B5EF4-FFF2-40B4-BE49-F238E27FC236}">
                <a16:creationId xmlns:a16="http://schemas.microsoft.com/office/drawing/2014/main" id="{E0939753-89D7-48A8-8441-B9FF25CE8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9F5CCFC5-858F-4B45-9B10-D49DD0280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2348ECDC-D455-4B71-90F6-2ECC12B79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Image 4" descr="Une image contenant texte, personne, homme&#10;&#10;Description générée automatiquement">
            <a:extLst>
              <a:ext uri="{FF2B5EF4-FFF2-40B4-BE49-F238E27FC236}">
                <a16:creationId xmlns:a16="http://schemas.microsoft.com/office/drawing/2014/main" id="{4FB0FD6E-B126-4028-9AB5-CF2E2457FF61}"/>
              </a:ext>
            </a:extLst>
          </p:cNvPr>
          <p:cNvPicPr>
            <a:picLocks noChangeAspect="1"/>
          </p:cNvPicPr>
          <p:nvPr/>
        </p:nvPicPr>
        <p:blipFill>
          <a:blip r:embed="rId2"/>
          <a:stretch>
            <a:fillRect/>
          </a:stretch>
        </p:blipFill>
        <p:spPr>
          <a:xfrm>
            <a:off x="7673130" y="1738750"/>
            <a:ext cx="3774974" cy="1887487"/>
          </a:xfrm>
          <a:prstGeom prst="rect">
            <a:avLst/>
          </a:prstGeom>
        </p:spPr>
      </p:pic>
    </p:spTree>
    <p:extLst>
      <p:ext uri="{BB962C8B-B14F-4D97-AF65-F5344CB8AC3E}">
        <p14:creationId xmlns:p14="http://schemas.microsoft.com/office/powerpoint/2010/main" val="429207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CCBEA-CD75-43F8-96F5-2EF18D2DCAE6}"/>
              </a:ext>
            </a:extLst>
          </p:cNvPr>
          <p:cNvSpPr>
            <a:spLocks noGrp="1"/>
          </p:cNvSpPr>
          <p:nvPr>
            <p:ph type="title"/>
          </p:nvPr>
        </p:nvSpPr>
        <p:spPr/>
        <p:txBody>
          <a:bodyPr>
            <a:normAutofit fontScale="90000"/>
          </a:bodyPr>
          <a:lstStyle/>
          <a:p>
            <a:r>
              <a:rPr lang="fr-FR" b="0" dirty="0">
                <a:ea typeface="+mj-lt"/>
                <a:cs typeface="+mj-lt"/>
              </a:rPr>
              <a:t>1re traversée de la Manche, par Louis Blériot, 25 juillet 1909.</a:t>
            </a:r>
            <a:endParaRPr lang="fr-FR" dirty="0"/>
          </a:p>
        </p:txBody>
      </p:sp>
      <p:pic>
        <p:nvPicPr>
          <p:cNvPr id="7" name="Image 7" descr="Une image contenant extérieur, eau, transport, océan&#10;&#10;Description générée automatiquement">
            <a:extLst>
              <a:ext uri="{FF2B5EF4-FFF2-40B4-BE49-F238E27FC236}">
                <a16:creationId xmlns:a16="http://schemas.microsoft.com/office/drawing/2014/main" id="{460B552C-2F61-4B37-9AF3-0EC61590B996}"/>
              </a:ext>
            </a:extLst>
          </p:cNvPr>
          <p:cNvPicPr>
            <a:picLocks noGrp="1" noChangeAspect="1"/>
          </p:cNvPicPr>
          <p:nvPr>
            <p:ph idx="1"/>
          </p:nvPr>
        </p:nvPicPr>
        <p:blipFill>
          <a:blip r:embed="rId2"/>
          <a:stretch>
            <a:fillRect/>
          </a:stretch>
        </p:blipFill>
        <p:spPr>
          <a:xfrm>
            <a:off x="3491865" y="2722584"/>
            <a:ext cx="5705475" cy="3651504"/>
          </a:xfrm>
        </p:spPr>
      </p:pic>
    </p:spTree>
    <p:extLst>
      <p:ext uri="{BB962C8B-B14F-4D97-AF65-F5344CB8AC3E}">
        <p14:creationId xmlns:p14="http://schemas.microsoft.com/office/powerpoint/2010/main" val="161422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B2DAE3B7-B6AE-4169-A1A4-242258177301}"/>
              </a:ext>
            </a:extLst>
          </p:cNvPr>
          <p:cNvSpPr>
            <a:spLocks noGrp="1"/>
          </p:cNvSpPr>
          <p:nvPr>
            <p:ph type="title"/>
          </p:nvPr>
        </p:nvSpPr>
        <p:spPr>
          <a:xfrm>
            <a:off x="1188340" y="1105232"/>
            <a:ext cx="3013545" cy="4277802"/>
          </a:xfrm>
        </p:spPr>
        <p:txBody>
          <a:bodyPr anchor="ctr">
            <a:normAutofit/>
          </a:bodyPr>
          <a:lstStyle/>
          <a:p>
            <a:r>
              <a:rPr lang="fr-FR" dirty="0">
                <a:ea typeface="Meiryo"/>
              </a:rPr>
              <a:t>Blériot, le premier brevet de pilote </a:t>
            </a:r>
            <a:endParaRPr lang="fr-FR" dirty="0"/>
          </a:p>
        </p:txBody>
      </p:sp>
      <p:grpSp>
        <p:nvGrpSpPr>
          <p:cNvPr id="10" name="Group 9">
            <a:extLst>
              <a:ext uri="{FF2B5EF4-FFF2-40B4-BE49-F238E27FC236}">
                <a16:creationId xmlns:a16="http://schemas.microsoft.com/office/drawing/2014/main" id="{D4D684F8-91BF-481C-A965-722756A383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1" name="Freeform: Shape 10">
              <a:extLst>
                <a:ext uri="{FF2B5EF4-FFF2-40B4-BE49-F238E27FC236}">
                  <a16:creationId xmlns:a16="http://schemas.microsoft.com/office/drawing/2014/main" id="{05DF7B3C-29EF-4ADC-BFDC-C3A038AC43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0289037-6999-491E-AA63-CC1C3CBBF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497CF6DF-9FF9-4D10-B338-0BEFC0AA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Espace réservé du contenu 2">
            <a:extLst>
              <a:ext uri="{FF2B5EF4-FFF2-40B4-BE49-F238E27FC236}">
                <a16:creationId xmlns:a16="http://schemas.microsoft.com/office/drawing/2014/main" id="{AEE48CDE-D73A-4883-85D1-AE3A55BD0614}"/>
              </a:ext>
            </a:extLst>
          </p:cNvPr>
          <p:cNvSpPr>
            <a:spLocks noGrp="1"/>
          </p:cNvSpPr>
          <p:nvPr>
            <p:ph idx="1"/>
          </p:nvPr>
        </p:nvSpPr>
        <p:spPr>
          <a:xfrm>
            <a:off x="6096000" y="1105232"/>
            <a:ext cx="5176298" cy="4277802"/>
          </a:xfrm>
        </p:spPr>
        <p:txBody>
          <a:bodyPr vert="horz" lIns="109728" tIns="109728" rIns="109728" bIns="91440" rtlCol="0" anchor="ctr">
            <a:normAutofit/>
          </a:bodyPr>
          <a:lstStyle/>
          <a:p>
            <a:pPr>
              <a:lnSpc>
                <a:spcPct val="130000"/>
              </a:lnSpc>
            </a:pPr>
            <a:r>
              <a:rPr lang="fr-FR" sz="1500">
                <a:ea typeface="+mn-lt"/>
                <a:cs typeface="+mn-lt"/>
              </a:rPr>
              <a:t>Le 7 octobre 1909, le gouvernement français, qui veut créer un brevet de pilote, décide de le décerner, pour commencer, à des pionniers de l'aviation connus de tous. On prit une liste de 16 aviateurs et on les numérota en les prenant par ordre alphabétique. Son nom commençant par un B, Louis Blériot se vit attribuer le brevet de pilote portant le numéro 1. L’instauration du brevet de pilote intervint officiellement le 1er janvier 1910.</a:t>
            </a:r>
            <a:endParaRPr lang="fr-FR" sz="1500"/>
          </a:p>
        </p:txBody>
      </p:sp>
      <p:pic>
        <p:nvPicPr>
          <p:cNvPr id="5" name="Image 5" descr="Une image contenant texte&#10;&#10;Description générée automatiquement">
            <a:extLst>
              <a:ext uri="{FF2B5EF4-FFF2-40B4-BE49-F238E27FC236}">
                <a16:creationId xmlns:a16="http://schemas.microsoft.com/office/drawing/2014/main" id="{AB44D148-6880-4DF7-B923-D92100E36C44}"/>
              </a:ext>
            </a:extLst>
          </p:cNvPr>
          <p:cNvPicPr>
            <a:picLocks noChangeAspect="1"/>
          </p:cNvPicPr>
          <p:nvPr/>
        </p:nvPicPr>
        <p:blipFill>
          <a:blip r:embed="rId2"/>
          <a:stretch>
            <a:fillRect/>
          </a:stretch>
        </p:blipFill>
        <p:spPr>
          <a:xfrm>
            <a:off x="8798169" y="4693320"/>
            <a:ext cx="2743200" cy="2101977"/>
          </a:xfrm>
          <a:prstGeom prst="rect">
            <a:avLst/>
          </a:prstGeom>
        </p:spPr>
      </p:pic>
    </p:spTree>
    <p:extLst>
      <p:ext uri="{BB962C8B-B14F-4D97-AF65-F5344CB8AC3E}">
        <p14:creationId xmlns:p14="http://schemas.microsoft.com/office/powerpoint/2010/main" val="70413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BC0385E9-02B2-4941-889A-EAD43F5BB0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E8961C34-DA05-449D-B8C5-E04081F6275A}"/>
              </a:ext>
            </a:extLst>
          </p:cNvPr>
          <p:cNvSpPr>
            <a:spLocks noGrp="1"/>
          </p:cNvSpPr>
          <p:nvPr>
            <p:ph type="title"/>
          </p:nvPr>
        </p:nvSpPr>
        <p:spPr>
          <a:xfrm>
            <a:off x="7587615" y="1045596"/>
            <a:ext cx="4148511" cy="1944371"/>
          </a:xfrm>
        </p:spPr>
        <p:txBody>
          <a:bodyPr anchor="b">
            <a:normAutofit/>
          </a:bodyPr>
          <a:lstStyle/>
          <a:p>
            <a:r>
              <a:rPr lang="fr-FR" dirty="0">
                <a:ea typeface="Meiryo"/>
              </a:rPr>
              <a:t>Concepteur d'avions.</a:t>
            </a:r>
            <a:endParaRPr lang="fr-FR" dirty="0"/>
          </a:p>
        </p:txBody>
      </p:sp>
      <p:pic>
        <p:nvPicPr>
          <p:cNvPr id="4" name="Image 4" descr="Une image contenant extérieur, aéronef, lié&#10;&#10;Description générée automatiquement">
            <a:extLst>
              <a:ext uri="{FF2B5EF4-FFF2-40B4-BE49-F238E27FC236}">
                <a16:creationId xmlns:a16="http://schemas.microsoft.com/office/drawing/2014/main" id="{6F45FAC8-D141-4FE6-839A-C4564EE27779}"/>
              </a:ext>
            </a:extLst>
          </p:cNvPr>
          <p:cNvPicPr>
            <a:picLocks noChangeAspect="1"/>
          </p:cNvPicPr>
          <p:nvPr/>
        </p:nvPicPr>
        <p:blipFill>
          <a:blip r:embed="rId2"/>
          <a:stretch>
            <a:fillRect/>
          </a:stretch>
        </p:blipFill>
        <p:spPr>
          <a:xfrm>
            <a:off x="965199" y="1794866"/>
            <a:ext cx="4788670" cy="3268267"/>
          </a:xfrm>
          <a:prstGeom prst="rect">
            <a:avLst/>
          </a:prstGeom>
        </p:spPr>
      </p:pic>
      <p:sp>
        <p:nvSpPr>
          <p:cNvPr id="3" name="Espace réservé du contenu 2">
            <a:extLst>
              <a:ext uri="{FF2B5EF4-FFF2-40B4-BE49-F238E27FC236}">
                <a16:creationId xmlns:a16="http://schemas.microsoft.com/office/drawing/2014/main" id="{60F9734B-3414-403C-9172-DE29627B6007}"/>
              </a:ext>
            </a:extLst>
          </p:cNvPr>
          <p:cNvSpPr>
            <a:spLocks noGrp="1"/>
          </p:cNvSpPr>
          <p:nvPr>
            <p:ph idx="1"/>
          </p:nvPr>
        </p:nvSpPr>
        <p:spPr>
          <a:xfrm>
            <a:off x="7657106" y="3220279"/>
            <a:ext cx="4023361" cy="2385392"/>
          </a:xfrm>
        </p:spPr>
        <p:txBody>
          <a:bodyPr vert="horz" lIns="109728" tIns="109728" rIns="109728" bIns="91440" rtlCol="0" anchor="t">
            <a:normAutofit/>
          </a:bodyPr>
          <a:lstStyle/>
          <a:p>
            <a:pPr>
              <a:lnSpc>
                <a:spcPct val="130000"/>
              </a:lnSpc>
            </a:pPr>
            <a:r>
              <a:rPr lang="fr-FR" sz="1300" dirty="0">
                <a:ea typeface="+mn-lt"/>
                <a:cs typeface="+mn-lt"/>
              </a:rPr>
              <a:t>Connu du monde entier, Blériot crée ensuite de nombreuses autres machines. En 1910, il construit l'Aérobus, Le Blériot XIII,  qui inaugure l'ère du transport de passagers : son pilote d'essai Léon </a:t>
            </a:r>
            <a:r>
              <a:rPr lang="fr-FR" sz="1300" dirty="0" err="1">
                <a:ea typeface="+mn-lt"/>
                <a:cs typeface="+mn-lt"/>
              </a:rPr>
              <a:t>Lemartin</a:t>
            </a:r>
            <a:r>
              <a:rPr lang="fr-FR" sz="1300" dirty="0">
                <a:ea typeface="+mn-lt"/>
                <a:cs typeface="+mn-lt"/>
              </a:rPr>
              <a:t> bat le record du monde en transportant 7 passagers</a:t>
            </a:r>
            <a:endParaRPr lang="fr-FR" sz="1300" dirty="0"/>
          </a:p>
        </p:txBody>
      </p:sp>
    </p:spTree>
    <p:extLst>
      <p:ext uri="{BB962C8B-B14F-4D97-AF65-F5344CB8AC3E}">
        <p14:creationId xmlns:p14="http://schemas.microsoft.com/office/powerpoint/2010/main" val="311703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63FFC112-1904-497B-ABB0-8E5367117B48}"/>
              </a:ext>
            </a:extLst>
          </p:cNvPr>
          <p:cNvSpPr>
            <a:spLocks noGrp="1"/>
          </p:cNvSpPr>
          <p:nvPr>
            <p:ph type="title"/>
          </p:nvPr>
        </p:nvSpPr>
        <p:spPr>
          <a:xfrm>
            <a:off x="1188340" y="1105232"/>
            <a:ext cx="3013545" cy="4277802"/>
          </a:xfrm>
        </p:spPr>
        <p:txBody>
          <a:bodyPr anchor="ctr">
            <a:normAutofit/>
          </a:bodyPr>
          <a:lstStyle/>
          <a:p>
            <a:r>
              <a:rPr lang="fr-FR" dirty="0">
                <a:ea typeface="Meiryo"/>
              </a:rPr>
              <a:t>Guerre 1914-1918</a:t>
            </a:r>
            <a:endParaRPr lang="fr-FR">
              <a:ea typeface="Meiryo"/>
            </a:endParaRPr>
          </a:p>
        </p:txBody>
      </p:sp>
      <p:grpSp>
        <p:nvGrpSpPr>
          <p:cNvPr id="30" name="Group 29">
            <a:extLst>
              <a:ext uri="{FF2B5EF4-FFF2-40B4-BE49-F238E27FC236}">
                <a16:creationId xmlns:a16="http://schemas.microsoft.com/office/drawing/2014/main" id="{D4D684F8-91BF-481C-A965-722756A383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31" name="Freeform: Shape 30">
              <a:extLst>
                <a:ext uri="{FF2B5EF4-FFF2-40B4-BE49-F238E27FC236}">
                  <a16:creationId xmlns:a16="http://schemas.microsoft.com/office/drawing/2014/main" id="{05DF7B3C-29EF-4ADC-BFDC-C3A038AC43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20289037-6999-491E-AA63-CC1C3CBBF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497CF6DF-9FF9-4D10-B338-0BEFC0AA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Espace réservé du contenu 2">
            <a:extLst>
              <a:ext uri="{FF2B5EF4-FFF2-40B4-BE49-F238E27FC236}">
                <a16:creationId xmlns:a16="http://schemas.microsoft.com/office/drawing/2014/main" id="{2A667A58-8190-478A-8C91-DCAFE538A04E}"/>
              </a:ext>
            </a:extLst>
          </p:cNvPr>
          <p:cNvSpPr>
            <a:spLocks noGrp="1"/>
          </p:cNvSpPr>
          <p:nvPr>
            <p:ph idx="1"/>
          </p:nvPr>
        </p:nvSpPr>
        <p:spPr>
          <a:xfrm>
            <a:off x="6096000" y="1105232"/>
            <a:ext cx="5176298" cy="4277802"/>
          </a:xfrm>
        </p:spPr>
        <p:txBody>
          <a:bodyPr vert="horz" lIns="109728" tIns="109728" rIns="109728" bIns="91440" rtlCol="0" anchor="ctr">
            <a:normAutofit/>
          </a:bodyPr>
          <a:lstStyle/>
          <a:p>
            <a:endParaRPr lang="fr-FR" dirty="0">
              <a:ea typeface="+mn-lt"/>
              <a:cs typeface="+mn-lt"/>
            </a:endParaRPr>
          </a:p>
          <a:p>
            <a:r>
              <a:rPr lang="fr-FR" dirty="0">
                <a:ea typeface="+mn-lt"/>
                <a:cs typeface="+mn-lt"/>
              </a:rPr>
              <a:t> Dès le début de la Première Guerre mondiale, Blériot, comme les autres constructeurs aéronautiques, est invité à fabriquer « en masse ». Au total, Blériot produisit environ 10 000 avions pendant la guerre, essentiellement dotés de moteurs Gnome. </a:t>
            </a:r>
            <a:endParaRPr lang="fr-FR">
              <a:ea typeface="Meiryo"/>
            </a:endParaRPr>
          </a:p>
        </p:txBody>
      </p:sp>
    </p:spTree>
    <p:extLst>
      <p:ext uri="{BB962C8B-B14F-4D97-AF65-F5344CB8AC3E}">
        <p14:creationId xmlns:p14="http://schemas.microsoft.com/office/powerpoint/2010/main" val="253972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D5FBB81-B61B-416A-8F5D-A8DDF62530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8" name="Freeform: Shape 47">
            <a:extLst>
              <a:ext uri="{FF2B5EF4-FFF2-40B4-BE49-F238E27FC236}">
                <a16:creationId xmlns:a16="http://schemas.microsoft.com/office/drawing/2014/main" id="{40C0D7D4-D83D-4C58-87D1-955F0A917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15F9A324-404E-4C5D-AFF0-C5D0D841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AC4CE3C4-3600-4353-9FE1-B32D06BEF0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1823CFC5-9E45-4173-8BD3-43A355CF64E4}"/>
              </a:ext>
            </a:extLst>
          </p:cNvPr>
          <p:cNvSpPr>
            <a:spLocks noGrp="1"/>
          </p:cNvSpPr>
          <p:nvPr>
            <p:ph type="title"/>
          </p:nvPr>
        </p:nvSpPr>
        <p:spPr>
          <a:xfrm>
            <a:off x="992518" y="442913"/>
            <a:ext cx="5103482" cy="1639888"/>
          </a:xfrm>
        </p:spPr>
        <p:txBody>
          <a:bodyPr anchor="b">
            <a:normAutofit/>
          </a:bodyPr>
          <a:lstStyle/>
          <a:p>
            <a:endParaRPr lang="fr-FR"/>
          </a:p>
        </p:txBody>
      </p:sp>
      <p:sp>
        <p:nvSpPr>
          <p:cNvPr id="3" name="Espace réservé du contenu 2">
            <a:extLst>
              <a:ext uri="{FF2B5EF4-FFF2-40B4-BE49-F238E27FC236}">
                <a16:creationId xmlns:a16="http://schemas.microsoft.com/office/drawing/2014/main" id="{DC5064B4-F826-4567-8F3C-6FD677ED7E81}"/>
              </a:ext>
            </a:extLst>
          </p:cNvPr>
          <p:cNvSpPr>
            <a:spLocks noGrp="1"/>
          </p:cNvSpPr>
          <p:nvPr>
            <p:ph idx="1"/>
          </p:nvPr>
        </p:nvSpPr>
        <p:spPr>
          <a:xfrm>
            <a:off x="992518" y="2312988"/>
            <a:ext cx="5368525" cy="3651250"/>
          </a:xfrm>
        </p:spPr>
        <p:txBody>
          <a:bodyPr vert="horz" lIns="109728" tIns="109728" rIns="109728" bIns="91440" rtlCol="0">
            <a:normAutofit/>
          </a:bodyPr>
          <a:lstStyle/>
          <a:p>
            <a:r>
              <a:rPr lang="fr-FR" dirty="0">
                <a:ea typeface="+mn-lt"/>
                <a:cs typeface="+mn-lt"/>
              </a:rPr>
              <a:t>L'Armistice de 1918 fait annuler de nombreuses commandes d'avions, ce qui conduit Blériot à produire, de 1920 à 1923, une motocyclette à roues pleines et transmission par courroie, équipée d'un bicylindre de 500 cm³. Cette moto eut peu de succès. </a:t>
            </a:r>
            <a:endParaRPr lang="fr-FR" dirty="0">
              <a:ea typeface="Meiryo"/>
            </a:endParaRPr>
          </a:p>
        </p:txBody>
      </p:sp>
      <p:pic>
        <p:nvPicPr>
          <p:cNvPr id="11" name="Image 12">
            <a:extLst>
              <a:ext uri="{FF2B5EF4-FFF2-40B4-BE49-F238E27FC236}">
                <a16:creationId xmlns:a16="http://schemas.microsoft.com/office/drawing/2014/main" id="{94122591-54DE-4DCD-9ABE-209F7476EB7D}"/>
              </a:ext>
            </a:extLst>
          </p:cNvPr>
          <p:cNvPicPr>
            <a:picLocks noChangeAspect="1"/>
          </p:cNvPicPr>
          <p:nvPr/>
        </p:nvPicPr>
        <p:blipFill>
          <a:blip r:embed="rId2"/>
          <a:stretch>
            <a:fillRect/>
          </a:stretch>
        </p:blipFill>
        <p:spPr>
          <a:xfrm>
            <a:off x="8519701" y="592861"/>
            <a:ext cx="2592479" cy="3065564"/>
          </a:xfrm>
          <a:prstGeom prst="rect">
            <a:avLst/>
          </a:prstGeom>
        </p:spPr>
      </p:pic>
      <p:pic>
        <p:nvPicPr>
          <p:cNvPr id="7" name="Image 7" descr="Une image contenant extérieur, garé, vieux&#10;&#10;Description générée automatiquement">
            <a:extLst>
              <a:ext uri="{FF2B5EF4-FFF2-40B4-BE49-F238E27FC236}">
                <a16:creationId xmlns:a16="http://schemas.microsoft.com/office/drawing/2014/main" id="{F6AE853D-2A3E-4E68-9670-0F8C5B7ECA6E}"/>
              </a:ext>
            </a:extLst>
          </p:cNvPr>
          <p:cNvPicPr>
            <a:picLocks noChangeAspect="1"/>
          </p:cNvPicPr>
          <p:nvPr/>
        </p:nvPicPr>
        <p:blipFill>
          <a:blip r:embed="rId3"/>
          <a:stretch>
            <a:fillRect/>
          </a:stretch>
        </p:blipFill>
        <p:spPr>
          <a:xfrm>
            <a:off x="8237967" y="4103079"/>
            <a:ext cx="2988679" cy="1277138"/>
          </a:xfrm>
          <a:prstGeom prst="rect">
            <a:avLst/>
          </a:prstGeom>
        </p:spPr>
      </p:pic>
    </p:spTree>
    <p:extLst>
      <p:ext uri="{BB962C8B-B14F-4D97-AF65-F5344CB8AC3E}">
        <p14:creationId xmlns:p14="http://schemas.microsoft.com/office/powerpoint/2010/main" val="3912776576"/>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0</TotalTime>
  <Words>405</Words>
  <Application>Microsoft Office PowerPoint</Application>
  <PresentationFormat>Grand écran</PresentationFormat>
  <Paragraphs>24</Paragraphs>
  <Slides>10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Corbel</vt:lpstr>
      <vt:lpstr>Meiryo</vt:lpstr>
      <vt:lpstr>SketchLinesVTI</vt:lpstr>
      <vt:lpstr>Baptiste vous présente</vt:lpstr>
      <vt:lpstr>Présentation PowerPoint</vt:lpstr>
      <vt:lpstr>Formation et métier</vt:lpstr>
      <vt:lpstr>AVIATEUR </vt:lpstr>
      <vt:lpstr>1re traversée de la Manche, par Louis Blériot, 25 juillet 1909.</vt:lpstr>
      <vt:lpstr>Blériot, le premier brevet de pilote </vt:lpstr>
      <vt:lpstr>Concepteur d'avions.</vt:lpstr>
      <vt:lpstr>Guerre 1914-1918</vt:lpstr>
      <vt:lpstr>Présentation PowerPoint</vt:lpstr>
      <vt:lpstr>LA TRAVERSEE DE LA MANCHE EN IMAGES...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Administrateur</cp:lastModifiedBy>
  <cp:revision>158</cp:revision>
  <dcterms:created xsi:type="dcterms:W3CDTF">2022-02-24T14:18:12Z</dcterms:created>
  <dcterms:modified xsi:type="dcterms:W3CDTF">2022-03-07T11:16:37Z</dcterms:modified>
</cp:coreProperties>
</file>