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69" r:id="rId2"/>
    <p:sldId id="262" r:id="rId3"/>
    <p:sldId id="258" r:id="rId4"/>
    <p:sldId id="259" r:id="rId5"/>
    <p:sldId id="263" r:id="rId6"/>
    <p:sldId id="260" r:id="rId7"/>
    <p:sldId id="270" r:id="rId8"/>
    <p:sldId id="265" r:id="rId9"/>
    <p:sldId id="271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31D6E-0871-F418-6199-A6142AD5A84D}" v="49" dt="2022-01-31T14:59:59.195"/>
    <p1510:client id="{1C5AC851-6A9C-4304-A297-D2685A124E7C}" v="102" dt="2022-01-17T14:32:09.582"/>
    <p1510:client id="{2B308334-9995-5E48-8C89-6C2C26FC6EA9}" v="78" dt="2022-01-18T13:27:27.837"/>
    <p1510:client id="{4455E462-CF97-4604-A462-3B0973D60691}" v="5" dt="2022-02-01T17:33:51.984"/>
    <p1510:client id="{4DE7B586-7BFD-6615-5BAF-6F6A00533133}" v="498" dt="2022-02-01T13:57:54.286"/>
    <p1510:client id="{B09896A4-1314-D8AC-C4F0-34AC12794E45}" v="182" dt="2022-01-31T13:29:55.801"/>
    <p1510:client id="{B246E15A-023F-5078-B25F-714CD324B49E}" v="85" dt="2022-01-20T13:40:33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6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8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5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0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3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0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3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5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fr.vikidia.org/wiki/Pablo_Picasso#cite_note-1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fr.vikidia.org/wiki/XXe_si%C3%A8cl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.vikidia.org/wiki/Art_moderne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fr.vikidia.org/wiki/XXe_si%C3%A8c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a.fr/ina-eclaire-actu/video/caf89033275/picasso-au-louvre" TargetMode="External"/><Relationship Id="rId5" Type="http://schemas.openxmlformats.org/officeDocument/2006/relationships/hyperlink" Target="https://fr.vikidia.org/wiki/Paris" TargetMode="External"/><Relationship Id="rId4" Type="http://schemas.openxmlformats.org/officeDocument/2006/relationships/hyperlink" Target="https://fr.vikidia.org/wiki/Mus%C3%A9e_du_Louvr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6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8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9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0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1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2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6132F700-8CFB-4C6C-B542-E0126AFD2A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32">
            <a:extLst>
              <a:ext uri="{FF2B5EF4-FFF2-40B4-BE49-F238E27FC236}">
                <a16:creationId xmlns:a16="http://schemas.microsoft.com/office/drawing/2014/main" id="{590E0492-A063-4322-A6F6-50EBE38B58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8811F053-65BC-463F-A052-15EDF07DDC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77B61D-71E9-4559-91D9-BD3996C4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184" y="1771135"/>
            <a:ext cx="6450227" cy="3714834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solidFill>
                  <a:schemeClr val="bg1"/>
                </a:solidFill>
              </a:rPr>
              <a:t>Thibaut Bélot vous présente </a:t>
            </a:r>
            <a:br>
              <a:rPr lang="en-US" sz="6000">
                <a:solidFill>
                  <a:schemeClr val="bg1"/>
                </a:solidFill>
              </a:rPr>
            </a:br>
            <a:r>
              <a:rPr lang="en-US" sz="6000">
                <a:solidFill>
                  <a:schemeClr val="bg1"/>
                </a:solidFill>
              </a:rPr>
              <a:t>Pablo Picasso  </a:t>
            </a:r>
          </a:p>
        </p:txBody>
      </p:sp>
    </p:spTree>
    <p:extLst>
      <p:ext uri="{BB962C8B-B14F-4D97-AF65-F5344CB8AC3E}">
        <p14:creationId xmlns:p14="http://schemas.microsoft.com/office/powerpoint/2010/main" val="20580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0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2EB314F-F33D-4E09-9852-9ACEA8C0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3000">
                <a:solidFill>
                  <a:schemeClr val="tx2"/>
                </a:solidFill>
              </a:rPr>
              <a:t>         </a:t>
            </a:r>
            <a:r>
              <a:rPr lang="en-US" sz="4400" b="1">
                <a:solidFill>
                  <a:schemeClr val="tx2"/>
                </a:solidFill>
              </a:rPr>
              <a:t>Pablo  Picasso </a:t>
            </a:r>
            <a:endParaRPr lang="en-US" sz="4400" b="1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C29B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 descr="Une image contenant homme, personne, posant, vieux&#10;&#10;Description générée automatiquement">
            <a:extLst>
              <a:ext uri="{FF2B5EF4-FFF2-40B4-BE49-F238E27FC236}">
                <a16:creationId xmlns:a16="http://schemas.microsoft.com/office/drawing/2014/main" id="{C8825BB6-5760-41A4-9BC2-94CEB83FB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02" r="3" b="3405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40" name="Content Placeholder 7">
            <a:extLst>
              <a:ext uri="{FF2B5EF4-FFF2-40B4-BE49-F238E27FC236}">
                <a16:creationId xmlns:a16="http://schemas.microsoft.com/office/drawing/2014/main" id="{084CD839-D890-4DF9-8554-73A41B2C0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817" y="2338388"/>
            <a:ext cx="4099607" cy="3678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>
                <a:ea typeface="+mn-lt"/>
                <a:cs typeface="+mn-lt"/>
              </a:rPr>
              <a:t>Né le 25 octobre 1881 à Malaga en Espagne.</a:t>
            </a:r>
          </a:p>
          <a:p>
            <a:pPr>
              <a:buNone/>
            </a:pPr>
            <a:r>
              <a:rPr lang="fr-FR">
                <a:ea typeface="+mn-lt"/>
                <a:cs typeface="+mn-lt"/>
              </a:rPr>
              <a:t>Mort le 4 avril 1973 (à 91 ans) à Mougins en France.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78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499C9FE-4B17-4937-9EB8-3E1A97E32D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1AA859-8E3B-49BF-83F6-ADF050A2CF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EA5E9A71-2A94-4FAA-859F-1930C2E918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15C43A1A-EE63-4F18-BA50-6BCC0C5FB0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D20E631E-2C68-4E27-B833-094ECE5095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2446723A-FC6F-4012-8557-06069FA13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7F3D87D4-252C-4471-A220-28B58BF439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054B916A-0FD0-4006-BD6C-9D29CA03AC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2133C3B4-D163-43CB-B3FC-A1B9A1DC38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44DECBCA-815C-4296-B4DA-F12AD81F2D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B6C3CA6F-2113-4095-B77D-19519074C1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6A23EEC5-4C2F-4460-B6F6-A6852C46F1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9CAEC751-845A-4873-BCB3-29B7EF60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FA38FC93-11A4-4EB5-BC13-85FB353CD1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B5B6AC4D-E640-47F2-AA5A-9F9A1DB88E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962630FB-473F-4D83-8B9F-EC52E31CA5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035721E2-E73B-4E57-92E2-DE71F0D170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3071D074-66CD-4273-AF66-207364BA3E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4197CB22-95EA-4E41-94A6-6BCE8C0278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622F5B4E-EBC2-4021-A986-B40B49442B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A1450C78-508B-412D-8354-C6AE7E9F93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D2C6055-EB42-4E7C-B358-308A54C713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A0384A8-C4E8-407C-BD44-2B989327E0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3600"/>
                <a:t>PICASSO </a:t>
              </a:r>
            </a:p>
          </p:txBody>
        </p:sp>
        <p:sp>
          <p:nvSpPr>
            <p:cNvPr id="60" name="Isosceles Triangle 39">
              <a:extLst>
                <a:ext uri="{FF2B5EF4-FFF2-40B4-BE49-F238E27FC236}">
                  <a16:creationId xmlns:a16="http://schemas.microsoft.com/office/drawing/2014/main" id="{B7F9FA9E-2650-4B17-BA91-C12C0C5F9D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96B943E-BAEE-4DC2-87CB-78F6E433D5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0B82EBD-FA58-40FE-AC88-54C73645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8301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/>
              <a:t>Est un </a:t>
            </a:r>
            <a:br>
              <a:rPr lang="en-US" sz="4400"/>
            </a:br>
            <a:r>
              <a:rPr lang="en-US" sz="4400">
                <a:cs typeface="Calibri Light"/>
              </a:rPr>
              <a:t>artiste </a:t>
            </a:r>
            <a:r>
              <a:rPr lang="en-US" sz="4400" err="1">
                <a:cs typeface="Calibri Light"/>
              </a:rPr>
              <a:t>peintre</a:t>
            </a:r>
            <a:r>
              <a:rPr lang="en-US" sz="4400">
                <a:cs typeface="Calibri Light"/>
              </a:rPr>
              <a:t/>
            </a:r>
            <a:br>
              <a:rPr lang="en-US" sz="4400">
                <a:cs typeface="Calibri Light"/>
              </a:rPr>
            </a:br>
            <a:r>
              <a:rPr lang="en-US" sz="4400">
                <a:cs typeface="Calibri Light"/>
              </a:rPr>
              <a:t>et  </a:t>
            </a:r>
            <a:br>
              <a:rPr lang="en-US" sz="4400">
                <a:cs typeface="Calibri Light"/>
              </a:rPr>
            </a:br>
            <a:r>
              <a:rPr lang="en-US" sz="4400" err="1">
                <a:cs typeface="Calibri Light"/>
              </a:rPr>
              <a:t>sculpteur</a:t>
            </a:r>
            <a:r>
              <a:rPr lang="en-US" sz="4400">
                <a:cs typeface="Calibri Light"/>
              </a:rPr>
              <a:t> </a:t>
            </a:r>
          </a:p>
        </p:txBody>
      </p:sp>
      <p:pic>
        <p:nvPicPr>
          <p:cNvPr id="6" name="Picture 4" descr="Pinceaux dans un pot">
            <a:extLst>
              <a:ext uri="{FF2B5EF4-FFF2-40B4-BE49-F238E27FC236}">
                <a16:creationId xmlns:a16="http://schemas.microsoft.com/office/drawing/2014/main" id="{310759DC-167B-40E2-A338-9EEF19389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49" r="-3" b="-3"/>
          <a:stretch/>
        </p:blipFill>
        <p:spPr>
          <a:xfrm>
            <a:off x="5446972" y="227"/>
            <a:ext cx="6745028" cy="6858000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5071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9A517D76-CE12-47A5-BD95-9A8F05070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A2F2F994-D93C-4552-B9AD-DA9E8C94BF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502B8064-B713-4DB8-AC36-3E576B348A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1D700A84-AE55-4EDE-A656-62806F504E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E04FC3D0-B839-4900-B5C8-86C7944573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731A8D63-72B9-496F-BB43-DDD90FC7E2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5B167ED7-B36F-4DDE-B273-7A309BD0F7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1178D32B-E32A-4691-84EB-5FE693D3B1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AB800FF0-63F8-4B30-96F4-E9601D0267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A4616F81-02F6-4A18-949C-FB6CBA2006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D31D2123-B363-42F3-8A04-43048C7BAC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C60973D3-0B9D-465C-8FD3-266BBA49ED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C6655AC3-A1D6-4A0B-861F-F94CB5F0D1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E8850C4A-AFA5-499E-8E1C-176A59C88B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8C06F8D4-97B5-4836-AD19-2151421B03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89A2942D-1C1B-4AFF-9818-DA7B73EA48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2B61C5D3-5852-403F-B4BA-A64B933120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EF62A1A7-26C1-4804-93CB-A07F356CA3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490A1082-3E3A-4C61-9613-910BB024A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5F452D69-A1DB-4A06-B933-896AED8619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45D6626-A6F2-4475-922C-BE42D3365F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ECFEB13-5D98-43DB-8DFF-78327AE138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29DA4AFD-8D10-4660-A842-40F4D14347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2DBAFF0-48F5-43BB-87C6-CE56A16B63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7138F34-89A0-41C1-AA36-677F47F5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  <a:cs typeface="Calibri Light"/>
              </a:rPr>
              <a:t> Sculpture et </a:t>
            </a:r>
            <a:r>
              <a:rPr lang="en-US" err="1">
                <a:solidFill>
                  <a:schemeClr val="bg1"/>
                </a:solidFill>
                <a:cs typeface="Calibri Light"/>
              </a:rPr>
              <a:t>céramique</a:t>
            </a:r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B1AA5289-F816-4FF7-91CF-108A0CE9E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073" y="612574"/>
            <a:ext cx="4830683" cy="3864547"/>
          </a:xfrm>
          <a:prstGeom prst="rect">
            <a:avLst/>
          </a:prstGeom>
        </p:spPr>
      </p:pic>
      <p:pic>
        <p:nvPicPr>
          <p:cNvPr id="4" name="Image 4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A0BDA682-78DA-483B-B2C4-9E5E95F41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86" r="15104" b="-1"/>
          <a:stretch/>
        </p:blipFill>
        <p:spPr>
          <a:xfrm>
            <a:off x="6691202" y="626940"/>
            <a:ext cx="4431990" cy="386454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3F09DCA-5BDB-466E-A92B-A588DDDD295A}"/>
              </a:ext>
            </a:extLst>
          </p:cNvPr>
          <p:cNvSpPr txBox="1"/>
          <p:nvPr/>
        </p:nvSpPr>
        <p:spPr>
          <a:xfrm>
            <a:off x="1787912" y="4343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La </a:t>
            </a:r>
            <a:r>
              <a:rPr lang="fr-FR" err="1"/>
              <a:t>chêvre</a:t>
            </a:r>
            <a:r>
              <a:rPr lang="fr-FR"/>
              <a:t>, 1950.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5627F7A-290B-44A3-8209-A781BEE074A2}"/>
              </a:ext>
            </a:extLst>
          </p:cNvPr>
          <p:cNvSpPr txBox="1"/>
          <p:nvPr/>
        </p:nvSpPr>
        <p:spPr>
          <a:xfrm>
            <a:off x="7029450" y="4495800"/>
            <a:ext cx="32194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Taureau debout, 1948</a:t>
            </a:r>
          </a:p>
        </p:txBody>
      </p:sp>
    </p:spTree>
    <p:extLst>
      <p:ext uri="{BB962C8B-B14F-4D97-AF65-F5344CB8AC3E}">
        <p14:creationId xmlns:p14="http://schemas.microsoft.com/office/powerpoint/2010/main" val="1098523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5C197B-9DA4-4144-9ACF-C8A63E380E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2C85C5E-FBBF-4447-8558-B5C5E6DDF6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8635E97-E4CC-4738-9DEB-AE63C8D7A5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AAE46E8-D6BC-4A98-879A-0AFD8F6A4B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10A72EB-A452-4293-B377-47BABE7219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8101224-713E-4D28-B05A-CF0A56E598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EA3F6E4-F1B7-4D2F-9652-3618CC7203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A6D6F82-752B-4ADD-A800-79D68A7296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B004FB3-6426-4503-AE95-EB15676E0F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38553780-C865-46B3-BB91-D5DBB1102F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B3050C8-3614-4E89-9F1C-C67BB9CE5C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72DBE2DE-87C7-4AB1-950E-DFCDC38F15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9AF3BC82-2F28-4798-8985-293584EA64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180167F-2314-4D1E-A0A9-2809001EC0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FCBDF3C-AF82-4CF2-BF18-DD187C59FE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57900165-1B44-4C5E-A251-41CB7195E2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2781377-E384-4B5A-9361-E72001D1A4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4D3DDE9-56C8-40A9-8971-128939F6B2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7481932-1601-4A58-843E-2FFF0FECF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060039F-5F83-44FD-9BA2-92F3D6281A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388DF2-4BFA-41B2-B9DA-DA4786489B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C5F070-03F5-4DB1-AEFB-CF61484DC6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C8523F4-682F-4D2B-95A0-D6400EC365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E08E735-8660-4B10-8380-EB1BB31FC0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BE291DF-14F1-4F06-814A-5DB714DF3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  <a:cs typeface="Calibri Light"/>
              </a:rPr>
              <a:t>Deux  </a:t>
            </a:r>
            <a:r>
              <a:rPr lang="en-US" err="1">
                <a:solidFill>
                  <a:schemeClr val="bg1"/>
                </a:solidFill>
                <a:cs typeface="Calibri Light"/>
              </a:rPr>
              <a:t>peintures</a:t>
            </a:r>
            <a:r>
              <a:rPr lang="en-US">
                <a:solidFill>
                  <a:schemeClr val="bg1"/>
                </a:solidFill>
                <a:cs typeface="Calibri Light"/>
              </a:rPr>
              <a:t> </a:t>
            </a:r>
            <a:r>
              <a:rPr lang="en-US" err="1">
                <a:solidFill>
                  <a:schemeClr val="bg1"/>
                </a:solidFill>
                <a:cs typeface="Calibri Light"/>
              </a:rPr>
              <a:t>célèbres</a:t>
            </a:r>
            <a:r>
              <a:rPr lang="en-US">
                <a:solidFill>
                  <a:schemeClr val="bg1"/>
                </a:solidFill>
                <a:cs typeface="Calibri Light"/>
              </a:rPr>
              <a:t>.</a:t>
            </a:r>
          </a:p>
        </p:txBody>
      </p:sp>
      <p:pic>
        <p:nvPicPr>
          <p:cNvPr id="4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7819685-6420-4206-84B0-42CFEB8B2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561" r="-2" b="6795"/>
          <a:stretch/>
        </p:blipFill>
        <p:spPr>
          <a:xfrm>
            <a:off x="-92344" y="57737"/>
            <a:ext cx="5997616" cy="5058947"/>
          </a:xfrm>
          <a:custGeom>
            <a:avLst/>
            <a:gdLst/>
            <a:ahLst/>
            <a:cxnLst/>
            <a:rect l="l" t="t" r="r" b="b"/>
            <a:pathLst>
              <a:path w="5997636" h="5058957">
                <a:moveTo>
                  <a:pt x="0" y="0"/>
                </a:moveTo>
                <a:lnTo>
                  <a:pt x="5997636" y="0"/>
                </a:lnTo>
                <a:lnTo>
                  <a:pt x="5997636" y="5054177"/>
                </a:lnTo>
                <a:lnTo>
                  <a:pt x="5313331" y="5058872"/>
                </a:lnTo>
                <a:cubicBezTo>
                  <a:pt x="3800480" y="5061253"/>
                  <a:pt x="2093145" y="5014406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</p:spPr>
      </p:pic>
      <p:pic>
        <p:nvPicPr>
          <p:cNvPr id="5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23BDA26-9353-4BBD-B527-AFD3E372A3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4" r="14349" b="-1"/>
          <a:stretch/>
        </p:blipFill>
        <p:spPr>
          <a:xfrm>
            <a:off x="5830070" y="10"/>
            <a:ext cx="6015566" cy="5051679"/>
          </a:xfrm>
          <a:custGeom>
            <a:avLst/>
            <a:gdLst/>
            <a:ahLst/>
            <a:cxnLst/>
            <a:rect l="l" t="t" r="r" b="b"/>
            <a:pathLst>
              <a:path w="6015566" h="5051689">
                <a:moveTo>
                  <a:pt x="0" y="0"/>
                </a:moveTo>
                <a:lnTo>
                  <a:pt x="6015566" y="0"/>
                </a:lnTo>
                <a:lnTo>
                  <a:pt x="6015566" y="259692"/>
                </a:lnTo>
                <a:lnTo>
                  <a:pt x="6015566" y="3542069"/>
                </a:lnTo>
                <a:lnTo>
                  <a:pt x="6015566" y="3734194"/>
                </a:lnTo>
                <a:lnTo>
                  <a:pt x="6015566" y="4710012"/>
                </a:lnTo>
                <a:lnTo>
                  <a:pt x="5937369" y="4718295"/>
                </a:lnTo>
                <a:cubicBezTo>
                  <a:pt x="3963074" y="4916244"/>
                  <a:pt x="2060718" y="5009247"/>
                  <a:pt x="577163" y="5041852"/>
                </a:cubicBezTo>
                <a:lnTo>
                  <a:pt x="0" y="5051689"/>
                </a:lnTo>
                <a:close/>
              </a:path>
            </a:pathLst>
          </a:cu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0C17087-912D-4E31-B036-0FD02864C403}"/>
              </a:ext>
            </a:extLst>
          </p:cNvPr>
          <p:cNvSpPr txBox="1"/>
          <p:nvPr/>
        </p:nvSpPr>
        <p:spPr>
          <a:xfrm>
            <a:off x="685800" y="5114925"/>
            <a:ext cx="50768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/>
              <a:t>Les demoiselles d'Avignon , 1907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674287F-0BE7-4529-9445-3CF6B0BB047F}"/>
              </a:ext>
            </a:extLst>
          </p:cNvPr>
          <p:cNvSpPr txBox="1"/>
          <p:nvPr/>
        </p:nvSpPr>
        <p:spPr>
          <a:xfrm>
            <a:off x="6819900" y="5057775"/>
            <a:ext cx="41148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/>
              <a:t>Guernica, 1937</a:t>
            </a:r>
          </a:p>
        </p:txBody>
      </p:sp>
    </p:spTree>
    <p:extLst>
      <p:ext uri="{BB962C8B-B14F-4D97-AF65-F5344CB8AC3E}">
        <p14:creationId xmlns:p14="http://schemas.microsoft.com/office/powerpoint/2010/main" val="171692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9A517D76-CE12-47A5-BD95-9A8F05070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A2F2F994-D93C-4552-B9AD-DA9E8C94BF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502B8064-B713-4DB8-AC36-3E576B348A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1D700A84-AE55-4EDE-A656-62806F504E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E04FC3D0-B839-4900-B5C8-86C7944573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731A8D63-72B9-496F-BB43-DDD90FC7E2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5B167ED7-B36F-4DDE-B273-7A309BD0F7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1178D32B-E32A-4691-84EB-5FE693D3B1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AB800FF0-63F8-4B30-96F4-E9601D0267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A4616F81-02F6-4A18-949C-FB6CBA2006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D31D2123-B363-42F3-8A04-43048C7BAC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C60973D3-0B9D-465C-8FD3-266BBA49ED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C6655AC3-A1D6-4A0B-861F-F94CB5F0D1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E8850C4A-AFA5-499E-8E1C-176A59C88B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C06F8D4-97B5-4836-AD19-2151421B03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89A2942D-1C1B-4AFF-9818-DA7B73EA48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2B61C5D3-5852-403F-B4BA-A64B933120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EF62A1A7-26C1-4804-93CB-A07F356CA3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490A1082-3E3A-4C61-9613-910BB024A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5F452D69-A1DB-4A06-B933-896AED8619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45D6626-A6F2-4475-922C-BE42D3365F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ECFEB13-5D98-43DB-8DFF-78327AE138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29DA4AFD-8D10-4660-A842-40F4D14347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2DBAFF0-48F5-43BB-87C6-CE56A16B63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970A98CA-71CF-41CD-937B-850795886A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F326EE7-A508-4EF7-AFBF-63D7A596E9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E5D2B1BD-1F12-4523-A9CC-D3186D5426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741741D2-ED67-4813-83F3-5EB418BB69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">
              <a:extLst>
                <a:ext uri="{FF2B5EF4-FFF2-40B4-BE49-F238E27FC236}">
                  <a16:creationId xmlns:a16="http://schemas.microsoft.com/office/drawing/2014/main" id="{FF2A87CA-AEEF-44CB-AE35-AA98FE9B44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651423C2-A694-4809-8972-E7C432E60E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id="{B49B31D5-A22A-4C8A-8516-3DEEFAF469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">
              <a:extLst>
                <a:ext uri="{FF2B5EF4-FFF2-40B4-BE49-F238E27FC236}">
                  <a16:creationId xmlns:a16="http://schemas.microsoft.com/office/drawing/2014/main" id="{177DF76B-4383-4F06-8125-43E9162D27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1">
              <a:extLst>
                <a:ext uri="{FF2B5EF4-FFF2-40B4-BE49-F238E27FC236}">
                  <a16:creationId xmlns:a16="http://schemas.microsoft.com/office/drawing/2014/main" id="{1F488673-3613-4D34-BF97-A4B6ADA63C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2">
              <a:extLst>
                <a:ext uri="{FF2B5EF4-FFF2-40B4-BE49-F238E27FC236}">
                  <a16:creationId xmlns:a16="http://schemas.microsoft.com/office/drawing/2014/main" id="{26877494-71D4-4879-8E63-55A8239AB4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3">
              <a:extLst>
                <a:ext uri="{FF2B5EF4-FFF2-40B4-BE49-F238E27FC236}">
                  <a16:creationId xmlns:a16="http://schemas.microsoft.com/office/drawing/2014/main" id="{8DC06A40-DE2B-41AF-A528-2E900DD56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4">
              <a:extLst>
                <a:ext uri="{FF2B5EF4-FFF2-40B4-BE49-F238E27FC236}">
                  <a16:creationId xmlns:a16="http://schemas.microsoft.com/office/drawing/2014/main" id="{768B663C-FBC1-4556-9328-EAF4995DC2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5">
              <a:extLst>
                <a:ext uri="{FF2B5EF4-FFF2-40B4-BE49-F238E27FC236}">
                  <a16:creationId xmlns:a16="http://schemas.microsoft.com/office/drawing/2014/main" id="{2BD7EBB2-5F33-4651-9A8D-22BB0EFEC6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6">
              <a:extLst>
                <a:ext uri="{FF2B5EF4-FFF2-40B4-BE49-F238E27FC236}">
                  <a16:creationId xmlns:a16="http://schemas.microsoft.com/office/drawing/2014/main" id="{515B1D80-2CCA-480A-9E73-5AE4D385DC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7">
              <a:extLst>
                <a:ext uri="{FF2B5EF4-FFF2-40B4-BE49-F238E27FC236}">
                  <a16:creationId xmlns:a16="http://schemas.microsoft.com/office/drawing/2014/main" id="{FDBE8DEF-819D-4AA7-8815-52EB22ACF0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8">
              <a:extLst>
                <a:ext uri="{FF2B5EF4-FFF2-40B4-BE49-F238E27FC236}">
                  <a16:creationId xmlns:a16="http://schemas.microsoft.com/office/drawing/2014/main" id="{AE90681D-42FE-4C0F-80CA-EA05785E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9">
              <a:extLst>
                <a:ext uri="{FF2B5EF4-FFF2-40B4-BE49-F238E27FC236}">
                  <a16:creationId xmlns:a16="http://schemas.microsoft.com/office/drawing/2014/main" id="{FA86AD07-319B-411F-AC45-AA52F8D3C3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">
              <a:extLst>
                <a:ext uri="{FF2B5EF4-FFF2-40B4-BE49-F238E27FC236}">
                  <a16:creationId xmlns:a16="http://schemas.microsoft.com/office/drawing/2014/main" id="{C859D20C-F34C-48EB-BE36-9CEE77C2C0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1">
              <a:extLst>
                <a:ext uri="{FF2B5EF4-FFF2-40B4-BE49-F238E27FC236}">
                  <a16:creationId xmlns:a16="http://schemas.microsoft.com/office/drawing/2014/main" id="{E65C4ECC-A417-4C0C-B0DA-45536454B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2">
              <a:extLst>
                <a:ext uri="{FF2B5EF4-FFF2-40B4-BE49-F238E27FC236}">
                  <a16:creationId xmlns:a16="http://schemas.microsoft.com/office/drawing/2014/main" id="{CC6F4AC2-FAA9-45AD-A4BC-8237BCE702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3">
              <a:extLst>
                <a:ext uri="{FF2B5EF4-FFF2-40B4-BE49-F238E27FC236}">
                  <a16:creationId xmlns:a16="http://schemas.microsoft.com/office/drawing/2014/main" id="{4A9DE6F0-4620-4084-B281-FE044DB2C8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7FEE73E-FB69-4E9E-BF08-78CA188625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39" y="0"/>
            <a:ext cx="12191695" cy="41979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 5" descr="Une image contenant texte, bâtiment, extérieur, magasin&#10;&#10;Description générée automatiquement">
            <a:extLst>
              <a:ext uri="{FF2B5EF4-FFF2-40B4-BE49-F238E27FC236}">
                <a16:creationId xmlns:a16="http://schemas.microsoft.com/office/drawing/2014/main" id="{534F370F-3876-40BB-ABAA-0B523B09C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0" r="31970" b="-1"/>
          <a:stretch/>
        </p:blipFill>
        <p:spPr>
          <a:xfrm>
            <a:off x="6252975" y="80815"/>
            <a:ext cx="5935857" cy="4040190"/>
          </a:xfrm>
          <a:prstGeom prst="rect">
            <a:avLst/>
          </a:prstGeom>
          <a:ln w="12700">
            <a:noFill/>
          </a:ln>
        </p:spPr>
      </p:pic>
      <p:pic>
        <p:nvPicPr>
          <p:cNvPr id="3" name="Image 3" descr="Une image contenant vieux, bâtiment, blanc, noir&#10;&#10;Description générée automatiquement">
            <a:extLst>
              <a:ext uri="{FF2B5EF4-FFF2-40B4-BE49-F238E27FC236}">
                <a16:creationId xmlns:a16="http://schemas.microsoft.com/office/drawing/2014/main" id="{B5ED2120-F7C7-4535-8609-C1BF3C18D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025" r="1426" b="1"/>
          <a:stretch/>
        </p:blipFill>
        <p:spPr>
          <a:xfrm>
            <a:off x="161248" y="80815"/>
            <a:ext cx="5935815" cy="4040190"/>
          </a:xfrm>
          <a:prstGeom prst="rect">
            <a:avLst/>
          </a:prstGeom>
          <a:ln w="12700">
            <a:noFill/>
          </a:ln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D45FA45-1472-4C71-BA56-6BFB628AD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124" name="Isosceles Triangle 39">
              <a:extLst>
                <a:ext uri="{FF2B5EF4-FFF2-40B4-BE49-F238E27FC236}">
                  <a16:creationId xmlns:a16="http://schemas.microsoft.com/office/drawing/2014/main" id="{72B03240-6F06-45A1-9634-C4D45839D3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43366D9C-D995-48FE-B2BD-ECE2EE2A4C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F8FDE5E-E409-4640-AC3C-B9774B02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43" y="4293388"/>
            <a:ext cx="10950019" cy="1232573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400"/>
              <a:t>Le Bateau </a:t>
            </a:r>
            <a:r>
              <a:rPr lang="en-US" sz="3400" err="1"/>
              <a:t>Lavoir</a:t>
            </a:r>
            <a:r>
              <a:rPr lang="en-US" sz="3400"/>
              <a:t>, son atelier à Montmartre </a:t>
            </a:r>
            <a:br>
              <a:rPr lang="en-US" sz="3400"/>
            </a:br>
            <a:r>
              <a:rPr lang="en-US" sz="3400"/>
              <a:t> début du 20 siècle    et </a:t>
            </a:r>
            <a:r>
              <a:rPr lang="en-US" sz="3400" err="1"/>
              <a:t>aujourd'hui</a:t>
            </a:r>
            <a:r>
              <a:rPr lang="en-US" sz="3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689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8EBD06-D752-47E7-91FE-F6A8CF60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383974"/>
            <a:ext cx="3865695" cy="5147009"/>
          </a:xfrm>
        </p:spPr>
        <p:txBody>
          <a:bodyPr>
            <a:normAutofit/>
          </a:bodyPr>
          <a:lstStyle/>
          <a:p>
            <a:pPr algn="r"/>
            <a:r>
              <a:rPr lang="fr-FR" sz="4400">
                <a:solidFill>
                  <a:schemeClr val="tx1"/>
                </a:solidFill>
                <a:ea typeface="+mj-lt"/>
                <a:cs typeface="+mj-lt"/>
              </a:rPr>
              <a:t> </a:t>
            </a:r>
            <a:endParaRPr lang="fr-FR" sz="4400">
              <a:solidFill>
                <a:schemeClr val="tx1"/>
              </a:solidFill>
            </a:endParaRPr>
          </a:p>
          <a:p>
            <a:pPr algn="r"/>
            <a:endParaRPr lang="fr-FR" sz="4400">
              <a:solidFill>
                <a:schemeClr val="tx1"/>
              </a:solidFill>
              <a:cs typeface="Calibri Light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space réservé du contenu 2">
            <a:extLst>
              <a:ext uri="{FF2B5EF4-FFF2-40B4-BE49-F238E27FC236}">
                <a16:creationId xmlns:a16="http://schemas.microsoft.com/office/drawing/2014/main" id="{64E00AA6-30CC-40E1-9A5A-18418FFF8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fr-FR" sz="11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fr-FR" sz="11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fr-FR" sz="11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fr-FR" sz="1100">
              <a:ea typeface="+mn-lt"/>
              <a:cs typeface="+mn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FR" sz="1100">
                <a:ea typeface="+mn-lt"/>
                <a:cs typeface="+mn-lt"/>
              </a:rPr>
              <a:t>Pablo Picasso est l'un des peintres les plus importants du </a:t>
            </a:r>
            <a:r>
              <a:rPr lang="fr-FR" sz="1100" cap="small">
                <a:ea typeface="+mn-lt"/>
                <a:cs typeface="+mn-lt"/>
                <a:hlinkClick r:id="rId2"/>
              </a:rPr>
              <a:t>xx</a:t>
            </a:r>
            <a:r>
              <a:rPr lang="fr-FR" sz="1100" baseline="30000">
                <a:ea typeface="+mn-lt"/>
                <a:cs typeface="+mn-lt"/>
                <a:hlinkClick r:id="rId2"/>
              </a:rPr>
              <a:t>e</a:t>
            </a:r>
            <a:r>
              <a:rPr lang="fr-FR" sz="1100">
                <a:ea typeface="+mn-lt"/>
                <a:cs typeface="+mn-lt"/>
                <a:hlinkClick r:id="rId2"/>
              </a:rPr>
              <a:t> siècle</a:t>
            </a:r>
            <a:r>
              <a:rPr lang="fr-FR" sz="1100">
                <a:ea typeface="+mn-lt"/>
                <a:cs typeface="+mn-lt"/>
              </a:rPr>
              <a:t>.</a:t>
            </a:r>
            <a:endParaRPr lang="fr-FR" sz="1100"/>
          </a:p>
          <a:p>
            <a:pPr marL="0" indent="0">
              <a:lnSpc>
                <a:spcPct val="110000"/>
              </a:lnSpc>
              <a:buNone/>
            </a:pPr>
            <a:r>
              <a:rPr lang="fr-FR" sz="1100">
                <a:ea typeface="+mn-lt"/>
                <a:cs typeface="+mn-lt"/>
              </a:rPr>
              <a:t>Il a réalisé aux alentours de : </a:t>
            </a:r>
          </a:p>
          <a:p>
            <a:pPr>
              <a:lnSpc>
                <a:spcPct val="110000"/>
              </a:lnSpc>
            </a:pPr>
            <a:r>
              <a:rPr lang="fr-FR" sz="1100">
                <a:ea typeface="+mn-lt"/>
                <a:cs typeface="+mn-lt"/>
              </a:rPr>
              <a:t>1 885 tableaux,</a:t>
            </a:r>
          </a:p>
          <a:p>
            <a:pPr>
              <a:lnSpc>
                <a:spcPct val="110000"/>
              </a:lnSpc>
            </a:pPr>
            <a:r>
              <a:rPr lang="fr-FR" sz="1100">
                <a:ea typeface="+mn-lt"/>
                <a:cs typeface="+mn-lt"/>
              </a:rPr>
              <a:t> 1 228 sculptures, </a:t>
            </a:r>
          </a:p>
          <a:p>
            <a:pPr>
              <a:lnSpc>
                <a:spcPct val="110000"/>
              </a:lnSpc>
            </a:pPr>
            <a:r>
              <a:rPr lang="fr-FR" sz="1100">
                <a:ea typeface="+mn-lt"/>
                <a:cs typeface="+mn-lt"/>
              </a:rPr>
              <a:t>2 880 céramiques, </a:t>
            </a:r>
          </a:p>
          <a:p>
            <a:pPr>
              <a:lnSpc>
                <a:spcPct val="110000"/>
              </a:lnSpc>
            </a:pPr>
            <a:r>
              <a:rPr lang="fr-FR" sz="1100">
                <a:ea typeface="+mn-lt"/>
                <a:cs typeface="+mn-lt"/>
              </a:rPr>
              <a:t>7 089 dessins, </a:t>
            </a:r>
          </a:p>
          <a:p>
            <a:pPr>
              <a:lnSpc>
                <a:spcPct val="110000"/>
              </a:lnSpc>
            </a:pPr>
            <a:r>
              <a:rPr lang="fr-FR" sz="1100">
                <a:ea typeface="+mn-lt"/>
                <a:cs typeface="+mn-lt"/>
              </a:rPr>
              <a:t>342 tapisseries, </a:t>
            </a:r>
          </a:p>
          <a:p>
            <a:pPr>
              <a:lnSpc>
                <a:spcPct val="110000"/>
              </a:lnSpc>
            </a:pPr>
            <a:r>
              <a:rPr lang="fr-FR" sz="1100">
                <a:ea typeface="+mn-lt"/>
                <a:cs typeface="+mn-lt"/>
              </a:rPr>
              <a:t>150 carnets de croquis et </a:t>
            </a:r>
          </a:p>
          <a:p>
            <a:pPr>
              <a:lnSpc>
                <a:spcPct val="110000"/>
              </a:lnSpc>
            </a:pPr>
            <a:r>
              <a:rPr lang="fr-FR" sz="1100">
                <a:ea typeface="+mn-lt"/>
                <a:cs typeface="+mn-lt"/>
              </a:rPr>
              <a:t>30 000 estampes (gravures, lithographies, etc.) »</a:t>
            </a:r>
            <a:r>
              <a:rPr lang="fr-FR" sz="1100" baseline="30000">
                <a:ea typeface="+mn-lt"/>
                <a:cs typeface="+mn-lt"/>
                <a:hlinkClick r:id="rId3"/>
              </a:rPr>
              <a:t>1</a:t>
            </a:r>
            <a:r>
              <a:rPr lang="fr-FR" sz="1100">
                <a:ea typeface="+mn-lt"/>
                <a:cs typeface="+mn-lt"/>
              </a:rPr>
              <a:t>. </a:t>
            </a:r>
            <a:endParaRPr lang="fr-FR" sz="1100"/>
          </a:p>
          <a:p>
            <a:pPr>
              <a:lnSpc>
                <a:spcPct val="110000"/>
              </a:lnSpc>
            </a:pPr>
            <a:endParaRPr lang="fr-FR" sz="11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fr-FR" sz="11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fr-FR" sz="1100"/>
          </a:p>
          <a:p>
            <a:pPr>
              <a:lnSpc>
                <a:spcPct val="110000"/>
              </a:lnSpc>
            </a:pPr>
            <a:endParaRPr lang="fr-FR" sz="1100"/>
          </a:p>
        </p:txBody>
      </p:sp>
      <p:pic>
        <p:nvPicPr>
          <p:cNvPr id="8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135E1B47-B41F-42D7-9CEE-4090689DB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4" y="90023"/>
            <a:ext cx="2143125" cy="2143125"/>
          </a:xfrm>
          <a:prstGeom prst="rect">
            <a:avLst/>
          </a:prstGeom>
        </p:spPr>
      </p:pic>
      <p:pic>
        <p:nvPicPr>
          <p:cNvPr id="10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BBE91730-994A-424A-AFCC-A5F10389E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005" y="93276"/>
            <a:ext cx="1733550" cy="2638425"/>
          </a:xfrm>
          <a:prstGeom prst="rect">
            <a:avLst/>
          </a:prstGeom>
        </p:spPr>
      </p:pic>
      <p:pic>
        <p:nvPicPr>
          <p:cNvPr id="12" name="Image 13" descr="Une image contenant texte, graffiti&#10;&#10;Description générée automatiquement">
            <a:extLst>
              <a:ext uri="{FF2B5EF4-FFF2-40B4-BE49-F238E27FC236}">
                <a16:creationId xmlns:a16="http://schemas.microsoft.com/office/drawing/2014/main" id="{C59A0350-1C45-4BEB-9AC2-934FFC9A5F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485" y="2222694"/>
            <a:ext cx="1809750" cy="2524125"/>
          </a:xfrm>
          <a:prstGeom prst="rect">
            <a:avLst/>
          </a:prstGeom>
        </p:spPr>
      </p:pic>
      <p:pic>
        <p:nvPicPr>
          <p:cNvPr id="14" name="Image 14">
            <a:extLst>
              <a:ext uri="{FF2B5EF4-FFF2-40B4-BE49-F238E27FC236}">
                <a16:creationId xmlns:a16="http://schemas.microsoft.com/office/drawing/2014/main" id="{1ABD86EA-EBD5-48D9-80BC-9077CA59F9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346" y="2218048"/>
            <a:ext cx="2133600" cy="2143125"/>
          </a:xfrm>
          <a:prstGeom prst="rect">
            <a:avLst/>
          </a:prstGeom>
        </p:spPr>
      </p:pic>
      <p:pic>
        <p:nvPicPr>
          <p:cNvPr id="15" name="Image 15">
            <a:extLst>
              <a:ext uri="{FF2B5EF4-FFF2-40B4-BE49-F238E27FC236}">
                <a16:creationId xmlns:a16="http://schemas.microsoft.com/office/drawing/2014/main" id="{56673FE7-58E5-4C72-B9B0-6EDD772641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7205" y="4350834"/>
            <a:ext cx="2743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1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9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11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Rectangle 34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space réservé du contenu 2">
            <a:extLst>
              <a:ext uri="{FF2B5EF4-FFF2-40B4-BE49-F238E27FC236}">
                <a16:creationId xmlns:a16="http://schemas.microsoft.com/office/drawing/2014/main" id="{292120C7-C5AF-49BB-8CCE-E455F8CB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817" y="693584"/>
            <a:ext cx="4099607" cy="5323041"/>
          </a:xfrm>
        </p:spPr>
        <p:txBody>
          <a:bodyPr>
            <a:normAutofit/>
          </a:bodyPr>
          <a:lstStyle/>
          <a:p>
            <a:r>
              <a:rPr lang="fr-FR"/>
              <a:t>Il est l'un des plus célèbres artistes du </a:t>
            </a:r>
            <a:r>
              <a:rPr lang="fr-FR" cap="small">
                <a:hlinkClick r:id="rId2"/>
              </a:rPr>
              <a:t>xx</a:t>
            </a:r>
            <a:r>
              <a:rPr lang="fr-FR">
                <a:hlinkClick r:id="rId2"/>
              </a:rPr>
              <a:t>e siècle</a:t>
            </a:r>
            <a:r>
              <a:rPr lang="fr-FR"/>
              <a:t> </a:t>
            </a:r>
            <a:endParaRPr lang="en-US"/>
          </a:p>
          <a:p>
            <a:r>
              <a:rPr lang="fr-FR"/>
              <a:t> Son œuvre a changé le cours de l'</a:t>
            </a:r>
            <a:r>
              <a:rPr lang="fr-FR">
                <a:hlinkClick r:id="rId3"/>
              </a:rPr>
              <a:t>art moderne</a:t>
            </a:r>
            <a:r>
              <a:rPr lang="fr-FR"/>
              <a:t>.</a:t>
            </a:r>
            <a:endParaRPr lang="en-US"/>
          </a:p>
          <a:p>
            <a:r>
              <a:rPr lang="fr-FR"/>
              <a:t> Il est d'ailleurs le premier à avoir exposé de son vivant au </a:t>
            </a:r>
            <a:r>
              <a:rPr lang="fr-FR">
                <a:hlinkClick r:id="rId4"/>
              </a:rPr>
              <a:t>musée du Louvre</a:t>
            </a:r>
            <a:r>
              <a:rPr lang="fr-FR"/>
              <a:t> À </a:t>
            </a:r>
            <a:r>
              <a:rPr lang="fr-FR">
                <a:hlinkClick r:id="rId5"/>
              </a:rPr>
              <a:t>Paris</a:t>
            </a:r>
            <a:r>
              <a:rPr lang="fr-FR"/>
              <a:t>. </a:t>
            </a:r>
            <a:endParaRPr lang="en-US"/>
          </a:p>
          <a:p>
            <a:r>
              <a:rPr lang="fr-FR"/>
              <a:t>Il avait alors 91 ans.</a:t>
            </a:r>
            <a:endParaRPr lang="en-US">
              <a:ea typeface="+mn-lt"/>
              <a:cs typeface="+mn-lt"/>
            </a:endParaRPr>
          </a:p>
          <a:p>
            <a:endParaRPr lang="fr-FR">
              <a:ea typeface="+mn-lt"/>
              <a:cs typeface="+mn-lt"/>
            </a:endParaRPr>
          </a:p>
          <a:p>
            <a:pPr marL="0" indent="0">
              <a:buNone/>
            </a:pPr>
            <a:r>
              <a:rPr lang="fr-FR">
                <a:ea typeface="+mn-lt"/>
                <a:cs typeface="+mn-lt"/>
                <a:hlinkClick r:id="rId6"/>
              </a:rPr>
              <a:t>https://www.ina.fr/ina-eclaire-actu/video/caf89033275/picasso-au-louvre</a:t>
            </a:r>
            <a:endParaRPr lang="fr-FR">
              <a:ea typeface="+mn-lt"/>
              <a:cs typeface="+mn-lt"/>
            </a:endParaRPr>
          </a:p>
          <a:p>
            <a:pPr marL="0" indent="0">
              <a:buNone/>
            </a:pPr>
            <a:endParaRPr lang="fr-FR"/>
          </a:p>
        </p:txBody>
      </p:sp>
      <p:pic>
        <p:nvPicPr>
          <p:cNvPr id="80" name="Image 80" descr="Une image contenant texte, personne, journal&#10;&#10;Description générée automatiquement">
            <a:extLst>
              <a:ext uri="{FF2B5EF4-FFF2-40B4-BE49-F238E27FC236}">
                <a16:creationId xmlns:a16="http://schemas.microsoft.com/office/drawing/2014/main" id="{BE26C808-E7D9-486C-90D4-C4FA7F4D3C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912" y="793596"/>
            <a:ext cx="5066371" cy="505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4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53ED2-C457-4658-B6BC-46C24041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E66F70-28C9-4AA3-8945-EFC2A7E5B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9600" dirty="0"/>
              <a:t>FIN </a:t>
            </a:r>
          </a:p>
        </p:txBody>
      </p:sp>
    </p:spTree>
    <p:extLst>
      <p:ext uri="{BB962C8B-B14F-4D97-AF65-F5344CB8AC3E}">
        <p14:creationId xmlns:p14="http://schemas.microsoft.com/office/powerpoint/2010/main" val="405899587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Grand écran</PresentationFormat>
  <Paragraphs>36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Calibri Light</vt:lpstr>
      <vt:lpstr>Rockwell</vt:lpstr>
      <vt:lpstr>Wingdings</vt:lpstr>
      <vt:lpstr>Atlas</vt:lpstr>
      <vt:lpstr>Thibaut Bélot vous présente  Pablo Picasso  </vt:lpstr>
      <vt:lpstr>         Pablo  Picasso </vt:lpstr>
      <vt:lpstr>Est un  artiste peintre et   sculpteur </vt:lpstr>
      <vt:lpstr> Sculpture et céramique</vt:lpstr>
      <vt:lpstr>Deux  peintures célèbres.</vt:lpstr>
      <vt:lpstr>Le Bateau Lavoir, son atelier à Montmartre   début du 20 siècle    et aujourd'hui.</vt:lpstr>
      <vt:lpstr> 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Administrateur</cp:lastModifiedBy>
  <cp:revision>6</cp:revision>
  <dcterms:created xsi:type="dcterms:W3CDTF">2022-01-17T14:19:45Z</dcterms:created>
  <dcterms:modified xsi:type="dcterms:W3CDTF">2022-02-04T08:24:13Z</dcterms:modified>
</cp:coreProperties>
</file>