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56" r:id="rId4"/>
    <p:sldId id="258" r:id="rId5"/>
  </p:sldIdLst>
  <p:sldSz cx="6858000" cy="9144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912" y="168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smtClean="0"/>
              <a:t>Modifiez le style du titre</a:t>
            </a:r>
            <a:endParaRPr lang="fr-F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618C21B-E729-4FC1-8583-1A105A4071D9}" type="datetimeFigureOut">
              <a:rPr lang="fr-FR" smtClean="0"/>
              <a:t>01/03/2015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A6FF8C-309F-413E-9323-7F501B5B6B3D}" type="slidenum">
              <a:rPr lang="fr-FR" smtClean="0"/>
              <a:t>‹N°›</a:t>
            </a:fld>
            <a:endParaRPr lang="fr-FR"/>
          </a:p>
        </p:txBody>
      </p:sp>
    </p:spTree>
    <p:extLst>
      <p:ext uri="{BB962C8B-B14F-4D97-AF65-F5344CB8AC3E}">
        <p14:creationId xmlns:p14="http://schemas.microsoft.com/office/powerpoint/2010/main" val="365175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618C21B-E729-4FC1-8583-1A105A4071D9}" type="datetimeFigureOut">
              <a:rPr lang="fr-FR" smtClean="0"/>
              <a:t>01/03/2015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A6FF8C-309F-413E-9323-7F501B5B6B3D}" type="slidenum">
              <a:rPr lang="fr-FR" smtClean="0"/>
              <a:t>‹N°›</a:t>
            </a:fld>
            <a:endParaRPr lang="fr-FR"/>
          </a:p>
        </p:txBody>
      </p:sp>
    </p:spTree>
    <p:extLst>
      <p:ext uri="{BB962C8B-B14F-4D97-AF65-F5344CB8AC3E}">
        <p14:creationId xmlns:p14="http://schemas.microsoft.com/office/powerpoint/2010/main" val="336697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488951"/>
            <a:ext cx="1157288" cy="104013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57175" y="488951"/>
            <a:ext cx="3357563" cy="104013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618C21B-E729-4FC1-8583-1A105A4071D9}" type="datetimeFigureOut">
              <a:rPr lang="fr-FR" smtClean="0"/>
              <a:t>01/03/2015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A6FF8C-309F-413E-9323-7F501B5B6B3D}" type="slidenum">
              <a:rPr lang="fr-FR" smtClean="0"/>
              <a:t>‹N°›</a:t>
            </a:fld>
            <a:endParaRPr lang="fr-FR"/>
          </a:p>
        </p:txBody>
      </p:sp>
    </p:spTree>
    <p:extLst>
      <p:ext uri="{BB962C8B-B14F-4D97-AF65-F5344CB8AC3E}">
        <p14:creationId xmlns:p14="http://schemas.microsoft.com/office/powerpoint/2010/main" val="147012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618C21B-E729-4FC1-8583-1A105A4071D9}" type="datetimeFigureOut">
              <a:rPr lang="fr-FR" smtClean="0"/>
              <a:t>01/03/2015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A6FF8C-309F-413E-9323-7F501B5B6B3D}" type="slidenum">
              <a:rPr lang="fr-FR" smtClean="0"/>
              <a:t>‹N°›</a:t>
            </a:fld>
            <a:endParaRPr lang="fr-FR"/>
          </a:p>
        </p:txBody>
      </p:sp>
    </p:spTree>
    <p:extLst>
      <p:ext uri="{BB962C8B-B14F-4D97-AF65-F5344CB8AC3E}">
        <p14:creationId xmlns:p14="http://schemas.microsoft.com/office/powerpoint/2010/main" val="187721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618C21B-E729-4FC1-8583-1A105A4071D9}" type="datetimeFigureOut">
              <a:rPr lang="fr-FR" smtClean="0"/>
              <a:t>01/03/2015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A6FF8C-309F-413E-9323-7F501B5B6B3D}" type="slidenum">
              <a:rPr lang="fr-FR" smtClean="0"/>
              <a:t>‹N°›</a:t>
            </a:fld>
            <a:endParaRPr lang="fr-FR"/>
          </a:p>
        </p:txBody>
      </p:sp>
    </p:spTree>
    <p:extLst>
      <p:ext uri="{BB962C8B-B14F-4D97-AF65-F5344CB8AC3E}">
        <p14:creationId xmlns:p14="http://schemas.microsoft.com/office/powerpoint/2010/main" val="2448706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618C21B-E729-4FC1-8583-1A105A4071D9}" type="datetimeFigureOut">
              <a:rPr lang="fr-FR" smtClean="0"/>
              <a:t>01/03/2015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A6FF8C-309F-413E-9323-7F501B5B6B3D}" type="slidenum">
              <a:rPr lang="fr-FR" smtClean="0"/>
              <a:t>‹N°›</a:t>
            </a:fld>
            <a:endParaRPr lang="fr-FR"/>
          </a:p>
        </p:txBody>
      </p:sp>
    </p:spTree>
    <p:extLst>
      <p:ext uri="{BB962C8B-B14F-4D97-AF65-F5344CB8AC3E}">
        <p14:creationId xmlns:p14="http://schemas.microsoft.com/office/powerpoint/2010/main" val="1876415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618C21B-E729-4FC1-8583-1A105A4071D9}" type="datetimeFigureOut">
              <a:rPr lang="fr-FR" smtClean="0"/>
              <a:t>01/03/2015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CA6FF8C-309F-413E-9323-7F501B5B6B3D}" type="slidenum">
              <a:rPr lang="fr-FR" smtClean="0"/>
              <a:t>‹N°›</a:t>
            </a:fld>
            <a:endParaRPr lang="fr-FR"/>
          </a:p>
        </p:txBody>
      </p:sp>
    </p:spTree>
    <p:extLst>
      <p:ext uri="{BB962C8B-B14F-4D97-AF65-F5344CB8AC3E}">
        <p14:creationId xmlns:p14="http://schemas.microsoft.com/office/powerpoint/2010/main" val="2815478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618C21B-E729-4FC1-8583-1A105A4071D9}" type="datetimeFigureOut">
              <a:rPr lang="fr-FR" smtClean="0"/>
              <a:t>01/03/2015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CA6FF8C-309F-413E-9323-7F501B5B6B3D}" type="slidenum">
              <a:rPr lang="fr-FR" smtClean="0"/>
              <a:t>‹N°›</a:t>
            </a:fld>
            <a:endParaRPr lang="fr-FR"/>
          </a:p>
        </p:txBody>
      </p:sp>
    </p:spTree>
    <p:extLst>
      <p:ext uri="{BB962C8B-B14F-4D97-AF65-F5344CB8AC3E}">
        <p14:creationId xmlns:p14="http://schemas.microsoft.com/office/powerpoint/2010/main" val="3327020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18C21B-E729-4FC1-8583-1A105A4071D9}" type="datetimeFigureOut">
              <a:rPr lang="fr-FR" smtClean="0"/>
              <a:t>01/03/2015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CA6FF8C-309F-413E-9323-7F501B5B6B3D}" type="slidenum">
              <a:rPr lang="fr-FR" smtClean="0"/>
              <a:t>‹N°›</a:t>
            </a:fld>
            <a:endParaRPr lang="fr-FR"/>
          </a:p>
        </p:txBody>
      </p:sp>
    </p:spTree>
    <p:extLst>
      <p:ext uri="{BB962C8B-B14F-4D97-AF65-F5344CB8AC3E}">
        <p14:creationId xmlns:p14="http://schemas.microsoft.com/office/powerpoint/2010/main" val="737441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618C21B-E729-4FC1-8583-1A105A4071D9}" type="datetimeFigureOut">
              <a:rPr lang="fr-FR" smtClean="0"/>
              <a:t>01/03/2015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A6FF8C-309F-413E-9323-7F501B5B6B3D}" type="slidenum">
              <a:rPr lang="fr-FR" smtClean="0"/>
              <a:t>‹N°›</a:t>
            </a:fld>
            <a:endParaRPr lang="fr-FR"/>
          </a:p>
        </p:txBody>
      </p:sp>
    </p:spTree>
    <p:extLst>
      <p:ext uri="{BB962C8B-B14F-4D97-AF65-F5344CB8AC3E}">
        <p14:creationId xmlns:p14="http://schemas.microsoft.com/office/powerpoint/2010/main" val="247590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618C21B-E729-4FC1-8583-1A105A4071D9}" type="datetimeFigureOut">
              <a:rPr lang="fr-FR" smtClean="0"/>
              <a:t>01/03/2015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A6FF8C-309F-413E-9323-7F501B5B6B3D}" type="slidenum">
              <a:rPr lang="fr-FR" smtClean="0"/>
              <a:t>‹N°›</a:t>
            </a:fld>
            <a:endParaRPr lang="fr-FR"/>
          </a:p>
        </p:txBody>
      </p:sp>
    </p:spTree>
    <p:extLst>
      <p:ext uri="{BB962C8B-B14F-4D97-AF65-F5344CB8AC3E}">
        <p14:creationId xmlns:p14="http://schemas.microsoft.com/office/powerpoint/2010/main" val="411563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618C21B-E729-4FC1-8583-1A105A4071D9}" type="datetimeFigureOut">
              <a:rPr lang="fr-FR" smtClean="0"/>
              <a:t>01/03/2015</a:t>
            </a:fld>
            <a:endParaRPr lang="fr-FR"/>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CA6FF8C-309F-413E-9323-7F501B5B6B3D}" type="slidenum">
              <a:rPr lang="fr-FR" smtClean="0"/>
              <a:t>‹N°›</a:t>
            </a:fld>
            <a:endParaRPr lang="fr-FR"/>
          </a:p>
        </p:txBody>
      </p:sp>
    </p:spTree>
    <p:extLst>
      <p:ext uri="{BB962C8B-B14F-4D97-AF65-F5344CB8AC3E}">
        <p14:creationId xmlns:p14="http://schemas.microsoft.com/office/powerpoint/2010/main" val="786742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ww2-derniersecret.com/Bretagne/22.htm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2857496" y="6215074"/>
            <a:ext cx="3786190" cy="2640204"/>
          </a:xfrm>
          <a:prstGeom prst="rect">
            <a:avLst/>
          </a:prstGeom>
          <a:noFill/>
          <a:ln w="9525">
            <a:solidFill>
              <a:schemeClr val="accent1"/>
            </a:solid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3143248" y="3571868"/>
            <a:ext cx="1453628" cy="1362069"/>
          </a:xfrm>
          <a:prstGeom prst="rect">
            <a:avLst/>
          </a:prstGeom>
          <a:noFill/>
          <a:ln w="9525">
            <a:solidFill>
              <a:schemeClr val="accent1"/>
            </a:solid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1000108" y="3786182"/>
            <a:ext cx="1928850" cy="1262617"/>
          </a:xfrm>
          <a:prstGeom prst="rect">
            <a:avLst/>
          </a:prstGeom>
          <a:noFill/>
          <a:ln w="9525">
            <a:solidFill>
              <a:schemeClr val="accent1"/>
            </a:solidFill>
            <a:miter lim="800000"/>
            <a:headEnd/>
            <a:tailEnd/>
          </a:ln>
        </p:spPr>
      </p:pic>
      <p:sp>
        <p:nvSpPr>
          <p:cNvPr id="12" name="ZoneTexte 11"/>
          <p:cNvSpPr txBox="1"/>
          <p:nvPr/>
        </p:nvSpPr>
        <p:spPr>
          <a:xfrm>
            <a:off x="1357298" y="0"/>
            <a:ext cx="3071834" cy="369332"/>
          </a:xfrm>
          <a:prstGeom prst="rect">
            <a:avLst/>
          </a:prstGeom>
          <a:noFill/>
        </p:spPr>
        <p:txBody>
          <a:bodyPr wrap="square" rtlCol="0">
            <a:spAutoFit/>
          </a:bodyPr>
          <a:lstStyle/>
          <a:p>
            <a:pPr algn="ctr"/>
            <a:r>
              <a:rPr lang="br-FR" b="1" smtClean="0">
                <a:latin typeface="Agency FB" pitchFamily="34" charset="0"/>
              </a:rPr>
              <a:t>AR </a:t>
            </a:r>
            <a:r>
              <a:rPr lang="br-FR" b="1" smtClean="0">
                <a:latin typeface="Agency FB" pitchFamily="34" charset="0"/>
              </a:rPr>
              <a:t>REZISTAÑS</a:t>
            </a:r>
            <a:endParaRPr lang="br-FR" b="1" dirty="0">
              <a:latin typeface="Agency FB" pitchFamily="34" charset="0"/>
            </a:endParaRPr>
          </a:p>
        </p:txBody>
      </p:sp>
      <p:pic>
        <p:nvPicPr>
          <p:cNvPr id="1034" name="Picture 10"/>
          <p:cNvPicPr>
            <a:picLocks noChangeAspect="1" noChangeArrowheads="1"/>
          </p:cNvPicPr>
          <p:nvPr/>
        </p:nvPicPr>
        <p:blipFill>
          <a:blip r:embed="rId5" cstate="print"/>
          <a:srcRect/>
          <a:stretch>
            <a:fillRect/>
          </a:stretch>
        </p:blipFill>
        <p:spPr bwMode="auto">
          <a:xfrm>
            <a:off x="5143512" y="214282"/>
            <a:ext cx="1448482" cy="1071538"/>
          </a:xfrm>
          <a:prstGeom prst="rect">
            <a:avLst/>
          </a:prstGeom>
          <a:noFill/>
          <a:ln w="9525">
            <a:solidFill>
              <a:schemeClr val="accent1"/>
            </a:solidFill>
            <a:miter lim="800000"/>
            <a:headEnd/>
            <a:tailEnd/>
          </a:ln>
        </p:spPr>
      </p:pic>
      <p:sp>
        <p:nvSpPr>
          <p:cNvPr id="15" name="ZoneTexte 14"/>
          <p:cNvSpPr txBox="1"/>
          <p:nvPr/>
        </p:nvSpPr>
        <p:spPr>
          <a:xfrm>
            <a:off x="0" y="2099555"/>
            <a:ext cx="6858000" cy="307777"/>
          </a:xfrm>
          <a:prstGeom prst="rect">
            <a:avLst/>
          </a:prstGeom>
          <a:noFill/>
        </p:spPr>
        <p:txBody>
          <a:bodyPr wrap="square" rtlCol="0">
            <a:spAutoFit/>
          </a:bodyPr>
          <a:lstStyle/>
          <a:p>
            <a:r>
              <a:rPr lang="br-FR" sz="1400" b="1" u="sng" smtClean="0">
                <a:latin typeface="Arial Rounded MT Bold" pitchFamily="34" charset="0"/>
              </a:rPr>
              <a:t>II</a:t>
            </a:r>
            <a:r>
              <a:rPr lang="br-FR" sz="1400" b="1" u="sng" smtClean="0">
                <a:latin typeface="Arial Rounded MT Bold" pitchFamily="34" charset="0"/>
              </a:rPr>
              <a:t>. </a:t>
            </a:r>
            <a:r>
              <a:rPr lang="br-FR" sz="1400" b="1" u="sng" dirty="0" smtClean="0">
                <a:latin typeface="Arial Rounded MT Bold" pitchFamily="34" charset="0"/>
              </a:rPr>
              <a:t>Deroù </a:t>
            </a:r>
            <a:r>
              <a:rPr lang="br-FR" sz="1400" b="1" u="sng" smtClean="0">
                <a:latin typeface="Arial Rounded MT Bold" pitchFamily="34" charset="0"/>
              </a:rPr>
              <a:t>ar </a:t>
            </a:r>
            <a:r>
              <a:rPr lang="br-FR" sz="1400" b="1" u="sng" smtClean="0">
                <a:latin typeface="Arial Rounded MT Bold" pitchFamily="34" charset="0"/>
              </a:rPr>
              <a:t>Rezistañs</a:t>
            </a:r>
            <a:endParaRPr lang="br-FR" sz="1400" b="1" u="sng" dirty="0">
              <a:latin typeface="Arial Rounded MT Bold" pitchFamily="34" charset="0"/>
            </a:endParaRPr>
          </a:p>
        </p:txBody>
      </p:sp>
      <p:sp>
        <p:nvSpPr>
          <p:cNvPr id="16" name="ZoneTexte 15"/>
          <p:cNvSpPr txBox="1"/>
          <p:nvPr/>
        </p:nvSpPr>
        <p:spPr>
          <a:xfrm>
            <a:off x="-6194" y="2400199"/>
            <a:ext cx="6864194" cy="1200329"/>
          </a:xfrm>
          <a:prstGeom prst="rect">
            <a:avLst/>
          </a:prstGeom>
          <a:noFill/>
        </p:spPr>
        <p:txBody>
          <a:bodyPr wrap="square" rtlCol="0">
            <a:spAutoFit/>
          </a:bodyPr>
          <a:lstStyle/>
          <a:p>
            <a:r>
              <a:rPr lang="br-FR" sz="1200" dirty="0" smtClean="0"/>
              <a:t>1. Penaos e vez anvet an den e-penn </a:t>
            </a:r>
            <a:r>
              <a:rPr lang="br-FR" sz="1200" smtClean="0"/>
              <a:t>ar </a:t>
            </a:r>
            <a:r>
              <a:rPr lang="br-FR" sz="1200" smtClean="0"/>
              <a:t>Rezistañs</a:t>
            </a:r>
            <a:r>
              <a:rPr lang="br-FR" sz="1200" dirty="0" smtClean="0"/>
              <a:t>?.............................................</a:t>
            </a:r>
          </a:p>
          <a:p>
            <a:r>
              <a:rPr lang="br-FR" sz="1200" dirty="0" smtClean="0"/>
              <a:t>2. Pegoulz e oa bet ar galv savet gentañ?.........................................................</a:t>
            </a:r>
          </a:p>
          <a:p>
            <a:r>
              <a:rPr lang="br-FR" sz="1200" dirty="0" smtClean="0"/>
              <a:t>3. Piv e oa ar re gentañ é kemer perzh </a:t>
            </a:r>
            <a:r>
              <a:rPr lang="br-FR" sz="1200" smtClean="0"/>
              <a:t>er </a:t>
            </a:r>
            <a:r>
              <a:rPr lang="br-FR" sz="1200" smtClean="0"/>
              <a:t>Rezistañs</a:t>
            </a:r>
            <a:r>
              <a:rPr lang="br-FR" sz="1200" dirty="0" smtClean="0"/>
              <a:t>?............................................</a:t>
            </a:r>
          </a:p>
          <a:p>
            <a:r>
              <a:rPr lang="br-FR" sz="1200" dirty="0" smtClean="0"/>
              <a:t>................................................................................................................................</a:t>
            </a:r>
          </a:p>
          <a:p>
            <a:r>
              <a:rPr lang="br-FR" sz="1200" dirty="0" smtClean="0"/>
              <a:t>................................................................................................................................</a:t>
            </a:r>
          </a:p>
          <a:p>
            <a:r>
              <a:rPr lang="br-FR" sz="1200" dirty="0" smtClean="0"/>
              <a:t>................................................................................................................................</a:t>
            </a:r>
            <a:endParaRPr lang="br-FR" sz="1200" dirty="0"/>
          </a:p>
        </p:txBody>
      </p:sp>
      <p:sp>
        <p:nvSpPr>
          <p:cNvPr id="17" name="ZoneTexte 16"/>
          <p:cNvSpPr txBox="1"/>
          <p:nvPr/>
        </p:nvSpPr>
        <p:spPr>
          <a:xfrm>
            <a:off x="0" y="3428992"/>
            <a:ext cx="4286256" cy="400110"/>
          </a:xfrm>
          <a:prstGeom prst="rect">
            <a:avLst/>
          </a:prstGeom>
          <a:noFill/>
        </p:spPr>
        <p:txBody>
          <a:bodyPr wrap="square" rtlCol="0">
            <a:spAutoFit/>
          </a:bodyPr>
          <a:lstStyle/>
          <a:p>
            <a:r>
              <a:rPr lang="br-FR" sz="1400" b="1" u="sng" smtClean="0">
                <a:latin typeface="Arial Rounded MT Bold" pitchFamily="34" charset="0"/>
              </a:rPr>
              <a:t>III. </a:t>
            </a:r>
            <a:r>
              <a:rPr lang="br-FR" sz="1400" b="1" u="sng" dirty="0" smtClean="0">
                <a:latin typeface="Arial Rounded MT Bold" pitchFamily="34" charset="0"/>
              </a:rPr>
              <a:t>Oberioù </a:t>
            </a:r>
            <a:r>
              <a:rPr lang="br-FR" sz="1400" b="1" u="sng" smtClean="0">
                <a:latin typeface="Arial Rounded MT Bold" pitchFamily="34" charset="0"/>
              </a:rPr>
              <a:t>ar </a:t>
            </a:r>
            <a:r>
              <a:rPr lang="br-FR" sz="1400" b="1" u="sng" smtClean="0">
                <a:latin typeface="Arial Rounded MT Bold" pitchFamily="34" charset="0"/>
              </a:rPr>
              <a:t>Rezistañs</a:t>
            </a:r>
            <a:r>
              <a:rPr lang="br-FR" sz="2000" dirty="0" smtClean="0">
                <a:latin typeface="Arial Rounded MT Bold" pitchFamily="34" charset="0"/>
              </a:rPr>
              <a:t>:</a:t>
            </a:r>
            <a:endParaRPr lang="br-FR" sz="2000" dirty="0">
              <a:latin typeface="Arial Rounded MT Bold" pitchFamily="34" charset="0"/>
            </a:endParaRPr>
          </a:p>
        </p:txBody>
      </p:sp>
      <p:sp>
        <p:nvSpPr>
          <p:cNvPr id="19" name="ZoneTexte 18"/>
          <p:cNvSpPr txBox="1"/>
          <p:nvPr/>
        </p:nvSpPr>
        <p:spPr>
          <a:xfrm>
            <a:off x="1000108" y="5072066"/>
            <a:ext cx="2143140" cy="253916"/>
          </a:xfrm>
          <a:prstGeom prst="rect">
            <a:avLst/>
          </a:prstGeom>
          <a:noFill/>
        </p:spPr>
        <p:txBody>
          <a:bodyPr wrap="square" rtlCol="0">
            <a:spAutoFit/>
          </a:bodyPr>
          <a:lstStyle/>
          <a:p>
            <a:r>
              <a:rPr lang="br-FR" sz="1050" smtClean="0"/>
              <a:t>Diell </a:t>
            </a:r>
            <a:r>
              <a:rPr lang="br-FR" sz="1050" smtClean="0"/>
              <a:t>2: </a:t>
            </a:r>
            <a:r>
              <a:rPr lang="br-FR" sz="1050" dirty="0" smtClean="0"/>
              <a:t>kazetennoù kuzh dispaket </a:t>
            </a:r>
            <a:endParaRPr lang="br-FR" sz="1050" dirty="0"/>
          </a:p>
        </p:txBody>
      </p:sp>
      <p:sp>
        <p:nvSpPr>
          <p:cNvPr id="22" name="ZoneTexte 21"/>
          <p:cNvSpPr txBox="1"/>
          <p:nvPr/>
        </p:nvSpPr>
        <p:spPr>
          <a:xfrm>
            <a:off x="3143248" y="4929190"/>
            <a:ext cx="1714512" cy="400110"/>
          </a:xfrm>
          <a:prstGeom prst="rect">
            <a:avLst/>
          </a:prstGeom>
          <a:noFill/>
          <a:ln>
            <a:solidFill>
              <a:schemeClr val="accent1"/>
            </a:solidFill>
          </a:ln>
        </p:spPr>
        <p:txBody>
          <a:bodyPr wrap="square" rtlCol="0">
            <a:spAutoFit/>
          </a:bodyPr>
          <a:lstStyle/>
          <a:p>
            <a:r>
              <a:rPr lang="br-FR" sz="1000" dirty="0" smtClean="0"/>
              <a:t>Diell 3:</a:t>
            </a:r>
            <a:r>
              <a:rPr lang="fr-FR" sz="1000" dirty="0" smtClean="0"/>
              <a:t>  </a:t>
            </a:r>
            <a:r>
              <a:rPr lang="fr-FR" sz="1000" dirty="0" err="1" smtClean="0"/>
              <a:t>tarverezh</a:t>
            </a:r>
            <a:r>
              <a:rPr lang="fr-FR" sz="1000" dirty="0" smtClean="0"/>
              <a:t> un </a:t>
            </a:r>
            <a:r>
              <a:rPr lang="fr-FR" sz="1000" dirty="0" err="1" smtClean="0"/>
              <a:t>tren</a:t>
            </a:r>
            <a:r>
              <a:rPr lang="fr-FR" sz="1000" dirty="0" smtClean="0"/>
              <a:t> e Saône-et-Loire, </a:t>
            </a:r>
            <a:r>
              <a:rPr lang="fr-FR" sz="1000" dirty="0" err="1" smtClean="0"/>
              <a:t>meurzh</a:t>
            </a:r>
            <a:r>
              <a:rPr lang="fr-FR" sz="1000" dirty="0" smtClean="0"/>
              <a:t> 1944</a:t>
            </a:r>
            <a:endParaRPr lang="br-FR" sz="1000" dirty="0"/>
          </a:p>
        </p:txBody>
      </p:sp>
      <p:sp>
        <p:nvSpPr>
          <p:cNvPr id="25" name="ZoneTexte 24"/>
          <p:cNvSpPr txBox="1"/>
          <p:nvPr/>
        </p:nvSpPr>
        <p:spPr>
          <a:xfrm>
            <a:off x="0" y="5500694"/>
            <a:ext cx="6858000" cy="646331"/>
          </a:xfrm>
          <a:prstGeom prst="rect">
            <a:avLst/>
          </a:prstGeom>
          <a:noFill/>
        </p:spPr>
        <p:txBody>
          <a:bodyPr wrap="square" rtlCol="0">
            <a:spAutoFit/>
          </a:bodyPr>
          <a:lstStyle/>
          <a:p>
            <a:r>
              <a:rPr lang="br-FR" sz="1200" dirty="0" smtClean="0"/>
              <a:t>5.Diell 2: Petra a rae </a:t>
            </a:r>
            <a:r>
              <a:rPr lang="br-FR" sz="1200" smtClean="0"/>
              <a:t>ar </a:t>
            </a:r>
            <a:r>
              <a:rPr lang="br-FR" sz="1200" smtClean="0"/>
              <a:t>Rezistañted</a:t>
            </a:r>
            <a:r>
              <a:rPr lang="br-FR" sz="1200" dirty="0" smtClean="0"/>
              <a:t>?.............................................................................................................</a:t>
            </a:r>
          </a:p>
          <a:p>
            <a:r>
              <a:rPr lang="br-FR" sz="1200" dirty="0" smtClean="0"/>
              <a:t>6. Diell 3: </a:t>
            </a:r>
            <a:r>
              <a:rPr lang="br-FR" sz="1200" smtClean="0"/>
              <a:t>peseurt  </a:t>
            </a:r>
            <a:r>
              <a:rPr lang="br-FR" sz="1200" smtClean="0"/>
              <a:t>gwalltaol </a:t>
            </a:r>
            <a:r>
              <a:rPr lang="br-FR" sz="1200" dirty="0" smtClean="0"/>
              <a:t>e oa graet amañ?.petra eo </a:t>
            </a:r>
            <a:r>
              <a:rPr lang="br-FR" sz="1200" smtClean="0"/>
              <a:t>ar </a:t>
            </a:r>
            <a:r>
              <a:rPr lang="br-FR" sz="1200" smtClean="0"/>
              <a:t> pal?................................................................</a:t>
            </a:r>
            <a:endParaRPr lang="br-FR" sz="1200" dirty="0" smtClean="0"/>
          </a:p>
          <a:p>
            <a:r>
              <a:rPr lang="br-FR" sz="1200" dirty="0" smtClean="0"/>
              <a:t>...........................................................................................................................................................................</a:t>
            </a:r>
          </a:p>
        </p:txBody>
      </p:sp>
      <p:sp>
        <p:nvSpPr>
          <p:cNvPr id="26" name="ZoneTexte 25"/>
          <p:cNvSpPr txBox="1"/>
          <p:nvPr/>
        </p:nvSpPr>
        <p:spPr>
          <a:xfrm>
            <a:off x="0" y="6072198"/>
            <a:ext cx="2857496" cy="2677656"/>
          </a:xfrm>
          <a:prstGeom prst="rect">
            <a:avLst/>
          </a:prstGeom>
          <a:noFill/>
        </p:spPr>
        <p:txBody>
          <a:bodyPr wrap="square" rtlCol="0">
            <a:spAutoFit/>
          </a:bodyPr>
          <a:lstStyle/>
          <a:p>
            <a:r>
              <a:rPr lang="br-FR" sz="1200" dirty="0" smtClean="0"/>
              <a:t>7.Diell 4:petra a freuz ar milis Vichy?..........</a:t>
            </a:r>
          </a:p>
          <a:p>
            <a:r>
              <a:rPr lang="br-FR" sz="1200" dirty="0" smtClean="0"/>
              <a:t>................................................................................................................................................................................................................</a:t>
            </a:r>
          </a:p>
          <a:p>
            <a:r>
              <a:rPr lang="br-FR" sz="1200" dirty="0" smtClean="0"/>
              <a:t>8. Diell 4 : evit ar Milis piv a </a:t>
            </a:r>
            <a:r>
              <a:rPr lang="br-FR" sz="1200" smtClean="0"/>
              <a:t>zo </a:t>
            </a:r>
            <a:r>
              <a:rPr lang="br-FR" sz="1200" smtClean="0"/>
              <a:t>atebek?.......</a:t>
            </a:r>
            <a:endParaRPr lang="br-FR" sz="1200" dirty="0" smtClean="0"/>
          </a:p>
          <a:p>
            <a:r>
              <a:rPr lang="br-FR" sz="1200" dirty="0" smtClean="0"/>
              <a:t>...............................................................................................................................................................................................................................</a:t>
            </a:r>
          </a:p>
          <a:p>
            <a:r>
              <a:rPr lang="br-FR" sz="1200" dirty="0" smtClean="0"/>
              <a:t>9. Diell 4: petra eo an daou zoare implijet get ar siviled enep </a:t>
            </a:r>
            <a:r>
              <a:rPr lang="br-FR" sz="1200" smtClean="0"/>
              <a:t>d’an </a:t>
            </a:r>
            <a:r>
              <a:rPr lang="br-FR" sz="1200" smtClean="0"/>
              <a:t>dalc’her(occupant ?................</a:t>
            </a:r>
            <a:endParaRPr lang="br-FR" sz="1200" dirty="0" smtClean="0"/>
          </a:p>
          <a:p>
            <a:r>
              <a:rPr lang="br-FR" sz="1200" dirty="0" smtClean="0"/>
              <a:t>............................................................................................................................................</a:t>
            </a:r>
            <a:endParaRPr lang="br-FR" sz="1200" dirty="0"/>
          </a:p>
        </p:txBody>
      </p:sp>
      <p:sp>
        <p:nvSpPr>
          <p:cNvPr id="29" name="Rectangle 28"/>
          <p:cNvSpPr/>
          <p:nvPr/>
        </p:nvSpPr>
        <p:spPr>
          <a:xfrm>
            <a:off x="2857496" y="6143636"/>
            <a:ext cx="428628" cy="1428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r-FR" sz="600" dirty="0" smtClean="0"/>
              <a:t>Diell 4</a:t>
            </a:r>
            <a:endParaRPr lang="br-FR" sz="600" dirty="0"/>
          </a:p>
        </p:txBody>
      </p:sp>
      <p:sp>
        <p:nvSpPr>
          <p:cNvPr id="2" name="ZoneTexte 1"/>
          <p:cNvSpPr txBox="1"/>
          <p:nvPr/>
        </p:nvSpPr>
        <p:spPr>
          <a:xfrm>
            <a:off x="0" y="314451"/>
            <a:ext cx="6858000" cy="1785104"/>
          </a:xfrm>
          <a:prstGeom prst="rect">
            <a:avLst/>
          </a:prstGeom>
          <a:noFill/>
        </p:spPr>
        <p:txBody>
          <a:bodyPr wrap="square" rtlCol="0">
            <a:spAutoFit/>
          </a:bodyPr>
          <a:lstStyle/>
          <a:p>
            <a:pPr marL="400050" indent="-400050">
              <a:buAutoNum type="romanUcPeriod"/>
            </a:pPr>
            <a:r>
              <a:rPr lang="fr-FR" sz="1400" b="1" u="sng" smtClean="0">
                <a:latin typeface="Arial Rounded MT Bold" pitchFamily="34" charset="0"/>
              </a:rPr>
              <a:t>Frañs Bro C’hall e 1940   levr p 166</a:t>
            </a:r>
          </a:p>
          <a:p>
            <a:pPr marL="228600" indent="-228600">
              <a:buAutoNum type="arabicPeriod"/>
            </a:pPr>
            <a:r>
              <a:rPr lang="fr-FR" sz="1200" smtClean="0"/>
              <a:t>Penaos oa stad Bro C’hall e Mae 1940?</a:t>
            </a:r>
          </a:p>
          <a:p>
            <a:r>
              <a:rPr lang="fr-FR" sz="1200" smtClean="0"/>
              <a:t>______________________________________________________________</a:t>
            </a:r>
          </a:p>
          <a:p>
            <a:r>
              <a:rPr lang="fr-FR" sz="1200" smtClean="0"/>
              <a:t>2. Pegoulz a voe sinet an arsav-brezel? Piv en doa divizet siniñ anezhañ ?</a:t>
            </a:r>
          </a:p>
          <a:p>
            <a:r>
              <a:rPr lang="fr-FR" sz="1200" smtClean="0"/>
              <a:t>_______________________________________________________________</a:t>
            </a:r>
          </a:p>
          <a:p>
            <a:r>
              <a:rPr lang="fr-FR" sz="1200" smtClean="0"/>
              <a:t>3. Petra a zivizas ober tud zo?________________________________________</a:t>
            </a:r>
          </a:p>
          <a:p>
            <a:r>
              <a:rPr lang="fr-FR" sz="1200" smtClean="0"/>
              <a:t>4. Skrivit termenadur ar ger « Resistañs »: ___________________________________________________</a:t>
            </a:r>
          </a:p>
          <a:p>
            <a:r>
              <a:rPr lang="fr-FR" sz="1200" smtClean="0"/>
              <a:t>______________________________________________________________________________________________________________________________________________________________________________</a:t>
            </a:r>
            <a:endParaRPr lang="fr-FR" sz="1200"/>
          </a:p>
        </p:txBody>
      </p:sp>
    </p:spTree>
    <p:extLst>
      <p:ext uri="{BB962C8B-B14F-4D97-AF65-F5344CB8AC3E}">
        <p14:creationId xmlns:p14="http://schemas.microsoft.com/office/powerpoint/2010/main" val="3768690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4857760" y="0"/>
            <a:ext cx="1790454" cy="1299125"/>
          </a:xfrm>
          <a:prstGeom prst="rect">
            <a:avLst/>
          </a:prstGeom>
          <a:noFill/>
          <a:ln w="9525">
            <a:solidFill>
              <a:schemeClr val="accent1"/>
            </a:solidFill>
            <a:miter lim="800000"/>
            <a:headEnd/>
            <a:tailEnd/>
          </a:ln>
        </p:spPr>
      </p:pic>
      <p:sp>
        <p:nvSpPr>
          <p:cNvPr id="5" name="ZoneTexte 4"/>
          <p:cNvSpPr txBox="1"/>
          <p:nvPr/>
        </p:nvSpPr>
        <p:spPr>
          <a:xfrm>
            <a:off x="4857760" y="1285852"/>
            <a:ext cx="1714512" cy="461665"/>
          </a:xfrm>
          <a:prstGeom prst="rect">
            <a:avLst/>
          </a:prstGeom>
          <a:noFill/>
        </p:spPr>
        <p:txBody>
          <a:bodyPr wrap="square" rtlCol="0">
            <a:spAutoFit/>
          </a:bodyPr>
          <a:lstStyle/>
          <a:p>
            <a:r>
              <a:rPr lang="br-FR" sz="1200" dirty="0" smtClean="0"/>
              <a:t>Diell 5: ar strouezheg e Vercors</a:t>
            </a:r>
            <a:endParaRPr lang="br-FR" sz="1200" dirty="0"/>
          </a:p>
        </p:txBody>
      </p:sp>
      <p:pic>
        <p:nvPicPr>
          <p:cNvPr id="6" name="Picture 2"/>
          <p:cNvPicPr>
            <a:picLocks noChangeAspect="1" noChangeArrowheads="1"/>
          </p:cNvPicPr>
          <p:nvPr/>
        </p:nvPicPr>
        <p:blipFill>
          <a:blip r:embed="rId3" cstate="print"/>
          <a:srcRect/>
          <a:stretch>
            <a:fillRect/>
          </a:stretch>
        </p:blipFill>
        <p:spPr bwMode="auto">
          <a:xfrm>
            <a:off x="142852" y="1928794"/>
            <a:ext cx="3844925" cy="1452563"/>
          </a:xfrm>
          <a:prstGeom prst="rect">
            <a:avLst/>
          </a:prstGeom>
          <a:noFill/>
          <a:ln w="9525">
            <a:solidFill>
              <a:schemeClr val="accent1"/>
            </a:solidFill>
            <a:miter lim="800000"/>
            <a:headEnd/>
            <a:tailEnd/>
          </a:ln>
        </p:spPr>
      </p:pic>
      <p:sp>
        <p:nvSpPr>
          <p:cNvPr id="8" name="ZoneTexte 7"/>
          <p:cNvSpPr txBox="1"/>
          <p:nvPr/>
        </p:nvSpPr>
        <p:spPr>
          <a:xfrm>
            <a:off x="0" y="0"/>
            <a:ext cx="4857760" cy="1569660"/>
          </a:xfrm>
          <a:prstGeom prst="rect">
            <a:avLst/>
          </a:prstGeom>
          <a:noFill/>
        </p:spPr>
        <p:txBody>
          <a:bodyPr wrap="square" rtlCol="0">
            <a:spAutoFit/>
          </a:bodyPr>
          <a:lstStyle/>
          <a:p>
            <a:r>
              <a:rPr lang="br-FR" sz="1200" dirty="0" smtClean="0"/>
              <a:t>10. Diell 5: Penaos e vez anvet al lec’h e men e ya </a:t>
            </a:r>
            <a:r>
              <a:rPr lang="br-FR" sz="1200" smtClean="0"/>
              <a:t>ar </a:t>
            </a:r>
            <a:r>
              <a:rPr lang="br-FR" sz="1200" smtClean="0"/>
              <a:t>rezistañted </a:t>
            </a:r>
            <a:r>
              <a:rPr lang="br-FR" sz="1200" dirty="0" smtClean="0"/>
              <a:t>en em guzhaat?.............................................................................................</a:t>
            </a:r>
          </a:p>
          <a:p>
            <a:r>
              <a:rPr lang="br-FR" sz="1200" dirty="0" smtClean="0"/>
              <a:t>11. Diell</a:t>
            </a:r>
            <a:r>
              <a:rPr lang="br-FR" sz="1200" dirty="0"/>
              <a:t> </a:t>
            </a:r>
            <a:r>
              <a:rPr lang="br-FR" sz="1200" dirty="0" smtClean="0"/>
              <a:t>5: petra a raent?................................................................................</a:t>
            </a:r>
          </a:p>
          <a:p>
            <a:r>
              <a:rPr lang="br-FR" sz="1200" dirty="0" smtClean="0"/>
              <a:t>..........................................................................................................................</a:t>
            </a:r>
          </a:p>
          <a:p>
            <a:r>
              <a:rPr lang="br-FR" sz="1200" dirty="0" smtClean="0"/>
              <a:t>..........................................................................................................................</a:t>
            </a:r>
          </a:p>
          <a:p>
            <a:r>
              <a:rPr lang="br-FR" sz="1200" dirty="0" smtClean="0"/>
              <a:t>12; Roit </a:t>
            </a:r>
            <a:r>
              <a:rPr lang="br-FR" sz="1200" smtClean="0"/>
              <a:t>lec’hioù </a:t>
            </a:r>
            <a:r>
              <a:rPr lang="br-FR" sz="1200" smtClean="0"/>
              <a:t>strouezheg </a:t>
            </a:r>
            <a:r>
              <a:rPr lang="br-FR" sz="1200" dirty="0" smtClean="0"/>
              <a:t>brudet e Frañs hag e Breizh:</a:t>
            </a:r>
          </a:p>
          <a:p>
            <a:r>
              <a:rPr lang="br-FR" sz="1200" dirty="0" smtClean="0"/>
              <a:t>..........................................................................................................................</a:t>
            </a:r>
          </a:p>
          <a:p>
            <a:r>
              <a:rPr lang="br-FR" sz="1200" dirty="0" smtClean="0"/>
              <a:t>........................................................................................................................</a:t>
            </a:r>
            <a:endParaRPr lang="br-FR" sz="1200" dirty="0"/>
          </a:p>
        </p:txBody>
      </p:sp>
      <p:sp>
        <p:nvSpPr>
          <p:cNvPr id="9" name="ZoneTexte 8"/>
          <p:cNvSpPr txBox="1"/>
          <p:nvPr/>
        </p:nvSpPr>
        <p:spPr>
          <a:xfrm>
            <a:off x="0" y="1571604"/>
            <a:ext cx="4643446" cy="307777"/>
          </a:xfrm>
          <a:prstGeom prst="rect">
            <a:avLst/>
          </a:prstGeom>
          <a:noFill/>
        </p:spPr>
        <p:txBody>
          <a:bodyPr wrap="square" rtlCol="0">
            <a:spAutoFit/>
          </a:bodyPr>
          <a:lstStyle/>
          <a:p>
            <a:r>
              <a:rPr lang="br-FR" sz="1400" b="1" u="sng" dirty="0" smtClean="0"/>
              <a:t>III. Unvanidigezh ar Resistañs</a:t>
            </a:r>
            <a:endParaRPr lang="br-FR" sz="1400" b="1" u="sng" dirty="0"/>
          </a:p>
        </p:txBody>
      </p:sp>
      <p:sp>
        <p:nvSpPr>
          <p:cNvPr id="11" name="Rectangle 10"/>
          <p:cNvSpPr/>
          <p:nvPr/>
        </p:nvSpPr>
        <p:spPr>
          <a:xfrm>
            <a:off x="1142984" y="2000232"/>
            <a:ext cx="142876"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r-FR" sz="1100" dirty="0" smtClean="0">
                <a:solidFill>
                  <a:schemeClr val="tx1"/>
                </a:solidFill>
              </a:rPr>
              <a:t>6</a:t>
            </a:r>
            <a:endParaRPr lang="br-FR" sz="1100" dirty="0">
              <a:solidFill>
                <a:schemeClr val="tx1"/>
              </a:solidFill>
            </a:endParaRPr>
          </a:p>
        </p:txBody>
      </p:sp>
      <p:sp>
        <p:nvSpPr>
          <p:cNvPr id="13" name="ZoneTexte 12"/>
          <p:cNvSpPr txBox="1"/>
          <p:nvPr/>
        </p:nvSpPr>
        <p:spPr>
          <a:xfrm>
            <a:off x="4071942" y="1928794"/>
            <a:ext cx="2786058" cy="1615827"/>
          </a:xfrm>
          <a:prstGeom prst="rect">
            <a:avLst/>
          </a:prstGeom>
          <a:noFill/>
        </p:spPr>
        <p:txBody>
          <a:bodyPr wrap="square" rtlCol="0">
            <a:spAutoFit/>
          </a:bodyPr>
          <a:lstStyle/>
          <a:p>
            <a:r>
              <a:rPr lang="br-FR" sz="1100" dirty="0" smtClean="0"/>
              <a:t>13. Diell 6: petra eo kefridi Jean Moulin?.......</a:t>
            </a:r>
          </a:p>
          <a:p>
            <a:r>
              <a:rPr lang="br-FR" sz="1100" dirty="0" smtClean="0"/>
              <a:t>.............................................................................................................................................................................................................................</a:t>
            </a:r>
          </a:p>
          <a:p>
            <a:r>
              <a:rPr lang="br-FR" sz="1100" dirty="0" smtClean="0"/>
              <a:t>14. Piv a ro dezhañ ar c’harg-se?......................</a:t>
            </a:r>
          </a:p>
          <a:p>
            <a:r>
              <a:rPr lang="br-FR" sz="1100" dirty="0" smtClean="0"/>
              <a:t>.......................................................................</a:t>
            </a:r>
          </a:p>
          <a:p>
            <a:r>
              <a:rPr lang="br-FR" sz="1100" dirty="0" smtClean="0"/>
              <a:t>15. Petra a voe krouet e miz mae 1943?.....</a:t>
            </a:r>
          </a:p>
          <a:p>
            <a:r>
              <a:rPr lang="br-FR" sz="1100" dirty="0" smtClean="0"/>
              <a:t>...................................................................................................................................................</a:t>
            </a:r>
            <a:endParaRPr lang="br-FR" sz="1100" dirty="0"/>
          </a:p>
        </p:txBody>
      </p:sp>
      <p:sp>
        <p:nvSpPr>
          <p:cNvPr id="14" name="ZoneTexte 13"/>
          <p:cNvSpPr txBox="1"/>
          <p:nvPr/>
        </p:nvSpPr>
        <p:spPr>
          <a:xfrm>
            <a:off x="0" y="3428992"/>
            <a:ext cx="6858000" cy="830997"/>
          </a:xfrm>
          <a:prstGeom prst="rect">
            <a:avLst/>
          </a:prstGeom>
          <a:noFill/>
        </p:spPr>
        <p:txBody>
          <a:bodyPr wrap="square" rtlCol="0">
            <a:spAutoFit/>
          </a:bodyPr>
          <a:lstStyle/>
          <a:p>
            <a:r>
              <a:rPr lang="br-FR" sz="1200" dirty="0" smtClean="0"/>
              <a:t>16. Diell 6: E-barzh petra a voe bodet an holl stourmerien kuzh?.................................................................</a:t>
            </a:r>
          </a:p>
          <a:p>
            <a:r>
              <a:rPr lang="br-FR" sz="1200" dirty="0" smtClean="0"/>
              <a:t>.....................................................................................................................................................................</a:t>
            </a:r>
          </a:p>
          <a:p>
            <a:r>
              <a:rPr lang="br-FR" sz="1200" dirty="0" smtClean="0"/>
              <a:t>17. Penaos’ a voe echu buhez Jean Moulin?.......................................................................................................</a:t>
            </a:r>
          </a:p>
          <a:p>
            <a:r>
              <a:rPr lang="br-FR" sz="1200" dirty="0" smtClean="0"/>
              <a:t>......................................................................................................................................................................</a:t>
            </a:r>
            <a:endParaRPr lang="br-FR" sz="1200" dirty="0"/>
          </a:p>
        </p:txBody>
      </p:sp>
      <p:sp>
        <p:nvSpPr>
          <p:cNvPr id="2" name="Rectangle 1"/>
          <p:cNvSpPr/>
          <p:nvPr/>
        </p:nvSpPr>
        <p:spPr>
          <a:xfrm>
            <a:off x="4273012" y="7191638"/>
            <a:ext cx="2542130" cy="1938992"/>
          </a:xfrm>
          <a:prstGeom prst="rect">
            <a:avLst/>
          </a:prstGeom>
        </p:spPr>
        <p:txBody>
          <a:bodyPr wrap="square">
            <a:spAutoFit/>
          </a:bodyPr>
          <a:lstStyle/>
          <a:p>
            <a:r>
              <a:rPr lang="fr-FR" sz="1200" b="1" smtClean="0"/>
              <a:t>1- Ti gar Plijidi</a:t>
            </a:r>
          </a:p>
          <a:p>
            <a:r>
              <a:rPr lang="fr-FR" sz="1200" b="1" smtClean="0"/>
              <a:t>2 - Chapel al Logo</a:t>
            </a:r>
          </a:p>
          <a:p>
            <a:r>
              <a:rPr lang="fr-FR" sz="1200" b="1" smtClean="0"/>
              <a:t>3 - Mirdi ar resistañs</a:t>
            </a:r>
          </a:p>
          <a:p>
            <a:r>
              <a:rPr lang="fr-FR" sz="1200" b="1" smtClean="0"/>
              <a:t>4 - Ostaleri Stang-nevez</a:t>
            </a:r>
          </a:p>
          <a:p>
            <a:r>
              <a:rPr lang="fr-FR" sz="1200" b="1" smtClean="0"/>
              <a:t>5 - Hent ar strouezhegourion</a:t>
            </a:r>
          </a:p>
          <a:p>
            <a:r>
              <a:rPr lang="fr-FR" sz="1200" b="1" smtClean="0"/>
              <a:t>6 - Doare difenn ar strouezheg</a:t>
            </a:r>
          </a:p>
          <a:p>
            <a:r>
              <a:rPr lang="fr-FR" sz="1200" b="1" smtClean="0"/>
              <a:t>7 - Al lamm-dour</a:t>
            </a:r>
          </a:p>
          <a:p>
            <a:r>
              <a:rPr lang="fr-FR" sz="1200" b="1" smtClean="0"/>
              <a:t>8 - PC lieutenant Robert</a:t>
            </a:r>
          </a:p>
          <a:p>
            <a:r>
              <a:rPr lang="fr-FR" sz="1200" b="1" smtClean="0"/>
              <a:t>9 - Abati Koad Mallouen</a:t>
            </a:r>
          </a:p>
          <a:p>
            <a:r>
              <a:rPr lang="fr-FR" sz="1200" b="1" smtClean="0"/>
              <a:t>10 - Kastell an Abati</a:t>
            </a:r>
            <a:endParaRPr lang="fr-FR" sz="1200" b="1"/>
          </a:p>
        </p:txBody>
      </p:sp>
      <p:sp>
        <p:nvSpPr>
          <p:cNvPr id="3" name="ZoneTexte 2"/>
          <p:cNvSpPr txBox="1"/>
          <p:nvPr/>
        </p:nvSpPr>
        <p:spPr>
          <a:xfrm>
            <a:off x="5358" y="4614525"/>
            <a:ext cx="6858000" cy="3293209"/>
          </a:xfrm>
          <a:prstGeom prst="rect">
            <a:avLst/>
          </a:prstGeom>
          <a:noFill/>
        </p:spPr>
        <p:txBody>
          <a:bodyPr wrap="square" rtlCol="0">
            <a:spAutoFit/>
          </a:bodyPr>
          <a:lstStyle/>
          <a:p>
            <a:r>
              <a:rPr lang="fr-FR" sz="1600" b="1" smtClean="0"/>
              <a:t>Labour da brientiñ evit tro-vale Plijidi aozet get ar skolaj Diwan Bro-Dreger</a:t>
            </a:r>
          </a:p>
          <a:p>
            <a:endParaRPr lang="fr-FR" sz="1600" b="1"/>
          </a:p>
          <a:p>
            <a:r>
              <a:rPr lang="fr-FR" sz="1600" b="1" smtClean="0"/>
              <a:t>Deoc’h-c’hwi da sevel ur panell a-benn kinnig al lec’hioù treuzet get ar gerzherien.</a:t>
            </a:r>
            <a:endParaRPr lang="fr-FR" sz="1600" b="1"/>
          </a:p>
          <a:p>
            <a:r>
              <a:rPr lang="fr-FR" sz="1600" b="1" u="sng" smtClean="0"/>
              <a:t>Evit ar panell </a:t>
            </a:r>
            <a:r>
              <a:rPr lang="fr-FR" sz="1600" b="1" smtClean="0"/>
              <a:t>e vo ret lakaat an titouroù-mañ:</a:t>
            </a:r>
          </a:p>
          <a:p>
            <a:endParaRPr lang="fr-FR" sz="1600" b="1"/>
          </a:p>
          <a:p>
            <a:pPr marL="342900" indent="-342900">
              <a:buAutoNum type="arabicPeriod"/>
            </a:pPr>
            <a:r>
              <a:rPr lang="fr-FR" sz="1600" b="1" smtClean="0"/>
              <a:t>Lakaat titl al lec’h </a:t>
            </a:r>
          </a:p>
          <a:p>
            <a:pPr marL="342900" indent="-342900">
              <a:buAutoNum type="arabicPeriod"/>
            </a:pPr>
            <a:r>
              <a:rPr lang="fr-FR" sz="1600" b="1" smtClean="0"/>
              <a:t>Lakaat poltred al lec’h da vare an Eil Brezel-bed hag hiziv-an-deiz</a:t>
            </a:r>
          </a:p>
          <a:p>
            <a:pPr marL="342900" indent="-342900">
              <a:buAutoNum type="arabicPeriod"/>
            </a:pPr>
            <a:r>
              <a:rPr lang="fr-FR" sz="1600" b="1" smtClean="0"/>
              <a:t>Lec’hiiñ al lec’h a-bouez àr ar gartenn IGN</a:t>
            </a:r>
          </a:p>
          <a:p>
            <a:pPr marL="342900" indent="-342900">
              <a:buAutoNum type="arabicPeriod"/>
            </a:pPr>
            <a:r>
              <a:rPr lang="fr-FR" sz="1600" b="1" smtClean="0"/>
              <a:t>Sevel ur pennadig teir linenn anezhañ diàr-benn an darvoud tremenet el lec’h studiet geneoc’h</a:t>
            </a:r>
          </a:p>
          <a:p>
            <a:r>
              <a:rPr lang="fr-FR" sz="1600" b="1" smtClean="0"/>
              <a:t>PEP TRA A RANKO BOUT SAVET E DIVYEZHEK </a:t>
            </a:r>
          </a:p>
          <a:p>
            <a:r>
              <a:rPr lang="fr-FR" sz="1600" b="1" smtClean="0"/>
              <a:t>BREZHONEG-GALLEG</a:t>
            </a:r>
            <a:endParaRPr lang="fr-FR" sz="1600" b="1"/>
          </a:p>
        </p:txBody>
      </p:sp>
      <p:sp>
        <p:nvSpPr>
          <p:cNvPr id="7" name="Rectangle 6"/>
          <p:cNvSpPr/>
          <p:nvPr/>
        </p:nvSpPr>
        <p:spPr>
          <a:xfrm>
            <a:off x="1962853" y="4245193"/>
            <a:ext cx="2937086" cy="369332"/>
          </a:xfrm>
          <a:prstGeom prst="rect">
            <a:avLst/>
          </a:prstGeom>
        </p:spPr>
        <p:txBody>
          <a:bodyPr wrap="none">
            <a:spAutoFit/>
          </a:bodyPr>
          <a:lstStyle/>
          <a:p>
            <a:r>
              <a:rPr lang="fr-FR" b="1" smtClean="0">
                <a:solidFill>
                  <a:srgbClr val="FF0000"/>
                </a:solidFill>
              </a:rPr>
              <a:t>STROUEZHEG Coat-Mallouen</a:t>
            </a:r>
            <a:endParaRPr lang="fr-FR" b="1">
              <a:solidFill>
                <a:srgbClr val="FF0000"/>
              </a:solidFill>
            </a:endParaRPr>
          </a:p>
        </p:txBody>
      </p:sp>
    </p:spTree>
    <p:extLst>
      <p:ext uri="{BB962C8B-B14F-4D97-AF65-F5344CB8AC3E}">
        <p14:creationId xmlns:p14="http://schemas.microsoft.com/office/powerpoint/2010/main" val="1405889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60"/>
            <a:ext cx="6858000" cy="307777"/>
          </a:xfrm>
          <a:prstGeom prst="rect">
            <a:avLst/>
          </a:prstGeom>
        </p:spPr>
        <p:txBody>
          <a:bodyPr wrap="square">
            <a:spAutoFit/>
          </a:bodyPr>
          <a:lstStyle/>
          <a:p>
            <a:r>
              <a:rPr lang="fr-FR" sz="1400" b="1" smtClean="0"/>
              <a:t>http://almrd22.fr/Plesidy-Saint-Connan-le-maquis-de</a:t>
            </a:r>
            <a:endParaRPr lang="fr-FR" sz="1400" b="1"/>
          </a:p>
        </p:txBody>
      </p:sp>
      <p:sp>
        <p:nvSpPr>
          <p:cNvPr id="5" name="Rectangle 4"/>
          <p:cNvSpPr/>
          <p:nvPr/>
        </p:nvSpPr>
        <p:spPr>
          <a:xfrm>
            <a:off x="0" y="2483768"/>
            <a:ext cx="6858000" cy="3677930"/>
          </a:xfrm>
          <a:prstGeom prst="rect">
            <a:avLst/>
          </a:prstGeom>
        </p:spPr>
        <p:txBody>
          <a:bodyPr wrap="square">
            <a:spAutoFit/>
          </a:bodyPr>
          <a:lstStyle/>
          <a:p>
            <a:r>
              <a:rPr lang="fr-FR" sz="1200" b="1" smtClean="0">
                <a:hlinkClick r:id="rId2"/>
              </a:rPr>
              <a:t>http://www.ww2-derniersecret.com/Bretagne/22.html</a:t>
            </a:r>
            <a:endParaRPr lang="fr-FR" sz="1200" b="1" smtClean="0"/>
          </a:p>
          <a:p>
            <a:endParaRPr lang="fr-FR" sz="1200" b="1" smtClean="0"/>
          </a:p>
          <a:p>
            <a:r>
              <a:rPr lang="fr-FR" sz="1100" smtClean="0"/>
              <a:t>C'est un des maquis bretons mis en œuvre par les F.T.P.F. , très actifs dans le département des Côtes-du-Nord sous l'impulsion du Commandant Pétri, chef des FTPF de l'Ille-et-Vilaine, également très influent en Mayenne. Le Commandant Pétri avait notamment mis en œuvre le maquis de Plouasne qui se chargeait de la récupération du stockage des armes parachutées par les Américains. Quant au maquis de Plésidy, il s'était créé autour d'un noyau de jeunes footballeurs de l'Union sportive Ploisyienne, réfractaires au Service du Travail obligatoire en Allemagne.</a:t>
            </a:r>
            <a:br>
              <a:rPr lang="fr-FR" sz="1100" smtClean="0"/>
            </a:br>
            <a:r>
              <a:rPr lang="fr-FR" sz="1100" smtClean="0"/>
              <a:t/>
            </a:r>
            <a:br>
              <a:rPr lang="fr-FR" sz="1100" smtClean="0"/>
            </a:br>
            <a:r>
              <a:rPr lang="fr-FR" sz="1100" smtClean="0"/>
              <a:t>A Guingamp même, où était installé le PC du 74ème corps d'armée allemand, d'autres résistants s'organisent en multiples sections de l'Armée secrète à Grâces, Plésidy, Saint-Agathon, Pont-Melvez, Plouagat… autour du pharmacien Georges Le Cun et de Jean Dathanat, avec l'idée d'entrer en action dès le débarquement des alliés, ce qui s'est produit le 6 juin 1944.</a:t>
            </a:r>
            <a:br>
              <a:rPr lang="fr-FR" sz="1100" smtClean="0"/>
            </a:br>
            <a:r>
              <a:rPr lang="fr-FR" sz="1100" smtClean="0"/>
              <a:t/>
            </a:r>
            <a:br>
              <a:rPr lang="fr-FR" sz="1100" smtClean="0"/>
            </a:br>
            <a:r>
              <a:rPr lang="fr-FR" sz="1100" smtClean="0"/>
              <a:t>Finalement, à partir du 4 juillet 1944 et après un parachutage d'armes (fin juin) au Sud de Plésidy, et en une dizaine de jours, 240 hommes s'installent dans le bois de Coat-Malouen et sont encadrés par un sous-officier parachutiste venu de Saint-Marcel (en Morbihan). Le 27 juillet 1944, alors qu'ils sont rejoints par une troisième compagnie, les Allemands attaquent et le maquis perd 13 hommes. L'expérience de Saint-Marcel conduisait inévitablement ce maquis à rompre le combat.</a:t>
            </a:r>
            <a:br>
              <a:rPr lang="fr-FR" sz="1100" smtClean="0"/>
            </a:br>
            <a:r>
              <a:rPr lang="fr-FR" sz="1100" smtClean="0"/>
              <a:t/>
            </a:r>
            <a:br>
              <a:rPr lang="fr-FR" sz="1100" smtClean="0"/>
            </a:br>
            <a:r>
              <a:rPr lang="fr-FR" sz="1100" smtClean="0"/>
              <a:t>Dès le 30 juillet 1944, le maquis s'installe aux abords de la RN12 où chaque nuit des embuscades sont montées pour détruire les convois montant depuis Brest vers le front de Normandie. Il y fera de très gros dégâts! </a:t>
            </a:r>
            <a:endParaRPr lang="fr-FR" sz="1100"/>
          </a:p>
        </p:txBody>
      </p:sp>
      <p:sp>
        <p:nvSpPr>
          <p:cNvPr id="6" name="Rectangle 5"/>
          <p:cNvSpPr/>
          <p:nvPr/>
        </p:nvSpPr>
        <p:spPr>
          <a:xfrm>
            <a:off x="-35396" y="673924"/>
            <a:ext cx="6776764" cy="369332"/>
          </a:xfrm>
          <a:prstGeom prst="rect">
            <a:avLst/>
          </a:prstGeom>
        </p:spPr>
        <p:txBody>
          <a:bodyPr wrap="square">
            <a:spAutoFit/>
          </a:bodyPr>
          <a:lstStyle/>
          <a:p>
            <a:r>
              <a:rPr lang="fr-FR" smtClean="0"/>
              <a:t>http://rcf.fr/le-maquis-de-coat-malouen</a:t>
            </a:r>
            <a:endParaRPr lang="fr-FR"/>
          </a:p>
        </p:txBody>
      </p:sp>
      <p:sp>
        <p:nvSpPr>
          <p:cNvPr id="7" name="ZoneTexte 6"/>
          <p:cNvSpPr txBox="1"/>
          <p:nvPr/>
        </p:nvSpPr>
        <p:spPr>
          <a:xfrm>
            <a:off x="0" y="1043256"/>
            <a:ext cx="5013176" cy="369332"/>
          </a:xfrm>
          <a:prstGeom prst="rect">
            <a:avLst/>
          </a:prstGeom>
          <a:noFill/>
        </p:spPr>
        <p:txBody>
          <a:bodyPr wrap="square" rtlCol="0">
            <a:spAutoFit/>
          </a:bodyPr>
          <a:lstStyle/>
          <a:p>
            <a:r>
              <a:rPr lang="fr-FR" smtClean="0"/>
              <a:t>Un abadenn radio àr RCF</a:t>
            </a:r>
            <a:endParaRPr lang="fr-FR"/>
          </a:p>
        </p:txBody>
      </p:sp>
      <p:sp>
        <p:nvSpPr>
          <p:cNvPr id="10" name="Rectangle 9"/>
          <p:cNvSpPr/>
          <p:nvPr/>
        </p:nvSpPr>
        <p:spPr>
          <a:xfrm>
            <a:off x="0" y="1475656"/>
            <a:ext cx="6741368" cy="369332"/>
          </a:xfrm>
          <a:prstGeom prst="rect">
            <a:avLst/>
          </a:prstGeom>
        </p:spPr>
        <p:txBody>
          <a:bodyPr wrap="square">
            <a:spAutoFit/>
          </a:bodyPr>
          <a:lstStyle/>
          <a:p>
            <a:r>
              <a:rPr lang="fr-FR" smtClean="0"/>
              <a:t>http://www.gedenkorte-europa.eu/content/list/190/</a:t>
            </a:r>
            <a:endParaRPr lang="fr-FR"/>
          </a:p>
        </p:txBody>
      </p:sp>
      <p:sp>
        <p:nvSpPr>
          <p:cNvPr id="11" name="Rectangle 10"/>
          <p:cNvSpPr/>
          <p:nvPr/>
        </p:nvSpPr>
        <p:spPr>
          <a:xfrm>
            <a:off x="0" y="1979712"/>
            <a:ext cx="6597352" cy="369332"/>
          </a:xfrm>
          <a:prstGeom prst="rect">
            <a:avLst/>
          </a:prstGeom>
        </p:spPr>
        <p:txBody>
          <a:bodyPr wrap="square">
            <a:spAutoFit/>
          </a:bodyPr>
          <a:lstStyle/>
          <a:p>
            <a:r>
              <a:rPr lang="fr-FR" smtClean="0"/>
              <a:t>http://pat72216.skyrock.com/2622472850-l-histoire-des-sas.html</a:t>
            </a:r>
            <a:endParaRPr lang="fr-FR"/>
          </a:p>
        </p:txBody>
      </p:sp>
    </p:spTree>
    <p:extLst>
      <p:ext uri="{BB962C8B-B14F-4D97-AF65-F5344CB8AC3E}">
        <p14:creationId xmlns:p14="http://schemas.microsoft.com/office/powerpoint/2010/main" val="670725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7" y="1115616"/>
            <a:ext cx="6858000" cy="6045733"/>
          </a:xfrm>
          <a:prstGeom prst="rect">
            <a:avLst/>
          </a:prstGeom>
        </p:spPr>
      </p:pic>
    </p:spTree>
    <p:extLst>
      <p:ext uri="{BB962C8B-B14F-4D97-AF65-F5344CB8AC3E}">
        <p14:creationId xmlns:p14="http://schemas.microsoft.com/office/powerpoint/2010/main" val="575494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552</Words>
  <Application>Microsoft Office PowerPoint</Application>
  <PresentationFormat>Affichage à l'écran (4:3)</PresentationFormat>
  <Paragraphs>79</Paragraphs>
  <Slides>4</Slides>
  <Notes>0</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Thème Office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dc:creator>
  <cp:lastModifiedBy>Val</cp:lastModifiedBy>
  <cp:revision>12</cp:revision>
  <dcterms:created xsi:type="dcterms:W3CDTF">2015-03-01T14:29:27Z</dcterms:created>
  <dcterms:modified xsi:type="dcterms:W3CDTF">2015-03-01T16:06:52Z</dcterms:modified>
</cp:coreProperties>
</file>