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080625" cy="7559675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BC6816E-C052-4368-BEE9-C4A9DC4C5930}" type="datetime1"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SimSun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04/06/2018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SimSun" pitchFamily="2"/>
              <a:cs typeface="Tahoma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D1A69D5-94F4-489B-8A1C-4F41454F440E}" type="slidenum">
              <a:t>‹N°›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SimSun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7560003" cy="10691996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0" tIns="0" rIns="0" bIns="0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 idx="2"/>
          </p:nvPr>
        </p:nvSpPr>
        <p:spPr>
          <a:xfrm>
            <a:off x="1106277" y="812883"/>
            <a:ext cx="5344924" cy="4008601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4" name="Espace réservé des commentaires 3"/>
          <p:cNvSpPr txBox="1">
            <a:spLocks noGrp="1"/>
          </p:cNvSpPr>
          <p:nvPr>
            <p:ph type="body" sz="quarter" idx="3"/>
          </p:nvPr>
        </p:nvSpPr>
        <p:spPr>
          <a:xfrm>
            <a:off x="755276" y="5078522"/>
            <a:ext cx="6048362" cy="4812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fr-FR"/>
          </a:p>
        </p:txBody>
      </p:sp>
      <p:sp>
        <p:nvSpPr>
          <p:cNvPr id="5" name="Espace réservé de l'en-tête 4"/>
          <p:cNvSpPr txBox="1">
            <a:spLocks noGrp="1"/>
          </p:cNvSpPr>
          <p:nvPr>
            <p:ph type="hdr" sz="quarter"/>
          </p:nvPr>
        </p:nvSpPr>
        <p:spPr>
          <a:xfrm>
            <a:off x="-356" y="0"/>
            <a:ext cx="3281397" cy="5353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e la date 5"/>
          <p:cNvSpPr txBox="1">
            <a:spLocks noGrp="1"/>
          </p:cNvSpPr>
          <p:nvPr>
            <p:ph type="dt" idx="1"/>
          </p:nvPr>
        </p:nvSpPr>
        <p:spPr>
          <a:xfrm>
            <a:off x="4277883" y="0"/>
            <a:ext cx="3281397" cy="5353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pied de page 6"/>
          <p:cNvSpPr txBox="1">
            <a:spLocks noGrp="1"/>
          </p:cNvSpPr>
          <p:nvPr>
            <p:ph type="ftr" sz="quarter" idx="4"/>
          </p:nvPr>
        </p:nvSpPr>
        <p:spPr>
          <a:xfrm>
            <a:off x="-356" y="10156323"/>
            <a:ext cx="3281397" cy="5353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Espace réservé du numéro de diapositive 7"/>
          <p:cNvSpPr txBox="1">
            <a:spLocks noGrp="1"/>
          </p:cNvSpPr>
          <p:nvPr>
            <p:ph type="sldNum" sz="quarter" idx="5"/>
          </p:nvPr>
        </p:nvSpPr>
        <p:spPr>
          <a:xfrm>
            <a:off x="4277883" y="10156323"/>
            <a:ext cx="3281397" cy="5353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34"/>
                <a:cs typeface="Lucida Sans Unicode" pitchFamily="34"/>
              </a:defRPr>
            </a:lvl1pPr>
          </a:lstStyle>
          <a:p>
            <a:pPr lvl="0"/>
            <a:fld id="{D0205C97-5B80-4F55-A4B0-35D896732A18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fr-FR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643" y="812883"/>
            <a:ext cx="5344924" cy="400823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522"/>
            <a:ext cx="6048362" cy="4811042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522"/>
            <a:ext cx="6048362" cy="4811042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522"/>
            <a:ext cx="6048362" cy="4811042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522"/>
            <a:ext cx="6048362" cy="4811042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643" y="812883"/>
            <a:ext cx="5345280" cy="4008601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522"/>
            <a:ext cx="6048362" cy="4811042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643" y="812883"/>
            <a:ext cx="5345280" cy="4008601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522"/>
            <a:ext cx="6048362" cy="4811042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522"/>
            <a:ext cx="6048362" cy="4811042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522"/>
            <a:ext cx="6048362" cy="4811042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643" y="812883"/>
            <a:ext cx="5344924" cy="400823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522"/>
            <a:ext cx="6048362" cy="4811042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643" y="812883"/>
            <a:ext cx="5344924" cy="400823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522"/>
            <a:ext cx="6048362" cy="4811042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55276" y="5078522"/>
            <a:ext cx="6048362" cy="4811042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755641" y="2347923"/>
            <a:ext cx="8569436" cy="1620719"/>
          </a:xfr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ern="0">
                <a:solidFill>
                  <a:srgbClr val="1F497D"/>
                </a:solidFill>
                <a:ea typeface="Microsoft YaHei" pitchFamily="34"/>
                <a:cs typeface="Tahoma" pitchFamily="2"/>
              </a:defRPr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512719" y="4282921"/>
            <a:ext cx="7056360" cy="1932118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901D00-4B54-4086-BF55-166D5671E17F}" type="slidenum"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ern="0">
                <a:solidFill>
                  <a:srgbClr val="1F497D"/>
                </a:solidFill>
                <a:ea typeface="Microsoft YaHei" pitchFamily="34"/>
                <a:cs typeface="Tahoma" pitchFamily="2"/>
              </a:defRPr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7DE48E-9F4A-48AC-9EF6-6FB2970F9331}" type="slidenum"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7308716" y="262076"/>
            <a:ext cx="2266916" cy="6496199"/>
          </a:xfrm>
        </p:spPr>
        <p:txBody>
          <a:bodyPr vert="eaVert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ern="0">
                <a:solidFill>
                  <a:srgbClr val="1F497D"/>
                </a:solidFill>
                <a:ea typeface="Microsoft YaHei" pitchFamily="34"/>
                <a:cs typeface="Tahoma" pitchFamily="2"/>
              </a:defRPr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503276" y="262076"/>
            <a:ext cx="6653156" cy="649619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9B5040-1889-4DB9-B265-F6CED250DD6B}" type="slidenum"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ern="0">
                <a:solidFill>
                  <a:srgbClr val="1F497D"/>
                </a:solidFill>
                <a:ea typeface="Microsoft YaHei" pitchFamily="34"/>
                <a:cs typeface="Tahoma" pitchFamily="2"/>
              </a:defRPr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type="title" idx="4294967295"/>
          </p:nvPr>
        </p:nvSpPr>
        <p:spPr>
          <a:xfrm>
            <a:off x="502920" y="1768321"/>
            <a:ext cx="9072356" cy="4989963"/>
          </a:xfrm>
        </p:spPr>
        <p:txBody>
          <a:bodyPr anchor="t" anchorCtr="0"/>
          <a:lstStyle>
            <a:lvl1pPr marL="431642" indent="-323999" algn="l">
              <a:spcAft>
                <a:spcPts val="1410"/>
              </a:spcAft>
              <a:buClr>
                <a:srgbClr val="000000"/>
              </a:buClr>
              <a:buFont typeface="StarSymbol" pitchFamily="2"/>
              <a:tabLst>
                <a:tab pos="482400" algn="l"/>
                <a:tab pos="1396800" algn="l"/>
                <a:tab pos="2311200" algn="l"/>
                <a:tab pos="3225600" algn="l"/>
                <a:tab pos="4140000" algn="l"/>
                <a:tab pos="5054400" algn="l"/>
                <a:tab pos="5968800" algn="l"/>
                <a:tab pos="6883200" algn="l"/>
                <a:tab pos="7797600" algn="l"/>
                <a:tab pos="8712000" algn="l"/>
                <a:tab pos="9626400" algn="l"/>
              </a:tabLst>
              <a:defRPr sz="3200" kern="0">
                <a:ea typeface="Microsoft YaHei" pitchFamily="34"/>
                <a:cs typeface="Microsoft YaHei" pitchFamily="34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0ADAFD-38E2-41B0-80D4-FAEB99ED79D2}" type="slidenum"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797036" y="4857841"/>
            <a:ext cx="8567644" cy="1501920"/>
          </a:xfrm>
        </p:spPr>
        <p:txBody>
          <a:bodyPr anchor="t"/>
          <a:lstStyle>
            <a:lvl1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="1" kern="0">
                <a:solidFill>
                  <a:srgbClr val="1F497D"/>
                </a:solidFill>
                <a:ea typeface="Microsoft YaHei" pitchFamily="34"/>
                <a:cs typeface="Tahoma" pitchFamily="2"/>
              </a:defRPr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797036" y="3203636"/>
            <a:ext cx="8567644" cy="1654204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B054E6-A686-4D2E-9D8F-B1515956680B}" type="slidenum"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ern="0">
                <a:solidFill>
                  <a:srgbClr val="1F497D"/>
                </a:solidFill>
                <a:ea typeface="Microsoft YaHei" pitchFamily="34"/>
                <a:cs typeface="Tahoma" pitchFamily="2"/>
              </a:defRPr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type="title" idx="4294967295"/>
          </p:nvPr>
        </p:nvSpPr>
        <p:spPr>
          <a:xfrm>
            <a:off x="503276" y="1768321"/>
            <a:ext cx="4459318" cy="4989597"/>
          </a:xfrm>
        </p:spPr>
        <p:txBody>
          <a:bodyPr anchor="t" anchorCtr="0"/>
          <a:lstStyle>
            <a:lvl1pPr marL="431642" indent="-323999" algn="l">
              <a:spcAft>
                <a:spcPts val="1410"/>
              </a:spcAft>
              <a:buClr>
                <a:srgbClr val="000000"/>
              </a:buClr>
              <a:buFont typeface="StarSymbol" pitchFamily="2"/>
              <a:tabLst>
                <a:tab pos="482400" algn="l"/>
                <a:tab pos="1396800" algn="l"/>
                <a:tab pos="2311200" algn="l"/>
                <a:tab pos="3225600" algn="l"/>
                <a:tab pos="4140000" algn="l"/>
                <a:tab pos="5054400" algn="l"/>
                <a:tab pos="5968800" algn="l"/>
                <a:tab pos="6883200" algn="l"/>
                <a:tab pos="7797600" algn="l"/>
                <a:tab pos="8712000" algn="l"/>
                <a:tab pos="9626400" algn="l"/>
              </a:tabLst>
              <a:defRPr sz="2800" kern="0">
                <a:ea typeface="Microsoft YaHei" pitchFamily="34"/>
                <a:cs typeface="Microsoft YaHei" pitchFamily="34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type="title" idx="4294967295"/>
          </p:nvPr>
        </p:nvSpPr>
        <p:spPr>
          <a:xfrm>
            <a:off x="5114879" y="1768321"/>
            <a:ext cx="4460763" cy="4989597"/>
          </a:xfrm>
        </p:spPr>
        <p:txBody>
          <a:bodyPr anchor="t" anchorCtr="0"/>
          <a:lstStyle>
            <a:lvl1pPr marL="431642" indent="-323999" algn="l">
              <a:spcAft>
                <a:spcPts val="1410"/>
              </a:spcAft>
              <a:buClr>
                <a:srgbClr val="000000"/>
              </a:buClr>
              <a:buFont typeface="StarSymbol" pitchFamily="2"/>
              <a:tabLst>
                <a:tab pos="482400" algn="l"/>
                <a:tab pos="1396800" algn="l"/>
                <a:tab pos="2311200" algn="l"/>
                <a:tab pos="3225600" algn="l"/>
                <a:tab pos="4140000" algn="l"/>
                <a:tab pos="5054400" algn="l"/>
                <a:tab pos="5968800" algn="l"/>
                <a:tab pos="6883200" algn="l"/>
                <a:tab pos="7797600" algn="l"/>
                <a:tab pos="8712000" algn="l"/>
                <a:tab pos="9626400" algn="l"/>
              </a:tabLst>
              <a:defRPr sz="2800" kern="0">
                <a:ea typeface="Microsoft YaHei" pitchFamily="34"/>
                <a:cs typeface="Microsoft YaHei" pitchFamily="34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DB8690-9B09-49C9-A8F8-B0373FD9DCD2}" type="slidenum"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504721" y="303123"/>
            <a:ext cx="9072722" cy="1258918"/>
          </a:xfrm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ern="0">
                <a:solidFill>
                  <a:srgbClr val="1F497D"/>
                </a:solidFill>
                <a:ea typeface="Microsoft YaHei" pitchFamily="34"/>
                <a:cs typeface="Tahoma" pitchFamily="2"/>
              </a:defRPr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04721" y="1692362"/>
            <a:ext cx="4452844" cy="704883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type="title" idx="4294967295"/>
          </p:nvPr>
        </p:nvSpPr>
        <p:spPr>
          <a:xfrm>
            <a:off x="504721" y="2397236"/>
            <a:ext cx="4452844" cy="4356000"/>
          </a:xfrm>
        </p:spPr>
        <p:txBody>
          <a:bodyPr anchor="t" anchorCtr="0"/>
          <a:lstStyle>
            <a:lvl1pPr marL="431642" indent="-323999" algn="l">
              <a:spcAft>
                <a:spcPts val="1410"/>
              </a:spcAft>
              <a:buClr>
                <a:srgbClr val="000000"/>
              </a:buClr>
              <a:buFont typeface="StarSymbol" pitchFamily="2"/>
              <a:tabLst>
                <a:tab pos="482400" algn="l"/>
                <a:tab pos="1396800" algn="l"/>
                <a:tab pos="2311200" algn="l"/>
                <a:tab pos="3225600" algn="l"/>
                <a:tab pos="4140000" algn="l"/>
                <a:tab pos="5054400" algn="l"/>
                <a:tab pos="5968800" algn="l"/>
                <a:tab pos="6883200" algn="l"/>
                <a:tab pos="7797600" algn="l"/>
                <a:tab pos="8712000" algn="l"/>
                <a:tab pos="9626400" algn="l"/>
              </a:tabLst>
              <a:defRPr sz="2400" kern="0">
                <a:ea typeface="Microsoft YaHei" pitchFamily="34"/>
                <a:cs typeface="Microsoft YaHei" pitchFamily="34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5121362" y="1692362"/>
            <a:ext cx="4456081" cy="704883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type="title" idx="4294967295"/>
          </p:nvPr>
        </p:nvSpPr>
        <p:spPr>
          <a:xfrm>
            <a:off x="5121362" y="2397236"/>
            <a:ext cx="4456081" cy="4356000"/>
          </a:xfrm>
        </p:spPr>
        <p:txBody>
          <a:bodyPr anchor="t" anchorCtr="0"/>
          <a:lstStyle>
            <a:lvl1pPr marL="431642" indent="-323999" algn="l">
              <a:spcAft>
                <a:spcPts val="1410"/>
              </a:spcAft>
              <a:buClr>
                <a:srgbClr val="000000"/>
              </a:buClr>
              <a:buFont typeface="StarSymbol" pitchFamily="2"/>
              <a:tabLst>
                <a:tab pos="482400" algn="l"/>
                <a:tab pos="1396800" algn="l"/>
                <a:tab pos="2311200" algn="l"/>
                <a:tab pos="3225600" algn="l"/>
                <a:tab pos="4140000" algn="l"/>
                <a:tab pos="5054400" algn="l"/>
                <a:tab pos="5968800" algn="l"/>
                <a:tab pos="6883200" algn="l"/>
                <a:tab pos="7797600" algn="l"/>
                <a:tab pos="8712000" algn="l"/>
                <a:tab pos="9626400" algn="l"/>
              </a:tabLst>
              <a:defRPr sz="2400" kern="0">
                <a:ea typeface="Microsoft YaHei" pitchFamily="34"/>
                <a:cs typeface="Microsoft YaHei" pitchFamily="34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8768DB-C33C-4EE9-A73C-B3BECC93AFAC}" type="slidenum"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ern="0">
                <a:solidFill>
                  <a:srgbClr val="1F497D"/>
                </a:solidFill>
                <a:ea typeface="Microsoft YaHei" pitchFamily="34"/>
                <a:cs typeface="Tahoma" pitchFamily="2"/>
              </a:defRPr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A1F3D9-2D46-4CF7-91C0-28E8F53AC2CA}" type="slidenum"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EBB3A7-7D5D-4BEE-ACDE-B73AE79B46BC}" type="slidenum">
              <a:t>‹N°›</a:t>
            </a:fld>
            <a:endParaRPr lang="fr-FR"/>
          </a:p>
        </p:txBody>
      </p:sp>
      <p:sp>
        <p:nvSpPr>
          <p:cNvPr id="5" name="Titre 4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2000" cy="126179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texte 5"/>
          <p:cNvSpPr txBox="1">
            <a:spLocks noGrp="1"/>
          </p:cNvSpPr>
          <p:nvPr>
            <p:ph type="body" idx="4294967295"/>
          </p:nvPr>
        </p:nvSpPr>
        <p:spPr>
          <a:xfrm>
            <a:off x="503998" y="1768678"/>
            <a:ext cx="9072000" cy="4988884"/>
          </a:xfrm>
        </p:spPr>
        <p:txBody>
          <a:bodyPr/>
          <a:lstStyle>
            <a:lvl1pPr>
              <a:buNone/>
              <a:tabLst/>
              <a:defRPr/>
            </a:lvl1pPr>
          </a:lstStyle>
          <a:p>
            <a:pPr lvl="0"/>
            <a:endParaRPr lang="fr-FR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504721" y="301678"/>
            <a:ext cx="3316318" cy="1279437"/>
          </a:xfrm>
        </p:spPr>
        <p:txBody>
          <a:bodyPr anchor="b"/>
          <a:lstStyle>
            <a:lvl1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 kern="0">
                <a:solidFill>
                  <a:srgbClr val="1F497D"/>
                </a:solidFill>
                <a:ea typeface="Microsoft YaHei" pitchFamily="34"/>
                <a:cs typeface="Tahoma" pitchFamily="2"/>
              </a:defRPr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type="title" idx="4294967295"/>
          </p:nvPr>
        </p:nvSpPr>
        <p:spPr>
          <a:xfrm>
            <a:off x="3941640" y="301678"/>
            <a:ext cx="5635803" cy="6451558"/>
          </a:xfrm>
        </p:spPr>
        <p:txBody>
          <a:bodyPr anchor="t" anchorCtr="0"/>
          <a:lstStyle>
            <a:lvl1pPr marL="431642" indent="-323999" algn="l">
              <a:spcAft>
                <a:spcPts val="1410"/>
              </a:spcAft>
              <a:buClr>
                <a:srgbClr val="000000"/>
              </a:buClr>
              <a:buFont typeface="StarSymbol" pitchFamily="2"/>
              <a:tabLst>
                <a:tab pos="482400" algn="l"/>
                <a:tab pos="1396800" algn="l"/>
                <a:tab pos="2311200" algn="l"/>
                <a:tab pos="3225600" algn="l"/>
                <a:tab pos="4140000" algn="l"/>
                <a:tab pos="5054400" algn="l"/>
                <a:tab pos="5968800" algn="l"/>
                <a:tab pos="6883200" algn="l"/>
                <a:tab pos="7797600" algn="l"/>
                <a:tab pos="8712000" algn="l"/>
                <a:tab pos="9626400" algn="l"/>
              </a:tabLst>
              <a:defRPr sz="3200" kern="0">
                <a:ea typeface="Microsoft YaHei" pitchFamily="34"/>
                <a:cs typeface="Microsoft YaHei" pitchFamily="34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504721" y="1581116"/>
            <a:ext cx="3316318" cy="517212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8214F1-A824-4DCB-9E2E-8164D07E4400}" type="slidenum"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976402" y="5291276"/>
            <a:ext cx="6048362" cy="625321"/>
          </a:xfrm>
        </p:spPr>
        <p:txBody>
          <a:bodyPr anchor="b"/>
          <a:lstStyle>
            <a:lvl1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 kern="0">
                <a:solidFill>
                  <a:srgbClr val="1F497D"/>
                </a:solidFill>
                <a:ea typeface="Microsoft YaHei" pitchFamily="34"/>
                <a:cs typeface="Tahoma" pitchFamily="2"/>
              </a:defRPr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title" idx="4294967295"/>
          </p:nvPr>
        </p:nvSpPr>
        <p:spPr>
          <a:xfrm>
            <a:off x="1976402" y="674644"/>
            <a:ext cx="6048362" cy="4537079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1976402" y="5916597"/>
            <a:ext cx="6048362" cy="88739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B49FFA-F0B9-418E-AB52-CE9F1FDD60F0}" type="slidenum"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502920" y="262441"/>
            <a:ext cx="9072356" cy="13410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02920" y="1768321"/>
            <a:ext cx="9072356" cy="49899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503276" y="6886081"/>
            <a:ext cx="2349358" cy="5227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448083" y="6886081"/>
            <a:ext cx="3193916" cy="5227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227719" y="6886081"/>
            <a:ext cx="2347923" cy="5227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Lucida Sans Unicode" pitchFamily="34"/>
                <a:cs typeface="Lucida Sans Unicode" pitchFamily="34"/>
              </a:defRPr>
            </a:lvl1pPr>
          </a:lstStyle>
          <a:p>
            <a:pPr lvl="0"/>
            <a:fld id="{4AEB7E0A-EA67-47F6-BD8B-8DB4A96AC901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Clr>
          <a:srgbClr val="000000"/>
        </a:buClr>
        <a:buSzPct val="45000"/>
        <a:buFont typeface="StarSymbol"/>
        <a:buChar char="●"/>
        <a:tabLst>
          <a:tab pos="482400" algn="l"/>
          <a:tab pos="1396800" algn="l"/>
          <a:tab pos="2311200" algn="l"/>
          <a:tab pos="3225600" algn="l"/>
          <a:tab pos="4140000" algn="l"/>
          <a:tab pos="5054400" algn="l"/>
          <a:tab pos="5968800" algn="l"/>
          <a:tab pos="6883200" algn="l"/>
          <a:tab pos="7797600" algn="l"/>
          <a:tab pos="8712000" algn="l"/>
          <a:tab pos="9626400" algn="l"/>
        </a:tabLst>
        <a:defRPr lang="fr-FR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  <a:lvl2pPr marL="863998" marR="0" lvl="1" indent="-323999" algn="l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Clr>
          <a:srgbClr val="000000"/>
        </a:buClr>
        <a:buSzPct val="75000"/>
        <a:buFont typeface="StarSymbol"/>
        <a:buChar char="–"/>
        <a:tabLst>
          <a:tab pos="50759" algn="l"/>
          <a:tab pos="965158" algn="l"/>
          <a:tab pos="1879558" algn="l"/>
          <a:tab pos="2793958" algn="l"/>
          <a:tab pos="3708358" algn="l"/>
          <a:tab pos="4622758" algn="l"/>
          <a:tab pos="5537158" algn="l"/>
          <a:tab pos="6451558" algn="l"/>
          <a:tab pos="7365958" algn="l"/>
          <a:tab pos="8280358" algn="l"/>
          <a:tab pos="9194758" algn="l"/>
        </a:tabLst>
        <a:defRPr lang="fr-FR" sz="2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2pPr>
      <a:lvl3pPr marL="1295997" marR="0" lvl="2" indent="-287999" algn="l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Clr>
          <a:srgbClr val="000000"/>
        </a:buClr>
        <a:buSzPct val="45000"/>
        <a:buFont typeface="StarSymbol"/>
        <a:buChar char="●"/>
        <a:tabLst>
          <a:tab pos="533159" algn="l"/>
          <a:tab pos="1447558" algn="l"/>
          <a:tab pos="2361958" algn="l"/>
          <a:tab pos="3276358" algn="l"/>
          <a:tab pos="4190758" algn="l"/>
          <a:tab pos="5105158" algn="l"/>
          <a:tab pos="6019558" algn="l"/>
          <a:tab pos="6933958" algn="l"/>
          <a:tab pos="7848358" algn="l"/>
          <a:tab pos="8762758" algn="l"/>
        </a:tabLst>
        <a:defRPr lang="fr-FR" sz="2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Clr>
          <a:srgbClr val="000000"/>
        </a:buClr>
        <a:buSzPct val="75000"/>
        <a:buFont typeface="StarSymbol"/>
        <a:buChar char="–"/>
        <a:tabLst>
          <a:tab pos="101517" algn="l"/>
          <a:tab pos="1015917" algn="l"/>
          <a:tab pos="1930316" algn="l"/>
          <a:tab pos="2844716" algn="l"/>
          <a:tab pos="3759116" algn="l"/>
          <a:tab pos="4673516" algn="l"/>
          <a:tab pos="5587916" algn="l"/>
          <a:tab pos="6502316" algn="l"/>
          <a:tab pos="7416716" algn="l"/>
          <a:tab pos="8331116" algn="l"/>
        </a:tabLst>
        <a:defRPr lang="fr-FR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Clr>
          <a:srgbClr val="000000"/>
        </a:buClr>
        <a:buSzPct val="45000"/>
        <a:buFont typeface="StarSymbol"/>
        <a:buChar char="●"/>
        <a:tabLst>
          <a:tab pos="583917" algn="l"/>
          <a:tab pos="1498317" algn="l"/>
          <a:tab pos="2412716" algn="l"/>
          <a:tab pos="3327116" algn="l"/>
          <a:tab pos="4241516" algn="l"/>
          <a:tab pos="5155916" algn="l"/>
          <a:tab pos="6070316" algn="l"/>
          <a:tab pos="6984716" algn="l"/>
          <a:tab pos="7899116" algn="l"/>
        </a:tabLst>
        <a:defRPr lang="fr-FR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rofesseur\Downloads\Blague%20et%20Hale%20-%20R&#244;cher%20dIle%20-%20&#224;%20Saint-Pierre%20et%20Miquelon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02920" y="597596"/>
            <a:ext cx="9072356" cy="670675"/>
          </a:xfrm>
        </p:spPr>
        <p:txBody>
          <a:bodyPr>
            <a:spAutoFit/>
          </a:bodyPr>
          <a:lstStyle/>
          <a:p>
            <a:pPr lvl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kern="0">
                <a:ea typeface="SimSun" pitchFamily="34"/>
                <a:cs typeface="Tahoma" pitchFamily="2"/>
              </a:rPr>
              <a:t>Saint Pierre et  Miquelon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02920" y="4046402"/>
            <a:ext cx="9072356" cy="3661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936720" y="1258918"/>
            <a:ext cx="8663043" cy="5437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39642" y="4541760"/>
            <a:ext cx="2495516" cy="1366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7380360" y="2171882"/>
            <a:ext cx="1826998" cy="1152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02920" y="255108"/>
            <a:ext cx="9072356" cy="1354217"/>
          </a:xfr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>
            <a:spAutoFit/>
          </a:bodyPr>
          <a:lstStyle/>
          <a:p>
            <a:pPr lvl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kern="0">
                <a:latin typeface="Calibri"/>
                <a:ea typeface="SimSun" pitchFamily="34"/>
                <a:cs typeface="Tahoma" pitchFamily="2"/>
              </a:rPr>
              <a:t>Spécialités culinaires  et </a:t>
            </a:r>
            <a:br>
              <a:rPr lang="fr-FR" kern="0">
                <a:latin typeface="Calibri"/>
                <a:ea typeface="SimSun" pitchFamily="34"/>
                <a:cs typeface="Tahoma" pitchFamily="2"/>
              </a:rPr>
            </a:br>
            <a:r>
              <a:rPr lang="fr-FR" kern="0">
                <a:latin typeface="Calibri"/>
                <a:ea typeface="SimSun" pitchFamily="34"/>
                <a:cs typeface="Tahoma" pitchFamily="2"/>
              </a:rPr>
              <a:t>curiosités touristiques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39642" y="635398"/>
            <a:ext cx="9072722" cy="71514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None/>
              <a:tabLst>
                <a:tab pos="0" algn="l"/>
                <a:tab pos="806400" algn="l"/>
                <a:tab pos="1720800" algn="l"/>
                <a:tab pos="2635200" algn="l"/>
                <a:tab pos="3549600" algn="l"/>
                <a:tab pos="4464000" algn="l"/>
                <a:tab pos="5378400" algn="l"/>
                <a:tab pos="6292800" algn="l"/>
                <a:tab pos="7207200" algn="l"/>
                <a:tab pos="8121600" algn="l"/>
                <a:tab pos="9036000" algn="l"/>
                <a:tab pos="9950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34"/>
              <a:cs typeface="SimSun" pitchFamily="34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None/>
              <a:tabLst>
                <a:tab pos="0" algn="l"/>
                <a:tab pos="806400" algn="l"/>
                <a:tab pos="1720800" algn="l"/>
                <a:tab pos="2635200" algn="l"/>
                <a:tab pos="3549600" algn="l"/>
                <a:tab pos="4464000" algn="l"/>
                <a:tab pos="5378400" algn="l"/>
                <a:tab pos="6292800" algn="l"/>
                <a:tab pos="7207200" algn="l"/>
                <a:tab pos="8121600" algn="l"/>
                <a:tab pos="9036000" algn="l"/>
                <a:tab pos="9950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34"/>
              <a:cs typeface="SimSun" pitchFamily="34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None/>
              <a:tabLst>
                <a:tab pos="0" algn="l"/>
                <a:tab pos="806400" algn="l"/>
                <a:tab pos="1720800" algn="l"/>
                <a:tab pos="2635200" algn="l"/>
                <a:tab pos="3549600" algn="l"/>
                <a:tab pos="4464000" algn="l"/>
                <a:tab pos="5378400" algn="l"/>
                <a:tab pos="6292800" algn="l"/>
                <a:tab pos="7207200" algn="l"/>
                <a:tab pos="8121600" algn="l"/>
                <a:tab pos="9036000" algn="l"/>
                <a:tab pos="9950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34"/>
              <a:cs typeface="SimSun" pitchFamily="34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None/>
              <a:tabLst>
                <a:tab pos="0" algn="l"/>
                <a:tab pos="806400" algn="l"/>
                <a:tab pos="1720800" algn="l"/>
                <a:tab pos="2635200" algn="l"/>
                <a:tab pos="3549600" algn="l"/>
                <a:tab pos="4464000" algn="l"/>
                <a:tab pos="5378400" algn="l"/>
                <a:tab pos="6292800" algn="l"/>
                <a:tab pos="7207200" algn="l"/>
                <a:tab pos="8121600" algn="l"/>
                <a:tab pos="9036000" algn="l"/>
                <a:tab pos="9950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34"/>
              <a:cs typeface="SimSun" pitchFamily="34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None/>
              <a:tabLst>
                <a:tab pos="0" algn="l"/>
                <a:tab pos="806400" algn="l"/>
                <a:tab pos="1720800" algn="l"/>
                <a:tab pos="2635200" algn="l"/>
                <a:tab pos="3549600" algn="l"/>
                <a:tab pos="4464000" algn="l"/>
                <a:tab pos="5378400" algn="l"/>
                <a:tab pos="6292800" algn="l"/>
                <a:tab pos="7207200" algn="l"/>
                <a:tab pos="8121600" algn="l"/>
                <a:tab pos="9036000" algn="l"/>
                <a:tab pos="9950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34"/>
              <a:cs typeface="SimSun" pitchFamily="34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None/>
              <a:tabLst>
                <a:tab pos="0" algn="l"/>
                <a:tab pos="806400" algn="l"/>
                <a:tab pos="1720800" algn="l"/>
                <a:tab pos="2635200" algn="l"/>
                <a:tab pos="3549600" algn="l"/>
                <a:tab pos="4464000" algn="l"/>
                <a:tab pos="5378400" algn="l"/>
                <a:tab pos="6292800" algn="l"/>
                <a:tab pos="7207200" algn="l"/>
                <a:tab pos="8121600" algn="l"/>
                <a:tab pos="9036000" algn="l"/>
                <a:tab pos="9950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34"/>
              <a:cs typeface="SimSun" pitchFamily="34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None/>
              <a:tabLst>
                <a:tab pos="0" algn="l"/>
                <a:tab pos="806400" algn="l"/>
                <a:tab pos="1720800" algn="l"/>
                <a:tab pos="2635200" algn="l"/>
                <a:tab pos="3549600" algn="l"/>
                <a:tab pos="4464000" algn="l"/>
                <a:tab pos="5378400" algn="l"/>
                <a:tab pos="6292800" algn="l"/>
                <a:tab pos="7207200" algn="l"/>
                <a:tab pos="8121600" algn="l"/>
                <a:tab pos="9036000" algn="l"/>
                <a:tab pos="9950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34"/>
              <a:cs typeface="SimSun" pitchFamily="34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None/>
              <a:tabLst>
                <a:tab pos="0" algn="l"/>
                <a:tab pos="806400" algn="l"/>
                <a:tab pos="1720800" algn="l"/>
                <a:tab pos="2635200" algn="l"/>
                <a:tab pos="3549600" algn="l"/>
                <a:tab pos="4464000" algn="l"/>
                <a:tab pos="5378400" algn="l"/>
                <a:tab pos="6292800" algn="l"/>
                <a:tab pos="7207200" algn="l"/>
                <a:tab pos="8121600" algn="l"/>
                <a:tab pos="9036000" algn="l"/>
                <a:tab pos="9950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34"/>
              <a:cs typeface="SimSun" pitchFamily="34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None/>
              <a:tabLst>
                <a:tab pos="0" algn="l"/>
                <a:tab pos="806400" algn="l"/>
                <a:tab pos="1720800" algn="l"/>
                <a:tab pos="2635200" algn="l"/>
                <a:tab pos="3549600" algn="l"/>
                <a:tab pos="4464000" algn="l"/>
                <a:tab pos="5378400" algn="l"/>
                <a:tab pos="6292800" algn="l"/>
                <a:tab pos="7207200" algn="l"/>
                <a:tab pos="8121600" algn="l"/>
                <a:tab pos="9036000" algn="l"/>
                <a:tab pos="9950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34"/>
              <a:cs typeface="SimSun" pitchFamily="34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None/>
              <a:tabLst>
                <a:tab pos="0" algn="l"/>
                <a:tab pos="806400" algn="l"/>
                <a:tab pos="1720800" algn="l"/>
                <a:tab pos="2635200" algn="l"/>
                <a:tab pos="3549600" algn="l"/>
                <a:tab pos="4464000" algn="l"/>
                <a:tab pos="5378400" algn="l"/>
                <a:tab pos="6292800" algn="l"/>
                <a:tab pos="7207200" algn="l"/>
                <a:tab pos="8121600" algn="l"/>
                <a:tab pos="9036000" algn="l"/>
                <a:tab pos="9950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34"/>
              <a:cs typeface="SimSun" pitchFamily="34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None/>
              <a:tabLst>
                <a:tab pos="0" algn="l"/>
                <a:tab pos="806400" algn="l"/>
                <a:tab pos="1720800" algn="l"/>
                <a:tab pos="2635200" algn="l"/>
                <a:tab pos="3549600" algn="l"/>
                <a:tab pos="4464000" algn="l"/>
                <a:tab pos="5378400" algn="l"/>
                <a:tab pos="6292800" algn="l"/>
                <a:tab pos="7207200" algn="l"/>
                <a:tab pos="8121600" algn="l"/>
                <a:tab pos="9036000" algn="l"/>
                <a:tab pos="9950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34"/>
              <a:cs typeface="SimSun" pitchFamily="34"/>
            </a:endParaRPr>
          </a:p>
        </p:txBody>
      </p:sp>
      <p:pic>
        <p:nvPicPr>
          <p:cNvPr id="4" name="Picture 2" descr="Résultat de recherche d'images pour &quot;SPécialités culinaires Saint Pierre et mIQUELON&quot;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1797" y="1763612"/>
            <a:ext cx="4397523" cy="24718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5040309" y="2339675"/>
            <a:ext cx="4608511" cy="17543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Produits frais de la mer tels que le homard, le crabe des neiges, le cabillaud et les moules.</a:t>
            </a:r>
            <a:b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</a:b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 nombreux plats sont préparés à base de morue, comme la soupe de raquette, les boulettes de morue ou encore la morue farcie.</a:t>
            </a:r>
          </a:p>
        </p:txBody>
      </p:sp>
      <p:pic>
        <p:nvPicPr>
          <p:cNvPr id="6" name="Picture 4" descr="Résultat de recherche d'images pour &quot;Île aux Marins&quot;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59788" y="4643935"/>
            <a:ext cx="3810003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079869" y="5147989"/>
            <a:ext cx="2232251" cy="3693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    Ile aux marins</a:t>
            </a:r>
          </a:p>
        </p:txBody>
      </p:sp>
      <p:pic>
        <p:nvPicPr>
          <p:cNvPr id="8" name="Picture 6" descr="http://www.spm-tourisme.fr/fileadmin/user_upload/tourisme/bandeaux_logos/visiter_archipel_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320229" y="4787944"/>
            <a:ext cx="5288185" cy="252027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5616372" y="5364016"/>
            <a:ext cx="2520278" cy="369335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    Ville de Saint Pierre</a:t>
            </a:r>
          </a:p>
        </p:txBody>
      </p:sp>
      <p:pic>
        <p:nvPicPr>
          <p:cNvPr id="10" name="Picture 8" descr="Image associée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15780" y="1619594"/>
            <a:ext cx="4752529" cy="2880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02920" y="596883"/>
            <a:ext cx="9072356" cy="670675"/>
          </a:xfrm>
        </p:spPr>
        <p:txBody>
          <a:bodyPr>
            <a:spAutoFit/>
          </a:bodyPr>
          <a:lstStyle/>
          <a:p>
            <a:pPr lvl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kern="0">
                <a:ea typeface="SimSun" pitchFamily="34"/>
                <a:cs typeface="Tahoma" pitchFamily="2"/>
              </a:rPr>
              <a:t>Langues parlées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87779" y="2771729"/>
            <a:ext cx="9070921" cy="3661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824" y="6300115"/>
            <a:ext cx="5038563" cy="93775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5851" y="2267666"/>
            <a:ext cx="6912772" cy="13849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Français (langue officielle)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Anglais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Mais aussi Breton, Normand et Basque !</a:t>
            </a:r>
          </a:p>
        </p:txBody>
      </p:sp>
      <p:pic>
        <p:nvPicPr>
          <p:cNvPr id="6" name="Picture 2" descr="Résultat de recherche d'images pour &quot;pelote basque à Saint Pierre et Miquelon&quot;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07860" y="3779836"/>
            <a:ext cx="3505196" cy="19812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4968300" y="4931962"/>
            <a:ext cx="4464493" cy="1477332"/>
          </a:xfrm>
          <a:prstGeom prst="rect">
            <a:avLst/>
          </a:prstGeom>
          <a:solidFill>
            <a:srgbClr val="FFFFFF"/>
          </a:solidFill>
          <a:ln w="25402">
            <a:solidFill>
              <a:srgbClr val="C0504D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Quelques mots ou expressions locales 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-Barachois: petit port naturel</a:t>
            </a:r>
            <a:b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</a:b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-Couline : une petite ruelle</a:t>
            </a:r>
            <a:b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</a:b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-Montagne : mot synonyme de terrain inculte</a:t>
            </a:r>
            <a:b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</a:b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-Bouillée : Petite forêt</a:t>
            </a:r>
          </a:p>
        </p:txBody>
      </p:sp>
      <p:pic>
        <p:nvPicPr>
          <p:cNvPr id="8" name="Picture 2" descr="http://static.parcourscanada.com/parcours/carrousel/village-pecheurs-buri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10080958" cy="75596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1439914" y="323450"/>
            <a:ext cx="6480718" cy="830997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Saint Pierre et Miquelon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0" y="5940079"/>
            <a:ext cx="10080629" cy="1323438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Benjamin, Nathan Charvier, Nathan Calligaro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   et la complicité de Sébastien et Jean-Luc</a:t>
            </a:r>
          </a:p>
        </p:txBody>
      </p:sp>
      <p:pic>
        <p:nvPicPr>
          <p:cNvPr id="11" name="Blague et Hale - Rôcher dIle - à Saint-Pierre et Miquelon.mp3"/>
          <p:cNvPicPr>
            <a:picLocks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424687" y="611486"/>
            <a:ext cx="304796" cy="304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dur="indefinit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childTnLst>
                  <p:par>
                    <p:cTn id="19" fill="hold">
                      <p:stCondLst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3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02920" y="597596"/>
            <a:ext cx="9072356" cy="670675"/>
          </a:xfrm>
          <a:ln w="9363">
            <a:solidFill>
              <a:srgbClr val="000000"/>
            </a:solidFill>
            <a:prstDash val="solid"/>
            <a:miter/>
          </a:ln>
        </p:spPr>
        <p:txBody>
          <a:bodyPr>
            <a:spAutoFit/>
          </a:bodyPr>
          <a:lstStyle/>
          <a:p>
            <a:pPr lvl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kern="0">
                <a:ea typeface="SimSun" pitchFamily="34"/>
                <a:cs typeface="Tahoma" pitchFamily="2"/>
              </a:rPr>
              <a:t>La Situation géographique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4104211" y="2339675"/>
            <a:ext cx="5688628" cy="3180356"/>
          </a:xfrm>
        </p:spPr>
        <p:txBody>
          <a:bodyPr>
            <a:spAutoFit/>
          </a:bodyPr>
          <a:lstStyle/>
          <a:p>
            <a:pPr marL="431642" lvl="0">
              <a:spcAft>
                <a:spcPts val="1410"/>
              </a:spcAft>
              <a:buNone/>
            </a:pPr>
            <a:r>
              <a:rPr lang="fr-FR" kern="0">
                <a:ea typeface="SimSun" pitchFamily="2"/>
                <a:cs typeface="Tahoma" pitchFamily="2"/>
              </a:rPr>
              <a:t>Saint Pierre et Miquelon</a:t>
            </a:r>
          </a:p>
          <a:p>
            <a:pPr marL="431642" lvl="0">
              <a:spcAft>
                <a:spcPts val="1410"/>
              </a:spcAft>
              <a:buNone/>
            </a:pPr>
            <a:r>
              <a:rPr lang="fr-FR" kern="0">
                <a:ea typeface="SimSun" pitchFamily="2"/>
                <a:cs typeface="Tahoma" pitchFamily="2"/>
              </a:rPr>
              <a:t>est une collectivité d'outre mer</a:t>
            </a:r>
          </a:p>
          <a:p>
            <a:pPr marL="431642" lvl="0">
              <a:spcAft>
                <a:spcPts val="1410"/>
              </a:spcAft>
              <a:buNone/>
            </a:pPr>
            <a:r>
              <a:rPr lang="fr-FR" kern="0">
                <a:ea typeface="SimSun" pitchFamily="2"/>
                <a:cs typeface="Tahoma" pitchFamily="2"/>
              </a:rPr>
              <a:t>française, située dans l'océan</a:t>
            </a:r>
          </a:p>
          <a:p>
            <a:pPr marL="431642" lvl="0">
              <a:spcAft>
                <a:spcPts val="1410"/>
              </a:spcAft>
              <a:buNone/>
            </a:pPr>
            <a:r>
              <a:rPr lang="fr-FR" kern="0">
                <a:ea typeface="SimSun" pitchFamily="2"/>
                <a:cs typeface="Tahoma" pitchFamily="2"/>
              </a:rPr>
              <a:t>Atlantique et proche du</a:t>
            </a:r>
          </a:p>
          <a:p>
            <a:pPr marL="431642" lvl="0">
              <a:spcAft>
                <a:spcPts val="1410"/>
              </a:spcAft>
              <a:buNone/>
            </a:pPr>
            <a:r>
              <a:rPr lang="fr-FR" kern="0">
                <a:ea typeface="SimSun" pitchFamily="2"/>
                <a:cs typeface="Tahoma" pitchFamily="2"/>
              </a:rPr>
              <a:t>Canada et à 4271 km de Paris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59788" y="1979639"/>
            <a:ext cx="3541681" cy="4403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02920" y="596883"/>
            <a:ext cx="9072356" cy="670675"/>
          </a:xfrm>
          <a:ln w="9363">
            <a:solidFill>
              <a:srgbClr val="000000"/>
            </a:solidFill>
            <a:prstDash val="solid"/>
            <a:miter/>
          </a:ln>
        </p:spPr>
        <p:txBody>
          <a:bodyPr>
            <a:spAutoFit/>
          </a:bodyPr>
          <a:lstStyle/>
          <a:p>
            <a:pPr lvl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kern="0">
                <a:ea typeface="SimSun" pitchFamily="34"/>
                <a:cs typeface="Tahoma" pitchFamily="2"/>
              </a:rPr>
              <a:t>La Situation géographique suite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4320357" y="1979639"/>
            <a:ext cx="5616720" cy="3985558"/>
          </a:xfrm>
        </p:spPr>
        <p:txBody>
          <a:bodyPr>
            <a:spAutoFit/>
          </a:bodyPr>
          <a:lstStyle/>
          <a:p>
            <a:pPr marL="0" lvl="0" indent="0">
              <a:spcAft>
                <a:spcPts val="1410"/>
              </a:spcAft>
              <a:buFont typeface="Wingdings" pitchFamily="2"/>
              <a:buChar char=""/>
            </a:pPr>
            <a:r>
              <a:rPr lang="fr-FR" kern="0">
                <a:ea typeface="SimSun" pitchFamily="2"/>
                <a:cs typeface="Tahoma" pitchFamily="2"/>
              </a:rPr>
              <a:t>Saint Pierre (25 km²) est une île au sud de l'archipel</a:t>
            </a:r>
          </a:p>
          <a:p>
            <a:pPr marL="0" lvl="0" indent="0">
              <a:spcAft>
                <a:spcPts val="1410"/>
              </a:spcAft>
              <a:buFont typeface="Wingdings" pitchFamily="2"/>
              <a:buChar char=""/>
            </a:pPr>
            <a:r>
              <a:rPr lang="fr-FR" kern="0">
                <a:ea typeface="SimSun" pitchFamily="2"/>
                <a:cs typeface="Tahoma" pitchFamily="2"/>
              </a:rPr>
              <a:t>Miquelon-Langlade (216 km²) est une île plus au nord.</a:t>
            </a:r>
          </a:p>
          <a:p>
            <a:pPr marL="0" lvl="0" indent="0">
              <a:spcAft>
                <a:spcPts val="1410"/>
              </a:spcAft>
              <a:buFont typeface="Wingdings" pitchFamily="2"/>
              <a:buChar char=""/>
            </a:pPr>
            <a:r>
              <a:rPr lang="fr-FR" kern="0">
                <a:ea typeface="SimSun" pitchFamily="2"/>
                <a:cs typeface="Tahoma" pitchFamily="2"/>
              </a:rPr>
              <a:t>Il y a 6 km entre les deux îles.</a:t>
            </a:r>
          </a:p>
          <a:p>
            <a:pPr marL="0" lvl="0" indent="0">
              <a:spcAft>
                <a:spcPts val="1410"/>
              </a:spcAft>
              <a:buFont typeface="Wingdings" pitchFamily="2"/>
              <a:buChar char=""/>
            </a:pPr>
            <a:r>
              <a:rPr lang="fr-FR" kern="0">
                <a:ea typeface="SimSun" pitchFamily="2"/>
                <a:cs typeface="Tahoma" pitchFamily="2"/>
              </a:rPr>
              <a:t>Au total, c'est un archipel de huit îles.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20720" y="1979639"/>
            <a:ext cx="3541681" cy="4403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103644" y="596161"/>
            <a:ext cx="5471998" cy="670675"/>
          </a:xfrm>
          <a:ln w="9363">
            <a:solidFill>
              <a:srgbClr val="000000"/>
            </a:solidFill>
            <a:prstDash val="solid"/>
            <a:miter/>
          </a:ln>
        </p:spPr>
        <p:txBody>
          <a:bodyPr>
            <a:spAutoFit/>
          </a:bodyPr>
          <a:lstStyle/>
          <a:p>
            <a:pPr lvl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kern="0">
                <a:ea typeface="SimSun" pitchFamily="34"/>
                <a:cs typeface="Tahoma" pitchFamily="2"/>
              </a:rPr>
              <a:t>Le Climat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66757" y="5579997"/>
            <a:ext cx="9359999" cy="16923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/>
          <p:nvPr/>
        </p:nvSpPr>
        <p:spPr>
          <a:xfrm>
            <a:off x="215642" y="3275636"/>
            <a:ext cx="9286920" cy="25146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431642" marR="0" lvl="0" indent="-323999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34"/>
                <a:cs typeface="Microsoft YaHei" pitchFamily="34"/>
              </a:rPr>
              <a:t>Le  climat de l’archipel est très humide et venteux 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34"/>
                <a:cs typeface="Microsoft YaHei" pitchFamily="34"/>
              </a:rPr>
              <a:t>Les hivers sont longs et rigoureux.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34"/>
                <a:cs typeface="Microsoft YaHei" pitchFamily="34"/>
              </a:rPr>
              <a:t>Le printemps et le début de l’été sont brumeux et frais.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34"/>
                <a:cs typeface="Microsoft YaHei" pitchFamily="34"/>
              </a:rPr>
              <a:t>La fin de l’été et le début de l’automne sont ensoleillés 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15999" y="539642"/>
            <a:ext cx="3649681" cy="2171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5040355" y="1331640"/>
            <a:ext cx="3816723" cy="1907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43771" y="179432"/>
            <a:ext cx="5328592" cy="670675"/>
          </a:xfrm>
        </p:spPr>
        <p:txBody>
          <a:bodyPr>
            <a:spAutoFit/>
          </a:bodyPr>
          <a:lstStyle/>
          <a:p>
            <a:pPr lvl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kern="0">
                <a:ea typeface="SimSun" pitchFamily="34"/>
                <a:cs typeface="Tahoma" pitchFamily="2"/>
              </a:rPr>
              <a:t>Le relief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512719" y="4282555"/>
            <a:ext cx="7056717" cy="3661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027" y="3419856"/>
            <a:ext cx="9223251" cy="4450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Résultat de recherche d'images pour &quot;relief saint pierre et miquelon&quot;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00354" y="971522"/>
            <a:ext cx="3888431" cy="2808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0" descr="Image associée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87779" y="3851845"/>
            <a:ext cx="9289032" cy="352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4" descr="Résultat de recherche d'images pour &quot;relief saint pierre et miquelon&quot;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59788" y="827504"/>
            <a:ext cx="4104458" cy="2824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87642" y="179277"/>
            <a:ext cx="9433078" cy="7164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re 2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kern="0">
                <a:solidFill>
                  <a:srgbClr val="FFFFFF"/>
                </a:solidFill>
                <a:ea typeface="SimSun" pitchFamily="34"/>
                <a:cs typeface="Tahoma" pitchFamily="2"/>
              </a:rPr>
              <a:t>Les habitants....</a:t>
            </a:r>
            <a:br>
              <a:rPr lang="fr-FR" kern="0">
                <a:solidFill>
                  <a:srgbClr val="FFFFFF"/>
                </a:solidFill>
                <a:ea typeface="SimSun" pitchFamily="34"/>
                <a:cs typeface="Tahoma" pitchFamily="2"/>
              </a:rPr>
            </a:br>
            <a:r>
              <a:rPr lang="fr-FR" kern="0">
                <a:solidFill>
                  <a:srgbClr val="FFFFFF"/>
                </a:solidFill>
                <a:ea typeface="SimSun" pitchFamily="34"/>
                <a:cs typeface="Tahoma" pitchFamily="2"/>
              </a:rPr>
              <a:t>et activités économiques</a:t>
            </a:r>
          </a:p>
        </p:txBody>
      </p:sp>
      <p:sp>
        <p:nvSpPr>
          <p:cNvPr id="4" name="ZoneTexte 3"/>
          <p:cNvSpPr/>
          <p:nvPr/>
        </p:nvSpPr>
        <p:spPr>
          <a:xfrm>
            <a:off x="431642" y="1907639"/>
            <a:ext cx="4896355" cy="194471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79646"/>
          </a:solidFill>
          <a:ln>
            <a:noFill/>
            <a:prstDash val="solid"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FFFFFF"/>
                </a:solidFill>
                <a:uFillTx/>
                <a:latin typeface="Arial" pitchFamily="18"/>
                <a:ea typeface="SimSun" pitchFamily="2"/>
                <a:cs typeface="SimSun" pitchFamily="2"/>
              </a:rPr>
              <a:t>6057  habitants  en 2014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FFFFFF"/>
                </a:solidFill>
                <a:uFillTx/>
                <a:latin typeface="Arial" pitchFamily="18"/>
                <a:ea typeface="SimSun" pitchFamily="2"/>
                <a:cs typeface="SimSun" pitchFamily="2"/>
              </a:rPr>
              <a:t>     5430 h  </a:t>
            </a:r>
            <a:r>
              <a:rPr lang="fr-FR" sz="3200" b="0" i="0" u="none" strike="noStrike" kern="0" cap="none" spc="0" baseline="0">
                <a:solidFill>
                  <a:srgbClr val="FFFFFF"/>
                </a:solidFill>
                <a:uFillTx/>
                <a:latin typeface="Arial" pitchFamily="18"/>
                <a:ea typeface="SimSun" pitchFamily="2"/>
                <a:cs typeface="SimSun" pitchFamily="2"/>
              </a:rPr>
              <a:t>à </a:t>
            </a:r>
            <a:r>
              <a:rPr lang="fr-FR" sz="3200" b="0" i="0" u="none" strike="noStrike" kern="1200" cap="none" spc="0" baseline="0">
                <a:solidFill>
                  <a:srgbClr val="FFFFFF"/>
                </a:solidFill>
                <a:uFillTx/>
                <a:latin typeface="Arial" pitchFamily="18"/>
                <a:ea typeface="SimSun" pitchFamily="2"/>
                <a:cs typeface="SimSun" pitchFamily="2"/>
              </a:rPr>
              <a:t>Saint Pierre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0" i="0" u="none" strike="noStrike" kern="1200" cap="none" spc="0" baseline="0">
                <a:solidFill>
                  <a:srgbClr val="FFFFFF"/>
                </a:solidFill>
                <a:uFillTx/>
                <a:latin typeface="Arial" pitchFamily="18"/>
                <a:ea typeface="SimSun" pitchFamily="2"/>
                <a:cs typeface="SimSun" pitchFamily="2"/>
              </a:rPr>
              <a:t>     627 h </a:t>
            </a:r>
            <a:r>
              <a:rPr lang="fr-FR" sz="3200" b="0" i="0" u="none" strike="noStrike" kern="0" cap="none" spc="0" baseline="0">
                <a:solidFill>
                  <a:srgbClr val="FFFFFF"/>
                </a:solidFill>
                <a:uFillTx/>
                <a:latin typeface="Arial" pitchFamily="18"/>
                <a:ea typeface="SimSun" pitchFamily="2"/>
                <a:cs typeface="SimSun" pitchFamily="2"/>
              </a:rPr>
              <a:t>à </a:t>
            </a:r>
            <a:r>
              <a:rPr lang="fr-FR" sz="3200" b="0" i="0" u="none" strike="noStrike" kern="1200" cap="none" spc="0" baseline="0">
                <a:solidFill>
                  <a:srgbClr val="FFFFFF"/>
                </a:solidFill>
                <a:uFillTx/>
                <a:latin typeface="Arial" pitchFamily="18"/>
                <a:ea typeface="SimSun" pitchFamily="2"/>
                <a:cs typeface="SimSun" pitchFamily="2"/>
              </a:rPr>
              <a:t>Miquelon</a:t>
            </a:r>
          </a:p>
          <a:p>
            <a:pPr marL="431642" marR="0" lvl="0" indent="-323999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FFFFFF"/>
              </a:solidFill>
              <a:uFillTx/>
              <a:latin typeface="Arial" pitchFamily="18"/>
              <a:ea typeface="Microsoft YaHei" pitchFamily="34"/>
              <a:cs typeface="Microsoft YaHei" pitchFamily="34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503642" y="2699637"/>
            <a:ext cx="503998" cy="287999"/>
          </a:xfrm>
          <a:custGeom>
            <a:avLst>
              <a:gd name="f0" fmla="val 15429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*/ f5 1 21600"/>
              <a:gd name="f12" fmla="*/ f6 1 21600"/>
              <a:gd name="f13" fmla="+- f8 0 f7"/>
              <a:gd name="f14" fmla="pin 0 f0 21600"/>
              <a:gd name="f15" fmla="pin 0 f1 10800"/>
              <a:gd name="f16" fmla="*/ f10 f2 1"/>
              <a:gd name="f17" fmla="val f14"/>
              <a:gd name="f18" fmla="val f15"/>
              <a:gd name="f19" fmla="*/ f13 1 21600"/>
              <a:gd name="f20" fmla="*/ f14 f11 1"/>
              <a:gd name="f21" fmla="*/ f15 f12 1"/>
              <a:gd name="f22" fmla="*/ f16 1 f4"/>
              <a:gd name="f23" fmla="+- 21600 0 f18"/>
              <a:gd name="f24" fmla="+- 21600 0 f17"/>
              <a:gd name="f25" fmla="*/ 0 f19 1"/>
              <a:gd name="f26" fmla="*/ 21600 f19 1"/>
              <a:gd name="f27" fmla="*/ f18 f12 1"/>
              <a:gd name="f28" fmla="*/ f17 f11 1"/>
              <a:gd name="f29" fmla="+- f22 0 f3"/>
              <a:gd name="f30" fmla="*/ f24 f18 1"/>
              <a:gd name="f31" fmla="*/ f25 1 f19"/>
              <a:gd name="f32" fmla="*/ f26 1 f19"/>
              <a:gd name="f33" fmla="*/ f23 f12 1"/>
              <a:gd name="f34" fmla="*/ f30 1 10800"/>
              <a:gd name="f35" fmla="*/ f31 f11 1"/>
              <a:gd name="f36" fmla="*/ f31 f12 1"/>
              <a:gd name="f37" fmla="*/ f32 f12 1"/>
              <a:gd name="f38" fmla="+- f17 f34 0"/>
              <a:gd name="f39" fmla="*/ f38 f11 1"/>
            </a:gdLst>
            <a:ahLst>
              <a:ahXY gdRefX="f0" minX="f7" maxX="f8" gdRefY="f1" minY="f7" maxY="f9">
                <a:pos x="f20" y="f2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8" y="f36"/>
              </a:cxn>
              <a:cxn ang="f29">
                <a:pos x="f28" y="f37"/>
              </a:cxn>
            </a:cxnLst>
            <a:rect l="f35" t="f27" r="f39" b="f33"/>
            <a:pathLst>
              <a:path w="21600" h="21600">
                <a:moveTo>
                  <a:pt x="f7" y="f18"/>
                </a:moveTo>
                <a:lnTo>
                  <a:pt x="f17" y="f18"/>
                </a:lnTo>
                <a:lnTo>
                  <a:pt x="f17" y="f7"/>
                </a:lnTo>
                <a:lnTo>
                  <a:pt x="f8" y="f9"/>
                </a:lnTo>
                <a:lnTo>
                  <a:pt x="f17" y="f8"/>
                </a:lnTo>
                <a:lnTo>
                  <a:pt x="f17" y="f23"/>
                </a:lnTo>
                <a:lnTo>
                  <a:pt x="f7" y="f23"/>
                </a:lnTo>
                <a:close/>
              </a:path>
            </a:pathLst>
          </a:custGeo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503642" y="3347636"/>
            <a:ext cx="503998" cy="287999"/>
          </a:xfrm>
          <a:custGeom>
            <a:avLst>
              <a:gd name="f0" fmla="val 15429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*/ f5 1 21600"/>
              <a:gd name="f12" fmla="*/ f6 1 21600"/>
              <a:gd name="f13" fmla="+- f8 0 f7"/>
              <a:gd name="f14" fmla="pin 0 f0 21600"/>
              <a:gd name="f15" fmla="pin 0 f1 10800"/>
              <a:gd name="f16" fmla="*/ f10 f2 1"/>
              <a:gd name="f17" fmla="val f14"/>
              <a:gd name="f18" fmla="val f15"/>
              <a:gd name="f19" fmla="*/ f13 1 21600"/>
              <a:gd name="f20" fmla="*/ f14 f11 1"/>
              <a:gd name="f21" fmla="*/ f15 f12 1"/>
              <a:gd name="f22" fmla="*/ f16 1 f4"/>
              <a:gd name="f23" fmla="+- 21600 0 f18"/>
              <a:gd name="f24" fmla="+- 21600 0 f17"/>
              <a:gd name="f25" fmla="*/ 0 f19 1"/>
              <a:gd name="f26" fmla="*/ 21600 f19 1"/>
              <a:gd name="f27" fmla="*/ f18 f12 1"/>
              <a:gd name="f28" fmla="*/ f17 f11 1"/>
              <a:gd name="f29" fmla="+- f22 0 f3"/>
              <a:gd name="f30" fmla="*/ f24 f18 1"/>
              <a:gd name="f31" fmla="*/ f25 1 f19"/>
              <a:gd name="f32" fmla="*/ f26 1 f19"/>
              <a:gd name="f33" fmla="*/ f23 f12 1"/>
              <a:gd name="f34" fmla="*/ f30 1 10800"/>
              <a:gd name="f35" fmla="*/ f31 f11 1"/>
              <a:gd name="f36" fmla="*/ f31 f12 1"/>
              <a:gd name="f37" fmla="*/ f32 f12 1"/>
              <a:gd name="f38" fmla="+- f17 f34 0"/>
              <a:gd name="f39" fmla="*/ f38 f11 1"/>
            </a:gdLst>
            <a:ahLst>
              <a:ahXY gdRefX="f0" minX="f7" maxX="f8" gdRefY="f1" minY="f7" maxY="f9">
                <a:pos x="f20" y="f2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8" y="f36"/>
              </a:cxn>
              <a:cxn ang="f29">
                <a:pos x="f28" y="f37"/>
              </a:cxn>
            </a:cxnLst>
            <a:rect l="f35" t="f27" r="f39" b="f33"/>
            <a:pathLst>
              <a:path w="21600" h="21600">
                <a:moveTo>
                  <a:pt x="f7" y="f18"/>
                </a:moveTo>
                <a:lnTo>
                  <a:pt x="f17" y="f18"/>
                </a:lnTo>
                <a:lnTo>
                  <a:pt x="f17" y="f7"/>
                </a:lnTo>
                <a:lnTo>
                  <a:pt x="f8" y="f9"/>
                </a:lnTo>
                <a:lnTo>
                  <a:pt x="f17" y="f8"/>
                </a:lnTo>
                <a:lnTo>
                  <a:pt x="f17" y="f23"/>
                </a:lnTo>
                <a:lnTo>
                  <a:pt x="f7" y="f23"/>
                </a:lnTo>
                <a:close/>
              </a:path>
            </a:pathLst>
          </a:custGeom>
          <a:solidFill>
            <a:srgbClr val="4F81BD"/>
          </a:solidFill>
          <a:ln w="25557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48022" y="4499917"/>
            <a:ext cx="1656179" cy="523219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Pêche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9833" y="6516142"/>
            <a:ext cx="3960440" cy="523219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Agriculture (sous serres)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60588" y="6156097"/>
            <a:ext cx="1440161" cy="523219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Pétrole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824292" y="5436016"/>
            <a:ext cx="1656179" cy="523219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Tourisme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02920" y="596883"/>
            <a:ext cx="9072356" cy="670675"/>
          </a:xfrm>
        </p:spPr>
        <p:txBody>
          <a:bodyPr>
            <a:spAutoFit/>
          </a:bodyPr>
          <a:lstStyle/>
          <a:p>
            <a:pPr lvl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kern="0">
                <a:ea typeface="SimSun" pitchFamily="34"/>
                <a:cs typeface="Tahoma" pitchFamily="2"/>
              </a:rPr>
              <a:t>LE DRAPEAU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39640" y="661321"/>
            <a:ext cx="7630924" cy="71514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None/>
              <a:tabLst>
                <a:tab pos="0" algn="l"/>
                <a:tab pos="806400" algn="l"/>
                <a:tab pos="1720800" algn="l"/>
                <a:tab pos="2635200" algn="l"/>
                <a:tab pos="3549600" algn="l"/>
                <a:tab pos="4464000" algn="l"/>
                <a:tab pos="5378400" algn="l"/>
                <a:tab pos="6292800" algn="l"/>
                <a:tab pos="7207200" algn="l"/>
                <a:tab pos="8121600" algn="l"/>
                <a:tab pos="9036000" algn="l"/>
                <a:tab pos="9950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34"/>
              <a:cs typeface="SimSun" pitchFamily="34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None/>
              <a:tabLst>
                <a:tab pos="0" algn="l"/>
                <a:tab pos="806400" algn="l"/>
                <a:tab pos="1720800" algn="l"/>
                <a:tab pos="2635200" algn="l"/>
                <a:tab pos="3549600" algn="l"/>
                <a:tab pos="4464000" algn="l"/>
                <a:tab pos="5378400" algn="l"/>
                <a:tab pos="6292800" algn="l"/>
                <a:tab pos="7207200" algn="l"/>
                <a:tab pos="8121600" algn="l"/>
                <a:tab pos="9036000" algn="l"/>
                <a:tab pos="9950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34"/>
              <a:cs typeface="SimSun" pitchFamily="34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None/>
              <a:tabLst>
                <a:tab pos="0" algn="l"/>
                <a:tab pos="806400" algn="l"/>
                <a:tab pos="1720800" algn="l"/>
                <a:tab pos="2635200" algn="l"/>
                <a:tab pos="3549600" algn="l"/>
                <a:tab pos="4464000" algn="l"/>
                <a:tab pos="5378400" algn="l"/>
                <a:tab pos="6292800" algn="l"/>
                <a:tab pos="7207200" algn="l"/>
                <a:tab pos="8121600" algn="l"/>
                <a:tab pos="9036000" algn="l"/>
                <a:tab pos="9950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34"/>
              <a:cs typeface="SimSun" pitchFamily="34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None/>
              <a:tabLst>
                <a:tab pos="0" algn="l"/>
                <a:tab pos="806400" algn="l"/>
                <a:tab pos="1720800" algn="l"/>
                <a:tab pos="2635200" algn="l"/>
                <a:tab pos="3549600" algn="l"/>
                <a:tab pos="4464000" algn="l"/>
                <a:tab pos="5378400" algn="l"/>
                <a:tab pos="6292800" algn="l"/>
                <a:tab pos="7207200" algn="l"/>
                <a:tab pos="8121600" algn="l"/>
                <a:tab pos="9036000" algn="l"/>
                <a:tab pos="9950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34"/>
              <a:cs typeface="SimSun" pitchFamily="34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None/>
              <a:tabLst>
                <a:tab pos="0" algn="l"/>
                <a:tab pos="806400" algn="l"/>
                <a:tab pos="1720800" algn="l"/>
                <a:tab pos="2635200" algn="l"/>
                <a:tab pos="3549600" algn="l"/>
                <a:tab pos="4464000" algn="l"/>
                <a:tab pos="5378400" algn="l"/>
                <a:tab pos="6292800" algn="l"/>
                <a:tab pos="7207200" algn="l"/>
                <a:tab pos="8121600" algn="l"/>
                <a:tab pos="9036000" algn="l"/>
                <a:tab pos="9950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34"/>
              <a:cs typeface="SimSun" pitchFamily="34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None/>
              <a:tabLst>
                <a:tab pos="0" algn="l"/>
                <a:tab pos="806400" algn="l"/>
                <a:tab pos="1720800" algn="l"/>
                <a:tab pos="2635200" algn="l"/>
                <a:tab pos="3549600" algn="l"/>
                <a:tab pos="4464000" algn="l"/>
                <a:tab pos="5378400" algn="l"/>
                <a:tab pos="6292800" algn="l"/>
                <a:tab pos="7207200" algn="l"/>
                <a:tab pos="8121600" algn="l"/>
                <a:tab pos="9036000" algn="l"/>
                <a:tab pos="9950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34"/>
              <a:cs typeface="SimSun" pitchFamily="34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None/>
              <a:tabLst>
                <a:tab pos="0" algn="l"/>
                <a:tab pos="806400" algn="l"/>
                <a:tab pos="1720800" algn="l"/>
                <a:tab pos="2635200" algn="l"/>
                <a:tab pos="3549600" algn="l"/>
                <a:tab pos="4464000" algn="l"/>
                <a:tab pos="5378400" algn="l"/>
                <a:tab pos="6292800" algn="l"/>
                <a:tab pos="7207200" algn="l"/>
                <a:tab pos="8121600" algn="l"/>
                <a:tab pos="9036000" algn="l"/>
                <a:tab pos="9950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34"/>
              <a:cs typeface="SimSun" pitchFamily="34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None/>
              <a:tabLst>
                <a:tab pos="0" algn="l"/>
                <a:tab pos="806400" algn="l"/>
                <a:tab pos="1720800" algn="l"/>
                <a:tab pos="2635200" algn="l"/>
                <a:tab pos="3549600" algn="l"/>
                <a:tab pos="4464000" algn="l"/>
                <a:tab pos="5378400" algn="l"/>
                <a:tab pos="6292800" algn="l"/>
                <a:tab pos="7207200" algn="l"/>
                <a:tab pos="8121600" algn="l"/>
                <a:tab pos="9036000" algn="l"/>
                <a:tab pos="9950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34"/>
              <a:cs typeface="SimSun" pitchFamily="34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None/>
              <a:tabLst>
                <a:tab pos="0" algn="l"/>
                <a:tab pos="806400" algn="l"/>
                <a:tab pos="1720800" algn="l"/>
                <a:tab pos="2635200" algn="l"/>
                <a:tab pos="3549600" algn="l"/>
                <a:tab pos="4464000" algn="l"/>
                <a:tab pos="5378400" algn="l"/>
                <a:tab pos="6292800" algn="l"/>
                <a:tab pos="7207200" algn="l"/>
                <a:tab pos="8121600" algn="l"/>
                <a:tab pos="9036000" algn="l"/>
                <a:tab pos="9950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34"/>
              <a:cs typeface="SimSun" pitchFamily="34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None/>
              <a:tabLst>
                <a:tab pos="0" algn="l"/>
                <a:tab pos="806400" algn="l"/>
                <a:tab pos="1720800" algn="l"/>
                <a:tab pos="2635200" algn="l"/>
                <a:tab pos="3549600" algn="l"/>
                <a:tab pos="4464000" algn="l"/>
                <a:tab pos="5378400" algn="l"/>
                <a:tab pos="6292800" algn="l"/>
                <a:tab pos="7207200" algn="l"/>
                <a:tab pos="8121600" algn="l"/>
                <a:tab pos="9036000" algn="l"/>
                <a:tab pos="9950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34"/>
              <a:cs typeface="SimSun" pitchFamily="34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1410"/>
              </a:spcAft>
              <a:buNone/>
              <a:tabLst>
                <a:tab pos="0" algn="l"/>
                <a:tab pos="806400" algn="l"/>
                <a:tab pos="1720800" algn="l"/>
                <a:tab pos="2635200" algn="l"/>
                <a:tab pos="3549600" algn="l"/>
                <a:tab pos="4464000" algn="l"/>
                <a:tab pos="5378400" algn="l"/>
                <a:tab pos="6292800" algn="l"/>
                <a:tab pos="7207200" algn="l"/>
                <a:tab pos="8121600" algn="l"/>
                <a:tab pos="9036000" algn="l"/>
                <a:tab pos="9950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34"/>
              <a:cs typeface="SimSun" pitchFamily="34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519281" y="2349358"/>
            <a:ext cx="6121441" cy="359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380360" y="192243"/>
            <a:ext cx="1979639" cy="12477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5"/>
          <p:cNvSpPr txBox="1">
            <a:spLocks noGrp="1"/>
          </p:cNvSpPr>
          <p:nvPr>
            <p:ph type="title" idx="4294967295"/>
          </p:nvPr>
        </p:nvSpPr>
        <p:spPr>
          <a:xfrm>
            <a:off x="3958922" y="6110276"/>
            <a:ext cx="5221077" cy="1280160"/>
          </a:xfrm>
        </p:spPr>
        <p:txBody>
          <a:bodyPr>
            <a:spAutoFit/>
          </a:bodyPr>
          <a:lstStyle/>
          <a:p>
            <a:pPr lvl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kern="0">
                <a:ea typeface="SimSun" pitchFamily="34"/>
                <a:cs typeface="Tahoma" pitchFamily="2"/>
              </a:rPr>
              <a:t>La grande Hermine, </a:t>
            </a:r>
            <a:br>
              <a:rPr lang="fr-FR" sz="2800" kern="0">
                <a:ea typeface="SimSun" pitchFamily="34"/>
                <a:cs typeface="Tahoma" pitchFamily="2"/>
              </a:rPr>
            </a:br>
            <a:r>
              <a:rPr lang="fr-FR" sz="2800" kern="0">
                <a:ea typeface="SimSun" pitchFamily="34"/>
                <a:cs typeface="Tahoma" pitchFamily="2"/>
              </a:rPr>
              <a:t>navire de Jacques Cartier</a:t>
            </a:r>
            <a:br>
              <a:rPr lang="fr-FR" sz="2800" kern="0">
                <a:ea typeface="SimSun" pitchFamily="34"/>
                <a:cs typeface="Tahoma" pitchFamily="2"/>
              </a:rPr>
            </a:br>
            <a:r>
              <a:rPr lang="fr-FR" sz="2800" kern="0">
                <a:ea typeface="SimSun" pitchFamily="34"/>
                <a:cs typeface="Tahoma" pitchFamily="2"/>
              </a:rPr>
              <a:t>1536</a:t>
            </a:r>
          </a:p>
        </p:txBody>
      </p:sp>
      <p:sp>
        <p:nvSpPr>
          <p:cNvPr id="7" name="Titre 6"/>
          <p:cNvSpPr txBox="1">
            <a:spLocks noGrp="1"/>
          </p:cNvSpPr>
          <p:nvPr>
            <p:ph type="title" idx="4294967295"/>
          </p:nvPr>
        </p:nvSpPr>
        <p:spPr>
          <a:xfrm>
            <a:off x="720720" y="24121"/>
            <a:ext cx="1439997" cy="4938116"/>
          </a:xfrm>
        </p:spPr>
        <p:txBody>
          <a:bodyPr>
            <a:spAutoFit/>
          </a:bodyPr>
          <a:lstStyle/>
          <a:p>
            <a:pPr lvl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kern="0">
                <a:ea typeface="SimSun" pitchFamily="34"/>
                <a:cs typeface="Tahoma" pitchFamily="2"/>
              </a:rPr>
              <a:t/>
            </a:r>
            <a:br>
              <a:rPr lang="fr-FR" sz="1800" kern="0">
                <a:ea typeface="SimSun" pitchFamily="34"/>
                <a:cs typeface="Tahoma" pitchFamily="2"/>
              </a:rPr>
            </a:br>
            <a:r>
              <a:rPr lang="fr-FR" sz="1800" kern="0">
                <a:ea typeface="SimSun" pitchFamily="34"/>
                <a:cs typeface="Tahoma" pitchFamily="2"/>
              </a:rPr>
              <a:t/>
            </a:r>
            <a:br>
              <a:rPr lang="fr-FR" sz="1800" kern="0">
                <a:ea typeface="SimSun" pitchFamily="34"/>
                <a:cs typeface="Tahoma" pitchFamily="2"/>
              </a:rPr>
            </a:br>
            <a:r>
              <a:rPr lang="fr-FR" sz="1800" kern="0">
                <a:ea typeface="SimSun" pitchFamily="34"/>
                <a:cs typeface="Tahoma" pitchFamily="2"/>
              </a:rPr>
              <a:t/>
            </a:r>
            <a:br>
              <a:rPr lang="fr-FR" sz="1800" kern="0">
                <a:ea typeface="SimSun" pitchFamily="34"/>
                <a:cs typeface="Tahoma" pitchFamily="2"/>
              </a:rPr>
            </a:br>
            <a:r>
              <a:rPr lang="fr-FR" sz="1800" kern="0">
                <a:ea typeface="SimSun" pitchFamily="34"/>
                <a:cs typeface="Tahoma" pitchFamily="2"/>
              </a:rPr>
              <a:t/>
            </a:r>
            <a:br>
              <a:rPr lang="fr-FR" sz="1800" kern="0">
                <a:ea typeface="SimSun" pitchFamily="34"/>
                <a:cs typeface="Tahoma" pitchFamily="2"/>
              </a:rPr>
            </a:br>
            <a:r>
              <a:rPr lang="fr-FR" sz="1800" kern="0">
                <a:ea typeface="SimSun" pitchFamily="34"/>
                <a:cs typeface="Tahoma" pitchFamily="2"/>
              </a:rPr>
              <a:t/>
            </a:r>
            <a:br>
              <a:rPr lang="fr-FR" sz="1800" kern="0">
                <a:ea typeface="SimSun" pitchFamily="34"/>
                <a:cs typeface="Tahoma" pitchFamily="2"/>
              </a:rPr>
            </a:br>
            <a:r>
              <a:rPr lang="fr-FR" sz="1800" kern="0">
                <a:ea typeface="SimSun" pitchFamily="34"/>
                <a:cs typeface="Tahoma" pitchFamily="2"/>
              </a:rPr>
              <a:t/>
            </a:r>
            <a:br>
              <a:rPr lang="fr-FR" sz="1800" kern="0">
                <a:ea typeface="SimSun" pitchFamily="34"/>
                <a:cs typeface="Tahoma" pitchFamily="2"/>
              </a:rPr>
            </a:br>
            <a:r>
              <a:rPr lang="fr-FR" sz="1800" kern="0">
                <a:ea typeface="SimSun" pitchFamily="34"/>
                <a:cs typeface="Tahoma" pitchFamily="2"/>
              </a:rPr>
              <a:t/>
            </a:r>
            <a:br>
              <a:rPr lang="fr-FR" sz="1800" kern="0">
                <a:ea typeface="SimSun" pitchFamily="34"/>
                <a:cs typeface="Tahoma" pitchFamily="2"/>
              </a:rPr>
            </a:br>
            <a:r>
              <a:rPr lang="fr-FR" sz="1800" kern="0">
                <a:ea typeface="SimSun" pitchFamily="34"/>
                <a:cs typeface="Tahoma" pitchFamily="2"/>
              </a:rPr>
              <a:t/>
            </a:r>
            <a:br>
              <a:rPr lang="fr-FR" sz="1800" kern="0">
                <a:ea typeface="SimSun" pitchFamily="34"/>
                <a:cs typeface="Tahoma" pitchFamily="2"/>
              </a:rPr>
            </a:br>
            <a:r>
              <a:rPr lang="fr-FR" sz="1800" kern="0">
                <a:ea typeface="SimSun" pitchFamily="34"/>
                <a:cs typeface="Tahoma" pitchFamily="2"/>
              </a:rPr>
              <a:t/>
            </a:r>
            <a:br>
              <a:rPr lang="fr-FR" sz="1800" kern="0">
                <a:ea typeface="SimSun" pitchFamily="34"/>
                <a:cs typeface="Tahoma" pitchFamily="2"/>
              </a:rPr>
            </a:br>
            <a:r>
              <a:rPr lang="fr-FR" sz="1800" kern="0">
                <a:ea typeface="SimSun" pitchFamily="34"/>
                <a:cs typeface="Tahoma" pitchFamily="2"/>
              </a:rPr>
              <a:t/>
            </a:r>
            <a:br>
              <a:rPr lang="fr-FR" sz="1800" kern="0">
                <a:ea typeface="SimSun" pitchFamily="34"/>
                <a:cs typeface="Tahoma" pitchFamily="2"/>
              </a:rPr>
            </a:br>
            <a:r>
              <a:rPr lang="fr-FR" sz="1800" kern="0">
                <a:ea typeface="SimSun" pitchFamily="34"/>
                <a:cs typeface="Tahoma" pitchFamily="2"/>
              </a:rPr>
              <a:t>Pays Basque</a:t>
            </a:r>
            <a:br>
              <a:rPr lang="fr-FR" sz="1800" kern="0">
                <a:ea typeface="SimSun" pitchFamily="34"/>
                <a:cs typeface="Tahoma" pitchFamily="2"/>
              </a:rPr>
            </a:br>
            <a:r>
              <a:rPr lang="fr-FR" sz="1800" kern="0">
                <a:ea typeface="SimSun" pitchFamily="34"/>
                <a:cs typeface="Tahoma" pitchFamily="2"/>
              </a:rPr>
              <a:t/>
            </a:r>
            <a:br>
              <a:rPr lang="fr-FR" sz="1800" kern="0">
                <a:ea typeface="SimSun" pitchFamily="34"/>
                <a:cs typeface="Tahoma" pitchFamily="2"/>
              </a:rPr>
            </a:br>
            <a:r>
              <a:rPr lang="fr-FR" sz="1800" kern="0">
                <a:ea typeface="SimSun" pitchFamily="34"/>
                <a:cs typeface="Tahoma" pitchFamily="2"/>
              </a:rPr>
              <a:t/>
            </a:r>
            <a:br>
              <a:rPr lang="fr-FR" sz="1800" kern="0">
                <a:ea typeface="SimSun" pitchFamily="34"/>
                <a:cs typeface="Tahoma" pitchFamily="2"/>
              </a:rPr>
            </a:br>
            <a:r>
              <a:rPr lang="fr-FR" sz="1800" kern="0">
                <a:ea typeface="SimSun" pitchFamily="34"/>
                <a:cs typeface="Tahoma" pitchFamily="2"/>
              </a:rPr>
              <a:t/>
            </a:r>
            <a:br>
              <a:rPr lang="fr-FR" sz="1800" kern="0">
                <a:ea typeface="SimSun" pitchFamily="34"/>
                <a:cs typeface="Tahoma" pitchFamily="2"/>
              </a:rPr>
            </a:br>
            <a:r>
              <a:rPr lang="fr-FR" sz="1800" kern="0">
                <a:ea typeface="SimSun" pitchFamily="34"/>
                <a:cs typeface="Tahoma" pitchFamily="2"/>
              </a:rPr>
              <a:t/>
            </a:r>
            <a:br>
              <a:rPr lang="fr-FR" sz="1800" kern="0">
                <a:ea typeface="SimSun" pitchFamily="34"/>
                <a:cs typeface="Tahoma" pitchFamily="2"/>
              </a:rPr>
            </a:br>
            <a:r>
              <a:rPr lang="fr-FR" sz="1800" kern="0">
                <a:ea typeface="SimSun" pitchFamily="34"/>
                <a:cs typeface="Tahoma" pitchFamily="2"/>
              </a:rPr>
              <a:t>Bretagne</a:t>
            </a:r>
            <a:br>
              <a:rPr lang="fr-FR" sz="1800" kern="0">
                <a:ea typeface="SimSun" pitchFamily="34"/>
                <a:cs typeface="Tahoma" pitchFamily="2"/>
              </a:rPr>
            </a:br>
            <a:r>
              <a:rPr lang="fr-FR" sz="1800" kern="0">
                <a:ea typeface="SimSun" pitchFamily="34"/>
                <a:cs typeface="Tahoma" pitchFamily="2"/>
              </a:rPr>
              <a:t/>
            </a:r>
            <a:br>
              <a:rPr lang="fr-FR" sz="1800" kern="0">
                <a:ea typeface="SimSun" pitchFamily="34"/>
                <a:cs typeface="Tahoma" pitchFamily="2"/>
              </a:rPr>
            </a:br>
            <a:endParaRPr lang="fr-FR" sz="1800" kern="0">
              <a:ea typeface="SimSun" pitchFamily="34"/>
              <a:cs typeface="Tahoma" pitchFamily="2"/>
            </a:endParaRPr>
          </a:p>
        </p:txBody>
      </p:sp>
      <p:sp>
        <p:nvSpPr>
          <p:cNvPr id="8" name="Titre 7"/>
          <p:cNvSpPr txBox="1">
            <a:spLocks noGrp="1"/>
          </p:cNvSpPr>
          <p:nvPr>
            <p:ph type="title" idx="4294967295"/>
          </p:nvPr>
        </p:nvSpPr>
        <p:spPr>
          <a:xfrm>
            <a:off x="720720" y="1167121"/>
            <a:ext cx="1439997" cy="4938116"/>
          </a:xfrm>
        </p:spPr>
        <p:txBody>
          <a:bodyPr>
            <a:spAutoFit/>
          </a:bodyPr>
          <a:lstStyle/>
          <a:p>
            <a:pPr lvl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800" kern="0">
                <a:ea typeface="SimSun" pitchFamily="34"/>
                <a:cs typeface="Tahoma" pitchFamily="2"/>
              </a:rPr>
              <a:t/>
            </a:r>
            <a:br>
              <a:rPr lang="fr-FR" sz="1800" kern="0">
                <a:ea typeface="SimSun" pitchFamily="34"/>
                <a:cs typeface="Tahoma" pitchFamily="2"/>
              </a:rPr>
            </a:br>
            <a:r>
              <a:rPr lang="fr-FR" sz="1800" kern="0">
                <a:ea typeface="SimSun" pitchFamily="34"/>
                <a:cs typeface="Tahoma" pitchFamily="2"/>
              </a:rPr>
              <a:t/>
            </a:r>
            <a:br>
              <a:rPr lang="fr-FR" sz="1800" kern="0">
                <a:ea typeface="SimSun" pitchFamily="34"/>
                <a:cs typeface="Tahoma" pitchFamily="2"/>
              </a:rPr>
            </a:br>
            <a:r>
              <a:rPr lang="fr-FR" sz="1800" kern="0">
                <a:ea typeface="SimSun" pitchFamily="34"/>
                <a:cs typeface="Tahoma" pitchFamily="2"/>
              </a:rPr>
              <a:t/>
            </a:r>
            <a:br>
              <a:rPr lang="fr-FR" sz="1800" kern="0">
                <a:ea typeface="SimSun" pitchFamily="34"/>
                <a:cs typeface="Tahoma" pitchFamily="2"/>
              </a:rPr>
            </a:br>
            <a:r>
              <a:rPr lang="fr-FR" sz="1800" kern="0">
                <a:ea typeface="SimSun" pitchFamily="34"/>
                <a:cs typeface="Tahoma" pitchFamily="2"/>
              </a:rPr>
              <a:t/>
            </a:r>
            <a:br>
              <a:rPr lang="fr-FR" sz="1800" kern="0">
                <a:ea typeface="SimSun" pitchFamily="34"/>
                <a:cs typeface="Tahoma" pitchFamily="2"/>
              </a:rPr>
            </a:br>
            <a:r>
              <a:rPr lang="fr-FR" sz="1800" kern="0">
                <a:ea typeface="SimSun" pitchFamily="34"/>
                <a:cs typeface="Tahoma" pitchFamily="2"/>
              </a:rPr>
              <a:t/>
            </a:r>
            <a:br>
              <a:rPr lang="fr-FR" sz="1800" kern="0">
                <a:ea typeface="SimSun" pitchFamily="34"/>
                <a:cs typeface="Tahoma" pitchFamily="2"/>
              </a:rPr>
            </a:br>
            <a:r>
              <a:rPr lang="fr-FR" sz="1800" kern="0">
                <a:ea typeface="SimSun" pitchFamily="34"/>
                <a:cs typeface="Tahoma" pitchFamily="2"/>
              </a:rPr>
              <a:t/>
            </a:r>
            <a:br>
              <a:rPr lang="fr-FR" sz="1800" kern="0">
                <a:ea typeface="SimSun" pitchFamily="34"/>
                <a:cs typeface="Tahoma" pitchFamily="2"/>
              </a:rPr>
            </a:br>
            <a:r>
              <a:rPr lang="fr-FR" sz="1800" kern="0">
                <a:ea typeface="SimSun" pitchFamily="34"/>
                <a:cs typeface="Tahoma" pitchFamily="2"/>
              </a:rPr>
              <a:t/>
            </a:r>
            <a:br>
              <a:rPr lang="fr-FR" sz="1800" kern="0">
                <a:ea typeface="SimSun" pitchFamily="34"/>
                <a:cs typeface="Tahoma" pitchFamily="2"/>
              </a:rPr>
            </a:br>
            <a:r>
              <a:rPr lang="fr-FR" sz="1800" kern="0">
                <a:ea typeface="SimSun" pitchFamily="34"/>
                <a:cs typeface="Tahoma" pitchFamily="2"/>
              </a:rPr>
              <a:t/>
            </a:r>
            <a:br>
              <a:rPr lang="fr-FR" sz="1800" kern="0">
                <a:ea typeface="SimSun" pitchFamily="34"/>
                <a:cs typeface="Tahoma" pitchFamily="2"/>
              </a:rPr>
            </a:br>
            <a:r>
              <a:rPr lang="fr-FR" sz="1800" kern="0">
                <a:ea typeface="SimSun" pitchFamily="34"/>
                <a:cs typeface="Tahoma" pitchFamily="2"/>
              </a:rPr>
              <a:t/>
            </a:r>
            <a:br>
              <a:rPr lang="fr-FR" sz="1800" kern="0">
                <a:ea typeface="SimSun" pitchFamily="34"/>
                <a:cs typeface="Tahoma" pitchFamily="2"/>
              </a:rPr>
            </a:br>
            <a:r>
              <a:rPr lang="fr-FR" sz="1800" kern="0">
                <a:ea typeface="SimSun" pitchFamily="34"/>
                <a:cs typeface="Tahoma" pitchFamily="2"/>
              </a:rPr>
              <a:t/>
            </a:r>
            <a:br>
              <a:rPr lang="fr-FR" sz="1800" kern="0">
                <a:ea typeface="SimSun" pitchFamily="34"/>
                <a:cs typeface="Tahoma" pitchFamily="2"/>
              </a:rPr>
            </a:br>
            <a:r>
              <a:rPr lang="fr-FR" sz="1800" kern="0">
                <a:ea typeface="SimSun" pitchFamily="34"/>
                <a:cs typeface="Tahoma" pitchFamily="2"/>
              </a:rPr>
              <a:t/>
            </a:r>
            <a:br>
              <a:rPr lang="fr-FR" sz="1800" kern="0">
                <a:ea typeface="SimSun" pitchFamily="34"/>
                <a:cs typeface="Tahoma" pitchFamily="2"/>
              </a:rPr>
            </a:br>
            <a:r>
              <a:rPr lang="fr-FR" sz="1800" kern="0">
                <a:ea typeface="SimSun" pitchFamily="34"/>
                <a:cs typeface="Tahoma" pitchFamily="2"/>
              </a:rPr>
              <a:t/>
            </a:r>
            <a:br>
              <a:rPr lang="fr-FR" sz="1800" kern="0">
                <a:ea typeface="SimSun" pitchFamily="34"/>
                <a:cs typeface="Tahoma" pitchFamily="2"/>
              </a:rPr>
            </a:br>
            <a:r>
              <a:rPr lang="fr-FR" sz="1800" kern="0">
                <a:ea typeface="SimSun" pitchFamily="34"/>
                <a:cs typeface="Tahoma" pitchFamily="2"/>
              </a:rPr>
              <a:t/>
            </a:r>
            <a:br>
              <a:rPr lang="fr-FR" sz="1800" kern="0">
                <a:ea typeface="SimSun" pitchFamily="34"/>
                <a:cs typeface="Tahoma" pitchFamily="2"/>
              </a:rPr>
            </a:br>
            <a:r>
              <a:rPr lang="fr-FR" sz="1800" kern="0">
                <a:ea typeface="SimSun" pitchFamily="34"/>
                <a:cs typeface="Tahoma" pitchFamily="2"/>
              </a:rPr>
              <a:t/>
            </a:r>
            <a:br>
              <a:rPr lang="fr-FR" sz="1800" kern="0">
                <a:ea typeface="SimSun" pitchFamily="34"/>
                <a:cs typeface="Tahoma" pitchFamily="2"/>
              </a:rPr>
            </a:br>
            <a:r>
              <a:rPr lang="fr-FR" sz="1800" kern="0">
                <a:ea typeface="SimSun" pitchFamily="34"/>
                <a:cs typeface="Tahoma" pitchFamily="2"/>
              </a:rPr>
              <a:t/>
            </a:r>
            <a:br>
              <a:rPr lang="fr-FR" sz="1800" kern="0">
                <a:ea typeface="SimSun" pitchFamily="34"/>
                <a:cs typeface="Tahoma" pitchFamily="2"/>
              </a:rPr>
            </a:br>
            <a:r>
              <a:rPr lang="fr-FR" sz="1800" kern="0">
                <a:ea typeface="SimSun" pitchFamily="34"/>
                <a:cs typeface="Tahoma" pitchFamily="2"/>
              </a:rPr>
              <a:t>Normandie</a:t>
            </a:r>
            <a:br>
              <a:rPr lang="fr-FR" sz="1800" kern="0">
                <a:ea typeface="SimSun" pitchFamily="34"/>
                <a:cs typeface="Tahoma" pitchFamily="2"/>
              </a:rPr>
            </a:br>
            <a:r>
              <a:rPr lang="fr-FR" sz="1800" kern="0">
                <a:ea typeface="SimSun" pitchFamily="34"/>
                <a:cs typeface="Tahoma" pitchFamily="2"/>
              </a:rPr>
              <a:t/>
            </a:r>
            <a:br>
              <a:rPr lang="fr-FR" sz="1800" kern="0">
                <a:ea typeface="SimSun" pitchFamily="34"/>
                <a:cs typeface="Tahoma" pitchFamily="2"/>
              </a:rPr>
            </a:br>
            <a:endParaRPr lang="fr-FR" sz="1800" kern="0">
              <a:ea typeface="SimSun" pitchFamily="34"/>
              <a:cs typeface="Tahoma" pitchFamily="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67999" y="363958"/>
            <a:ext cx="9070921" cy="1341004"/>
          </a:xfrm>
          <a:ln w="9363">
            <a:solidFill>
              <a:srgbClr val="000000"/>
            </a:solidFill>
            <a:prstDash val="solid"/>
            <a:miter/>
          </a:ln>
        </p:spPr>
        <p:txBody>
          <a:bodyPr>
            <a:spAutoFit/>
          </a:bodyPr>
          <a:lstStyle/>
          <a:p>
            <a:pPr lvl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u="sng" kern="0">
                <a:ea typeface="SimSun" pitchFamily="34"/>
                <a:cs typeface="Tahoma" pitchFamily="2"/>
              </a:rPr>
              <a:t>La Monnaie</a:t>
            </a:r>
            <a:br>
              <a:rPr lang="fr-FR" u="sng" kern="0">
                <a:ea typeface="SimSun" pitchFamily="34"/>
                <a:cs typeface="Tahoma" pitchFamily="2"/>
              </a:rPr>
            </a:br>
            <a:endParaRPr lang="fr-FR" u="sng" kern="0">
              <a:ea typeface="SimSun" pitchFamily="34"/>
              <a:cs typeface="Tahoma" pitchFamily="2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39642" y="1260363"/>
            <a:ext cx="5761076" cy="3598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500722" y="3780001"/>
            <a:ext cx="5219642" cy="3419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02920" y="597596"/>
            <a:ext cx="9072356" cy="670675"/>
          </a:xfrm>
          <a:ln w="9363">
            <a:solidFill>
              <a:srgbClr val="000000"/>
            </a:solidFill>
            <a:prstDash val="solid"/>
            <a:miter/>
          </a:ln>
        </p:spPr>
        <p:txBody>
          <a:bodyPr>
            <a:spAutoFit/>
          </a:bodyPr>
          <a:lstStyle/>
          <a:p>
            <a:pPr lvl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u="sng" kern="0">
                <a:ea typeface="SimSun" pitchFamily="34"/>
                <a:cs typeface="Tahoma" pitchFamily="2"/>
              </a:rPr>
              <a:t>Gouvernement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2952076" y="4067872"/>
            <a:ext cx="4427643" cy="1820515"/>
          </a:xfrm>
        </p:spPr>
        <p:txBody>
          <a:bodyPr>
            <a:spAutoFit/>
          </a:bodyPr>
          <a:lstStyle/>
          <a:p>
            <a:pPr marL="431642" lvl="0">
              <a:spcAft>
                <a:spcPts val="1410"/>
              </a:spcAft>
              <a:buNone/>
            </a:pPr>
            <a:endParaRPr lang="fr-FR" kern="0">
              <a:ea typeface="SimSun" pitchFamily="2"/>
              <a:cs typeface="Tahoma" pitchFamily="2"/>
            </a:endParaRPr>
          </a:p>
          <a:p>
            <a:pPr marL="0" lvl="0" indent="0">
              <a:spcAft>
                <a:spcPts val="1410"/>
              </a:spcAft>
              <a:buNone/>
            </a:pPr>
            <a:endParaRPr lang="fr-FR" kern="0">
              <a:ea typeface="SimSun" pitchFamily="2"/>
              <a:cs typeface="Tahoma" pitchFamily="2"/>
            </a:endParaRPr>
          </a:p>
          <a:p>
            <a:pPr marL="0" lvl="0" indent="0">
              <a:spcAft>
                <a:spcPts val="1410"/>
              </a:spcAft>
              <a:buNone/>
            </a:pPr>
            <a:endParaRPr lang="fr-FR" kern="0">
              <a:ea typeface="SimSun" pitchFamily="2"/>
              <a:cs typeface="Tahoma" pitchFamily="2"/>
            </a:endParaRPr>
          </a:p>
        </p:txBody>
      </p:sp>
      <p:sp>
        <p:nvSpPr>
          <p:cNvPr id="4" name="ZoneTexte 3"/>
          <p:cNvSpPr/>
          <p:nvPr/>
        </p:nvSpPr>
        <p:spPr>
          <a:xfrm>
            <a:off x="503276" y="3073682"/>
            <a:ext cx="9072356" cy="9118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SimSun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SimSun" pitchFamily="2"/>
              <a:cs typeface="SimSun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8022" y="5364016"/>
            <a:ext cx="5688628" cy="923333"/>
          </a:xfrm>
          <a:prstGeom prst="rect">
            <a:avLst/>
          </a:prstGeom>
          <a:solidFill>
            <a:srgbClr val="FFFFFF"/>
          </a:solidFill>
          <a:ln w="25402">
            <a:solidFill>
              <a:srgbClr val="C0504D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Le </a:t>
            </a:r>
            <a:r>
              <a:rPr lang="fr-FR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conseil territorial de Saint-Pierre-et-Miquelon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est l'assemblée  qui gère la vie des habitants de cet archipel.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Il est constitué de 19 conseillers élus pour cinq ans.</a:t>
            </a:r>
          </a:p>
        </p:txBody>
      </p:sp>
      <p:pic>
        <p:nvPicPr>
          <p:cNvPr id="6" name="Picture 2" descr="Résultat de recherche d'images pour &quot;macron&quot;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5815" y="2051648"/>
            <a:ext cx="2095503" cy="252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Résultat de recherche d'images pour &quot;conseil territorial saint pierre et miquelon&quot;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032202" y="2195657"/>
            <a:ext cx="4320475" cy="26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268</Words>
  <Application>Microsoft Office PowerPoint</Application>
  <PresentationFormat>Affichage à l'écran (4:3)</PresentationFormat>
  <Paragraphs>68</Paragraphs>
  <Slides>11</Slides>
  <Notes>11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Standard</vt:lpstr>
      <vt:lpstr>Saint Pierre et  Miquelon</vt:lpstr>
      <vt:lpstr>La Situation géographique</vt:lpstr>
      <vt:lpstr>La Situation géographique suite</vt:lpstr>
      <vt:lpstr>Le Climat</vt:lpstr>
      <vt:lpstr>Le relief</vt:lpstr>
      <vt:lpstr>Les habitants.... et activités économiques</vt:lpstr>
      <vt:lpstr>LE DRAPEAU</vt:lpstr>
      <vt:lpstr>La Monnaie </vt:lpstr>
      <vt:lpstr>Gouvernement</vt:lpstr>
      <vt:lpstr>Spécialités culinaires  et  curiosités touristiques</vt:lpstr>
      <vt:lpstr>Langues parlées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Saint Pierre et  Miquelon</dc:title>
  <dc:creator>sébastien Lequeux</dc:creator>
  <cp:lastModifiedBy>professeur</cp:lastModifiedBy>
  <cp:revision>60</cp:revision>
  <cp:lastPrinted>2013-04-18T17:37:15Z</cp:lastPrinted>
  <dcterms:created xsi:type="dcterms:W3CDTF">2013-02-19T16:29:18Z</dcterms:created>
  <dcterms:modified xsi:type="dcterms:W3CDTF">2018-06-04T11:13:31Z</dcterms:modified>
</cp:coreProperties>
</file>