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5" r:id="rId10"/>
    <p:sldId id="266" r:id="rId11"/>
    <p:sldId id="261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66CC"/>
    <a:srgbClr val="FFFF00"/>
    <a:srgbClr val="33CC33"/>
    <a:srgbClr val="CC00CC"/>
    <a:srgbClr val="FF0000"/>
    <a:srgbClr val="00FFFF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86" y="-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813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813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813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4813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813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813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4813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813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813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81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814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814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2AE2B4B-0E1E-42BB-81FB-BFA9008A103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541AF-37AA-4349-9B07-F633E6BF7FB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6A130-856D-4FF8-AA13-6022E4401F0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F380FAC-EC7F-4799-87C1-70600333935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CD18F32-06D4-4886-9F68-3CE88EABD00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68254C8-BE9D-4B7E-87A9-2A62F396213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D8D13-C821-45A7-86D5-C633B6C8E36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1ABEA-8864-44C5-A9E7-772515F18F7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DEAE0-D91B-4276-9BC6-770F60612E2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EBDA4-145A-41C7-B27E-71A0EB1B935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52266-8CA3-4F5A-BAEA-EB64C710A8B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72B99-0739-4F4F-96AD-DC05E43755C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1B2E7-23D5-4A68-9493-8800D775BF2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B36F5-63B4-4EDB-8F00-FFF14627E48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fr-FR" sz="2400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fr-FR" sz="240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fr-FR" sz="2400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fr-FR" sz="2400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fr-FR" sz="2400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fr-FR" sz="2400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fr-FR" sz="2400"/>
          </a:p>
        </p:txBody>
      </p:sp>
      <p:sp>
        <p:nvSpPr>
          <p:cNvPr id="4711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471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0E6A27B-CB89-4E7A-B060-7E8855F1F3ED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_Microsoft_Office_Word_97_-_2003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_Microsoft_Office_Word_97_-_20033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_Microsoft_Office_Word_97_-_20034.doc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_Microsoft_Office_Word_97_-_20035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_Microsoft_Office_Word_97_-_20036.doc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713" y="476250"/>
            <a:ext cx="6729412" cy="2686050"/>
          </a:xfrm>
        </p:spPr>
        <p:txBody>
          <a:bodyPr/>
          <a:lstStyle/>
          <a:p>
            <a:r>
              <a:rPr lang="fr-FR" sz="60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6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DEMARCHE   D’INVESTIGATION</a:t>
            </a:r>
            <a:r>
              <a:rPr lang="fr-FR" sz="40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FR" sz="40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fr-FR" sz="4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4" name="Picture 6" descr="acadNancyMetz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188913"/>
            <a:ext cx="1212850" cy="1697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60350"/>
            <a:ext cx="5581650" cy="1462088"/>
          </a:xfrm>
        </p:spPr>
        <p:txBody>
          <a:bodyPr/>
          <a:lstStyle/>
          <a:p>
            <a:r>
              <a:rPr lang="fr-FR" sz="400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Opérationnalisation </a:t>
            </a:r>
            <a:br>
              <a:rPr lang="fr-FR" sz="400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FR" sz="400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 connaissances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420938"/>
            <a:ext cx="8229600" cy="3455987"/>
          </a:xfrm>
        </p:spPr>
        <p:txBody>
          <a:bodyPr/>
          <a:lstStyle/>
          <a:p>
            <a:r>
              <a:rPr lang="fr-FR"/>
              <a:t>Exercices d’entraînement</a:t>
            </a:r>
          </a:p>
          <a:p>
            <a:r>
              <a:rPr lang="fr-FR"/>
              <a:t>Nouveaux problèmes dans de nouveaux contextes ( réinvestissement)</a:t>
            </a:r>
          </a:p>
          <a:p>
            <a:r>
              <a:rPr lang="fr-FR"/>
              <a:t>Évaluation des connaissances et des compétences méthodologiques.</a:t>
            </a:r>
          </a:p>
          <a:p>
            <a:endParaRPr lang="fr-FR"/>
          </a:p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1835150" y="333375"/>
            <a:ext cx="6624638" cy="647700"/>
          </a:xfrm>
        </p:spPr>
        <p:txBody>
          <a:bodyPr/>
          <a:lstStyle/>
          <a:p>
            <a:r>
              <a:rPr lang="fr-F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Exemple de travail pratique avec </a:t>
            </a:r>
            <a:br>
              <a:rPr lang="fr-FR" sz="28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FR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une démarche d’investigation</a:t>
            </a:r>
            <a:r>
              <a:rPr lang="fr-FR" sz="2800"/>
              <a:t>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55650" y="2492375"/>
            <a:ext cx="7561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>
              <a:latin typeface="Arial" charset="0"/>
            </a:endParaRPr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>
            <p:ph idx="1"/>
          </p:nvPr>
        </p:nvGraphicFramePr>
        <p:xfrm>
          <a:off x="2627313" y="908050"/>
          <a:ext cx="5184775" cy="5949950"/>
        </p:xfrm>
        <a:graphic>
          <a:graphicData uri="http://schemas.openxmlformats.org/presentationml/2006/ole">
            <p:oleObj spid="_x0000_s7173" name="Document" r:id="rId3" imgW="7567448" imgH="1072755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7793037" cy="693737"/>
          </a:xfrm>
        </p:spPr>
        <p:txBody>
          <a:bodyPr/>
          <a:lstStyle/>
          <a:p>
            <a:r>
              <a:rPr lang="fr-FR" sz="320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Objectifs de connaissance</a:t>
            </a:r>
            <a:r>
              <a:rPr lang="fr-FR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fr-FR" sz="3200"/>
              <a:t/>
            </a:r>
            <a:br>
              <a:rPr lang="fr-FR" sz="3200"/>
            </a:br>
            <a:endParaRPr lang="fr-FR" sz="3200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476375" y="765175"/>
            <a:ext cx="7273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latin typeface="Arial" charset="0"/>
              </a:rPr>
              <a:t>Dans une solution le courant électrique est dû à la présence d’ions.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79388" y="1844675"/>
            <a:ext cx="87137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Place de ce TP dans la progression </a:t>
            </a:r>
            <a:br>
              <a:rPr lang="fr-FR" sz="280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fr-FR" sz="280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 chimie de 3ème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95288" y="3141663"/>
            <a:ext cx="7632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latin typeface="Arial" charset="0"/>
              </a:rPr>
              <a:t>Les élèves connaissent la structure des atomes, les ions, les solutions ioniques, et ce qu’est le courant dans les métaux.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95288" y="4076700"/>
            <a:ext cx="813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Trois difficultés à surmonter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684213" y="4941888"/>
            <a:ext cx="6767512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latin typeface="Arial" charset="0"/>
              </a:rPr>
              <a:t>En début de seconde, beaucoup d’élèves imaginent le courant électrique uniquement comme un « courant » d’électrons circulant dans le sens opposé au sens conventionnel.</a:t>
            </a:r>
          </a:p>
          <a:p>
            <a:pPr>
              <a:spcBef>
                <a:spcPct val="50000"/>
              </a:spcBef>
            </a:pPr>
            <a:r>
              <a:rPr lang="fr-FR">
                <a:latin typeface="Arial" charset="0"/>
              </a:rPr>
              <a:t>Les élèves sont persuadés que l’eau pure conduit le courant.</a:t>
            </a:r>
          </a:p>
          <a:p>
            <a:pPr>
              <a:spcBef>
                <a:spcPct val="50000"/>
              </a:spcBef>
            </a:pPr>
            <a:r>
              <a:rPr lang="fr-FR">
                <a:latin typeface="Arial" charset="0"/>
              </a:rPr>
              <a:t>Confusion de l’atome et de l’ion correspondant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91" grpId="0"/>
      <p:bldP spid="16393" grpId="0"/>
      <p:bldP spid="16394" grpId="0"/>
      <p:bldP spid="16395" grpId="0"/>
      <p:bldP spid="163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765175"/>
            <a:ext cx="6805612" cy="839788"/>
          </a:xfrm>
        </p:spPr>
        <p:txBody>
          <a:bodyPr/>
          <a:lstStyle/>
          <a:p>
            <a:r>
              <a:rPr lang="fr-FR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fr-FR" baseline="3000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ère</a:t>
            </a:r>
            <a:r>
              <a:rPr lang="fr-FR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étape : la question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558087" cy="1466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sz="2800"/>
              <a:t>Il faut tenir compte des difficultés persistantes des élèves cités ci avant, de leurs connaissances et du programme</a:t>
            </a: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971550" y="3573463"/>
          <a:ext cx="7777163" cy="2708275"/>
        </p:xfrm>
        <a:graphic>
          <a:graphicData uri="http://schemas.openxmlformats.org/presentationml/2006/ole">
            <p:oleObj spid="_x0000_s19461" name="Document" r:id="rId3" imgW="6846739" imgH="246127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1692275" y="260350"/>
            <a:ext cx="4284663" cy="1462088"/>
          </a:xfrm>
        </p:spPr>
        <p:txBody>
          <a:bodyPr/>
          <a:lstStyle/>
          <a:p>
            <a:r>
              <a:rPr lang="fr-FR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fr-FR" baseline="3000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ème</a:t>
            </a:r>
            <a:r>
              <a:rPr lang="fr-FR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étape</a:t>
            </a: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539750" y="2276475"/>
          <a:ext cx="8280400" cy="2689225"/>
        </p:xfrm>
        <a:graphic>
          <a:graphicData uri="http://schemas.openxmlformats.org/presentationml/2006/ole">
            <p:oleObj spid="_x0000_s21509" name="Document" r:id="rId3" imgW="6846739" imgH="1999654" progId="Word.Document.8">
              <p:embed/>
            </p:oleObj>
          </a:graphicData>
        </a:graphic>
      </p:graphicFrame>
      <p:sp>
        <p:nvSpPr>
          <p:cNvPr id="2151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276600" y="5157788"/>
            <a:ext cx="5386388" cy="14001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sz="2800"/>
              <a:t>   Les élèves émettent des hypothèses par écrit.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692150"/>
            <a:ext cx="3060700" cy="695325"/>
          </a:xfrm>
        </p:spPr>
        <p:txBody>
          <a:bodyPr/>
          <a:lstStyle/>
          <a:p>
            <a:r>
              <a:rPr lang="fr-FR" sz="400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fr-FR" sz="4000" baseline="3000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ème</a:t>
            </a:r>
            <a:r>
              <a:rPr lang="fr-FR" sz="400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étape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205038"/>
            <a:ext cx="3313113" cy="16557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400">
                <a:solidFill>
                  <a:srgbClr val="FF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Confrontation des différentes hypothèses</a:t>
            </a:r>
            <a:r>
              <a:rPr lang="fr-FR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916238" y="1916113"/>
            <a:ext cx="5832475" cy="4248150"/>
          </a:xfrm>
        </p:spPr>
        <p:txBody>
          <a:bodyPr/>
          <a:lstStyle/>
          <a:p>
            <a:r>
              <a:rPr lang="fr-FR" sz="2000"/>
              <a:t>Tous ces liquides sont conducteurs car ils contiennent de l’eau et l’eau conduit bien le courant !</a:t>
            </a:r>
          </a:p>
          <a:p>
            <a:r>
              <a:rPr lang="fr-FR" sz="2000"/>
              <a:t>L’eau pure sera la meilleure conductrice car les autres solutions contiennent des espèces qui vont gêner le courant.</a:t>
            </a:r>
          </a:p>
          <a:p>
            <a:r>
              <a:rPr lang="fr-FR" sz="2000"/>
              <a:t>La solution la plus conductrice sera la solution de sulfate de cuivre car le cuivre est un très bon conducteur ( confusion atome et ions )</a:t>
            </a:r>
          </a:p>
          <a:p>
            <a:r>
              <a:rPr lang="fr-FR" sz="2000"/>
              <a:t>L’eau salée sera bien conductrice car le sel va aider le courant à traverser !!!!</a:t>
            </a:r>
          </a:p>
          <a:p>
            <a:pPr>
              <a:buFont typeface="Wingdings" pitchFamily="2" charset="2"/>
              <a:buNone/>
            </a:pPr>
            <a:endParaRPr lang="fr-F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620713"/>
            <a:ext cx="3276600" cy="768350"/>
          </a:xfrm>
        </p:spPr>
        <p:txBody>
          <a:bodyPr/>
          <a:lstStyle/>
          <a:p>
            <a:r>
              <a:rPr lang="fr-FR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fr-FR" baseline="3000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ème</a:t>
            </a:r>
            <a:r>
              <a:rPr lang="fr-FR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étape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708275"/>
            <a:ext cx="3313113" cy="3311525"/>
          </a:xfrm>
        </p:spPr>
        <p:txBody>
          <a:bodyPr/>
          <a:lstStyle/>
          <a:p>
            <a:r>
              <a:rPr lang="fr-FR" sz="1800"/>
              <a:t>Les élèves travaillent en équipe de 4</a:t>
            </a:r>
          </a:p>
          <a:p>
            <a:r>
              <a:rPr lang="fr-FR" sz="1800"/>
              <a:t>Proposition de protocoles expérimentaux permettant de vérifier les hypothèses.</a:t>
            </a:r>
          </a:p>
          <a:p>
            <a:r>
              <a:rPr lang="fr-FR" sz="1800"/>
              <a:t>Elaboration de la liste du matériel nécessaire</a:t>
            </a: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3563938" y="2060575"/>
          <a:ext cx="5400675" cy="2881313"/>
        </p:xfrm>
        <a:graphic>
          <a:graphicData uri="http://schemas.openxmlformats.org/presentationml/2006/ole">
            <p:oleObj spid="_x0000_s25605" name="Document" r:id="rId3" imgW="6846739" imgH="2845967" progId="Word.Document.8">
              <p:embed/>
            </p:oleObj>
          </a:graphicData>
        </a:graphic>
      </p:graphicFrame>
      <p:sp>
        <p:nvSpPr>
          <p:cNvPr id="25606" name="Rectangle 6"/>
          <p:cNvSpPr>
            <a:spLocks noGrp="1" noChangeArrowheads="1"/>
          </p:cNvSpPr>
          <p:nvPr>
            <p:ph sz="quarter" idx="3"/>
          </p:nvPr>
        </p:nvSpPr>
        <p:spPr>
          <a:xfrm>
            <a:off x="4140200" y="4365625"/>
            <a:ext cx="4038600" cy="2187575"/>
          </a:xfrm>
        </p:spPr>
        <p:txBody>
          <a:bodyPr/>
          <a:lstStyle/>
          <a:p>
            <a:endParaRPr lang="fr-FR" sz="2400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708400" y="5661025"/>
            <a:ext cx="4319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latin typeface="Arial" charset="0"/>
              </a:rPr>
              <a:t>Ils pensent tout de suite à faire des circuits électriques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  <p:bldP spid="2560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fr-FR" baseline="3000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ème</a:t>
            </a:r>
            <a:r>
              <a:rPr lang="fr-FR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étape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182688" y="2017713"/>
            <a:ext cx="3814762" cy="4114800"/>
          </a:xfrm>
        </p:spPr>
        <p:txBody>
          <a:bodyPr/>
          <a:lstStyle/>
          <a:p>
            <a:endParaRPr lang="fr-FR" sz="28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40325" y="2017713"/>
            <a:ext cx="3814763" cy="4114800"/>
          </a:xfrm>
        </p:spPr>
        <p:txBody>
          <a:bodyPr/>
          <a:lstStyle/>
          <a:p>
            <a:r>
              <a:rPr lang="fr-FR" sz="2800"/>
              <a:t>Validation du projet par le professeur</a:t>
            </a:r>
          </a:p>
          <a:p>
            <a:r>
              <a:rPr lang="fr-FR" sz="2800"/>
              <a:t>Réalisation des expériences par les élèves.</a:t>
            </a:r>
          </a:p>
          <a:p>
            <a:pPr>
              <a:buFont typeface="Wingdings" pitchFamily="2" charset="2"/>
              <a:buNone/>
            </a:pPr>
            <a:endParaRPr lang="fr-FR" sz="2800"/>
          </a:p>
        </p:txBody>
      </p:sp>
      <p:pic>
        <p:nvPicPr>
          <p:cNvPr id="29702" name="Picture 6" descr="j02921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2565400"/>
            <a:ext cx="2940050" cy="2513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535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/>
              <a:t>Les élèves ont choisi soit une lampe, soit un ampèremètre, soit les deux.</a:t>
            </a:r>
          </a:p>
          <a:p>
            <a:pPr>
              <a:lnSpc>
                <a:spcPct val="90000"/>
              </a:lnSpc>
            </a:pPr>
            <a:endParaRPr lang="fr-FR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800"/>
          </a:p>
          <a:p>
            <a:pPr>
              <a:lnSpc>
                <a:spcPct val="90000"/>
              </a:lnSpc>
            </a:pPr>
            <a:r>
              <a:rPr lang="fr-FR" sz="2800"/>
              <a:t>Les élèves qui ont choisi la lampe (qui s’allume peu ou pas ) comprennent à l’aide du questionnement du professeur où est le problème et refont leurs mesures avec un ampèremètre.</a:t>
            </a:r>
          </a:p>
        </p:txBody>
      </p:sp>
      <p:pic>
        <p:nvPicPr>
          <p:cNvPr id="28676" name="Picture 4" descr="BD1821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1989138"/>
            <a:ext cx="1082675" cy="1568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fr-FR" baseline="3000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ème</a:t>
            </a:r>
            <a:r>
              <a:rPr lang="fr-FR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étape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133600"/>
            <a:ext cx="4824412" cy="4114800"/>
          </a:xfrm>
        </p:spPr>
        <p:txBody>
          <a:bodyPr/>
          <a:lstStyle/>
          <a:p>
            <a:r>
              <a:rPr lang="fr-FR" sz="2800"/>
              <a:t>Les élèves , après avoir observé, peuvent conclure.</a:t>
            </a:r>
          </a:p>
          <a:p>
            <a:r>
              <a:rPr lang="fr-FR" sz="2800"/>
              <a:t>Ils classent les solutions de la plus conductrice à la moins conductrice</a:t>
            </a:r>
          </a:p>
        </p:txBody>
      </p:sp>
      <p:pic>
        <p:nvPicPr>
          <p:cNvPr id="33797" name="Picture 5" descr="j0089000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76875" y="2441575"/>
            <a:ext cx="2992438" cy="19002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133600"/>
            <a:ext cx="8218487" cy="2438400"/>
          </a:xfrm>
        </p:spPr>
        <p:txBody>
          <a:bodyPr/>
          <a:lstStyle/>
          <a:p>
            <a:r>
              <a:rPr lang="fr-FR" sz="4000"/>
              <a:t>Cette démarche s’appuie sur le questionnement des élèves sur le monde réel.</a:t>
            </a:r>
            <a:br>
              <a:rPr lang="fr-FR" sz="4000"/>
            </a:br>
            <a:endParaRPr lang="fr-FR" sz="4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4724400"/>
            <a:ext cx="8713787" cy="1584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sz="2800"/>
              <a:t>Elle débouche sur l’acquisition de connaissances, de compétences méthodologiques et sur la mise au point de savoir faire technique</a:t>
            </a:r>
          </a:p>
        </p:txBody>
      </p:sp>
      <p:pic>
        <p:nvPicPr>
          <p:cNvPr id="3077" name="Picture 5" descr="MCj028217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333375"/>
            <a:ext cx="1438275" cy="1655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549275"/>
            <a:ext cx="7793037" cy="911225"/>
          </a:xfrm>
        </p:spPr>
        <p:txBody>
          <a:bodyPr/>
          <a:lstStyle/>
          <a:p>
            <a:r>
              <a:rPr lang="fr-FR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Interprétation par les élèves.</a:t>
            </a: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179388" y="4699000"/>
          <a:ext cx="6408737" cy="2159000"/>
        </p:xfrm>
        <a:graphic>
          <a:graphicData uri="http://schemas.openxmlformats.org/presentationml/2006/ole">
            <p:oleObj spid="_x0000_s35844" name="Document" r:id="rId3" imgW="6990160" imgH="2147750" progId="Word.Document.8">
              <p:embed/>
            </p:oleObj>
          </a:graphicData>
        </a:graphic>
      </p:graphicFrame>
      <p:sp>
        <p:nvSpPr>
          <p:cNvPr id="358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2276475"/>
            <a:ext cx="3859212" cy="1871663"/>
          </a:xfrm>
        </p:spPr>
        <p:txBody>
          <a:bodyPr/>
          <a:lstStyle/>
          <a:p>
            <a:r>
              <a:rPr lang="fr-FR" sz="2000"/>
              <a:t>Le professeur distribue un joker qui permet aux élèves d’interpréter leurs résultats et d’aboutir à l’objectif souhaité: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11188" y="2492375"/>
            <a:ext cx="35290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u="sng">
                <a:latin typeface="Arial" charset="0"/>
              </a:rPr>
              <a:t>Seules les solutions ioniques conduisent le courant électrique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5" grpId="0" build="p"/>
      <p:bldP spid="3584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60350"/>
            <a:ext cx="3708400" cy="1462088"/>
          </a:xfrm>
        </p:spPr>
        <p:txBody>
          <a:bodyPr/>
          <a:lstStyle/>
          <a:p>
            <a:r>
              <a:rPr lang="fr-FR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fr-FR" baseline="3000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ème</a:t>
            </a:r>
            <a:r>
              <a:rPr lang="fr-FR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étape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5157788"/>
            <a:ext cx="7777163" cy="1296987"/>
          </a:xfrm>
        </p:spPr>
        <p:txBody>
          <a:bodyPr/>
          <a:lstStyle/>
          <a:p>
            <a:r>
              <a:rPr lang="fr-FR" sz="2800"/>
              <a:t>Les élèves rendent compte de leurs travaux à la maison pour la semaine suivante</a:t>
            </a:r>
          </a:p>
          <a:p>
            <a:pPr>
              <a:buFont typeface="Wingdings" pitchFamily="2" charset="2"/>
              <a:buNone/>
            </a:pPr>
            <a:endParaRPr lang="fr-FR" sz="2800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95288" y="2205038"/>
          <a:ext cx="8497887" cy="2160587"/>
        </p:xfrm>
        <a:graphic>
          <a:graphicData uri="http://schemas.openxmlformats.org/presentationml/2006/ole">
            <p:oleObj spid="_x0000_s37892" name="Document" r:id="rId3" imgW="6846739" imgH="1582096" progId="Word.Document.8">
              <p:embed/>
            </p:oleObj>
          </a:graphicData>
        </a:graphic>
      </p:graphicFrame>
      <p:sp>
        <p:nvSpPr>
          <p:cNvPr id="37893" name="Rectangle 5"/>
          <p:cNvSpPr>
            <a:spLocks noGrp="1" noChangeArrowheads="1"/>
          </p:cNvSpPr>
          <p:nvPr>
            <p:ph sz="quarter" idx="3"/>
          </p:nvPr>
        </p:nvSpPr>
        <p:spPr>
          <a:xfrm>
            <a:off x="5140325" y="4143375"/>
            <a:ext cx="3814763" cy="1989138"/>
          </a:xfrm>
        </p:spPr>
        <p:txBody>
          <a:bodyPr/>
          <a:lstStyle/>
          <a:p>
            <a:endParaRPr lang="fr-F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549275"/>
            <a:ext cx="7345363" cy="911225"/>
          </a:xfrm>
        </p:spPr>
        <p:txBody>
          <a:bodyPr/>
          <a:lstStyle/>
          <a:p>
            <a:r>
              <a:rPr lang="fr-FR" sz="400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fr-FR" sz="4000" baseline="3000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ème</a:t>
            </a:r>
            <a:r>
              <a:rPr lang="fr-FR" sz="400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étape : Synthèse collective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4762" cy="4114800"/>
          </a:xfrm>
        </p:spPr>
        <p:txBody>
          <a:bodyPr/>
          <a:lstStyle/>
          <a:p>
            <a:endParaRPr lang="fr-FR" sz="2800"/>
          </a:p>
          <a:p>
            <a:endParaRPr lang="fr-FR" sz="2800"/>
          </a:p>
        </p:txBody>
      </p:sp>
      <p:sp>
        <p:nvSpPr>
          <p:cNvPr id="3994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140325" y="2017713"/>
            <a:ext cx="3814763" cy="4114800"/>
          </a:xfrm>
        </p:spPr>
        <p:txBody>
          <a:bodyPr/>
          <a:lstStyle/>
          <a:p>
            <a:endParaRPr lang="fr-FR" sz="2800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39750" y="2492375"/>
            <a:ext cx="7559675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latin typeface="Arial" charset="0"/>
              </a:rPr>
              <a:t>Comparaison des résultats expérimentaux.</a:t>
            </a:r>
          </a:p>
          <a:p>
            <a:pPr>
              <a:spcBef>
                <a:spcPct val="50000"/>
              </a:spcBef>
            </a:pPr>
            <a:endParaRPr lang="fr-FR" sz="20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fr-FR" sz="2000">
                <a:latin typeface="Arial" charset="0"/>
              </a:rPr>
              <a:t>Réponse à la question posée</a:t>
            </a:r>
          </a:p>
          <a:p>
            <a:pPr>
              <a:spcBef>
                <a:spcPct val="50000"/>
              </a:spcBef>
            </a:pPr>
            <a:endParaRPr lang="fr-FR" sz="20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fr-FR" sz="2000">
                <a:latin typeface="Arial" charset="0"/>
              </a:rPr>
              <a:t>Etude des différences hypothèses proposées qui sont soit acceptées soit refusées.</a:t>
            </a:r>
          </a:p>
          <a:p>
            <a:pPr>
              <a:spcBef>
                <a:spcPct val="50000"/>
              </a:spcBef>
            </a:pPr>
            <a:endParaRPr lang="fr-FR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4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833438" y="225425"/>
            <a:ext cx="7478712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fr-FR" b="1" u="sng">
                <a:latin typeface="Arial" charset="0"/>
              </a:rPr>
              <a:t>Barème de notation </a:t>
            </a:r>
            <a:r>
              <a:rPr lang="fr-FR">
                <a:latin typeface="Arial" charset="0"/>
              </a:rPr>
              <a:t>(sur 20 points)</a:t>
            </a:r>
          </a:p>
          <a:p>
            <a:pPr algn="ctr"/>
            <a:r>
              <a:rPr lang="fr-FR" b="1" u="sng">
                <a:latin typeface="Arial" charset="0"/>
              </a:rPr>
              <a:t>En classe</a:t>
            </a:r>
            <a:r>
              <a:rPr lang="fr-FR">
                <a:latin typeface="Arial" charset="0"/>
              </a:rPr>
              <a:t> </a:t>
            </a:r>
          </a:p>
          <a:p>
            <a:pPr algn="ctr"/>
            <a:r>
              <a:rPr lang="fr-FR">
                <a:latin typeface="Arial" charset="0"/>
              </a:rPr>
              <a:t>*Pertinence de la réflexion au sein du groupe </a:t>
            </a:r>
            <a:r>
              <a:rPr lang="fr-FR" b="1">
                <a:latin typeface="Arial" charset="0"/>
              </a:rPr>
              <a:t>/2</a:t>
            </a:r>
            <a:r>
              <a:rPr lang="fr-FR">
                <a:latin typeface="Arial" charset="0"/>
              </a:rPr>
              <a:t> </a:t>
            </a:r>
          </a:p>
          <a:p>
            <a:pPr algn="ctr"/>
            <a:r>
              <a:rPr lang="fr-FR">
                <a:latin typeface="Arial" charset="0"/>
              </a:rPr>
              <a:t>*Manipulation </a:t>
            </a:r>
            <a:r>
              <a:rPr lang="fr-FR" b="1">
                <a:latin typeface="Arial" charset="0"/>
              </a:rPr>
              <a:t>/2</a:t>
            </a:r>
            <a:r>
              <a:rPr lang="fr-FR">
                <a:latin typeface="Arial" charset="0"/>
              </a:rPr>
              <a:t> </a:t>
            </a:r>
          </a:p>
          <a:p>
            <a:pPr algn="ctr"/>
            <a:r>
              <a:rPr lang="fr-FR">
                <a:latin typeface="Arial" charset="0"/>
              </a:rPr>
              <a:t>*Partage des tâches au sein du groupe</a:t>
            </a:r>
            <a:r>
              <a:rPr lang="fr-FR" b="1">
                <a:latin typeface="Arial" charset="0"/>
              </a:rPr>
              <a:t> /1</a:t>
            </a:r>
            <a:endParaRPr lang="fr-FR">
              <a:latin typeface="Arial" charset="0"/>
            </a:endParaRPr>
          </a:p>
          <a:p>
            <a:pPr algn="ctr"/>
            <a:r>
              <a:rPr lang="fr-FR" b="1" u="sng">
                <a:latin typeface="Arial" charset="0"/>
              </a:rPr>
              <a:t>Compte-rendu</a:t>
            </a:r>
            <a:r>
              <a:rPr lang="fr-FR">
                <a:latin typeface="Arial" charset="0"/>
              </a:rPr>
              <a:t> </a:t>
            </a:r>
          </a:p>
          <a:p>
            <a:pPr algn="ctr"/>
            <a:r>
              <a:rPr lang="fr-FR">
                <a:latin typeface="Arial" charset="0"/>
              </a:rPr>
              <a:t>*but de l'expérience réalisée </a:t>
            </a:r>
            <a:r>
              <a:rPr lang="fr-FR" b="1">
                <a:latin typeface="Arial" charset="0"/>
              </a:rPr>
              <a:t>/1</a:t>
            </a:r>
            <a:r>
              <a:rPr lang="fr-FR">
                <a:latin typeface="Arial" charset="0"/>
              </a:rPr>
              <a:t> </a:t>
            </a:r>
            <a:br>
              <a:rPr lang="fr-FR">
                <a:latin typeface="Arial" charset="0"/>
              </a:rPr>
            </a:br>
            <a:r>
              <a:rPr lang="fr-FR">
                <a:latin typeface="Arial" charset="0"/>
              </a:rPr>
              <a:t>*description de l'expérience </a:t>
            </a:r>
            <a:r>
              <a:rPr lang="fr-FR" b="1">
                <a:latin typeface="Arial" charset="0"/>
              </a:rPr>
              <a:t>/2</a:t>
            </a:r>
            <a:endParaRPr lang="fr-FR">
              <a:latin typeface="Arial" charset="0"/>
            </a:endParaRPr>
          </a:p>
          <a:p>
            <a:pPr algn="ctr"/>
            <a:r>
              <a:rPr lang="fr-FR" b="1">
                <a:latin typeface="Arial" charset="0"/>
              </a:rPr>
              <a:t>* observations :</a:t>
            </a:r>
            <a:r>
              <a:rPr lang="fr-FR">
                <a:latin typeface="Arial" charset="0"/>
              </a:rPr>
              <a:t> </a:t>
            </a:r>
          </a:p>
          <a:p>
            <a:pPr algn="ctr"/>
            <a:r>
              <a:rPr lang="fr-FR">
                <a:latin typeface="Arial" charset="0"/>
              </a:rPr>
              <a:t>- mesures (cohérence, écriture correcte : I = .......A...) </a:t>
            </a:r>
            <a:r>
              <a:rPr lang="fr-FR" b="1">
                <a:latin typeface="Arial" charset="0"/>
              </a:rPr>
              <a:t>/2</a:t>
            </a:r>
            <a:r>
              <a:rPr lang="fr-FR">
                <a:latin typeface="Arial" charset="0"/>
              </a:rPr>
              <a:t> </a:t>
            </a:r>
          </a:p>
          <a:p>
            <a:pPr algn="ctr"/>
            <a:r>
              <a:rPr lang="fr-FR">
                <a:latin typeface="Arial" charset="0"/>
              </a:rPr>
              <a:t>- bulles sur les électrodes </a:t>
            </a:r>
            <a:r>
              <a:rPr lang="fr-FR" b="1">
                <a:latin typeface="Arial" charset="0"/>
              </a:rPr>
              <a:t>/1</a:t>
            </a:r>
            <a:r>
              <a:rPr lang="fr-FR">
                <a:latin typeface="Arial" charset="0"/>
              </a:rPr>
              <a:t> </a:t>
            </a:r>
          </a:p>
          <a:p>
            <a:pPr algn="ctr"/>
            <a:r>
              <a:rPr lang="fr-FR">
                <a:latin typeface="Arial" charset="0"/>
              </a:rPr>
              <a:t>- I’eau =  I’eau sucrée = I’eau alcoolisée </a:t>
            </a:r>
            <a:r>
              <a:rPr lang="fr-FR" b="1">
                <a:latin typeface="Arial" charset="0"/>
              </a:rPr>
              <a:t>/1</a:t>
            </a:r>
            <a:r>
              <a:rPr lang="fr-FR">
                <a:latin typeface="Arial" charset="0"/>
              </a:rPr>
              <a:t> </a:t>
            </a:r>
          </a:p>
          <a:p>
            <a:pPr algn="ctr"/>
            <a:r>
              <a:rPr lang="fr-FR">
                <a:latin typeface="Arial" charset="0"/>
              </a:rPr>
              <a:t>- I’eau salée 10g/L &gt; I’eau salée 2g/L </a:t>
            </a:r>
            <a:r>
              <a:rPr lang="fr-FR" b="1">
                <a:latin typeface="Arial" charset="0"/>
              </a:rPr>
              <a:t>/1</a:t>
            </a:r>
            <a:r>
              <a:rPr lang="fr-FR">
                <a:latin typeface="Arial" charset="0"/>
              </a:rPr>
              <a:t> </a:t>
            </a:r>
          </a:p>
          <a:p>
            <a:pPr algn="ctr"/>
            <a:r>
              <a:rPr lang="fr-FR">
                <a:latin typeface="Arial" charset="0"/>
              </a:rPr>
              <a:t>- le courant passe mieux dans l'eau salée et dans le sulfate de cuivre </a:t>
            </a:r>
            <a:r>
              <a:rPr lang="fr-FR" b="1">
                <a:latin typeface="Arial" charset="0"/>
              </a:rPr>
              <a:t>/1</a:t>
            </a:r>
            <a:r>
              <a:rPr lang="fr-FR">
                <a:latin typeface="Arial" charset="0"/>
              </a:rPr>
              <a:t> </a:t>
            </a:r>
            <a:br>
              <a:rPr lang="fr-FR">
                <a:latin typeface="Arial" charset="0"/>
              </a:rPr>
            </a:br>
            <a:r>
              <a:rPr lang="fr-FR" b="1">
                <a:latin typeface="Arial" charset="0"/>
              </a:rPr>
              <a:t>*interprétations :</a:t>
            </a:r>
            <a:r>
              <a:rPr lang="fr-FR">
                <a:latin typeface="Arial" charset="0"/>
              </a:rPr>
              <a:t> </a:t>
            </a:r>
          </a:p>
          <a:p>
            <a:pPr algn="ctr"/>
            <a:r>
              <a:rPr lang="fr-FR">
                <a:latin typeface="Arial" charset="0"/>
              </a:rPr>
              <a:t>  </a:t>
            </a:r>
            <a:br>
              <a:rPr lang="fr-FR">
                <a:latin typeface="Arial" charset="0"/>
              </a:rPr>
            </a:br>
            <a:r>
              <a:rPr lang="fr-FR">
                <a:latin typeface="Arial" charset="0"/>
              </a:rPr>
              <a:t>- notion de particules chargées</a:t>
            </a:r>
            <a:r>
              <a:rPr lang="fr-FR" b="1">
                <a:latin typeface="Arial" charset="0"/>
              </a:rPr>
              <a:t> /2</a:t>
            </a:r>
            <a:r>
              <a:rPr lang="fr-FR">
                <a:latin typeface="Arial" charset="0"/>
              </a:rPr>
              <a:t> </a:t>
            </a:r>
          </a:p>
          <a:p>
            <a:pPr algn="ctr"/>
            <a:r>
              <a:rPr lang="fr-FR">
                <a:latin typeface="Arial" charset="0"/>
              </a:rPr>
              <a:t>- notion de quantité de particules chargées </a:t>
            </a:r>
            <a:r>
              <a:rPr lang="fr-FR" b="1">
                <a:latin typeface="Arial" charset="0"/>
              </a:rPr>
              <a:t>/1</a:t>
            </a:r>
            <a:r>
              <a:rPr lang="fr-FR">
                <a:latin typeface="Arial" charset="0"/>
              </a:rPr>
              <a:t> </a:t>
            </a:r>
          </a:p>
          <a:p>
            <a:pPr algn="ctr"/>
            <a:r>
              <a:rPr lang="fr-FR">
                <a:latin typeface="Arial" charset="0"/>
              </a:rPr>
              <a:t>- précision dans le vocabulaire, rigueur dans les explications </a:t>
            </a:r>
            <a:r>
              <a:rPr lang="fr-FR" b="1">
                <a:latin typeface="Arial" charset="0"/>
              </a:rPr>
              <a:t>/2</a:t>
            </a:r>
            <a:r>
              <a:rPr lang="fr-FR">
                <a:latin typeface="Arial" charset="0"/>
              </a:rPr>
              <a:t> </a:t>
            </a:r>
            <a:br>
              <a:rPr lang="fr-FR">
                <a:latin typeface="Arial" charset="0"/>
              </a:rPr>
            </a:br>
            <a:r>
              <a:rPr lang="fr-FR">
                <a:latin typeface="Arial" charset="0"/>
              </a:rPr>
              <a:t> </a:t>
            </a:r>
          </a:p>
          <a:p>
            <a:pPr algn="ctr"/>
            <a:r>
              <a:rPr lang="fr-FR" b="1">
                <a:latin typeface="Arial" charset="0"/>
              </a:rPr>
              <a:t>* présentation - soin (ne pas oublier le titre) /1</a:t>
            </a:r>
            <a:r>
              <a:rPr lang="fr-FR">
                <a:latin typeface="Arial" charset="0"/>
              </a:rPr>
              <a:t> </a:t>
            </a:r>
          </a:p>
          <a:p>
            <a:pPr algn="ctr"/>
            <a:r>
              <a:rPr lang="fr-FR">
                <a:latin typeface="Arial" charset="0"/>
              </a:rPr>
              <a:t> </a:t>
            </a:r>
          </a:p>
          <a:p>
            <a:pPr algn="ctr" eaLnBrk="0" hangingPunct="0"/>
            <a:endParaRPr lang="fr-FR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188913"/>
            <a:ext cx="7037387" cy="1462087"/>
          </a:xfrm>
        </p:spPr>
        <p:txBody>
          <a:bodyPr/>
          <a:lstStyle/>
          <a:p>
            <a:r>
              <a:rPr lang="fr-FR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CANEVAS D’UNE SEQUENCE D’INVESTIGATION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332038"/>
            <a:ext cx="8229600" cy="4525962"/>
          </a:xfrm>
        </p:spPr>
        <p:txBody>
          <a:bodyPr/>
          <a:lstStyle/>
          <a:p>
            <a:r>
              <a:rPr lang="fr-FR"/>
              <a:t>Ce canevas ne fige pas de façon exhaustive un déroulement imposé, mais propose une manière commode de faire.</a:t>
            </a:r>
          </a:p>
          <a:p>
            <a:pPr>
              <a:buFont typeface="Wingdings" pitchFamily="2" charset="2"/>
              <a:buNone/>
            </a:pPr>
            <a:endParaRPr lang="fr-FR"/>
          </a:p>
          <a:p>
            <a:r>
              <a:rPr lang="fr-FR"/>
              <a:t>Il se décompose en sept moments clés.</a:t>
            </a:r>
          </a:p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6589713" cy="1462088"/>
          </a:xfrm>
        </p:spPr>
        <p:txBody>
          <a:bodyPr/>
          <a:lstStyle/>
          <a:p>
            <a:r>
              <a:rPr lang="fr-FR" sz="400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Le choix d’une situation problème par le professeur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924175"/>
            <a:ext cx="7489825" cy="2736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/>
              <a:t>Repérer les acquis initiaux des élèves</a:t>
            </a:r>
          </a:p>
          <a:p>
            <a:pPr>
              <a:lnSpc>
                <a:spcPct val="90000"/>
              </a:lnSpc>
            </a:pPr>
            <a:endParaRPr lang="fr-FR" sz="2400"/>
          </a:p>
          <a:p>
            <a:pPr>
              <a:lnSpc>
                <a:spcPct val="90000"/>
              </a:lnSpc>
            </a:pPr>
            <a:r>
              <a:rPr lang="fr-FR" sz="2400"/>
              <a:t>Identifier les représentations des élèves, ainsi que les difficultés persistantes.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2400"/>
          </a:p>
          <a:p>
            <a:pPr>
              <a:lnSpc>
                <a:spcPct val="90000"/>
              </a:lnSpc>
            </a:pPr>
            <a:r>
              <a:rPr lang="fr-FR" sz="2400"/>
              <a:t>Trouver la situation en fonction de l’analyse de ces différents éléments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435600" y="4076700"/>
            <a:ext cx="2881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>
              <a:latin typeface="Arial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076825" y="4365625"/>
            <a:ext cx="3240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>
              <a:latin typeface="Arial" charset="0"/>
            </a:endParaRPr>
          </a:p>
        </p:txBody>
      </p:sp>
      <p:pic>
        <p:nvPicPr>
          <p:cNvPr id="5134" name="Picture 14" descr="MCj023912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557338"/>
            <a:ext cx="1730375" cy="181451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7453313" cy="1462088"/>
          </a:xfrm>
        </p:spPr>
        <p:txBody>
          <a:bodyPr/>
          <a:lstStyle/>
          <a:p>
            <a:r>
              <a:rPr lang="fr-FR" sz="400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L’appropriation du problème par les élèves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565400"/>
            <a:ext cx="8229600" cy="2952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/>
              <a:t>Reformulation de la question si nécessaire pour s’assurer de la compréhension de son sens.(le problème à résoudre doit être compris par tous)</a:t>
            </a:r>
          </a:p>
          <a:p>
            <a:pPr>
              <a:buFont typeface="Wingdings" pitchFamily="2" charset="2"/>
              <a:buNone/>
            </a:pPr>
            <a:endParaRPr lang="fr-FR"/>
          </a:p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1476375" y="260350"/>
            <a:ext cx="7165975" cy="1462088"/>
          </a:xfrm>
        </p:spPr>
        <p:txBody>
          <a:bodyPr/>
          <a:lstStyle/>
          <a:p>
            <a:r>
              <a:rPr lang="fr-FR" sz="400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Formulation d’hypothèses, </a:t>
            </a:r>
            <a:br>
              <a:rPr lang="fr-FR" sz="400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FR" sz="400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 protocoles possibles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idx="1"/>
          </p:nvPr>
        </p:nvSpPr>
        <p:spPr>
          <a:xfrm>
            <a:off x="1187450" y="2205038"/>
            <a:ext cx="7772400" cy="4114800"/>
          </a:xfrm>
        </p:spPr>
        <p:txBody>
          <a:bodyPr/>
          <a:lstStyle/>
          <a:p>
            <a:r>
              <a:rPr lang="fr-FR"/>
              <a:t>Formulation orale ou écrite d’hypothèses(seul ou en groupe)</a:t>
            </a:r>
          </a:p>
          <a:p>
            <a:r>
              <a:rPr lang="fr-FR"/>
              <a:t>Elaboration d’expérience, destinées à valider les hypothèses</a:t>
            </a:r>
          </a:p>
          <a:p>
            <a:r>
              <a:rPr lang="fr-FR"/>
              <a:t>Communication à la classe des hypothèses ou des protocoles expérimentaux.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950075" cy="1462087"/>
          </a:xfrm>
        </p:spPr>
        <p:txBody>
          <a:bodyPr/>
          <a:lstStyle/>
          <a:p>
            <a:r>
              <a:rPr lang="fr-FR" sz="400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Investigation ou résolution </a:t>
            </a:r>
            <a:br>
              <a:rPr lang="fr-FR" sz="400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FR" sz="400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du problème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360613"/>
            <a:ext cx="7067550" cy="4092575"/>
          </a:xfrm>
        </p:spPr>
        <p:txBody>
          <a:bodyPr/>
          <a:lstStyle/>
          <a:p>
            <a:r>
              <a:rPr lang="fr-FR"/>
              <a:t>Réalisation d’expériences</a:t>
            </a:r>
          </a:p>
          <a:p>
            <a:r>
              <a:rPr lang="fr-FR"/>
              <a:t>Moments de débats internes entre les élèves</a:t>
            </a:r>
          </a:p>
          <a:p>
            <a:r>
              <a:rPr lang="fr-FR"/>
              <a:t>Exploitation au sein du groupe des résultats</a:t>
            </a:r>
          </a:p>
          <a:p>
            <a:r>
              <a:rPr lang="fr-FR"/>
              <a:t>Confrontations avec les hypothèses formulées précédemment</a:t>
            </a:r>
          </a:p>
        </p:txBody>
      </p:sp>
      <p:pic>
        <p:nvPicPr>
          <p:cNvPr id="13316" name="Picture 4" descr="j03433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1125538"/>
            <a:ext cx="1747837" cy="1577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76250"/>
            <a:ext cx="6877050" cy="984250"/>
          </a:xfrm>
        </p:spPr>
        <p:txBody>
          <a:bodyPr/>
          <a:lstStyle/>
          <a:p>
            <a:r>
              <a:rPr lang="fr-FR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Echange argumenté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32038"/>
            <a:ext cx="8229600" cy="2968625"/>
          </a:xfrm>
        </p:spPr>
        <p:txBody>
          <a:bodyPr/>
          <a:lstStyle/>
          <a:p>
            <a:r>
              <a:rPr lang="fr-FR"/>
              <a:t>Communication au sein de la classe des solutions élaborées, des résultats obtenus, des interrogations qui demeurent.</a:t>
            </a:r>
          </a:p>
          <a:p>
            <a:r>
              <a:rPr lang="fr-FR"/>
              <a:t>Confrontation des propositions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60350"/>
            <a:ext cx="6950075" cy="1462088"/>
          </a:xfrm>
        </p:spPr>
        <p:txBody>
          <a:bodyPr/>
          <a:lstStyle/>
          <a:p>
            <a:r>
              <a:rPr lang="fr-FR" sz="400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Acquisition et structuration </a:t>
            </a:r>
            <a:br>
              <a:rPr lang="fr-FR" sz="400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FR" sz="400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 expériences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Mise en évidence de nouveaux éléments de connaissances (notion, technique, méthode)</a:t>
            </a:r>
          </a:p>
          <a:p>
            <a:r>
              <a:rPr lang="fr-FR"/>
              <a:t>Reformulation écrite des connaissances nouvelles acquises en fin de séquence.</a:t>
            </a:r>
          </a:p>
          <a:p>
            <a:pPr>
              <a:buFont typeface="Wingdings" pitchFamily="2" charset="2"/>
              <a:buNone/>
            </a:pPr>
            <a:endParaRPr lang="fr-FR"/>
          </a:p>
        </p:txBody>
      </p:sp>
      <p:pic>
        <p:nvPicPr>
          <p:cNvPr id="14340" name="Picture 4" descr="MCPE03336A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4724400"/>
            <a:ext cx="1539875" cy="1262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theme/theme1.xml><?xml version="1.0" encoding="utf-8"?>
<a:theme xmlns:a="http://schemas.openxmlformats.org/drawingml/2006/main" name="Fusion">
  <a:themeElements>
    <a:clrScheme name="Fusion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Fus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us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818</TotalTime>
  <Words>742</Words>
  <Application>Microsoft Office PowerPoint</Application>
  <PresentationFormat>Affichage à l'écran (4:3)</PresentationFormat>
  <Paragraphs>97</Paragraphs>
  <Slides>23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8" baseType="lpstr">
      <vt:lpstr>Arial</vt:lpstr>
      <vt:lpstr>Tahoma</vt:lpstr>
      <vt:lpstr>Wingdings</vt:lpstr>
      <vt:lpstr>Fusion</vt:lpstr>
      <vt:lpstr>Document Microsoft Word</vt:lpstr>
      <vt:lpstr> LA DEMARCHE   D’INVESTIGATION </vt:lpstr>
      <vt:lpstr>Cette démarche s’appuie sur le questionnement des élèves sur le monde réel. </vt:lpstr>
      <vt:lpstr>CANEVAS D’UNE SEQUENCE D’INVESTIGATION</vt:lpstr>
      <vt:lpstr>1. Le choix d’une situation problème par le professeur</vt:lpstr>
      <vt:lpstr>2. L’appropriation du problème par les élèves</vt:lpstr>
      <vt:lpstr>3. Formulation d’hypothèses,  de protocoles possibles</vt:lpstr>
      <vt:lpstr>4. Investigation ou résolution  du problème</vt:lpstr>
      <vt:lpstr>5. Echange argumenté</vt:lpstr>
      <vt:lpstr>6. Acquisition et structuration  des expériences</vt:lpstr>
      <vt:lpstr>7. Opérationnalisation  des connaissances</vt:lpstr>
      <vt:lpstr>Exemple de travail pratique avec  une démarche d’investigation.</vt:lpstr>
      <vt:lpstr>Objectifs de connaissance: </vt:lpstr>
      <vt:lpstr>1ère étape : la question</vt:lpstr>
      <vt:lpstr>2ème étape</vt:lpstr>
      <vt:lpstr>3ème étape</vt:lpstr>
      <vt:lpstr>4ème étape</vt:lpstr>
      <vt:lpstr>5ème étape</vt:lpstr>
      <vt:lpstr>Diapositive 18</vt:lpstr>
      <vt:lpstr>6ème étape</vt:lpstr>
      <vt:lpstr>Interprétation par les élèves.</vt:lpstr>
      <vt:lpstr>7ème étape</vt:lpstr>
      <vt:lpstr>8ème étape : Synthèse collective</vt:lpstr>
      <vt:lpstr>Diapositive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DEMARCHE D’INVESTIGATION </dc:title>
  <dc:creator>lm</dc:creator>
  <cp:lastModifiedBy>user</cp:lastModifiedBy>
  <cp:revision>14</cp:revision>
  <dcterms:created xsi:type="dcterms:W3CDTF">2005-11-18T12:35:47Z</dcterms:created>
  <dcterms:modified xsi:type="dcterms:W3CDTF">2013-10-20T11:57:25Z</dcterms:modified>
</cp:coreProperties>
</file>