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62" r:id="rId4"/>
    <p:sldId id="258" r:id="rId5"/>
    <p:sldId id="263" r:id="rId6"/>
    <p:sldId id="259" r:id="rId7"/>
    <p:sldId id="264" r:id="rId8"/>
    <p:sldId id="260" r:id="rId9"/>
    <p:sldId id="261"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55E6"/>
    <a:srgbClr val="EA59F0"/>
    <a:srgbClr val="C85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8"/>
    <p:restoredTop sz="94737"/>
  </p:normalViewPr>
  <p:slideViewPr>
    <p:cSldViewPr snapToGrid="0" snapToObjects="1">
      <p:cViewPr varScale="1">
        <p:scale>
          <a:sx n="88" d="100"/>
          <a:sy n="88" d="100"/>
        </p:scale>
        <p:origin x="17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470086-6B8B-7841-B338-B9B80D0E1FAA}" type="datetimeFigureOut">
              <a:rPr lang="fr-FR" smtClean="0"/>
              <a:t>18/03/2023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fr-FR"/>
              <a:t>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F36DC6-F4FE-0044-8543-4405B4F64E59}" type="slidenum">
              <a:rPr lang="fr-FR" smtClean="0"/>
              <a:t>‹N°›</a:t>
            </a:fld>
            <a:endParaRPr lang="fr-FR"/>
          </a:p>
        </p:txBody>
      </p:sp>
    </p:spTree>
    <p:extLst>
      <p:ext uri="{BB962C8B-B14F-4D97-AF65-F5344CB8AC3E}">
        <p14:creationId xmlns:p14="http://schemas.microsoft.com/office/powerpoint/2010/main" val="1370467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4F36DC6-F4FE-0044-8543-4405B4F64E59}" type="slidenum">
              <a:rPr lang="fr-FR" smtClean="0"/>
              <a:t>1</a:t>
            </a:fld>
            <a:endParaRPr lang="fr-FR"/>
          </a:p>
        </p:txBody>
      </p:sp>
    </p:spTree>
    <p:extLst>
      <p:ext uri="{BB962C8B-B14F-4D97-AF65-F5344CB8AC3E}">
        <p14:creationId xmlns:p14="http://schemas.microsoft.com/office/powerpoint/2010/main" val="4011359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4F36DC6-F4FE-0044-8543-4405B4F64E59}" type="slidenum">
              <a:rPr lang="fr-FR" smtClean="0"/>
              <a:t>4</a:t>
            </a:fld>
            <a:endParaRPr lang="fr-FR"/>
          </a:p>
        </p:txBody>
      </p:sp>
    </p:spTree>
    <p:extLst>
      <p:ext uri="{BB962C8B-B14F-4D97-AF65-F5344CB8AC3E}">
        <p14:creationId xmlns:p14="http://schemas.microsoft.com/office/powerpoint/2010/main" val="1402860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4F36DC6-F4FE-0044-8543-4405B4F64E59}" type="slidenum">
              <a:rPr lang="fr-FR" smtClean="0"/>
              <a:t>5</a:t>
            </a:fld>
            <a:endParaRPr lang="fr-FR"/>
          </a:p>
        </p:txBody>
      </p:sp>
    </p:spTree>
    <p:extLst>
      <p:ext uri="{BB962C8B-B14F-4D97-AF65-F5344CB8AC3E}">
        <p14:creationId xmlns:p14="http://schemas.microsoft.com/office/powerpoint/2010/main" val="2609928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4F36DC6-F4FE-0044-8543-4405B4F64E59}" type="slidenum">
              <a:rPr lang="fr-FR" smtClean="0"/>
              <a:t>8</a:t>
            </a:fld>
            <a:endParaRPr lang="fr-FR"/>
          </a:p>
        </p:txBody>
      </p:sp>
    </p:spTree>
    <p:extLst>
      <p:ext uri="{BB962C8B-B14F-4D97-AF65-F5344CB8AC3E}">
        <p14:creationId xmlns:p14="http://schemas.microsoft.com/office/powerpoint/2010/main" val="2990108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0A2859-B5F4-344A-A4BF-879E85C1F32F}"/>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B71754B3-7F07-0B47-9B06-F132F378A4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40EDF210-4D2F-B84E-B753-B82223AF8D20}"/>
              </a:ext>
            </a:extLst>
          </p:cNvPr>
          <p:cNvSpPr>
            <a:spLocks noGrp="1"/>
          </p:cNvSpPr>
          <p:nvPr>
            <p:ph type="dt" sz="half" idx="10"/>
          </p:nvPr>
        </p:nvSpPr>
        <p:spPr/>
        <p:txBody>
          <a:bodyPr/>
          <a:lstStyle/>
          <a:p>
            <a:fld id="{0691BDA7-7DB1-454E-9D97-1250AB36A9C3}" type="datetimeFigureOut">
              <a:rPr lang="fr-FR" smtClean="0"/>
              <a:t>18/03/2023</a:t>
            </a:fld>
            <a:endParaRPr lang="fr-FR"/>
          </a:p>
        </p:txBody>
      </p:sp>
      <p:sp>
        <p:nvSpPr>
          <p:cNvPr id="5" name="Espace réservé du pied de page 4">
            <a:extLst>
              <a:ext uri="{FF2B5EF4-FFF2-40B4-BE49-F238E27FC236}">
                <a16:creationId xmlns:a16="http://schemas.microsoft.com/office/drawing/2014/main" id="{B3AFFF38-416D-0B4B-BC1F-54DA91D6976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2EB05C6-177F-654A-A6E8-82A84810D253}"/>
              </a:ext>
            </a:extLst>
          </p:cNvPr>
          <p:cNvSpPr>
            <a:spLocks noGrp="1"/>
          </p:cNvSpPr>
          <p:nvPr>
            <p:ph type="sldNum" sz="quarter" idx="12"/>
          </p:nvPr>
        </p:nvSpPr>
        <p:spPr/>
        <p:txBody>
          <a:bodyPr/>
          <a:lstStyle/>
          <a:p>
            <a:fld id="{A16D28FC-F14E-8A40-8766-F93F8F1E9FAD}" type="slidenum">
              <a:rPr lang="fr-FR" smtClean="0"/>
              <a:t>‹N°›</a:t>
            </a:fld>
            <a:endParaRPr lang="fr-FR"/>
          </a:p>
        </p:txBody>
      </p:sp>
    </p:spTree>
    <p:extLst>
      <p:ext uri="{BB962C8B-B14F-4D97-AF65-F5344CB8AC3E}">
        <p14:creationId xmlns:p14="http://schemas.microsoft.com/office/powerpoint/2010/main" val="3608550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7FBBB8-627D-1248-BF0B-80706225254D}"/>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7EF8C7A7-A480-C94A-8EBD-6563A6D60CF4}"/>
              </a:ext>
            </a:extLst>
          </p:cNvPr>
          <p:cNvSpPr>
            <a:spLocks noGrp="1"/>
          </p:cNvSpPr>
          <p:nvPr>
            <p:ph type="body" orient="vert" idx="1"/>
          </p:nvPr>
        </p:nvSpPr>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759D5241-1F07-0E48-AF27-0F28CCF03041}"/>
              </a:ext>
            </a:extLst>
          </p:cNvPr>
          <p:cNvSpPr>
            <a:spLocks noGrp="1"/>
          </p:cNvSpPr>
          <p:nvPr>
            <p:ph type="dt" sz="half" idx="10"/>
          </p:nvPr>
        </p:nvSpPr>
        <p:spPr/>
        <p:txBody>
          <a:bodyPr/>
          <a:lstStyle/>
          <a:p>
            <a:fld id="{0691BDA7-7DB1-454E-9D97-1250AB36A9C3}" type="datetimeFigureOut">
              <a:rPr lang="fr-FR" smtClean="0"/>
              <a:t>18/03/2023</a:t>
            </a:fld>
            <a:endParaRPr lang="fr-FR"/>
          </a:p>
        </p:txBody>
      </p:sp>
      <p:sp>
        <p:nvSpPr>
          <p:cNvPr id="5" name="Espace réservé du pied de page 4">
            <a:extLst>
              <a:ext uri="{FF2B5EF4-FFF2-40B4-BE49-F238E27FC236}">
                <a16:creationId xmlns:a16="http://schemas.microsoft.com/office/drawing/2014/main" id="{BC0539B9-A863-D54B-A931-9BA757C89EF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10FD4D0-3DC6-DC48-A4EB-5A684E300B03}"/>
              </a:ext>
            </a:extLst>
          </p:cNvPr>
          <p:cNvSpPr>
            <a:spLocks noGrp="1"/>
          </p:cNvSpPr>
          <p:nvPr>
            <p:ph type="sldNum" sz="quarter" idx="12"/>
          </p:nvPr>
        </p:nvSpPr>
        <p:spPr/>
        <p:txBody>
          <a:bodyPr/>
          <a:lstStyle/>
          <a:p>
            <a:fld id="{A16D28FC-F14E-8A40-8766-F93F8F1E9FAD}" type="slidenum">
              <a:rPr lang="fr-FR" smtClean="0"/>
              <a:t>‹N°›</a:t>
            </a:fld>
            <a:endParaRPr lang="fr-FR"/>
          </a:p>
        </p:txBody>
      </p:sp>
    </p:spTree>
    <p:extLst>
      <p:ext uri="{BB962C8B-B14F-4D97-AF65-F5344CB8AC3E}">
        <p14:creationId xmlns:p14="http://schemas.microsoft.com/office/powerpoint/2010/main" val="2326586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B350C41-897B-9D4D-B5D7-9C62C5105BCE}"/>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286E064E-EAB5-9344-A73C-078DA125037B}"/>
              </a:ext>
            </a:extLst>
          </p:cNvPr>
          <p:cNvSpPr>
            <a:spLocks noGrp="1"/>
          </p:cNvSpPr>
          <p:nvPr>
            <p:ph type="body" orient="vert" idx="1"/>
          </p:nvPr>
        </p:nvSpPr>
        <p:spPr>
          <a:xfrm>
            <a:off x="838200" y="365125"/>
            <a:ext cx="7734300" cy="5811838"/>
          </a:xfrm>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2063432C-19D3-DD4E-92CF-E9A7BF1C24D3}"/>
              </a:ext>
            </a:extLst>
          </p:cNvPr>
          <p:cNvSpPr>
            <a:spLocks noGrp="1"/>
          </p:cNvSpPr>
          <p:nvPr>
            <p:ph type="dt" sz="half" idx="10"/>
          </p:nvPr>
        </p:nvSpPr>
        <p:spPr/>
        <p:txBody>
          <a:bodyPr/>
          <a:lstStyle/>
          <a:p>
            <a:fld id="{0691BDA7-7DB1-454E-9D97-1250AB36A9C3}" type="datetimeFigureOut">
              <a:rPr lang="fr-FR" smtClean="0"/>
              <a:t>18/03/2023</a:t>
            </a:fld>
            <a:endParaRPr lang="fr-FR"/>
          </a:p>
        </p:txBody>
      </p:sp>
      <p:sp>
        <p:nvSpPr>
          <p:cNvPr id="5" name="Espace réservé du pied de page 4">
            <a:extLst>
              <a:ext uri="{FF2B5EF4-FFF2-40B4-BE49-F238E27FC236}">
                <a16:creationId xmlns:a16="http://schemas.microsoft.com/office/drawing/2014/main" id="{38A8FB07-2F98-5846-A3DA-9A3EB78C713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4616879-FEC4-524A-910F-0537A8783469}"/>
              </a:ext>
            </a:extLst>
          </p:cNvPr>
          <p:cNvSpPr>
            <a:spLocks noGrp="1"/>
          </p:cNvSpPr>
          <p:nvPr>
            <p:ph type="sldNum" sz="quarter" idx="12"/>
          </p:nvPr>
        </p:nvSpPr>
        <p:spPr/>
        <p:txBody>
          <a:bodyPr/>
          <a:lstStyle/>
          <a:p>
            <a:fld id="{A16D28FC-F14E-8A40-8766-F93F8F1E9FAD}" type="slidenum">
              <a:rPr lang="fr-FR" smtClean="0"/>
              <a:t>‹N°›</a:t>
            </a:fld>
            <a:endParaRPr lang="fr-FR"/>
          </a:p>
        </p:txBody>
      </p:sp>
    </p:spTree>
    <p:extLst>
      <p:ext uri="{BB962C8B-B14F-4D97-AF65-F5344CB8AC3E}">
        <p14:creationId xmlns:p14="http://schemas.microsoft.com/office/powerpoint/2010/main" val="1052213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3E5DA4-E115-0147-BB7A-2BB91A520BB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88F3974-A3FF-A743-98C4-3446F34BF94E}"/>
              </a:ext>
            </a:extLst>
          </p:cNvPr>
          <p:cNvSpPr>
            <a:spLocks noGrp="1"/>
          </p:cNvSpPr>
          <p:nvPr>
            <p:ph idx="1"/>
          </p:nvPr>
        </p:nvSpPr>
        <p:spPr/>
        <p:txBody>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41101C0F-342B-CE42-8FF0-A5A58F168002}"/>
              </a:ext>
            </a:extLst>
          </p:cNvPr>
          <p:cNvSpPr>
            <a:spLocks noGrp="1"/>
          </p:cNvSpPr>
          <p:nvPr>
            <p:ph type="dt" sz="half" idx="10"/>
          </p:nvPr>
        </p:nvSpPr>
        <p:spPr/>
        <p:txBody>
          <a:bodyPr/>
          <a:lstStyle/>
          <a:p>
            <a:fld id="{0691BDA7-7DB1-454E-9D97-1250AB36A9C3}" type="datetimeFigureOut">
              <a:rPr lang="fr-FR" smtClean="0"/>
              <a:t>18/03/2023</a:t>
            </a:fld>
            <a:endParaRPr lang="fr-FR"/>
          </a:p>
        </p:txBody>
      </p:sp>
      <p:sp>
        <p:nvSpPr>
          <p:cNvPr id="5" name="Espace réservé du pied de page 4">
            <a:extLst>
              <a:ext uri="{FF2B5EF4-FFF2-40B4-BE49-F238E27FC236}">
                <a16:creationId xmlns:a16="http://schemas.microsoft.com/office/drawing/2014/main" id="{F86BD1B6-BEDB-FA44-BAB9-E6AD92B2FD5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603D9AF-25F4-134B-89F0-56CE758BB606}"/>
              </a:ext>
            </a:extLst>
          </p:cNvPr>
          <p:cNvSpPr>
            <a:spLocks noGrp="1"/>
          </p:cNvSpPr>
          <p:nvPr>
            <p:ph type="sldNum" sz="quarter" idx="12"/>
          </p:nvPr>
        </p:nvSpPr>
        <p:spPr/>
        <p:txBody>
          <a:bodyPr/>
          <a:lstStyle/>
          <a:p>
            <a:fld id="{A16D28FC-F14E-8A40-8766-F93F8F1E9FAD}" type="slidenum">
              <a:rPr lang="fr-FR" smtClean="0"/>
              <a:t>‹N°›</a:t>
            </a:fld>
            <a:endParaRPr lang="fr-FR"/>
          </a:p>
        </p:txBody>
      </p:sp>
    </p:spTree>
    <p:extLst>
      <p:ext uri="{BB962C8B-B14F-4D97-AF65-F5344CB8AC3E}">
        <p14:creationId xmlns:p14="http://schemas.microsoft.com/office/powerpoint/2010/main" val="2224110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509CD3-219A-1044-9E38-85264E1BF75E}"/>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7CFC6079-0B27-F94A-90D3-8D06BD9FAE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88883EF9-D92C-A346-A3C2-611033322723}"/>
              </a:ext>
            </a:extLst>
          </p:cNvPr>
          <p:cNvSpPr>
            <a:spLocks noGrp="1"/>
          </p:cNvSpPr>
          <p:nvPr>
            <p:ph type="dt" sz="half" idx="10"/>
          </p:nvPr>
        </p:nvSpPr>
        <p:spPr/>
        <p:txBody>
          <a:bodyPr/>
          <a:lstStyle/>
          <a:p>
            <a:fld id="{0691BDA7-7DB1-454E-9D97-1250AB36A9C3}" type="datetimeFigureOut">
              <a:rPr lang="fr-FR" smtClean="0"/>
              <a:t>18/03/2023</a:t>
            </a:fld>
            <a:endParaRPr lang="fr-FR"/>
          </a:p>
        </p:txBody>
      </p:sp>
      <p:sp>
        <p:nvSpPr>
          <p:cNvPr id="5" name="Espace réservé du pied de page 4">
            <a:extLst>
              <a:ext uri="{FF2B5EF4-FFF2-40B4-BE49-F238E27FC236}">
                <a16:creationId xmlns:a16="http://schemas.microsoft.com/office/drawing/2014/main" id="{2CCA9844-DE86-EC49-97D9-B02412123BC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8E76AD2-69FF-3A42-ACAD-14C1F8DE7005}"/>
              </a:ext>
            </a:extLst>
          </p:cNvPr>
          <p:cNvSpPr>
            <a:spLocks noGrp="1"/>
          </p:cNvSpPr>
          <p:nvPr>
            <p:ph type="sldNum" sz="quarter" idx="12"/>
          </p:nvPr>
        </p:nvSpPr>
        <p:spPr/>
        <p:txBody>
          <a:bodyPr/>
          <a:lstStyle/>
          <a:p>
            <a:fld id="{A16D28FC-F14E-8A40-8766-F93F8F1E9FAD}" type="slidenum">
              <a:rPr lang="fr-FR" smtClean="0"/>
              <a:t>‹N°›</a:t>
            </a:fld>
            <a:endParaRPr lang="fr-FR"/>
          </a:p>
        </p:txBody>
      </p:sp>
    </p:spTree>
    <p:extLst>
      <p:ext uri="{BB962C8B-B14F-4D97-AF65-F5344CB8AC3E}">
        <p14:creationId xmlns:p14="http://schemas.microsoft.com/office/powerpoint/2010/main" val="827881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76B68E-DABD-424E-A648-539AE5658C7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D189E81-727D-014A-8F7F-783230D3FC0F}"/>
              </a:ext>
            </a:extLst>
          </p:cNvPr>
          <p:cNvSpPr>
            <a:spLocks noGrp="1"/>
          </p:cNvSpPr>
          <p:nvPr>
            <p:ph sz="half" idx="1"/>
          </p:nvPr>
        </p:nvSpPr>
        <p:spPr>
          <a:xfrm>
            <a:off x="838200" y="1825625"/>
            <a:ext cx="5181600" cy="4351338"/>
          </a:xfrm>
        </p:spPr>
        <p:txBody>
          <a:body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95D4BE67-198C-BE49-BDF4-19E410D4E912}"/>
              </a:ext>
            </a:extLst>
          </p:cNvPr>
          <p:cNvSpPr>
            <a:spLocks noGrp="1"/>
          </p:cNvSpPr>
          <p:nvPr>
            <p:ph sz="half" idx="2"/>
          </p:nvPr>
        </p:nvSpPr>
        <p:spPr>
          <a:xfrm>
            <a:off x="6172200" y="1825625"/>
            <a:ext cx="5181600" cy="4351338"/>
          </a:xfrm>
        </p:spPr>
        <p:txBody>
          <a:body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52A6C54F-2773-9E46-8C58-039256C1A22D}"/>
              </a:ext>
            </a:extLst>
          </p:cNvPr>
          <p:cNvSpPr>
            <a:spLocks noGrp="1"/>
          </p:cNvSpPr>
          <p:nvPr>
            <p:ph type="dt" sz="half" idx="10"/>
          </p:nvPr>
        </p:nvSpPr>
        <p:spPr/>
        <p:txBody>
          <a:bodyPr/>
          <a:lstStyle/>
          <a:p>
            <a:fld id="{0691BDA7-7DB1-454E-9D97-1250AB36A9C3}" type="datetimeFigureOut">
              <a:rPr lang="fr-FR" smtClean="0"/>
              <a:t>18/03/2023</a:t>
            </a:fld>
            <a:endParaRPr lang="fr-FR"/>
          </a:p>
        </p:txBody>
      </p:sp>
      <p:sp>
        <p:nvSpPr>
          <p:cNvPr id="6" name="Espace réservé du pied de page 5">
            <a:extLst>
              <a:ext uri="{FF2B5EF4-FFF2-40B4-BE49-F238E27FC236}">
                <a16:creationId xmlns:a16="http://schemas.microsoft.com/office/drawing/2014/main" id="{81D5797B-8F6E-5041-A3AF-94B7B65D7C6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3138474-2B86-5D45-A610-518223448F41}"/>
              </a:ext>
            </a:extLst>
          </p:cNvPr>
          <p:cNvSpPr>
            <a:spLocks noGrp="1"/>
          </p:cNvSpPr>
          <p:nvPr>
            <p:ph type="sldNum" sz="quarter" idx="12"/>
          </p:nvPr>
        </p:nvSpPr>
        <p:spPr/>
        <p:txBody>
          <a:bodyPr/>
          <a:lstStyle/>
          <a:p>
            <a:fld id="{A16D28FC-F14E-8A40-8766-F93F8F1E9FAD}" type="slidenum">
              <a:rPr lang="fr-FR" smtClean="0"/>
              <a:t>‹N°›</a:t>
            </a:fld>
            <a:endParaRPr lang="fr-FR"/>
          </a:p>
        </p:txBody>
      </p:sp>
    </p:spTree>
    <p:extLst>
      <p:ext uri="{BB962C8B-B14F-4D97-AF65-F5344CB8AC3E}">
        <p14:creationId xmlns:p14="http://schemas.microsoft.com/office/powerpoint/2010/main" val="2320476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DA4C2A-E592-E444-858E-F7B56F802618}"/>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2343F7D8-CC4C-E74D-A733-8BF721E6F9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E2FD07C9-32A8-5E41-80A9-18F78C8DD692}"/>
              </a:ext>
            </a:extLst>
          </p:cNvPr>
          <p:cNvSpPr>
            <a:spLocks noGrp="1"/>
          </p:cNvSpPr>
          <p:nvPr>
            <p:ph sz="half" idx="2"/>
          </p:nvPr>
        </p:nvSpPr>
        <p:spPr>
          <a:xfrm>
            <a:off x="839788" y="2505075"/>
            <a:ext cx="5157787" cy="3684588"/>
          </a:xfrm>
        </p:spPr>
        <p:txBody>
          <a:bodyPr/>
          <a:lstStyle/>
          <a:p>
            <a:r>
              <a:rPr lang="fr-FR"/>
              <a:t>Modifier les styles du texte du masque
Deuxième niveau
Troisième niveau
Quatrième niveau
Cinquième niveau</a:t>
            </a:r>
          </a:p>
        </p:txBody>
      </p:sp>
      <p:sp>
        <p:nvSpPr>
          <p:cNvPr id="5" name="Espace réservé du texte 4">
            <a:extLst>
              <a:ext uri="{FF2B5EF4-FFF2-40B4-BE49-F238E27FC236}">
                <a16:creationId xmlns:a16="http://schemas.microsoft.com/office/drawing/2014/main" id="{9A7750CD-33BC-1B4C-A5D0-909D0AB029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6" name="Espace réservé du contenu 5">
            <a:extLst>
              <a:ext uri="{FF2B5EF4-FFF2-40B4-BE49-F238E27FC236}">
                <a16:creationId xmlns:a16="http://schemas.microsoft.com/office/drawing/2014/main" id="{5089A72D-1F28-8F49-A7D9-24476578CD3B}"/>
              </a:ext>
            </a:extLst>
          </p:cNvPr>
          <p:cNvSpPr>
            <a:spLocks noGrp="1"/>
          </p:cNvSpPr>
          <p:nvPr>
            <p:ph sz="quarter" idx="4"/>
          </p:nvPr>
        </p:nvSpPr>
        <p:spPr>
          <a:xfrm>
            <a:off x="6172200" y="2505075"/>
            <a:ext cx="5183188" cy="3684588"/>
          </a:xfrm>
        </p:spPr>
        <p:txBody>
          <a:bodyPr/>
          <a:lstStyle/>
          <a:p>
            <a:r>
              <a:rPr lang="fr-FR"/>
              <a:t>Modifier les styles du texte du masque
Deuxième niveau
Troisième niveau
Quatrième niveau
Cinquième niveau</a:t>
            </a:r>
          </a:p>
        </p:txBody>
      </p:sp>
      <p:sp>
        <p:nvSpPr>
          <p:cNvPr id="7" name="Espace réservé de la date 6">
            <a:extLst>
              <a:ext uri="{FF2B5EF4-FFF2-40B4-BE49-F238E27FC236}">
                <a16:creationId xmlns:a16="http://schemas.microsoft.com/office/drawing/2014/main" id="{C5986A91-812A-6548-B63F-5278A9399916}"/>
              </a:ext>
            </a:extLst>
          </p:cNvPr>
          <p:cNvSpPr>
            <a:spLocks noGrp="1"/>
          </p:cNvSpPr>
          <p:nvPr>
            <p:ph type="dt" sz="half" idx="10"/>
          </p:nvPr>
        </p:nvSpPr>
        <p:spPr/>
        <p:txBody>
          <a:bodyPr/>
          <a:lstStyle/>
          <a:p>
            <a:fld id="{0691BDA7-7DB1-454E-9D97-1250AB36A9C3}" type="datetimeFigureOut">
              <a:rPr lang="fr-FR" smtClean="0"/>
              <a:t>18/03/2023</a:t>
            </a:fld>
            <a:endParaRPr lang="fr-FR"/>
          </a:p>
        </p:txBody>
      </p:sp>
      <p:sp>
        <p:nvSpPr>
          <p:cNvPr id="8" name="Espace réservé du pied de page 7">
            <a:extLst>
              <a:ext uri="{FF2B5EF4-FFF2-40B4-BE49-F238E27FC236}">
                <a16:creationId xmlns:a16="http://schemas.microsoft.com/office/drawing/2014/main" id="{ADCEA285-A4DB-BC4F-8214-F5437146DE7C}"/>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4CBB9DD1-BAF8-C74B-B92B-F8754B6B0119}"/>
              </a:ext>
            </a:extLst>
          </p:cNvPr>
          <p:cNvSpPr>
            <a:spLocks noGrp="1"/>
          </p:cNvSpPr>
          <p:nvPr>
            <p:ph type="sldNum" sz="quarter" idx="12"/>
          </p:nvPr>
        </p:nvSpPr>
        <p:spPr/>
        <p:txBody>
          <a:bodyPr/>
          <a:lstStyle/>
          <a:p>
            <a:fld id="{A16D28FC-F14E-8A40-8766-F93F8F1E9FAD}" type="slidenum">
              <a:rPr lang="fr-FR" smtClean="0"/>
              <a:t>‹N°›</a:t>
            </a:fld>
            <a:endParaRPr lang="fr-FR"/>
          </a:p>
        </p:txBody>
      </p:sp>
    </p:spTree>
    <p:extLst>
      <p:ext uri="{BB962C8B-B14F-4D97-AF65-F5344CB8AC3E}">
        <p14:creationId xmlns:p14="http://schemas.microsoft.com/office/powerpoint/2010/main" val="333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70938B-0946-7F49-9131-31068B4146B2}"/>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EDBC5467-32E2-2341-926B-77F6299D2A8B}"/>
              </a:ext>
            </a:extLst>
          </p:cNvPr>
          <p:cNvSpPr>
            <a:spLocks noGrp="1"/>
          </p:cNvSpPr>
          <p:nvPr>
            <p:ph type="dt" sz="half" idx="10"/>
          </p:nvPr>
        </p:nvSpPr>
        <p:spPr/>
        <p:txBody>
          <a:bodyPr/>
          <a:lstStyle/>
          <a:p>
            <a:fld id="{0691BDA7-7DB1-454E-9D97-1250AB36A9C3}" type="datetimeFigureOut">
              <a:rPr lang="fr-FR" smtClean="0"/>
              <a:t>18/03/2023</a:t>
            </a:fld>
            <a:endParaRPr lang="fr-FR"/>
          </a:p>
        </p:txBody>
      </p:sp>
      <p:sp>
        <p:nvSpPr>
          <p:cNvPr id="4" name="Espace réservé du pied de page 3">
            <a:extLst>
              <a:ext uri="{FF2B5EF4-FFF2-40B4-BE49-F238E27FC236}">
                <a16:creationId xmlns:a16="http://schemas.microsoft.com/office/drawing/2014/main" id="{292295C9-AD14-A64C-81E6-62D094B19970}"/>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3884A5BC-CEA4-574A-BBFD-40C291764368}"/>
              </a:ext>
            </a:extLst>
          </p:cNvPr>
          <p:cNvSpPr>
            <a:spLocks noGrp="1"/>
          </p:cNvSpPr>
          <p:nvPr>
            <p:ph type="sldNum" sz="quarter" idx="12"/>
          </p:nvPr>
        </p:nvSpPr>
        <p:spPr/>
        <p:txBody>
          <a:bodyPr/>
          <a:lstStyle/>
          <a:p>
            <a:fld id="{A16D28FC-F14E-8A40-8766-F93F8F1E9FAD}" type="slidenum">
              <a:rPr lang="fr-FR" smtClean="0"/>
              <a:t>‹N°›</a:t>
            </a:fld>
            <a:endParaRPr lang="fr-FR"/>
          </a:p>
        </p:txBody>
      </p:sp>
    </p:spTree>
    <p:extLst>
      <p:ext uri="{BB962C8B-B14F-4D97-AF65-F5344CB8AC3E}">
        <p14:creationId xmlns:p14="http://schemas.microsoft.com/office/powerpoint/2010/main" val="3900605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8ABDE58-48D9-9F4F-A087-2F2B6C080A20}"/>
              </a:ext>
            </a:extLst>
          </p:cNvPr>
          <p:cNvSpPr>
            <a:spLocks noGrp="1"/>
          </p:cNvSpPr>
          <p:nvPr>
            <p:ph type="dt" sz="half" idx="10"/>
          </p:nvPr>
        </p:nvSpPr>
        <p:spPr/>
        <p:txBody>
          <a:bodyPr/>
          <a:lstStyle/>
          <a:p>
            <a:fld id="{0691BDA7-7DB1-454E-9D97-1250AB36A9C3}" type="datetimeFigureOut">
              <a:rPr lang="fr-FR" smtClean="0"/>
              <a:t>18/03/2023</a:t>
            </a:fld>
            <a:endParaRPr lang="fr-FR"/>
          </a:p>
        </p:txBody>
      </p:sp>
      <p:sp>
        <p:nvSpPr>
          <p:cNvPr id="3" name="Espace réservé du pied de page 2">
            <a:extLst>
              <a:ext uri="{FF2B5EF4-FFF2-40B4-BE49-F238E27FC236}">
                <a16:creationId xmlns:a16="http://schemas.microsoft.com/office/drawing/2014/main" id="{1F375BD2-59E7-FD44-B2FE-83F39C4FD4B2}"/>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304C87B2-A213-B34A-8950-15560124FBBD}"/>
              </a:ext>
            </a:extLst>
          </p:cNvPr>
          <p:cNvSpPr>
            <a:spLocks noGrp="1"/>
          </p:cNvSpPr>
          <p:nvPr>
            <p:ph type="sldNum" sz="quarter" idx="12"/>
          </p:nvPr>
        </p:nvSpPr>
        <p:spPr/>
        <p:txBody>
          <a:bodyPr/>
          <a:lstStyle/>
          <a:p>
            <a:fld id="{A16D28FC-F14E-8A40-8766-F93F8F1E9FAD}" type="slidenum">
              <a:rPr lang="fr-FR" smtClean="0"/>
              <a:t>‹N°›</a:t>
            </a:fld>
            <a:endParaRPr lang="fr-FR"/>
          </a:p>
        </p:txBody>
      </p:sp>
    </p:spTree>
    <p:extLst>
      <p:ext uri="{BB962C8B-B14F-4D97-AF65-F5344CB8AC3E}">
        <p14:creationId xmlns:p14="http://schemas.microsoft.com/office/powerpoint/2010/main" val="3710638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10967C-0A76-2842-9758-88C04C69BF6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A18307D0-FA00-B744-A6F5-2F45E20C60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r-FR"/>
              <a:t>Modifier les styles du texte du masque
Deuxième niveau
Troisième niveau
Quatrième niveau
Cinquième niveau</a:t>
            </a:r>
          </a:p>
        </p:txBody>
      </p:sp>
      <p:sp>
        <p:nvSpPr>
          <p:cNvPr id="4" name="Espace réservé du texte 3">
            <a:extLst>
              <a:ext uri="{FF2B5EF4-FFF2-40B4-BE49-F238E27FC236}">
                <a16:creationId xmlns:a16="http://schemas.microsoft.com/office/drawing/2014/main" id="{5C20AF29-4ABC-CB4B-96EF-08D476255A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271BAF4B-505F-834C-B2C5-EECD53E50B2C}"/>
              </a:ext>
            </a:extLst>
          </p:cNvPr>
          <p:cNvSpPr>
            <a:spLocks noGrp="1"/>
          </p:cNvSpPr>
          <p:nvPr>
            <p:ph type="dt" sz="half" idx="10"/>
          </p:nvPr>
        </p:nvSpPr>
        <p:spPr/>
        <p:txBody>
          <a:bodyPr/>
          <a:lstStyle/>
          <a:p>
            <a:fld id="{0691BDA7-7DB1-454E-9D97-1250AB36A9C3}" type="datetimeFigureOut">
              <a:rPr lang="fr-FR" smtClean="0"/>
              <a:t>18/03/2023</a:t>
            </a:fld>
            <a:endParaRPr lang="fr-FR"/>
          </a:p>
        </p:txBody>
      </p:sp>
      <p:sp>
        <p:nvSpPr>
          <p:cNvPr id="6" name="Espace réservé du pied de page 5">
            <a:extLst>
              <a:ext uri="{FF2B5EF4-FFF2-40B4-BE49-F238E27FC236}">
                <a16:creationId xmlns:a16="http://schemas.microsoft.com/office/drawing/2014/main" id="{775CF381-2D0F-3640-A70B-F938AB54566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6683D2A-532A-6941-BA17-1CD3076CADAF}"/>
              </a:ext>
            </a:extLst>
          </p:cNvPr>
          <p:cNvSpPr>
            <a:spLocks noGrp="1"/>
          </p:cNvSpPr>
          <p:nvPr>
            <p:ph type="sldNum" sz="quarter" idx="12"/>
          </p:nvPr>
        </p:nvSpPr>
        <p:spPr/>
        <p:txBody>
          <a:bodyPr/>
          <a:lstStyle/>
          <a:p>
            <a:fld id="{A16D28FC-F14E-8A40-8766-F93F8F1E9FAD}" type="slidenum">
              <a:rPr lang="fr-FR" smtClean="0"/>
              <a:t>‹N°›</a:t>
            </a:fld>
            <a:endParaRPr lang="fr-FR"/>
          </a:p>
        </p:txBody>
      </p:sp>
    </p:spTree>
    <p:extLst>
      <p:ext uri="{BB962C8B-B14F-4D97-AF65-F5344CB8AC3E}">
        <p14:creationId xmlns:p14="http://schemas.microsoft.com/office/powerpoint/2010/main" val="1696936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CF5CAF-CB02-5A40-B1B7-FB89C0B542C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5D286FB9-4D2E-C846-9984-273441CD6E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8CE9D081-C6C2-934F-B2E1-4EC5FDB60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1C5CD419-EE3E-754A-81AE-7D8142A11917}"/>
              </a:ext>
            </a:extLst>
          </p:cNvPr>
          <p:cNvSpPr>
            <a:spLocks noGrp="1"/>
          </p:cNvSpPr>
          <p:nvPr>
            <p:ph type="dt" sz="half" idx="10"/>
          </p:nvPr>
        </p:nvSpPr>
        <p:spPr/>
        <p:txBody>
          <a:bodyPr/>
          <a:lstStyle/>
          <a:p>
            <a:fld id="{0691BDA7-7DB1-454E-9D97-1250AB36A9C3}" type="datetimeFigureOut">
              <a:rPr lang="fr-FR" smtClean="0"/>
              <a:t>18/03/2023</a:t>
            </a:fld>
            <a:endParaRPr lang="fr-FR"/>
          </a:p>
        </p:txBody>
      </p:sp>
      <p:sp>
        <p:nvSpPr>
          <p:cNvPr id="6" name="Espace réservé du pied de page 5">
            <a:extLst>
              <a:ext uri="{FF2B5EF4-FFF2-40B4-BE49-F238E27FC236}">
                <a16:creationId xmlns:a16="http://schemas.microsoft.com/office/drawing/2014/main" id="{A0297E68-A55D-1147-85CD-97D8F1C9E25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509A4CD-FD19-1047-9317-3AB146E3CB9B}"/>
              </a:ext>
            </a:extLst>
          </p:cNvPr>
          <p:cNvSpPr>
            <a:spLocks noGrp="1"/>
          </p:cNvSpPr>
          <p:nvPr>
            <p:ph type="sldNum" sz="quarter" idx="12"/>
          </p:nvPr>
        </p:nvSpPr>
        <p:spPr/>
        <p:txBody>
          <a:bodyPr/>
          <a:lstStyle/>
          <a:p>
            <a:fld id="{A16D28FC-F14E-8A40-8766-F93F8F1E9FAD}" type="slidenum">
              <a:rPr lang="fr-FR" smtClean="0"/>
              <a:t>‹N°›</a:t>
            </a:fld>
            <a:endParaRPr lang="fr-FR"/>
          </a:p>
        </p:txBody>
      </p:sp>
    </p:spTree>
    <p:extLst>
      <p:ext uri="{BB962C8B-B14F-4D97-AF65-F5344CB8AC3E}">
        <p14:creationId xmlns:p14="http://schemas.microsoft.com/office/powerpoint/2010/main" val="2139653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A72B248-06FF-AA42-B5F2-77435A980A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BF398122-F75E-DB4D-B337-A358CF2370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7E8BFBFD-6492-1B46-B1F2-DA69954025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91BDA7-7DB1-454E-9D97-1250AB36A9C3}" type="datetimeFigureOut">
              <a:rPr lang="fr-FR" smtClean="0"/>
              <a:t>18/03/2023</a:t>
            </a:fld>
            <a:endParaRPr lang="fr-FR"/>
          </a:p>
        </p:txBody>
      </p:sp>
      <p:sp>
        <p:nvSpPr>
          <p:cNvPr id="5" name="Espace réservé du pied de page 4">
            <a:extLst>
              <a:ext uri="{FF2B5EF4-FFF2-40B4-BE49-F238E27FC236}">
                <a16:creationId xmlns:a16="http://schemas.microsoft.com/office/drawing/2014/main" id="{58FC3A73-34E0-6E41-A6A0-BA197B2020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5E8EE630-348C-104B-A818-05BB83B454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6D28FC-F14E-8A40-8766-F93F8F1E9FAD}" type="slidenum">
              <a:rPr lang="fr-FR" smtClean="0"/>
              <a:t>‹N°›</a:t>
            </a:fld>
            <a:endParaRPr lang="fr-FR"/>
          </a:p>
        </p:txBody>
      </p:sp>
    </p:spTree>
    <p:extLst>
      <p:ext uri="{BB962C8B-B14F-4D97-AF65-F5344CB8AC3E}">
        <p14:creationId xmlns:p14="http://schemas.microsoft.com/office/powerpoint/2010/main" val="868366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A01714-B1F8-D044-A05A-6C0712341AFD}"/>
              </a:ext>
            </a:extLst>
          </p:cNvPr>
          <p:cNvSpPr>
            <a:spLocks noGrp="1"/>
          </p:cNvSpPr>
          <p:nvPr>
            <p:ph type="ctrTitle"/>
          </p:nvPr>
        </p:nvSpPr>
        <p:spPr>
          <a:xfrm>
            <a:off x="557939" y="455005"/>
            <a:ext cx="10895308" cy="1193147"/>
          </a:xfrm>
        </p:spPr>
        <p:txBody>
          <a:bodyPr>
            <a:normAutofit fontScale="90000"/>
          </a:bodyPr>
          <a:lstStyle/>
          <a:p>
            <a:r>
              <a:rPr lang="fr-FR" sz="3600" b="1" dirty="0">
                <a:latin typeface="+mn-lt"/>
              </a:rPr>
              <a:t>Deux modélisations de la séquence d’arts plastiques, l’une ancienne (dominante), l’autre plus récente («émergente)</a:t>
            </a:r>
          </a:p>
        </p:txBody>
      </p:sp>
      <p:sp>
        <p:nvSpPr>
          <p:cNvPr id="3" name="Sous-titre 2">
            <a:extLst>
              <a:ext uri="{FF2B5EF4-FFF2-40B4-BE49-F238E27FC236}">
                <a16:creationId xmlns:a16="http://schemas.microsoft.com/office/drawing/2014/main" id="{8FE3ECCB-3EB0-664C-9151-CBFC5CAA56AA}"/>
              </a:ext>
            </a:extLst>
          </p:cNvPr>
          <p:cNvSpPr>
            <a:spLocks noGrp="1"/>
          </p:cNvSpPr>
          <p:nvPr>
            <p:ph type="subTitle" idx="1"/>
          </p:nvPr>
        </p:nvSpPr>
        <p:spPr>
          <a:xfrm>
            <a:off x="557939" y="1648152"/>
            <a:ext cx="10895308" cy="1183984"/>
          </a:xfrm>
        </p:spPr>
        <p:txBody>
          <a:bodyPr>
            <a:noAutofit/>
          </a:bodyPr>
          <a:lstStyle/>
          <a:p>
            <a:r>
              <a:rPr lang="fr-FR" sz="3600" b="1" dirty="0"/>
              <a:t>et </a:t>
            </a:r>
          </a:p>
          <a:p>
            <a:r>
              <a:rPr lang="fr-FR" sz="3600" b="1" dirty="0"/>
              <a:t>La question de la problématisation à visée didactique</a:t>
            </a:r>
          </a:p>
          <a:p>
            <a:endParaRPr lang="fr-FR" sz="1800" b="1" dirty="0"/>
          </a:p>
          <a:p>
            <a:endParaRPr lang="fr-FR" sz="1800" b="1" dirty="0"/>
          </a:p>
          <a:p>
            <a:endParaRPr lang="fr-FR" sz="1800" b="1" dirty="0"/>
          </a:p>
          <a:p>
            <a:r>
              <a:rPr lang="fr-FR" sz="1800" dirty="0"/>
              <a:t>Une présentation en </a:t>
            </a:r>
            <a:r>
              <a:rPr lang="fr-FR" sz="1800"/>
              <a:t>3 parties, </a:t>
            </a:r>
            <a:r>
              <a:rPr lang="fr-FR" sz="1800" dirty="0"/>
              <a:t>sur l’invitation de Mr Benjamin HORRUT, IA-IPR d’arts plastiques :</a:t>
            </a:r>
          </a:p>
          <a:p>
            <a:pPr marL="342900" indent="-342900" algn="l">
              <a:buFont typeface="+mj-lt"/>
              <a:buAutoNum type="arabicPeriod"/>
            </a:pPr>
            <a:r>
              <a:rPr lang="fr-FR" sz="1800" dirty="0"/>
              <a:t>Principes (schématisés) de deux modélisations de la séquence d’arts plastiques (principalement au collège)</a:t>
            </a:r>
          </a:p>
          <a:p>
            <a:pPr marL="342900" indent="-342900" algn="l">
              <a:buFont typeface="+mj-lt"/>
              <a:buAutoNum type="arabicPeriod"/>
            </a:pPr>
            <a:r>
              <a:rPr lang="fr-FR" sz="1800" dirty="0"/>
              <a:t>Dans ces modélisations, où prime/se concentre le travail de problématisation des savoirs </a:t>
            </a:r>
          </a:p>
          <a:p>
            <a:pPr marL="342900" indent="-342900" algn="l">
              <a:buFont typeface="+mj-lt"/>
              <a:buAutoNum type="arabicPeriod"/>
            </a:pPr>
            <a:r>
              <a:rPr lang="fr-FR" sz="1800" dirty="0"/>
              <a:t>Nature(s) de savoir(s) pour ce travail de problématisation à visée didactique et niveaux de transposition didactique</a:t>
            </a:r>
          </a:p>
          <a:p>
            <a:endParaRPr lang="fr-FR" sz="1800" b="1" dirty="0"/>
          </a:p>
          <a:p>
            <a:endParaRPr lang="fr-FR" sz="1800" b="1" dirty="0"/>
          </a:p>
          <a:p>
            <a:r>
              <a:rPr lang="fr-FR" sz="1200" i="1" dirty="0"/>
              <a:t>C. </a:t>
            </a:r>
            <a:r>
              <a:rPr lang="fr-FR" sz="1200" i="1" dirty="0" err="1"/>
              <a:t>Vieaux</a:t>
            </a:r>
            <a:r>
              <a:rPr lang="fr-FR" sz="1200" i="1" dirty="0"/>
              <a:t>, IGESR, 15 mars 2023, Centre Pompidou Metz, intervention dans le cadre d’un séminaire des professeurs d’arts plastiques dédié à la problématisation</a:t>
            </a:r>
          </a:p>
        </p:txBody>
      </p:sp>
    </p:spTree>
    <p:extLst>
      <p:ext uri="{BB962C8B-B14F-4D97-AF65-F5344CB8AC3E}">
        <p14:creationId xmlns:p14="http://schemas.microsoft.com/office/powerpoint/2010/main" val="4239400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9" name="Groupe 28">
            <a:extLst>
              <a:ext uri="{FF2B5EF4-FFF2-40B4-BE49-F238E27FC236}">
                <a16:creationId xmlns:a16="http://schemas.microsoft.com/office/drawing/2014/main" id="{133715D7-06D0-B242-B07E-2B7C1A776CD1}"/>
              </a:ext>
            </a:extLst>
          </p:cNvPr>
          <p:cNvGrpSpPr/>
          <p:nvPr/>
        </p:nvGrpSpPr>
        <p:grpSpPr>
          <a:xfrm>
            <a:off x="1316844" y="1790395"/>
            <a:ext cx="9338019" cy="2620334"/>
            <a:chOff x="1345873" y="1567040"/>
            <a:chExt cx="9338019" cy="2620334"/>
          </a:xfrm>
        </p:grpSpPr>
        <p:sp>
          <p:nvSpPr>
            <p:cNvPr id="12" name="Rectangle 11">
              <a:extLst>
                <a:ext uri="{FF2B5EF4-FFF2-40B4-BE49-F238E27FC236}">
                  <a16:creationId xmlns:a16="http://schemas.microsoft.com/office/drawing/2014/main" id="{57F27B53-738A-C34B-B0D7-4F671D176FE9}"/>
                </a:ext>
              </a:extLst>
            </p:cNvPr>
            <p:cNvSpPr/>
            <p:nvPr/>
          </p:nvSpPr>
          <p:spPr>
            <a:xfrm>
              <a:off x="1501223" y="1568668"/>
              <a:ext cx="2237173" cy="2404011"/>
            </a:xfrm>
            <a:prstGeom prst="rect">
              <a:avLst/>
            </a:prstGeom>
            <a:solidFill>
              <a:srgbClr val="FFC3F9">
                <a:alpha val="50000"/>
              </a:srgbClr>
            </a:solidFill>
            <a:ln w="28575">
              <a:solidFill>
                <a:srgbClr val="C852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sz="1200" dirty="0"/>
            </a:p>
          </p:txBody>
        </p:sp>
        <p:sp>
          <p:nvSpPr>
            <p:cNvPr id="13" name="Rectangle 12">
              <a:extLst>
                <a:ext uri="{FF2B5EF4-FFF2-40B4-BE49-F238E27FC236}">
                  <a16:creationId xmlns:a16="http://schemas.microsoft.com/office/drawing/2014/main" id="{BEDBD4AC-2906-8442-9EDB-A0B63A403858}"/>
                </a:ext>
              </a:extLst>
            </p:cNvPr>
            <p:cNvSpPr/>
            <p:nvPr/>
          </p:nvSpPr>
          <p:spPr>
            <a:xfrm>
              <a:off x="3888390" y="1567040"/>
              <a:ext cx="4050640" cy="2404011"/>
            </a:xfrm>
            <a:prstGeom prst="rect">
              <a:avLst/>
            </a:prstGeom>
            <a:solidFill>
              <a:schemeClr val="accent5">
                <a:lumMod val="20000"/>
                <a:lumOff val="80000"/>
                <a:alpha val="50000"/>
              </a:schemeClr>
            </a:solidFill>
            <a:ln w="2857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sz="1200" dirty="0"/>
            </a:p>
          </p:txBody>
        </p:sp>
        <p:sp>
          <p:nvSpPr>
            <p:cNvPr id="14" name="Rectangle 13">
              <a:extLst>
                <a:ext uri="{FF2B5EF4-FFF2-40B4-BE49-F238E27FC236}">
                  <a16:creationId xmlns:a16="http://schemas.microsoft.com/office/drawing/2014/main" id="{CF2F9696-5CD7-D045-8598-93924EF60A52}"/>
                </a:ext>
              </a:extLst>
            </p:cNvPr>
            <p:cNvSpPr/>
            <p:nvPr/>
          </p:nvSpPr>
          <p:spPr>
            <a:xfrm>
              <a:off x="8124762" y="1582828"/>
              <a:ext cx="2237171" cy="2404013"/>
            </a:xfrm>
            <a:prstGeom prst="rect">
              <a:avLst/>
            </a:prstGeom>
            <a:solidFill>
              <a:schemeClr val="accent6">
                <a:lumMod val="20000"/>
                <a:lumOff val="80000"/>
                <a:alpha val="50000"/>
              </a:schemeClr>
            </a:solidFill>
            <a:ln w="28575">
              <a:solidFill>
                <a:schemeClr val="accent6"/>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sz="1200"/>
            </a:p>
          </p:txBody>
        </p:sp>
        <p:sp>
          <p:nvSpPr>
            <p:cNvPr id="15" name="Ellipse 14">
              <a:extLst>
                <a:ext uri="{FF2B5EF4-FFF2-40B4-BE49-F238E27FC236}">
                  <a16:creationId xmlns:a16="http://schemas.microsoft.com/office/drawing/2014/main" id="{6A89B68F-11C9-F445-8319-B85FA905FF6C}"/>
                </a:ext>
              </a:extLst>
            </p:cNvPr>
            <p:cNvSpPr>
              <a:spLocks/>
            </p:cNvSpPr>
            <p:nvPr/>
          </p:nvSpPr>
          <p:spPr>
            <a:xfrm>
              <a:off x="8435461" y="1894313"/>
              <a:ext cx="1523917" cy="1525906"/>
            </a:xfrm>
            <a:prstGeom prst="ellipse">
              <a:avLst/>
            </a:prstGeom>
            <a:solidFill>
              <a:schemeClr val="bg1"/>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FR" sz="1200" b="1">
                  <a:solidFill>
                    <a:srgbClr val="000000"/>
                  </a:solidFill>
                  <a:effectLst/>
                  <a:ea typeface="Times New Roman" panose="02020603050405020304" pitchFamily="18" charset="0"/>
                  <a:cs typeface="Times New Roman" panose="02020603050405020304" pitchFamily="18" charset="0"/>
                </a:rPr>
                <a:t> </a:t>
              </a:r>
              <a:endParaRPr lang="fr-FR" sz="1200">
                <a:effectLst/>
                <a:ea typeface="Times New Roman" panose="02020603050405020304" pitchFamily="18" charset="0"/>
              </a:endParaRPr>
            </a:p>
          </p:txBody>
        </p:sp>
        <p:sp>
          <p:nvSpPr>
            <p:cNvPr id="16" name="Zone de texte 576">
              <a:extLst>
                <a:ext uri="{FF2B5EF4-FFF2-40B4-BE49-F238E27FC236}">
                  <a16:creationId xmlns:a16="http://schemas.microsoft.com/office/drawing/2014/main" id="{A7DDCF91-0253-BA4E-8BC8-CAAE1B2B56BD}"/>
                </a:ext>
              </a:extLst>
            </p:cNvPr>
            <p:cNvSpPr txBox="1"/>
            <p:nvPr/>
          </p:nvSpPr>
          <p:spPr>
            <a:xfrm>
              <a:off x="1345873" y="3528453"/>
              <a:ext cx="2632662" cy="57165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fr-FR" sz="1600" b="1" dirty="0">
                  <a:solidFill>
                    <a:srgbClr val="000000"/>
                  </a:solidFill>
                  <a:effectLst/>
                  <a:ea typeface="Times New Roman" panose="02020603050405020304" pitchFamily="18" charset="0"/>
                  <a:cs typeface="Times New Roman" panose="02020603050405020304" pitchFamily="18" charset="0"/>
                </a:rPr>
                <a:t>SÉANCE  1 INAUGURALE - -&gt;</a:t>
              </a:r>
              <a:endParaRPr lang="fr-FR" sz="1600" dirty="0">
                <a:effectLst/>
                <a:ea typeface="Times New Roman" panose="02020603050405020304" pitchFamily="18" charset="0"/>
              </a:endParaRPr>
            </a:p>
          </p:txBody>
        </p:sp>
        <p:sp>
          <p:nvSpPr>
            <p:cNvPr id="17" name="Zone de texte 141">
              <a:extLst>
                <a:ext uri="{FF2B5EF4-FFF2-40B4-BE49-F238E27FC236}">
                  <a16:creationId xmlns:a16="http://schemas.microsoft.com/office/drawing/2014/main" id="{ECAB9EBA-E371-7B48-8FB7-2BDAF031CF78}"/>
                </a:ext>
              </a:extLst>
            </p:cNvPr>
            <p:cNvSpPr txBox="1"/>
            <p:nvPr/>
          </p:nvSpPr>
          <p:spPr>
            <a:xfrm>
              <a:off x="3676537" y="3553610"/>
              <a:ext cx="4588761" cy="57165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fr-FR" sz="1600" b="1" dirty="0">
                  <a:solidFill>
                    <a:srgbClr val="000000"/>
                  </a:solidFill>
                  <a:effectLst/>
                  <a:ea typeface="Times New Roman" panose="02020603050405020304" pitchFamily="18" charset="0"/>
                  <a:cs typeface="Times New Roman" panose="02020603050405020304" pitchFamily="18" charset="0"/>
                </a:rPr>
                <a:t>&lt;- - - - SÉANCES CENTRALES 2, 3, 4, etc.  - - - &gt;</a:t>
              </a:r>
              <a:endParaRPr lang="fr-FR" sz="1600" dirty="0">
                <a:effectLst/>
                <a:ea typeface="Times New Roman" panose="02020603050405020304" pitchFamily="18" charset="0"/>
              </a:endParaRPr>
            </a:p>
          </p:txBody>
        </p:sp>
        <p:sp>
          <p:nvSpPr>
            <p:cNvPr id="18" name="Zone de texte 150">
              <a:extLst>
                <a:ext uri="{FF2B5EF4-FFF2-40B4-BE49-F238E27FC236}">
                  <a16:creationId xmlns:a16="http://schemas.microsoft.com/office/drawing/2014/main" id="{03225968-8277-524B-B2D5-0FE3C9B2CBEA}"/>
                </a:ext>
              </a:extLst>
            </p:cNvPr>
            <p:cNvSpPr txBox="1"/>
            <p:nvPr/>
          </p:nvSpPr>
          <p:spPr>
            <a:xfrm>
              <a:off x="8102797" y="3544241"/>
              <a:ext cx="2581095" cy="64313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fr-FR" sz="1600" b="1" dirty="0">
                  <a:solidFill>
                    <a:srgbClr val="000000"/>
                  </a:solidFill>
                  <a:effectLst/>
                  <a:ea typeface="Times New Roman" panose="02020603050405020304" pitchFamily="18" charset="0"/>
                  <a:cs typeface="Times New Roman" panose="02020603050405020304" pitchFamily="18" charset="0"/>
                </a:rPr>
                <a:t>&lt;- - </a:t>
              </a:r>
              <a:r>
                <a:rPr lang="fr-FR" sz="1600" b="1" dirty="0">
                  <a:effectLst/>
                  <a:ea typeface="Times New Roman" panose="02020603050405020304" pitchFamily="18" charset="0"/>
                  <a:cs typeface="Times New Roman" panose="02020603050405020304" pitchFamily="18" charset="0"/>
                </a:rPr>
                <a:t>SÉANCE CONCLUSIVE</a:t>
              </a:r>
              <a:endParaRPr lang="fr-FR" sz="1600" dirty="0">
                <a:effectLst/>
                <a:ea typeface="Times New Roman" panose="02020603050405020304" pitchFamily="18" charset="0"/>
              </a:endParaRPr>
            </a:p>
          </p:txBody>
        </p:sp>
        <p:cxnSp>
          <p:nvCxnSpPr>
            <p:cNvPr id="19" name="Connecteur droit avec flèche 18">
              <a:extLst>
                <a:ext uri="{FF2B5EF4-FFF2-40B4-BE49-F238E27FC236}">
                  <a16:creationId xmlns:a16="http://schemas.microsoft.com/office/drawing/2014/main" id="{9EBE622E-843D-0542-B5D4-914FB53F2DE4}"/>
                </a:ext>
              </a:extLst>
            </p:cNvPr>
            <p:cNvCxnSpPr/>
            <p:nvPr/>
          </p:nvCxnSpPr>
          <p:spPr>
            <a:xfrm flipV="1">
              <a:off x="2842879" y="1894313"/>
              <a:ext cx="6352693" cy="688280"/>
            </a:xfrm>
            <a:prstGeom prst="straightConnector1">
              <a:avLst/>
            </a:prstGeom>
            <a:ln w="31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0" name="Connecteur droit avec flèche 19">
              <a:extLst>
                <a:ext uri="{FF2B5EF4-FFF2-40B4-BE49-F238E27FC236}">
                  <a16:creationId xmlns:a16="http://schemas.microsoft.com/office/drawing/2014/main" id="{18F97D99-C806-9449-A36F-D9A2FC13135F}"/>
                </a:ext>
              </a:extLst>
            </p:cNvPr>
            <p:cNvCxnSpPr/>
            <p:nvPr/>
          </p:nvCxnSpPr>
          <p:spPr>
            <a:xfrm>
              <a:off x="2842879" y="2772141"/>
              <a:ext cx="6352693" cy="651685"/>
            </a:xfrm>
            <a:prstGeom prst="straightConnector1">
              <a:avLst/>
            </a:prstGeom>
            <a:ln w="31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4" name="Connecteur droit avec flèche 23">
              <a:extLst>
                <a:ext uri="{FF2B5EF4-FFF2-40B4-BE49-F238E27FC236}">
                  <a16:creationId xmlns:a16="http://schemas.microsoft.com/office/drawing/2014/main" id="{12C8BCD7-3B51-BD4E-A598-49DD6730977B}"/>
                </a:ext>
              </a:extLst>
            </p:cNvPr>
            <p:cNvCxnSpPr/>
            <p:nvPr/>
          </p:nvCxnSpPr>
          <p:spPr>
            <a:xfrm>
              <a:off x="2871124" y="2658872"/>
              <a:ext cx="5584303"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Ellipse 9">
              <a:extLst>
                <a:ext uri="{FF2B5EF4-FFF2-40B4-BE49-F238E27FC236}">
                  <a16:creationId xmlns:a16="http://schemas.microsoft.com/office/drawing/2014/main" id="{5D3FD6ED-D1BC-6A4E-BCEA-21880B703B19}"/>
                </a:ext>
              </a:extLst>
            </p:cNvPr>
            <p:cNvSpPr>
              <a:spLocks/>
            </p:cNvSpPr>
            <p:nvPr/>
          </p:nvSpPr>
          <p:spPr>
            <a:xfrm>
              <a:off x="2560426" y="2517287"/>
              <a:ext cx="262725" cy="262962"/>
            </a:xfrm>
            <a:prstGeom prst="ellipse">
              <a:avLst/>
            </a:prstGeom>
            <a:solidFill>
              <a:schemeClr val="bg1"/>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sz="1200"/>
            </a:p>
          </p:txBody>
        </p:sp>
      </p:grpSp>
      <p:grpSp>
        <p:nvGrpSpPr>
          <p:cNvPr id="31" name="Groupe 30">
            <a:extLst>
              <a:ext uri="{FF2B5EF4-FFF2-40B4-BE49-F238E27FC236}">
                <a16:creationId xmlns:a16="http://schemas.microsoft.com/office/drawing/2014/main" id="{AC2CD75A-2161-EF47-93A9-81B212682654}"/>
              </a:ext>
            </a:extLst>
          </p:cNvPr>
          <p:cNvGrpSpPr/>
          <p:nvPr/>
        </p:nvGrpSpPr>
        <p:grpSpPr>
          <a:xfrm>
            <a:off x="394854" y="1166602"/>
            <a:ext cx="11526177" cy="2324220"/>
            <a:chOff x="423883" y="943247"/>
            <a:chExt cx="11526177" cy="2324220"/>
          </a:xfrm>
        </p:grpSpPr>
        <p:sp>
          <p:nvSpPr>
            <p:cNvPr id="21" name="Légende sans bordure 2 20">
              <a:extLst>
                <a:ext uri="{FF2B5EF4-FFF2-40B4-BE49-F238E27FC236}">
                  <a16:creationId xmlns:a16="http://schemas.microsoft.com/office/drawing/2014/main" id="{1C223AEC-89DA-7046-BA64-AA2AAC2A1669}"/>
                </a:ext>
              </a:extLst>
            </p:cNvPr>
            <p:cNvSpPr/>
            <p:nvPr/>
          </p:nvSpPr>
          <p:spPr>
            <a:xfrm flipH="1">
              <a:off x="423883" y="1162847"/>
              <a:ext cx="1425299" cy="372460"/>
            </a:xfrm>
            <a:prstGeom prst="callout2">
              <a:avLst>
                <a:gd name="adj1" fmla="val 18750"/>
                <a:gd name="adj2" fmla="val -8333"/>
                <a:gd name="adj3" fmla="val 18750"/>
                <a:gd name="adj4" fmla="val -24279"/>
                <a:gd name="adj5" fmla="val 349681"/>
                <a:gd name="adj6" fmla="val -55366"/>
              </a:avLst>
            </a:prstGeom>
            <a:solidFill>
              <a:schemeClr val="bg1"/>
            </a:solidFill>
            <a:ln w="3175">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t" anchorCtr="0" forceAA="0" compatLnSpc="1">
              <a:prstTxWarp prst="textNoShape">
                <a:avLst/>
              </a:prstTxWarp>
              <a:noAutofit/>
            </a:bodyPr>
            <a:lstStyle/>
            <a:p>
              <a:pPr algn="r">
                <a:spcAft>
                  <a:spcPts val="0"/>
                </a:spcAft>
              </a:pPr>
              <a:r>
                <a:rPr lang="fr-FR" sz="1400" dirty="0">
                  <a:solidFill>
                    <a:srgbClr val="000000"/>
                  </a:solidFill>
                  <a:effectLst/>
                  <a:ea typeface="Times New Roman" panose="02020603050405020304" pitchFamily="18" charset="0"/>
                  <a:cs typeface="Times New Roman" panose="02020603050405020304" pitchFamily="18" charset="0"/>
                </a:rPr>
                <a:t>Ciblage de départ </a:t>
              </a:r>
              <a:endParaRPr lang="fr-FR" sz="1400" dirty="0">
                <a:effectLst/>
                <a:ea typeface="Times New Roman" panose="02020603050405020304" pitchFamily="18" charset="0"/>
              </a:endParaRPr>
            </a:p>
          </p:txBody>
        </p:sp>
        <p:sp>
          <p:nvSpPr>
            <p:cNvPr id="22" name="Légende sans bordure 2 21">
              <a:extLst>
                <a:ext uri="{FF2B5EF4-FFF2-40B4-BE49-F238E27FC236}">
                  <a16:creationId xmlns:a16="http://schemas.microsoft.com/office/drawing/2014/main" id="{0AF8EF9B-A813-834F-9183-3D399B49E055}"/>
                </a:ext>
              </a:extLst>
            </p:cNvPr>
            <p:cNvSpPr/>
            <p:nvPr/>
          </p:nvSpPr>
          <p:spPr>
            <a:xfrm>
              <a:off x="10035634" y="1162847"/>
              <a:ext cx="1914425" cy="299566"/>
            </a:xfrm>
            <a:prstGeom prst="callout2">
              <a:avLst>
                <a:gd name="adj1" fmla="val 18750"/>
                <a:gd name="adj2" fmla="val -8333"/>
                <a:gd name="adj3" fmla="val 18750"/>
                <a:gd name="adj4" fmla="val -16667"/>
                <a:gd name="adj5" fmla="val 210927"/>
                <a:gd name="adj6" fmla="val -40726"/>
              </a:avLst>
            </a:prstGeom>
            <a:solidFill>
              <a:schemeClr val="bg1"/>
            </a:solidFill>
            <a:ln w="3175">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t" anchorCtr="0" forceAA="0" compatLnSpc="1">
              <a:prstTxWarp prst="textNoShape">
                <a:avLst/>
              </a:prstTxWarp>
              <a:noAutofit/>
            </a:bodyPr>
            <a:lstStyle/>
            <a:p>
              <a:pPr>
                <a:spcAft>
                  <a:spcPts val="0"/>
                </a:spcAft>
              </a:pPr>
              <a:r>
                <a:rPr lang="fr-FR" sz="1400" dirty="0">
                  <a:solidFill>
                    <a:srgbClr val="000000"/>
                  </a:solidFill>
                  <a:effectLst/>
                  <a:ea typeface="Times New Roman" panose="02020603050405020304" pitchFamily="18" charset="0"/>
                  <a:cs typeface="Times New Roman" panose="02020603050405020304" pitchFamily="18" charset="0"/>
                </a:rPr>
                <a:t>Cible élargie d’arrivée</a:t>
              </a:r>
              <a:endParaRPr lang="fr-FR" sz="1400" dirty="0">
                <a:effectLst/>
                <a:ea typeface="Times New Roman" panose="02020603050405020304" pitchFamily="18" charset="0"/>
              </a:endParaRPr>
            </a:p>
          </p:txBody>
        </p:sp>
        <p:cxnSp>
          <p:nvCxnSpPr>
            <p:cNvPr id="11" name="Connecteur droit 10">
              <a:extLst>
                <a:ext uri="{FF2B5EF4-FFF2-40B4-BE49-F238E27FC236}">
                  <a16:creationId xmlns:a16="http://schemas.microsoft.com/office/drawing/2014/main" id="{5D4DF6B3-66E5-CF46-8326-38F0937B743F}"/>
                </a:ext>
              </a:extLst>
            </p:cNvPr>
            <p:cNvCxnSpPr>
              <a:stCxn id="15" idx="0"/>
              <a:endCxn id="15" idx="4"/>
            </p:cNvCxnSpPr>
            <p:nvPr/>
          </p:nvCxnSpPr>
          <p:spPr>
            <a:xfrm>
              <a:off x="9197420" y="1741561"/>
              <a:ext cx="0" cy="1525906"/>
            </a:xfrm>
            <a:prstGeom prst="line">
              <a:avLst/>
            </a:prstGeom>
            <a:ln w="22225">
              <a:solidFill>
                <a:schemeClr val="tx1">
                  <a:lumMod val="65000"/>
                  <a:lumOff val="35000"/>
                </a:schemeClr>
              </a:solidFill>
              <a:prstDash val="sysDash"/>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30" name="Groupe 29">
              <a:extLst>
                <a:ext uri="{FF2B5EF4-FFF2-40B4-BE49-F238E27FC236}">
                  <a16:creationId xmlns:a16="http://schemas.microsoft.com/office/drawing/2014/main" id="{FD7A4504-6D37-614A-810A-F73FCD4C7350}"/>
                </a:ext>
              </a:extLst>
            </p:cNvPr>
            <p:cNvGrpSpPr/>
            <p:nvPr/>
          </p:nvGrpSpPr>
          <p:grpSpPr>
            <a:xfrm>
              <a:off x="4396375" y="943247"/>
              <a:ext cx="4026848" cy="2258117"/>
              <a:chOff x="4396375" y="943247"/>
              <a:chExt cx="4026848" cy="2258117"/>
            </a:xfrm>
          </p:grpSpPr>
          <p:cxnSp>
            <p:nvCxnSpPr>
              <p:cNvPr id="23" name="Connecteur droit 22">
                <a:extLst>
                  <a:ext uri="{FF2B5EF4-FFF2-40B4-BE49-F238E27FC236}">
                    <a16:creationId xmlns:a16="http://schemas.microsoft.com/office/drawing/2014/main" id="{3E601733-DB17-5E43-94AE-3BEE717C53B1}"/>
                  </a:ext>
                </a:extLst>
              </p:cNvPr>
              <p:cNvCxnSpPr/>
              <p:nvPr/>
            </p:nvCxnSpPr>
            <p:spPr>
              <a:xfrm>
                <a:off x="4551357" y="2201434"/>
                <a:ext cx="0" cy="999930"/>
              </a:xfrm>
              <a:prstGeom prst="line">
                <a:avLst/>
              </a:prstGeom>
              <a:ln w="22225">
                <a:solidFill>
                  <a:schemeClr val="tx1">
                    <a:lumMod val="65000"/>
                    <a:lumOff val="35000"/>
                  </a:schemeClr>
                </a:solidFill>
                <a:prstDash val="sys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Légende sans bordure 2 7">
                <a:extLst>
                  <a:ext uri="{FF2B5EF4-FFF2-40B4-BE49-F238E27FC236}">
                    <a16:creationId xmlns:a16="http://schemas.microsoft.com/office/drawing/2014/main" id="{838F6B8A-D80E-2A4F-9292-20494F3CB8AC}"/>
                  </a:ext>
                </a:extLst>
              </p:cNvPr>
              <p:cNvSpPr/>
              <p:nvPr/>
            </p:nvSpPr>
            <p:spPr>
              <a:xfrm>
                <a:off x="4396375" y="943247"/>
                <a:ext cx="4026848" cy="519166"/>
              </a:xfrm>
              <a:prstGeom prst="callout2">
                <a:avLst>
                  <a:gd name="adj1" fmla="val 101652"/>
                  <a:gd name="adj2" fmla="val 17754"/>
                  <a:gd name="adj3" fmla="val 153637"/>
                  <a:gd name="adj4" fmla="val 6092"/>
                  <a:gd name="adj5" fmla="val 232177"/>
                  <a:gd name="adj6" fmla="val 3449"/>
                </a:avLst>
              </a:prstGeom>
              <a:solidFill>
                <a:schemeClr val="bg1"/>
              </a:solidFill>
              <a:ln w="3175">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algn="ctr">
                  <a:spcAft>
                    <a:spcPts val="0"/>
                  </a:spcAft>
                </a:pPr>
                <a:r>
                  <a:rPr lang="fr-FR" sz="1400" dirty="0">
                    <a:solidFill>
                      <a:srgbClr val="000000"/>
                    </a:solidFill>
                    <a:effectLst/>
                    <a:ea typeface="Times New Roman" panose="02020603050405020304" pitchFamily="18" charset="0"/>
                    <a:cs typeface="Times New Roman" panose="02020603050405020304" pitchFamily="18" charset="0"/>
                  </a:rPr>
                  <a:t>Stimulation, diversification, régulation des pratiques, des projets</a:t>
                </a:r>
                <a:endParaRPr lang="fr-FR" sz="1400" dirty="0">
                  <a:effectLst/>
                  <a:ea typeface="Times New Roman" panose="02020603050405020304" pitchFamily="18" charset="0"/>
                </a:endParaRPr>
              </a:p>
            </p:txBody>
          </p:sp>
        </p:grpSp>
        <p:sp>
          <p:nvSpPr>
            <p:cNvPr id="6" name="Légende sans bordure 2 5">
              <a:extLst>
                <a:ext uri="{FF2B5EF4-FFF2-40B4-BE49-F238E27FC236}">
                  <a16:creationId xmlns:a16="http://schemas.microsoft.com/office/drawing/2014/main" id="{E8F16379-427D-E74B-BF66-D68FD4979932}"/>
                </a:ext>
              </a:extLst>
            </p:cNvPr>
            <p:cNvSpPr/>
            <p:nvPr/>
          </p:nvSpPr>
          <p:spPr>
            <a:xfrm>
              <a:off x="10547666" y="1964690"/>
              <a:ext cx="1402394" cy="1105193"/>
            </a:xfrm>
            <a:prstGeom prst="callout2">
              <a:avLst>
                <a:gd name="adj1" fmla="val 21594"/>
                <a:gd name="adj2" fmla="val -934"/>
                <a:gd name="adj3" fmla="val 21595"/>
                <a:gd name="adj4" fmla="val -25178"/>
                <a:gd name="adj5" fmla="val 64472"/>
                <a:gd name="adj6" fmla="val -91775"/>
              </a:avLst>
            </a:prstGeom>
            <a:solidFill>
              <a:schemeClr val="bg1"/>
            </a:solidFill>
            <a:ln w="3175">
              <a:solidFill>
                <a:schemeClr val="tx1"/>
              </a:solidFill>
              <a:prstDash val="dash"/>
              <a:tailEnd type="triangle"/>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t" anchorCtr="0" forceAA="0" compatLnSpc="1">
              <a:prstTxWarp prst="textNoShape">
                <a:avLst/>
              </a:prstTxWarp>
              <a:noAutofit/>
            </a:bodyPr>
            <a:lstStyle/>
            <a:p>
              <a:pPr>
                <a:spcAft>
                  <a:spcPts val="0"/>
                </a:spcAft>
              </a:pPr>
              <a:r>
                <a:rPr lang="fr-FR" sz="1400" dirty="0">
                  <a:solidFill>
                    <a:srgbClr val="000000"/>
                  </a:solidFill>
                  <a:effectLst/>
                  <a:ea typeface="Times New Roman" panose="02020603050405020304" pitchFamily="18" charset="0"/>
                  <a:cs typeface="Times New Roman" panose="02020603050405020304" pitchFamily="18" charset="0"/>
                </a:rPr>
                <a:t>Intervalle de correspondance des différentes réalisations avec la cible élargie</a:t>
              </a:r>
              <a:endParaRPr lang="fr-FR" sz="1400" dirty="0">
                <a:effectLst/>
                <a:ea typeface="Times New Roman" panose="02020603050405020304" pitchFamily="18" charset="0"/>
              </a:endParaRPr>
            </a:p>
          </p:txBody>
        </p:sp>
      </p:grpSp>
      <p:sp>
        <p:nvSpPr>
          <p:cNvPr id="33" name="ZoneTexte 32">
            <a:extLst>
              <a:ext uri="{FF2B5EF4-FFF2-40B4-BE49-F238E27FC236}">
                <a16:creationId xmlns:a16="http://schemas.microsoft.com/office/drawing/2014/main" id="{9904077F-729C-5E45-9DE7-7D3D258E60BA}"/>
              </a:ext>
            </a:extLst>
          </p:cNvPr>
          <p:cNvSpPr txBox="1"/>
          <p:nvPr/>
        </p:nvSpPr>
        <p:spPr>
          <a:xfrm>
            <a:off x="191906" y="283893"/>
            <a:ext cx="11889906" cy="769441"/>
          </a:xfrm>
          <a:prstGeom prst="rect">
            <a:avLst/>
          </a:prstGeom>
          <a:noFill/>
        </p:spPr>
        <p:txBody>
          <a:bodyPr wrap="square" rtlCol="0">
            <a:spAutoFit/>
          </a:bodyPr>
          <a:lstStyle/>
          <a:p>
            <a:pPr algn="ctr"/>
            <a:r>
              <a:rPr lang="fr-FR" sz="2200" b="1" i="1" dirty="0"/>
              <a:t>PARTIE 1</a:t>
            </a:r>
          </a:p>
          <a:p>
            <a:pPr algn="ctr"/>
            <a:r>
              <a:rPr lang="fr-FR" sz="2200" b="1" dirty="0"/>
              <a:t>Une modélisation prégnante dite linéaire, dans une filiation du cours dit en proposition </a:t>
            </a:r>
            <a:r>
              <a:rPr lang="fr-FR" sz="2200" dirty="0"/>
              <a:t>(1975-96)</a:t>
            </a:r>
          </a:p>
        </p:txBody>
      </p:sp>
      <p:sp>
        <p:nvSpPr>
          <p:cNvPr id="2" name="ZoneTexte 1">
            <a:extLst>
              <a:ext uri="{FF2B5EF4-FFF2-40B4-BE49-F238E27FC236}">
                <a16:creationId xmlns:a16="http://schemas.microsoft.com/office/drawing/2014/main" id="{3DCCB4DD-23CA-AD4B-B3ED-8078FA41B020}"/>
              </a:ext>
            </a:extLst>
          </p:cNvPr>
          <p:cNvSpPr txBox="1"/>
          <p:nvPr/>
        </p:nvSpPr>
        <p:spPr>
          <a:xfrm>
            <a:off x="352689" y="4261312"/>
            <a:ext cx="11568341" cy="2554545"/>
          </a:xfrm>
          <a:prstGeom prst="rect">
            <a:avLst/>
          </a:prstGeom>
          <a:noFill/>
        </p:spPr>
        <p:txBody>
          <a:bodyPr wrap="square" rtlCol="0">
            <a:spAutoFit/>
          </a:bodyPr>
          <a:lstStyle/>
          <a:p>
            <a:r>
              <a:rPr lang="fr-FR" sz="1600" b="1" i="1" dirty="0"/>
              <a:t>Quelques constats :</a:t>
            </a:r>
          </a:p>
          <a:p>
            <a:r>
              <a:rPr lang="fr-FR" sz="1600" i="1" dirty="0"/>
              <a:t>➢ Cette modélisation très installée de la séquence exprime l’adaptation d’une dynamique des apprentissages par une pratique ouverte à deux caractéristiques majeures de la forme scolaire (organisation en groupes de classes d’âge, découpage horaire hebdomadaire du temps scolaire) ;</a:t>
            </a:r>
          </a:p>
          <a:p>
            <a:r>
              <a:rPr lang="fr-FR" sz="1600" i="1" dirty="0"/>
              <a:t>➢ Elle tire donc un certain parti de la compression des horaires réglementaires de la discipline et y enchâsse ses propres scansions ;</a:t>
            </a:r>
          </a:p>
          <a:p>
            <a:r>
              <a:rPr lang="fr-FR" sz="1600" i="1" dirty="0"/>
              <a:t>➢ Ce faisant, la pratique est assez « logiquement » une temporalité « encadrée » par un procédé de mise en activité et in fine une concentration de visées relevant du « contrat » scolaire (apport de culture [savoirs], rationalisation [verbaliser/expliciter], évaluation [répondre à l’obligation de notation]) ;</a:t>
            </a:r>
          </a:p>
          <a:p>
            <a:r>
              <a:rPr lang="fr-FR" sz="1600" i="1" dirty="0"/>
              <a:t>➢ Dans une certaine mesure, cette pratique est « encapsulée » ; elle est en quelque sorte principalement « centrale », car temporellement et spatialement encadrée.</a:t>
            </a:r>
          </a:p>
        </p:txBody>
      </p:sp>
      <p:sp>
        <p:nvSpPr>
          <p:cNvPr id="3" name="ZoneTexte 2">
            <a:extLst>
              <a:ext uri="{FF2B5EF4-FFF2-40B4-BE49-F238E27FC236}">
                <a16:creationId xmlns:a16="http://schemas.microsoft.com/office/drawing/2014/main" id="{574BDC6A-7824-4E40-8C14-6A12CCF21B9B}"/>
              </a:ext>
            </a:extLst>
          </p:cNvPr>
          <p:cNvSpPr txBox="1"/>
          <p:nvPr/>
        </p:nvSpPr>
        <p:spPr>
          <a:xfrm>
            <a:off x="2633175" y="6581640"/>
            <a:ext cx="7971524" cy="230832"/>
          </a:xfrm>
          <a:prstGeom prst="rect">
            <a:avLst/>
          </a:prstGeom>
          <a:noFill/>
        </p:spPr>
        <p:txBody>
          <a:bodyPr wrap="square" rtlCol="0">
            <a:spAutoFit/>
          </a:bodyPr>
          <a:lstStyle/>
          <a:p>
            <a:r>
              <a:rPr lang="fr-FR" sz="900" i="1" dirty="0"/>
              <a:t>C. </a:t>
            </a:r>
            <a:r>
              <a:rPr lang="fr-FR" sz="900" i="1" dirty="0" err="1"/>
              <a:t>Vieaux</a:t>
            </a:r>
            <a:r>
              <a:rPr lang="fr-FR" sz="900" i="1" dirty="0"/>
              <a:t>, IGESR, 15 mars 2023, Centre Pompidou Metz, intervention dans le cadre d’un séminaire des professeurs d’arts plastiques dédié à la problématisation</a:t>
            </a:r>
          </a:p>
        </p:txBody>
      </p:sp>
    </p:spTree>
    <p:extLst>
      <p:ext uri="{BB962C8B-B14F-4D97-AF65-F5344CB8AC3E}">
        <p14:creationId xmlns:p14="http://schemas.microsoft.com/office/powerpoint/2010/main" val="3781515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2" name="Groupe 31">
            <a:extLst>
              <a:ext uri="{FF2B5EF4-FFF2-40B4-BE49-F238E27FC236}">
                <a16:creationId xmlns:a16="http://schemas.microsoft.com/office/drawing/2014/main" id="{379F5BBC-E82A-BE41-AF63-E87CBB255D6E}"/>
              </a:ext>
            </a:extLst>
          </p:cNvPr>
          <p:cNvGrpSpPr/>
          <p:nvPr/>
        </p:nvGrpSpPr>
        <p:grpSpPr>
          <a:xfrm>
            <a:off x="1486501" y="4326444"/>
            <a:ext cx="8841763" cy="1908692"/>
            <a:chOff x="1487035" y="4073654"/>
            <a:chExt cx="8841763" cy="1908692"/>
          </a:xfrm>
        </p:grpSpPr>
        <p:sp>
          <p:nvSpPr>
            <p:cNvPr id="25" name="Zone de texte 181">
              <a:extLst>
                <a:ext uri="{FF2B5EF4-FFF2-40B4-BE49-F238E27FC236}">
                  <a16:creationId xmlns:a16="http://schemas.microsoft.com/office/drawing/2014/main" id="{9B12F39E-969A-AA4A-BC95-A296329CAC53}"/>
                </a:ext>
              </a:extLst>
            </p:cNvPr>
            <p:cNvSpPr txBox="1"/>
            <p:nvPr/>
          </p:nvSpPr>
          <p:spPr>
            <a:xfrm>
              <a:off x="1487035" y="4087420"/>
              <a:ext cx="2238779" cy="1894926"/>
            </a:xfrm>
            <a:prstGeom prst="rect">
              <a:avLst/>
            </a:prstGeom>
            <a:solidFill>
              <a:schemeClr val="bg1"/>
            </a:solidFill>
            <a:ln w="25400">
              <a:solidFill>
                <a:srgbClr val="C852FF"/>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FR" sz="1600" dirty="0">
                  <a:effectLst/>
                  <a:ea typeface="Times New Roman" panose="02020603050405020304" pitchFamily="18" charset="0"/>
                  <a:cs typeface="Times New Roman" panose="02020603050405020304" pitchFamily="18" charset="0"/>
                </a:rPr>
                <a:t>Assez systématiquement de l’ordre d’une </a:t>
              </a:r>
              <a:r>
                <a:rPr lang="fr-FR" sz="1600" b="1" dirty="0">
                  <a:effectLst/>
                  <a:ea typeface="Times New Roman" panose="02020603050405020304" pitchFamily="18" charset="0"/>
                  <a:cs typeface="Times New Roman" panose="02020603050405020304" pitchFamily="18" charset="0"/>
                </a:rPr>
                <a:t>« proposition » verbale</a:t>
              </a:r>
              <a:r>
                <a:rPr lang="fr-FR" sz="1600" dirty="0">
                  <a:effectLst/>
                  <a:ea typeface="Times New Roman" panose="02020603050405020304" pitchFamily="18" charset="0"/>
                  <a:cs typeface="Times New Roman" panose="02020603050405020304" pitchFamily="18" charset="0"/>
                </a:rPr>
                <a:t> et ou prolongée de consignes.</a:t>
              </a:r>
              <a:br>
                <a:rPr lang="fr-FR" sz="1600" dirty="0">
                  <a:effectLst/>
                  <a:ea typeface="Times New Roman" panose="02020603050405020304" pitchFamily="18" charset="0"/>
                  <a:cs typeface="Times New Roman" panose="02020603050405020304" pitchFamily="18" charset="0"/>
                </a:rPr>
              </a:br>
              <a:r>
                <a:rPr lang="fr-FR" sz="1600" dirty="0">
                  <a:effectLst/>
                  <a:ea typeface="Times New Roman" panose="02020603050405020304" pitchFamily="18" charset="0"/>
                  <a:cs typeface="Times New Roman" panose="02020603050405020304" pitchFamily="18" charset="0"/>
                </a:rPr>
                <a:t>Dite</a:t>
              </a:r>
              <a:r>
                <a:rPr lang="fr-FR" sz="1600" i="1" dirty="0">
                  <a:effectLst/>
                  <a:ea typeface="Times New Roman" panose="02020603050405020304" pitchFamily="18" charset="0"/>
                  <a:cs typeface="Times New Roman" panose="02020603050405020304" pitchFamily="18" charset="0"/>
                </a:rPr>
                <a:t> </a:t>
              </a:r>
              <a:r>
                <a:rPr lang="fr-FR" sz="1600" b="1" i="1" dirty="0">
                  <a:effectLst/>
                  <a:ea typeface="Times New Roman" panose="02020603050405020304" pitchFamily="18" charset="0"/>
                  <a:cs typeface="Times New Roman" panose="02020603050405020304" pitchFamily="18" charset="0"/>
                </a:rPr>
                <a:t>incitation</a:t>
              </a:r>
              <a:endParaRPr lang="fr-FR" sz="1600" dirty="0">
                <a:effectLst/>
                <a:ea typeface="Times New Roman" panose="02020603050405020304" pitchFamily="18" charset="0"/>
              </a:endParaRPr>
            </a:p>
          </p:txBody>
        </p:sp>
        <p:sp>
          <p:nvSpPr>
            <p:cNvPr id="26" name="Zone de texte 182">
              <a:extLst>
                <a:ext uri="{FF2B5EF4-FFF2-40B4-BE49-F238E27FC236}">
                  <a16:creationId xmlns:a16="http://schemas.microsoft.com/office/drawing/2014/main" id="{0D107982-1C14-5947-9015-75195BA5292C}"/>
                </a:ext>
              </a:extLst>
            </p:cNvPr>
            <p:cNvSpPr txBox="1"/>
            <p:nvPr/>
          </p:nvSpPr>
          <p:spPr>
            <a:xfrm>
              <a:off x="3844900" y="4073654"/>
              <a:ext cx="4092521" cy="1908690"/>
            </a:xfrm>
            <a:prstGeom prst="rect">
              <a:avLst/>
            </a:prstGeom>
            <a:solidFill>
              <a:schemeClr val="bg1"/>
            </a:solidFill>
            <a:ln w="22225">
              <a:solidFill>
                <a:schemeClr val="accent1"/>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FR" sz="1600" dirty="0">
                  <a:effectLst/>
                  <a:ea typeface="Times New Roman" panose="02020603050405020304" pitchFamily="18" charset="0"/>
                  <a:cs typeface="Times New Roman" panose="02020603050405020304" pitchFamily="18" charset="0"/>
                </a:rPr>
                <a:t>Dédiées à la </a:t>
              </a:r>
              <a:r>
                <a:rPr lang="fr-FR" sz="1600" b="1" dirty="0">
                  <a:effectLst/>
                  <a:ea typeface="Times New Roman" panose="02020603050405020304" pitchFamily="18" charset="0"/>
                  <a:cs typeface="Times New Roman" panose="02020603050405020304" pitchFamily="18" charset="0"/>
                </a:rPr>
                <a:t>pratique plastique</a:t>
              </a:r>
              <a:r>
                <a:rPr lang="fr-FR" sz="1600" dirty="0">
                  <a:effectLst/>
                  <a:ea typeface="Times New Roman" panose="02020603050405020304" pitchFamily="18" charset="0"/>
                  <a:cs typeface="Times New Roman" panose="02020603050405020304" pitchFamily="18" charset="0"/>
                </a:rPr>
                <a:t> et assez systématiquement.</a:t>
              </a:r>
              <a:br>
                <a:rPr lang="fr-FR" sz="1600" dirty="0">
                  <a:effectLst/>
                  <a:ea typeface="Times New Roman" panose="02020603050405020304" pitchFamily="18" charset="0"/>
                  <a:cs typeface="Times New Roman" panose="02020603050405020304" pitchFamily="18" charset="0"/>
                </a:rPr>
              </a:br>
              <a:br>
                <a:rPr lang="fr-FR" sz="1600" dirty="0">
                  <a:effectLst/>
                  <a:ea typeface="Times New Roman" panose="02020603050405020304" pitchFamily="18" charset="0"/>
                  <a:cs typeface="Times New Roman" panose="02020603050405020304" pitchFamily="18" charset="0"/>
                </a:rPr>
              </a:br>
              <a:br>
                <a:rPr lang="fr-FR" sz="1600" dirty="0">
                  <a:effectLst/>
                  <a:ea typeface="Times New Roman" panose="02020603050405020304" pitchFamily="18" charset="0"/>
                  <a:cs typeface="Times New Roman" panose="02020603050405020304" pitchFamily="18" charset="0"/>
                </a:rPr>
              </a:br>
              <a:br>
                <a:rPr lang="fr-FR" sz="1600" dirty="0">
                  <a:effectLst/>
                  <a:ea typeface="Times New Roman" panose="02020603050405020304" pitchFamily="18" charset="0"/>
                  <a:cs typeface="Times New Roman" panose="02020603050405020304" pitchFamily="18" charset="0"/>
                </a:rPr>
              </a:br>
              <a:r>
                <a:rPr lang="fr-FR" sz="1600" dirty="0">
                  <a:effectLst/>
                  <a:ea typeface="Times New Roman" panose="02020603050405020304" pitchFamily="18" charset="0"/>
                  <a:cs typeface="Times New Roman" panose="02020603050405020304" pitchFamily="18" charset="0"/>
                </a:rPr>
                <a:t>Dite </a:t>
              </a:r>
              <a:r>
                <a:rPr lang="fr-FR" sz="1600" b="1" i="1" dirty="0">
                  <a:effectLst/>
                  <a:ea typeface="Times New Roman" panose="02020603050405020304" pitchFamily="18" charset="0"/>
                  <a:cs typeface="Times New Roman" panose="02020603050405020304" pitchFamily="18" charset="0"/>
                </a:rPr>
                <a:t>effectuation</a:t>
              </a:r>
              <a:endParaRPr lang="fr-FR" sz="1600" dirty="0">
                <a:effectLst/>
                <a:ea typeface="Times New Roman" panose="02020603050405020304" pitchFamily="18" charset="0"/>
              </a:endParaRPr>
            </a:p>
          </p:txBody>
        </p:sp>
        <p:sp>
          <p:nvSpPr>
            <p:cNvPr id="27" name="Zone de texte 183">
              <a:extLst>
                <a:ext uri="{FF2B5EF4-FFF2-40B4-BE49-F238E27FC236}">
                  <a16:creationId xmlns:a16="http://schemas.microsoft.com/office/drawing/2014/main" id="{193E56F3-2D07-3F49-B394-989B416F26A5}"/>
                </a:ext>
              </a:extLst>
            </p:cNvPr>
            <p:cNvSpPr txBox="1"/>
            <p:nvPr/>
          </p:nvSpPr>
          <p:spPr>
            <a:xfrm>
              <a:off x="8108828" y="4087810"/>
              <a:ext cx="2219970" cy="1894534"/>
            </a:xfrm>
            <a:prstGeom prst="rect">
              <a:avLst/>
            </a:prstGeom>
            <a:solidFill>
              <a:schemeClr val="bg1"/>
            </a:solidFill>
            <a:ln w="25400">
              <a:solidFill>
                <a:schemeClr val="accent6"/>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FR" sz="1600" dirty="0">
                  <a:effectLst/>
                  <a:ea typeface="Times New Roman" panose="02020603050405020304" pitchFamily="18" charset="0"/>
                  <a:cs typeface="Times New Roman" panose="02020603050405020304" pitchFamily="18" charset="0"/>
                </a:rPr>
                <a:t>Assez systématiquement dédiée à la</a:t>
              </a:r>
              <a:r>
                <a:rPr lang="fr-FR" sz="1600" i="1" dirty="0">
                  <a:effectLst/>
                  <a:ea typeface="Times New Roman" panose="02020603050405020304" pitchFamily="18" charset="0"/>
                  <a:cs typeface="Times New Roman" panose="02020603050405020304" pitchFamily="18" charset="0"/>
                </a:rPr>
                <a:t> </a:t>
              </a:r>
              <a:r>
                <a:rPr lang="fr-FR" sz="1600" b="1" i="1" dirty="0">
                  <a:effectLst/>
                  <a:ea typeface="Times New Roman" panose="02020603050405020304" pitchFamily="18" charset="0"/>
                  <a:cs typeface="Times New Roman" panose="02020603050405020304" pitchFamily="18" charset="0"/>
                </a:rPr>
                <a:t>verbalisation</a:t>
              </a:r>
              <a:r>
                <a:rPr lang="fr-FR" sz="1600" i="1" dirty="0">
                  <a:effectLst/>
                  <a:ea typeface="Times New Roman" panose="02020603050405020304" pitchFamily="18" charset="0"/>
                  <a:cs typeface="Times New Roman" panose="02020603050405020304" pitchFamily="18" charset="0"/>
                </a:rPr>
                <a:t> et/ou à </a:t>
              </a:r>
              <a:r>
                <a:rPr lang="fr-FR" sz="1600" b="1" i="1" dirty="0">
                  <a:effectLst/>
                  <a:ea typeface="Times New Roman" panose="02020603050405020304" pitchFamily="18" charset="0"/>
                  <a:cs typeface="Times New Roman" panose="02020603050405020304" pitchFamily="18" charset="0"/>
                </a:rPr>
                <a:t>l’évaluation</a:t>
              </a:r>
              <a:r>
                <a:rPr lang="fr-FR" sz="1600" i="1" dirty="0">
                  <a:effectLst/>
                  <a:ea typeface="Times New Roman" panose="02020603050405020304" pitchFamily="18" charset="0"/>
                  <a:cs typeface="Times New Roman" panose="02020603050405020304" pitchFamily="18" charset="0"/>
                </a:rPr>
                <a:t> et/ou à l’ouverture sur le </a:t>
              </a:r>
              <a:r>
                <a:rPr lang="fr-FR" sz="1600" b="1" i="1" dirty="0">
                  <a:effectLst/>
                  <a:ea typeface="Times New Roman" panose="02020603050405020304" pitchFamily="18" charset="0"/>
                  <a:cs typeface="Times New Roman" panose="02020603050405020304" pitchFamily="18" charset="0"/>
                </a:rPr>
                <a:t>champ référentiel</a:t>
              </a:r>
              <a:endParaRPr lang="fr-FR" sz="1600" dirty="0">
                <a:effectLst/>
                <a:ea typeface="Times New Roman" panose="02020603050405020304" pitchFamily="18" charset="0"/>
              </a:endParaRPr>
            </a:p>
          </p:txBody>
        </p:sp>
      </p:grpSp>
      <p:grpSp>
        <p:nvGrpSpPr>
          <p:cNvPr id="29" name="Groupe 28">
            <a:extLst>
              <a:ext uri="{FF2B5EF4-FFF2-40B4-BE49-F238E27FC236}">
                <a16:creationId xmlns:a16="http://schemas.microsoft.com/office/drawing/2014/main" id="{133715D7-06D0-B242-B07E-2B7C1A776CD1}"/>
              </a:ext>
            </a:extLst>
          </p:cNvPr>
          <p:cNvGrpSpPr/>
          <p:nvPr/>
        </p:nvGrpSpPr>
        <p:grpSpPr>
          <a:xfrm>
            <a:off x="1345873" y="1368787"/>
            <a:ext cx="9338019" cy="2620334"/>
            <a:chOff x="1345873" y="1567040"/>
            <a:chExt cx="9338019" cy="2620334"/>
          </a:xfrm>
        </p:grpSpPr>
        <p:sp>
          <p:nvSpPr>
            <p:cNvPr id="12" name="Rectangle 11">
              <a:extLst>
                <a:ext uri="{FF2B5EF4-FFF2-40B4-BE49-F238E27FC236}">
                  <a16:creationId xmlns:a16="http://schemas.microsoft.com/office/drawing/2014/main" id="{57F27B53-738A-C34B-B0D7-4F671D176FE9}"/>
                </a:ext>
              </a:extLst>
            </p:cNvPr>
            <p:cNvSpPr/>
            <p:nvPr/>
          </p:nvSpPr>
          <p:spPr>
            <a:xfrm>
              <a:off x="1501223" y="1568668"/>
              <a:ext cx="2237173" cy="2404011"/>
            </a:xfrm>
            <a:prstGeom prst="rect">
              <a:avLst/>
            </a:prstGeom>
            <a:solidFill>
              <a:srgbClr val="FFC3F9">
                <a:alpha val="50000"/>
              </a:srgbClr>
            </a:solidFill>
            <a:ln w="28575">
              <a:solidFill>
                <a:srgbClr val="C852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sz="1200" dirty="0"/>
            </a:p>
          </p:txBody>
        </p:sp>
        <p:sp>
          <p:nvSpPr>
            <p:cNvPr id="13" name="Rectangle 12">
              <a:extLst>
                <a:ext uri="{FF2B5EF4-FFF2-40B4-BE49-F238E27FC236}">
                  <a16:creationId xmlns:a16="http://schemas.microsoft.com/office/drawing/2014/main" id="{BEDBD4AC-2906-8442-9EDB-A0B63A403858}"/>
                </a:ext>
              </a:extLst>
            </p:cNvPr>
            <p:cNvSpPr/>
            <p:nvPr/>
          </p:nvSpPr>
          <p:spPr>
            <a:xfrm>
              <a:off x="3888390" y="1567040"/>
              <a:ext cx="4050640" cy="2404011"/>
            </a:xfrm>
            <a:prstGeom prst="rect">
              <a:avLst/>
            </a:prstGeom>
            <a:solidFill>
              <a:schemeClr val="accent5">
                <a:lumMod val="20000"/>
                <a:lumOff val="80000"/>
                <a:alpha val="50000"/>
              </a:schemeClr>
            </a:solidFill>
            <a:ln w="2857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sz="1200" dirty="0"/>
            </a:p>
          </p:txBody>
        </p:sp>
        <p:sp>
          <p:nvSpPr>
            <p:cNvPr id="14" name="Rectangle 13">
              <a:extLst>
                <a:ext uri="{FF2B5EF4-FFF2-40B4-BE49-F238E27FC236}">
                  <a16:creationId xmlns:a16="http://schemas.microsoft.com/office/drawing/2014/main" id="{CF2F9696-5CD7-D045-8598-93924EF60A52}"/>
                </a:ext>
              </a:extLst>
            </p:cNvPr>
            <p:cNvSpPr/>
            <p:nvPr/>
          </p:nvSpPr>
          <p:spPr>
            <a:xfrm>
              <a:off x="8124762" y="1582828"/>
              <a:ext cx="2237171" cy="2404013"/>
            </a:xfrm>
            <a:prstGeom prst="rect">
              <a:avLst/>
            </a:prstGeom>
            <a:solidFill>
              <a:schemeClr val="accent6">
                <a:lumMod val="20000"/>
                <a:lumOff val="80000"/>
                <a:alpha val="50000"/>
              </a:schemeClr>
            </a:solidFill>
            <a:ln w="28575">
              <a:solidFill>
                <a:schemeClr val="accent6"/>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sz="1200"/>
            </a:p>
          </p:txBody>
        </p:sp>
        <p:sp>
          <p:nvSpPr>
            <p:cNvPr id="15" name="Ellipse 14">
              <a:extLst>
                <a:ext uri="{FF2B5EF4-FFF2-40B4-BE49-F238E27FC236}">
                  <a16:creationId xmlns:a16="http://schemas.microsoft.com/office/drawing/2014/main" id="{6A89B68F-11C9-F445-8319-B85FA905FF6C}"/>
                </a:ext>
              </a:extLst>
            </p:cNvPr>
            <p:cNvSpPr>
              <a:spLocks/>
            </p:cNvSpPr>
            <p:nvPr/>
          </p:nvSpPr>
          <p:spPr>
            <a:xfrm>
              <a:off x="8435461" y="1894313"/>
              <a:ext cx="1523917" cy="1525906"/>
            </a:xfrm>
            <a:prstGeom prst="ellipse">
              <a:avLst/>
            </a:prstGeom>
            <a:solidFill>
              <a:schemeClr val="bg1"/>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FR" sz="1200" b="1">
                  <a:solidFill>
                    <a:srgbClr val="000000"/>
                  </a:solidFill>
                  <a:effectLst/>
                  <a:ea typeface="Times New Roman" panose="02020603050405020304" pitchFamily="18" charset="0"/>
                  <a:cs typeface="Times New Roman" panose="02020603050405020304" pitchFamily="18" charset="0"/>
                </a:rPr>
                <a:t> </a:t>
              </a:r>
              <a:endParaRPr lang="fr-FR" sz="1200">
                <a:effectLst/>
                <a:ea typeface="Times New Roman" panose="02020603050405020304" pitchFamily="18" charset="0"/>
              </a:endParaRPr>
            </a:p>
          </p:txBody>
        </p:sp>
        <p:sp>
          <p:nvSpPr>
            <p:cNvPr id="16" name="Zone de texte 576">
              <a:extLst>
                <a:ext uri="{FF2B5EF4-FFF2-40B4-BE49-F238E27FC236}">
                  <a16:creationId xmlns:a16="http://schemas.microsoft.com/office/drawing/2014/main" id="{A7DDCF91-0253-BA4E-8BC8-CAAE1B2B56BD}"/>
                </a:ext>
              </a:extLst>
            </p:cNvPr>
            <p:cNvSpPr txBox="1"/>
            <p:nvPr/>
          </p:nvSpPr>
          <p:spPr>
            <a:xfrm>
              <a:off x="1345873" y="3528453"/>
              <a:ext cx="2632662" cy="57165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fr-FR" sz="1600" b="1" dirty="0">
                  <a:solidFill>
                    <a:srgbClr val="000000"/>
                  </a:solidFill>
                  <a:effectLst/>
                  <a:ea typeface="Times New Roman" panose="02020603050405020304" pitchFamily="18" charset="0"/>
                  <a:cs typeface="Times New Roman" panose="02020603050405020304" pitchFamily="18" charset="0"/>
                </a:rPr>
                <a:t>SÉANCE  1 INAUGURALE - -&gt;</a:t>
              </a:r>
              <a:endParaRPr lang="fr-FR" sz="1600" dirty="0">
                <a:effectLst/>
                <a:ea typeface="Times New Roman" panose="02020603050405020304" pitchFamily="18" charset="0"/>
              </a:endParaRPr>
            </a:p>
          </p:txBody>
        </p:sp>
        <p:sp>
          <p:nvSpPr>
            <p:cNvPr id="17" name="Zone de texte 141">
              <a:extLst>
                <a:ext uri="{FF2B5EF4-FFF2-40B4-BE49-F238E27FC236}">
                  <a16:creationId xmlns:a16="http://schemas.microsoft.com/office/drawing/2014/main" id="{ECAB9EBA-E371-7B48-8FB7-2BDAF031CF78}"/>
                </a:ext>
              </a:extLst>
            </p:cNvPr>
            <p:cNvSpPr txBox="1"/>
            <p:nvPr/>
          </p:nvSpPr>
          <p:spPr>
            <a:xfrm>
              <a:off x="3676537" y="3553610"/>
              <a:ext cx="4588761" cy="57165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fr-FR" sz="1600" b="1" dirty="0">
                  <a:solidFill>
                    <a:srgbClr val="000000"/>
                  </a:solidFill>
                  <a:effectLst/>
                  <a:ea typeface="Times New Roman" panose="02020603050405020304" pitchFamily="18" charset="0"/>
                  <a:cs typeface="Times New Roman" panose="02020603050405020304" pitchFamily="18" charset="0"/>
                </a:rPr>
                <a:t>&lt;- - - - SÉANCES CENTRALES 2, 3, 4, etc.  - - - &gt;</a:t>
              </a:r>
              <a:endParaRPr lang="fr-FR" sz="1600" dirty="0">
                <a:effectLst/>
                <a:ea typeface="Times New Roman" panose="02020603050405020304" pitchFamily="18" charset="0"/>
              </a:endParaRPr>
            </a:p>
          </p:txBody>
        </p:sp>
        <p:sp>
          <p:nvSpPr>
            <p:cNvPr id="18" name="Zone de texte 150">
              <a:extLst>
                <a:ext uri="{FF2B5EF4-FFF2-40B4-BE49-F238E27FC236}">
                  <a16:creationId xmlns:a16="http://schemas.microsoft.com/office/drawing/2014/main" id="{03225968-8277-524B-B2D5-0FE3C9B2CBEA}"/>
                </a:ext>
              </a:extLst>
            </p:cNvPr>
            <p:cNvSpPr txBox="1"/>
            <p:nvPr/>
          </p:nvSpPr>
          <p:spPr>
            <a:xfrm>
              <a:off x="8102797" y="3544241"/>
              <a:ext cx="2581095" cy="64313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fr-FR" sz="1600" b="1" dirty="0">
                  <a:solidFill>
                    <a:srgbClr val="000000"/>
                  </a:solidFill>
                  <a:effectLst/>
                  <a:ea typeface="Times New Roman" panose="02020603050405020304" pitchFamily="18" charset="0"/>
                  <a:cs typeface="Times New Roman" panose="02020603050405020304" pitchFamily="18" charset="0"/>
                </a:rPr>
                <a:t>&lt;- - </a:t>
              </a:r>
              <a:r>
                <a:rPr lang="fr-FR" sz="1600" b="1" dirty="0">
                  <a:effectLst/>
                  <a:ea typeface="Times New Roman" panose="02020603050405020304" pitchFamily="18" charset="0"/>
                  <a:cs typeface="Times New Roman" panose="02020603050405020304" pitchFamily="18" charset="0"/>
                </a:rPr>
                <a:t>SÉANCE CONCLUSIVE</a:t>
              </a:r>
              <a:endParaRPr lang="fr-FR" sz="1600" dirty="0">
                <a:effectLst/>
                <a:ea typeface="Times New Roman" panose="02020603050405020304" pitchFamily="18" charset="0"/>
              </a:endParaRPr>
            </a:p>
          </p:txBody>
        </p:sp>
        <p:cxnSp>
          <p:nvCxnSpPr>
            <p:cNvPr id="19" name="Connecteur droit avec flèche 18">
              <a:extLst>
                <a:ext uri="{FF2B5EF4-FFF2-40B4-BE49-F238E27FC236}">
                  <a16:creationId xmlns:a16="http://schemas.microsoft.com/office/drawing/2014/main" id="{9EBE622E-843D-0542-B5D4-914FB53F2DE4}"/>
                </a:ext>
              </a:extLst>
            </p:cNvPr>
            <p:cNvCxnSpPr/>
            <p:nvPr/>
          </p:nvCxnSpPr>
          <p:spPr>
            <a:xfrm flipV="1">
              <a:off x="2842879" y="1894313"/>
              <a:ext cx="6352693" cy="688280"/>
            </a:xfrm>
            <a:prstGeom prst="straightConnector1">
              <a:avLst/>
            </a:prstGeom>
            <a:ln w="31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0" name="Connecteur droit avec flèche 19">
              <a:extLst>
                <a:ext uri="{FF2B5EF4-FFF2-40B4-BE49-F238E27FC236}">
                  <a16:creationId xmlns:a16="http://schemas.microsoft.com/office/drawing/2014/main" id="{18F97D99-C806-9449-A36F-D9A2FC13135F}"/>
                </a:ext>
              </a:extLst>
            </p:cNvPr>
            <p:cNvCxnSpPr/>
            <p:nvPr/>
          </p:nvCxnSpPr>
          <p:spPr>
            <a:xfrm>
              <a:off x="2842879" y="2772141"/>
              <a:ext cx="6352693" cy="651685"/>
            </a:xfrm>
            <a:prstGeom prst="straightConnector1">
              <a:avLst/>
            </a:prstGeom>
            <a:ln w="31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4" name="Connecteur droit avec flèche 23">
              <a:extLst>
                <a:ext uri="{FF2B5EF4-FFF2-40B4-BE49-F238E27FC236}">
                  <a16:creationId xmlns:a16="http://schemas.microsoft.com/office/drawing/2014/main" id="{12C8BCD7-3B51-BD4E-A598-49DD6730977B}"/>
                </a:ext>
              </a:extLst>
            </p:cNvPr>
            <p:cNvCxnSpPr/>
            <p:nvPr/>
          </p:nvCxnSpPr>
          <p:spPr>
            <a:xfrm>
              <a:off x="2871124" y="2658872"/>
              <a:ext cx="5584303"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Ellipse 9">
              <a:extLst>
                <a:ext uri="{FF2B5EF4-FFF2-40B4-BE49-F238E27FC236}">
                  <a16:creationId xmlns:a16="http://schemas.microsoft.com/office/drawing/2014/main" id="{5D3FD6ED-D1BC-6A4E-BCEA-21880B703B19}"/>
                </a:ext>
              </a:extLst>
            </p:cNvPr>
            <p:cNvSpPr>
              <a:spLocks/>
            </p:cNvSpPr>
            <p:nvPr/>
          </p:nvSpPr>
          <p:spPr>
            <a:xfrm>
              <a:off x="2560426" y="2517287"/>
              <a:ext cx="262725" cy="262962"/>
            </a:xfrm>
            <a:prstGeom prst="ellipse">
              <a:avLst/>
            </a:prstGeom>
            <a:solidFill>
              <a:schemeClr val="bg1"/>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sz="1200"/>
            </a:p>
          </p:txBody>
        </p:sp>
      </p:grpSp>
      <p:grpSp>
        <p:nvGrpSpPr>
          <p:cNvPr id="31" name="Groupe 30">
            <a:extLst>
              <a:ext uri="{FF2B5EF4-FFF2-40B4-BE49-F238E27FC236}">
                <a16:creationId xmlns:a16="http://schemas.microsoft.com/office/drawing/2014/main" id="{AC2CD75A-2161-EF47-93A9-81B212682654}"/>
              </a:ext>
            </a:extLst>
          </p:cNvPr>
          <p:cNvGrpSpPr/>
          <p:nvPr/>
        </p:nvGrpSpPr>
        <p:grpSpPr>
          <a:xfrm>
            <a:off x="423883" y="744994"/>
            <a:ext cx="11526176" cy="2278719"/>
            <a:chOff x="423883" y="943247"/>
            <a:chExt cx="11526176" cy="2278719"/>
          </a:xfrm>
        </p:grpSpPr>
        <p:sp>
          <p:nvSpPr>
            <p:cNvPr id="21" name="Légende sans bordure 2 20">
              <a:extLst>
                <a:ext uri="{FF2B5EF4-FFF2-40B4-BE49-F238E27FC236}">
                  <a16:creationId xmlns:a16="http://schemas.microsoft.com/office/drawing/2014/main" id="{1C223AEC-89DA-7046-BA64-AA2AAC2A1669}"/>
                </a:ext>
              </a:extLst>
            </p:cNvPr>
            <p:cNvSpPr/>
            <p:nvPr/>
          </p:nvSpPr>
          <p:spPr>
            <a:xfrm flipH="1">
              <a:off x="423883" y="1162847"/>
              <a:ext cx="1425299" cy="372460"/>
            </a:xfrm>
            <a:prstGeom prst="callout2">
              <a:avLst>
                <a:gd name="adj1" fmla="val 18750"/>
                <a:gd name="adj2" fmla="val -8333"/>
                <a:gd name="adj3" fmla="val 18750"/>
                <a:gd name="adj4" fmla="val -24279"/>
                <a:gd name="adj5" fmla="val 349681"/>
                <a:gd name="adj6" fmla="val -55366"/>
              </a:avLst>
            </a:prstGeom>
            <a:solidFill>
              <a:schemeClr val="bg1"/>
            </a:solidFill>
            <a:ln w="3175">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t" anchorCtr="0" forceAA="0" compatLnSpc="1">
              <a:prstTxWarp prst="textNoShape">
                <a:avLst/>
              </a:prstTxWarp>
              <a:noAutofit/>
            </a:bodyPr>
            <a:lstStyle/>
            <a:p>
              <a:pPr algn="r">
                <a:spcAft>
                  <a:spcPts val="0"/>
                </a:spcAft>
              </a:pPr>
              <a:r>
                <a:rPr lang="fr-FR" sz="1400" dirty="0">
                  <a:solidFill>
                    <a:srgbClr val="000000"/>
                  </a:solidFill>
                  <a:effectLst/>
                  <a:ea typeface="Times New Roman" panose="02020603050405020304" pitchFamily="18" charset="0"/>
                  <a:cs typeface="Times New Roman" panose="02020603050405020304" pitchFamily="18" charset="0"/>
                </a:rPr>
                <a:t>Ciblage de départ </a:t>
              </a:r>
              <a:endParaRPr lang="fr-FR" sz="1400" dirty="0">
                <a:effectLst/>
                <a:ea typeface="Times New Roman" panose="02020603050405020304" pitchFamily="18" charset="0"/>
              </a:endParaRPr>
            </a:p>
          </p:txBody>
        </p:sp>
        <p:sp>
          <p:nvSpPr>
            <p:cNvPr id="22" name="Légende sans bordure 2 21">
              <a:extLst>
                <a:ext uri="{FF2B5EF4-FFF2-40B4-BE49-F238E27FC236}">
                  <a16:creationId xmlns:a16="http://schemas.microsoft.com/office/drawing/2014/main" id="{0AF8EF9B-A813-834F-9183-3D399B49E055}"/>
                </a:ext>
              </a:extLst>
            </p:cNvPr>
            <p:cNvSpPr/>
            <p:nvPr/>
          </p:nvSpPr>
          <p:spPr>
            <a:xfrm>
              <a:off x="10035634" y="1162847"/>
              <a:ext cx="1914425" cy="299566"/>
            </a:xfrm>
            <a:prstGeom prst="callout2">
              <a:avLst>
                <a:gd name="adj1" fmla="val 18750"/>
                <a:gd name="adj2" fmla="val -8333"/>
                <a:gd name="adj3" fmla="val 18750"/>
                <a:gd name="adj4" fmla="val -16667"/>
                <a:gd name="adj5" fmla="val 210927"/>
                <a:gd name="adj6" fmla="val -40726"/>
              </a:avLst>
            </a:prstGeom>
            <a:solidFill>
              <a:schemeClr val="bg1"/>
            </a:solidFill>
            <a:ln w="3175">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t" anchorCtr="0" forceAA="0" compatLnSpc="1">
              <a:prstTxWarp prst="textNoShape">
                <a:avLst/>
              </a:prstTxWarp>
              <a:noAutofit/>
            </a:bodyPr>
            <a:lstStyle/>
            <a:p>
              <a:pPr>
                <a:spcAft>
                  <a:spcPts val="0"/>
                </a:spcAft>
              </a:pPr>
              <a:r>
                <a:rPr lang="fr-FR" sz="1400" dirty="0">
                  <a:solidFill>
                    <a:srgbClr val="000000"/>
                  </a:solidFill>
                  <a:effectLst/>
                  <a:ea typeface="Times New Roman" panose="02020603050405020304" pitchFamily="18" charset="0"/>
                  <a:cs typeface="Times New Roman" panose="02020603050405020304" pitchFamily="18" charset="0"/>
                </a:rPr>
                <a:t>Cible élargie d’arrivée</a:t>
              </a:r>
              <a:endParaRPr lang="fr-FR" sz="1400" dirty="0">
                <a:effectLst/>
                <a:ea typeface="Times New Roman" panose="02020603050405020304" pitchFamily="18" charset="0"/>
              </a:endParaRPr>
            </a:p>
          </p:txBody>
        </p:sp>
        <p:cxnSp>
          <p:nvCxnSpPr>
            <p:cNvPr id="11" name="Connecteur droit 10">
              <a:extLst>
                <a:ext uri="{FF2B5EF4-FFF2-40B4-BE49-F238E27FC236}">
                  <a16:creationId xmlns:a16="http://schemas.microsoft.com/office/drawing/2014/main" id="{5D4DF6B3-66E5-CF46-8326-38F0937B743F}"/>
                </a:ext>
              </a:extLst>
            </p:cNvPr>
            <p:cNvCxnSpPr>
              <a:stCxn id="15" idx="0"/>
              <a:endCxn id="15" idx="4"/>
            </p:cNvCxnSpPr>
            <p:nvPr/>
          </p:nvCxnSpPr>
          <p:spPr>
            <a:xfrm>
              <a:off x="9197420" y="1696060"/>
              <a:ext cx="0" cy="1525906"/>
            </a:xfrm>
            <a:prstGeom prst="line">
              <a:avLst/>
            </a:prstGeom>
            <a:ln w="22225">
              <a:solidFill>
                <a:schemeClr val="tx1">
                  <a:lumMod val="65000"/>
                  <a:lumOff val="35000"/>
                </a:schemeClr>
              </a:solidFill>
              <a:prstDash val="sysDash"/>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30" name="Groupe 29">
              <a:extLst>
                <a:ext uri="{FF2B5EF4-FFF2-40B4-BE49-F238E27FC236}">
                  <a16:creationId xmlns:a16="http://schemas.microsoft.com/office/drawing/2014/main" id="{FD7A4504-6D37-614A-810A-F73FCD4C7350}"/>
                </a:ext>
              </a:extLst>
            </p:cNvPr>
            <p:cNvGrpSpPr/>
            <p:nvPr/>
          </p:nvGrpSpPr>
          <p:grpSpPr>
            <a:xfrm>
              <a:off x="4396375" y="943247"/>
              <a:ext cx="4026848" cy="2258117"/>
              <a:chOff x="4396375" y="943247"/>
              <a:chExt cx="4026848" cy="2258117"/>
            </a:xfrm>
          </p:grpSpPr>
          <p:cxnSp>
            <p:nvCxnSpPr>
              <p:cNvPr id="23" name="Connecteur droit 22">
                <a:extLst>
                  <a:ext uri="{FF2B5EF4-FFF2-40B4-BE49-F238E27FC236}">
                    <a16:creationId xmlns:a16="http://schemas.microsoft.com/office/drawing/2014/main" id="{3E601733-DB17-5E43-94AE-3BEE717C53B1}"/>
                  </a:ext>
                </a:extLst>
              </p:cNvPr>
              <p:cNvCxnSpPr/>
              <p:nvPr/>
            </p:nvCxnSpPr>
            <p:spPr>
              <a:xfrm>
                <a:off x="4551357" y="2201434"/>
                <a:ext cx="0" cy="999930"/>
              </a:xfrm>
              <a:prstGeom prst="line">
                <a:avLst/>
              </a:prstGeom>
              <a:ln w="22225">
                <a:solidFill>
                  <a:schemeClr val="tx1">
                    <a:lumMod val="65000"/>
                    <a:lumOff val="35000"/>
                  </a:schemeClr>
                </a:solidFill>
                <a:prstDash val="sys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Légende sans bordure 2 7">
                <a:extLst>
                  <a:ext uri="{FF2B5EF4-FFF2-40B4-BE49-F238E27FC236}">
                    <a16:creationId xmlns:a16="http://schemas.microsoft.com/office/drawing/2014/main" id="{838F6B8A-D80E-2A4F-9292-20494F3CB8AC}"/>
                  </a:ext>
                </a:extLst>
              </p:cNvPr>
              <p:cNvSpPr/>
              <p:nvPr/>
            </p:nvSpPr>
            <p:spPr>
              <a:xfrm>
                <a:off x="4396375" y="943247"/>
                <a:ext cx="4026848" cy="519166"/>
              </a:xfrm>
              <a:prstGeom prst="callout2">
                <a:avLst>
                  <a:gd name="adj1" fmla="val 101652"/>
                  <a:gd name="adj2" fmla="val 17754"/>
                  <a:gd name="adj3" fmla="val 153637"/>
                  <a:gd name="adj4" fmla="val 6092"/>
                  <a:gd name="adj5" fmla="val 232177"/>
                  <a:gd name="adj6" fmla="val 3449"/>
                </a:avLst>
              </a:prstGeom>
              <a:solidFill>
                <a:schemeClr val="bg1"/>
              </a:solidFill>
              <a:ln w="3175">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algn="ctr">
                  <a:spcAft>
                    <a:spcPts val="0"/>
                  </a:spcAft>
                </a:pPr>
                <a:r>
                  <a:rPr lang="fr-FR" sz="1400" dirty="0">
                    <a:solidFill>
                      <a:srgbClr val="000000"/>
                    </a:solidFill>
                    <a:effectLst/>
                    <a:ea typeface="Times New Roman" panose="02020603050405020304" pitchFamily="18" charset="0"/>
                    <a:cs typeface="Times New Roman" panose="02020603050405020304" pitchFamily="18" charset="0"/>
                  </a:rPr>
                  <a:t>Stimulation, diversification, régulation des pratiques, des projets</a:t>
                </a:r>
                <a:endParaRPr lang="fr-FR" sz="1400" dirty="0">
                  <a:effectLst/>
                  <a:ea typeface="Times New Roman" panose="02020603050405020304" pitchFamily="18" charset="0"/>
                </a:endParaRPr>
              </a:p>
            </p:txBody>
          </p:sp>
        </p:grpSp>
        <p:sp>
          <p:nvSpPr>
            <p:cNvPr id="6" name="Légende sans bordure 2 5">
              <a:extLst>
                <a:ext uri="{FF2B5EF4-FFF2-40B4-BE49-F238E27FC236}">
                  <a16:creationId xmlns:a16="http://schemas.microsoft.com/office/drawing/2014/main" id="{E8F16379-427D-E74B-BF66-D68FD4979932}"/>
                </a:ext>
              </a:extLst>
            </p:cNvPr>
            <p:cNvSpPr/>
            <p:nvPr/>
          </p:nvSpPr>
          <p:spPr>
            <a:xfrm>
              <a:off x="10537228" y="2096171"/>
              <a:ext cx="1412831" cy="1105193"/>
            </a:xfrm>
            <a:prstGeom prst="callout2">
              <a:avLst>
                <a:gd name="adj1" fmla="val 21594"/>
                <a:gd name="adj2" fmla="val -934"/>
                <a:gd name="adj3" fmla="val 21595"/>
                <a:gd name="adj4" fmla="val -25178"/>
                <a:gd name="adj5" fmla="val 56592"/>
                <a:gd name="adj6" fmla="val -87375"/>
              </a:avLst>
            </a:prstGeom>
            <a:solidFill>
              <a:schemeClr val="bg1"/>
            </a:solidFill>
            <a:ln w="3175">
              <a:solidFill>
                <a:schemeClr val="tx1"/>
              </a:solidFill>
              <a:prstDash val="dash"/>
              <a:tailEnd type="triangle"/>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t" anchorCtr="0" forceAA="0" compatLnSpc="1">
              <a:prstTxWarp prst="textNoShape">
                <a:avLst/>
              </a:prstTxWarp>
              <a:noAutofit/>
            </a:bodyPr>
            <a:lstStyle/>
            <a:p>
              <a:pPr>
                <a:spcAft>
                  <a:spcPts val="0"/>
                </a:spcAft>
              </a:pPr>
              <a:r>
                <a:rPr lang="fr-FR" sz="1400" dirty="0">
                  <a:solidFill>
                    <a:srgbClr val="000000"/>
                  </a:solidFill>
                  <a:effectLst/>
                  <a:ea typeface="Times New Roman" panose="02020603050405020304" pitchFamily="18" charset="0"/>
                  <a:cs typeface="Times New Roman" panose="02020603050405020304" pitchFamily="18" charset="0"/>
                </a:rPr>
                <a:t>Intervalle de correspondance des différentes réalisations avec la cible élargie</a:t>
              </a:r>
              <a:endParaRPr lang="fr-FR" sz="1400" dirty="0">
                <a:effectLst/>
                <a:ea typeface="Times New Roman" panose="02020603050405020304" pitchFamily="18" charset="0"/>
              </a:endParaRPr>
            </a:p>
          </p:txBody>
        </p:sp>
      </p:grpSp>
      <p:sp>
        <p:nvSpPr>
          <p:cNvPr id="33" name="ZoneTexte 32">
            <a:extLst>
              <a:ext uri="{FF2B5EF4-FFF2-40B4-BE49-F238E27FC236}">
                <a16:creationId xmlns:a16="http://schemas.microsoft.com/office/drawing/2014/main" id="{9904077F-729C-5E45-9DE7-7D3D258E60BA}"/>
              </a:ext>
            </a:extLst>
          </p:cNvPr>
          <p:cNvSpPr txBox="1"/>
          <p:nvPr/>
        </p:nvSpPr>
        <p:spPr>
          <a:xfrm>
            <a:off x="185980" y="314107"/>
            <a:ext cx="11764079" cy="430887"/>
          </a:xfrm>
          <a:prstGeom prst="rect">
            <a:avLst/>
          </a:prstGeom>
          <a:noFill/>
        </p:spPr>
        <p:txBody>
          <a:bodyPr wrap="square" rtlCol="0">
            <a:spAutoFit/>
          </a:bodyPr>
          <a:lstStyle/>
          <a:p>
            <a:pPr algn="ctr"/>
            <a:r>
              <a:rPr lang="fr-FR" sz="2200" b="1" dirty="0"/>
              <a:t>Une modélisation prégnante dite linéaire, dans une filiation du cours dit en proposition </a:t>
            </a:r>
            <a:r>
              <a:rPr lang="fr-FR" sz="2200" dirty="0"/>
              <a:t>(1975-96)</a:t>
            </a:r>
          </a:p>
        </p:txBody>
      </p:sp>
      <p:sp>
        <p:nvSpPr>
          <p:cNvPr id="2" name="ZoneTexte 1">
            <a:extLst>
              <a:ext uri="{FF2B5EF4-FFF2-40B4-BE49-F238E27FC236}">
                <a16:creationId xmlns:a16="http://schemas.microsoft.com/office/drawing/2014/main" id="{E339A856-8D23-AE48-B42D-CCC457D4AE2E}"/>
              </a:ext>
            </a:extLst>
          </p:cNvPr>
          <p:cNvSpPr txBox="1"/>
          <p:nvPr/>
        </p:nvSpPr>
        <p:spPr>
          <a:xfrm>
            <a:off x="1501223" y="3909003"/>
            <a:ext cx="8827041" cy="369332"/>
          </a:xfrm>
          <a:prstGeom prst="rect">
            <a:avLst/>
          </a:prstGeom>
          <a:noFill/>
        </p:spPr>
        <p:txBody>
          <a:bodyPr wrap="square" rtlCol="0">
            <a:spAutoFit/>
          </a:bodyPr>
          <a:lstStyle/>
          <a:p>
            <a:pPr algn="ctr"/>
            <a:r>
              <a:rPr lang="fr-FR" b="1" dirty="0"/>
              <a:t>À quoi correspondent ces « scansions » de la séquence ?</a:t>
            </a:r>
          </a:p>
        </p:txBody>
      </p:sp>
      <p:sp>
        <p:nvSpPr>
          <p:cNvPr id="28" name="ZoneTexte 27">
            <a:extLst>
              <a:ext uri="{FF2B5EF4-FFF2-40B4-BE49-F238E27FC236}">
                <a16:creationId xmlns:a16="http://schemas.microsoft.com/office/drawing/2014/main" id="{4CD564DC-08B5-284C-B012-791C5191B425}"/>
              </a:ext>
            </a:extLst>
          </p:cNvPr>
          <p:cNvSpPr txBox="1"/>
          <p:nvPr/>
        </p:nvSpPr>
        <p:spPr>
          <a:xfrm>
            <a:off x="1215510" y="6283243"/>
            <a:ext cx="9510813" cy="369332"/>
          </a:xfrm>
          <a:prstGeom prst="rect">
            <a:avLst/>
          </a:prstGeom>
          <a:noFill/>
        </p:spPr>
        <p:txBody>
          <a:bodyPr wrap="square" rtlCol="0">
            <a:spAutoFit/>
          </a:bodyPr>
          <a:lstStyle/>
          <a:p>
            <a:pPr algn="ctr"/>
            <a:r>
              <a:rPr lang="fr-FR" b="1" dirty="0"/>
              <a:t>Ce sont des « scansions » principalement centrées sur l’activité du professeur, sur ce qu’il conduit.</a:t>
            </a:r>
          </a:p>
        </p:txBody>
      </p:sp>
      <p:sp>
        <p:nvSpPr>
          <p:cNvPr id="34" name="ZoneTexte 33">
            <a:extLst>
              <a:ext uri="{FF2B5EF4-FFF2-40B4-BE49-F238E27FC236}">
                <a16:creationId xmlns:a16="http://schemas.microsoft.com/office/drawing/2014/main" id="{6DABA36D-91F3-6043-AD59-A716EF1C6411}"/>
              </a:ext>
            </a:extLst>
          </p:cNvPr>
          <p:cNvSpPr txBox="1"/>
          <p:nvPr/>
        </p:nvSpPr>
        <p:spPr>
          <a:xfrm>
            <a:off x="2424037" y="6627168"/>
            <a:ext cx="7971524" cy="230832"/>
          </a:xfrm>
          <a:prstGeom prst="rect">
            <a:avLst/>
          </a:prstGeom>
          <a:noFill/>
        </p:spPr>
        <p:txBody>
          <a:bodyPr wrap="square" rtlCol="0">
            <a:spAutoFit/>
          </a:bodyPr>
          <a:lstStyle/>
          <a:p>
            <a:r>
              <a:rPr lang="fr-FR" sz="900" i="1" dirty="0"/>
              <a:t>C. </a:t>
            </a:r>
            <a:r>
              <a:rPr lang="fr-FR" sz="900" i="1" dirty="0" err="1"/>
              <a:t>Vieaux</a:t>
            </a:r>
            <a:r>
              <a:rPr lang="fr-FR" sz="900" i="1" dirty="0"/>
              <a:t>, IGESR, 15 mars 2023, Centre Pompidou Metz, intervention dans le cadre d’un séminaire des professeurs d’arts plastiques dédié à la problématisation</a:t>
            </a:r>
          </a:p>
        </p:txBody>
      </p:sp>
    </p:spTree>
    <p:extLst>
      <p:ext uri="{BB962C8B-B14F-4D97-AF65-F5344CB8AC3E}">
        <p14:creationId xmlns:p14="http://schemas.microsoft.com/office/powerpoint/2010/main" val="2239043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a:extLst>
              <a:ext uri="{FF2B5EF4-FFF2-40B4-BE49-F238E27FC236}">
                <a16:creationId xmlns:a16="http://schemas.microsoft.com/office/drawing/2014/main" id="{CBDD0124-AB08-AC49-93FF-DE5E6D74AF7D}"/>
              </a:ext>
            </a:extLst>
          </p:cNvPr>
          <p:cNvGrpSpPr/>
          <p:nvPr/>
        </p:nvGrpSpPr>
        <p:grpSpPr>
          <a:xfrm>
            <a:off x="635431" y="837724"/>
            <a:ext cx="5796070" cy="5556374"/>
            <a:chOff x="635431" y="837724"/>
            <a:chExt cx="5796070" cy="5556374"/>
          </a:xfrm>
        </p:grpSpPr>
        <p:grpSp>
          <p:nvGrpSpPr>
            <p:cNvPr id="3" name="Groupe 2">
              <a:extLst>
                <a:ext uri="{FF2B5EF4-FFF2-40B4-BE49-F238E27FC236}">
                  <a16:creationId xmlns:a16="http://schemas.microsoft.com/office/drawing/2014/main" id="{B967666C-7800-744B-AE23-06E2B31DA083}"/>
                </a:ext>
              </a:extLst>
            </p:cNvPr>
            <p:cNvGrpSpPr/>
            <p:nvPr/>
          </p:nvGrpSpPr>
          <p:grpSpPr>
            <a:xfrm>
              <a:off x="635431" y="837724"/>
              <a:ext cx="5796070" cy="5556374"/>
              <a:chOff x="635431" y="866752"/>
              <a:chExt cx="5796070" cy="5556374"/>
            </a:xfrm>
          </p:grpSpPr>
          <p:grpSp>
            <p:nvGrpSpPr>
              <p:cNvPr id="29" name="Groupe 28">
                <a:extLst>
                  <a:ext uri="{FF2B5EF4-FFF2-40B4-BE49-F238E27FC236}">
                    <a16:creationId xmlns:a16="http://schemas.microsoft.com/office/drawing/2014/main" id="{0A641445-6649-6B47-960B-14F78F181594}"/>
                  </a:ext>
                </a:extLst>
              </p:cNvPr>
              <p:cNvGrpSpPr/>
              <p:nvPr/>
            </p:nvGrpSpPr>
            <p:grpSpPr>
              <a:xfrm>
                <a:off x="635431" y="866752"/>
                <a:ext cx="5796070" cy="5556374"/>
                <a:chOff x="3378927" y="559909"/>
                <a:chExt cx="5796070" cy="5556374"/>
              </a:xfrm>
            </p:grpSpPr>
            <p:sp>
              <p:nvSpPr>
                <p:cNvPr id="20" name="Rectangle à coins arrondis 19">
                  <a:extLst>
                    <a:ext uri="{FF2B5EF4-FFF2-40B4-BE49-F238E27FC236}">
                      <a16:creationId xmlns:a16="http://schemas.microsoft.com/office/drawing/2014/main" id="{1FBE6FA8-A7AE-204A-B120-3972CAA9A0A3}"/>
                    </a:ext>
                  </a:extLst>
                </p:cNvPr>
                <p:cNvSpPr>
                  <a:spLocks noChangeAspect="1"/>
                </p:cNvSpPr>
                <p:nvPr/>
              </p:nvSpPr>
              <p:spPr>
                <a:xfrm>
                  <a:off x="3378927" y="559909"/>
                  <a:ext cx="5796070" cy="5556374"/>
                </a:xfrm>
                <a:prstGeom prst="roundRect">
                  <a:avLst/>
                </a:prstGeom>
                <a:solidFill>
                  <a:schemeClr val="accent5">
                    <a:lumMod val="40000"/>
                    <a:lumOff val="6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t" anchorCtr="0" forceAA="0" compatLnSpc="1">
                  <a:prstTxWarp prst="textNoShape">
                    <a:avLst/>
                  </a:prstTxWarp>
                  <a:noAutofit/>
                </a:bodyPr>
                <a:lstStyle/>
                <a:p>
                  <a:pPr algn="r">
                    <a:spcAft>
                      <a:spcPts val="0"/>
                    </a:spcAft>
                  </a:pPr>
                  <a:r>
                    <a:rPr lang="fr-FR" b="1" i="1" dirty="0">
                      <a:solidFill>
                        <a:srgbClr val="000000"/>
                      </a:solidFill>
                      <a:effectLst/>
                      <a:ea typeface="Times New Roman" panose="02020603050405020304" pitchFamily="18" charset="0"/>
                    </a:rPr>
                    <a:t>A. COMPOSANTE PLASTICIENNE</a:t>
                  </a:r>
                  <a:br>
                    <a:rPr lang="fr-FR" b="1" dirty="0">
                      <a:solidFill>
                        <a:srgbClr val="000000"/>
                      </a:solidFill>
                      <a:effectLst/>
                      <a:ea typeface="Times New Roman" panose="02020603050405020304" pitchFamily="18" charset="0"/>
                    </a:rPr>
                  </a:br>
                  <a:r>
                    <a:rPr lang="fr-FR" sz="2000" b="1" dirty="0">
                      <a:solidFill>
                        <a:srgbClr val="000000"/>
                      </a:solidFill>
                      <a:effectLst/>
                      <a:ea typeface="Times New Roman" panose="02020603050405020304" pitchFamily="18" charset="0"/>
                    </a:rPr>
                    <a:t>LA PRATIQUE</a:t>
                  </a:r>
                  <a:endParaRPr lang="fr-FR" sz="2000" dirty="0">
                    <a:effectLst/>
                    <a:latin typeface="Times New Roman" panose="02020603050405020304" pitchFamily="18" charset="0"/>
                    <a:ea typeface="Times New Roman" panose="02020603050405020304" pitchFamily="18" charset="0"/>
                  </a:endParaRPr>
                </a:p>
                <a:p>
                  <a:pPr>
                    <a:spcAft>
                      <a:spcPts val="0"/>
                    </a:spcAft>
                  </a:pPr>
                  <a:endParaRPr lang="fr-FR" sz="800" dirty="0">
                    <a:effectLst/>
                    <a:latin typeface="Times New Roman" panose="02020603050405020304" pitchFamily="18" charset="0"/>
                    <a:ea typeface="Times New Roman" panose="02020603050405020304" pitchFamily="18" charset="0"/>
                  </a:endParaRPr>
                </a:p>
                <a:p>
                  <a:pPr algn="r">
                    <a:spcAft>
                      <a:spcPts val="0"/>
                    </a:spcAft>
                  </a:pPr>
                  <a:r>
                    <a:rPr lang="fr-FR" sz="1600" b="1" dirty="0">
                      <a:solidFill>
                        <a:srgbClr val="000000"/>
                      </a:solidFill>
                      <a:effectLst/>
                      <a:ea typeface="Times New Roman" panose="02020603050405020304" pitchFamily="18" charset="0"/>
                    </a:rPr>
                    <a:t>Expérience et exploration </a:t>
                  </a:r>
                  <a:endParaRPr lang="fr-FR" sz="1600" dirty="0">
                    <a:effectLst/>
                    <a:latin typeface="Times New Roman" panose="02020603050405020304" pitchFamily="18" charset="0"/>
                    <a:ea typeface="Times New Roman" panose="02020603050405020304" pitchFamily="18" charset="0"/>
                  </a:endParaRPr>
                </a:p>
                <a:p>
                  <a:pPr algn="r">
                    <a:spcAft>
                      <a:spcPts val="0"/>
                    </a:spcAft>
                  </a:pPr>
                  <a:r>
                    <a:rPr lang="fr-FR" sz="1600" dirty="0">
                      <a:solidFill>
                        <a:srgbClr val="000000"/>
                      </a:solidFill>
                      <a:effectLst/>
                      <a:ea typeface="Times New Roman" panose="02020603050405020304" pitchFamily="18" charset="0"/>
                    </a:rPr>
                    <a:t>de langages et de techniques, </a:t>
                  </a:r>
                  <a:endParaRPr lang="fr-FR" sz="1600" dirty="0">
                    <a:effectLst/>
                    <a:latin typeface="Times New Roman" panose="02020603050405020304" pitchFamily="18" charset="0"/>
                    <a:ea typeface="Times New Roman" panose="02020603050405020304" pitchFamily="18" charset="0"/>
                  </a:endParaRPr>
                </a:p>
                <a:p>
                  <a:pPr algn="r">
                    <a:spcAft>
                      <a:spcPts val="0"/>
                    </a:spcAft>
                  </a:pPr>
                  <a:r>
                    <a:rPr lang="fr-FR" sz="1600" b="1" dirty="0">
                      <a:solidFill>
                        <a:srgbClr val="000000"/>
                      </a:solidFill>
                      <a:effectLst/>
                      <a:ea typeface="Times New Roman" panose="02020603050405020304" pitchFamily="18" charset="0"/>
                    </a:rPr>
                    <a:t> </a:t>
                  </a:r>
                  <a:r>
                    <a:rPr lang="fr-FR" sz="1600" dirty="0">
                      <a:solidFill>
                        <a:srgbClr val="000000"/>
                      </a:solidFill>
                      <a:effectLst/>
                      <a:ea typeface="Times New Roman" panose="02020603050405020304" pitchFamily="18" charset="0"/>
                    </a:rPr>
                    <a:t>de données et de questions</a:t>
                  </a:r>
                  <a:endParaRPr lang="fr-FR" sz="1600" dirty="0">
                    <a:effectLst/>
                    <a:latin typeface="Times New Roman" panose="02020603050405020304" pitchFamily="18" charset="0"/>
                    <a:ea typeface="Times New Roman" panose="02020603050405020304" pitchFamily="18" charset="0"/>
                  </a:endParaRPr>
                </a:p>
              </p:txBody>
            </p:sp>
            <p:sp>
              <p:nvSpPr>
                <p:cNvPr id="22" name="Rectangle à coins arrondis 21">
                  <a:extLst>
                    <a:ext uri="{FF2B5EF4-FFF2-40B4-BE49-F238E27FC236}">
                      <a16:creationId xmlns:a16="http://schemas.microsoft.com/office/drawing/2014/main" id="{ACB08749-46B1-D744-B472-10EA03C39D7F}"/>
                    </a:ext>
                  </a:extLst>
                </p:cNvPr>
                <p:cNvSpPr>
                  <a:spLocks noChangeAspect="1"/>
                </p:cNvSpPr>
                <p:nvPr/>
              </p:nvSpPr>
              <p:spPr>
                <a:xfrm>
                  <a:off x="3583770" y="3212289"/>
                  <a:ext cx="4567310" cy="2761895"/>
                </a:xfrm>
                <a:prstGeom prst="roundRect">
                  <a:avLst/>
                </a:prstGeom>
                <a:solidFill>
                  <a:srgbClr val="F9CCF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r">
                    <a:spcAft>
                      <a:spcPts val="0"/>
                    </a:spcAft>
                  </a:pPr>
                  <a:r>
                    <a:rPr lang="fr-FR" b="1" i="1" dirty="0">
                      <a:solidFill>
                        <a:srgbClr val="000000"/>
                      </a:solidFill>
                      <a:effectLst/>
                      <a:ea typeface="Times New Roman" panose="02020603050405020304" pitchFamily="18" charset="0"/>
                    </a:rPr>
                    <a:t> </a:t>
                  </a:r>
                  <a:endParaRPr lang="fr-FR" dirty="0">
                    <a:effectLst/>
                    <a:latin typeface="Times New Roman" panose="02020603050405020304" pitchFamily="18" charset="0"/>
                    <a:ea typeface="Times New Roman" panose="02020603050405020304" pitchFamily="18" charset="0"/>
                  </a:endParaRPr>
                </a:p>
                <a:p>
                  <a:pPr algn="r">
                    <a:spcAft>
                      <a:spcPts val="0"/>
                    </a:spcAft>
                  </a:pPr>
                  <a:r>
                    <a:rPr lang="fr-FR" b="1" i="1" dirty="0">
                      <a:solidFill>
                        <a:srgbClr val="000000"/>
                      </a:solidFill>
                      <a:effectLst/>
                      <a:ea typeface="Times New Roman" panose="02020603050405020304" pitchFamily="18" charset="0"/>
                    </a:rPr>
                    <a:t>B. COMPOSANTE </a:t>
                  </a:r>
                  <a:endParaRPr lang="fr-FR" dirty="0">
                    <a:effectLst/>
                    <a:latin typeface="Times New Roman" panose="02020603050405020304" pitchFamily="18" charset="0"/>
                    <a:ea typeface="Times New Roman" panose="02020603050405020304" pitchFamily="18" charset="0"/>
                  </a:endParaRPr>
                </a:p>
                <a:p>
                  <a:pPr algn="r">
                    <a:spcAft>
                      <a:spcPts val="0"/>
                    </a:spcAft>
                  </a:pPr>
                  <a:r>
                    <a:rPr lang="fr-FR" b="1" i="1" dirty="0">
                      <a:solidFill>
                        <a:srgbClr val="000000"/>
                      </a:solidFill>
                      <a:effectLst/>
                      <a:ea typeface="Times New Roman" panose="02020603050405020304" pitchFamily="18" charset="0"/>
                    </a:rPr>
                    <a:t>THÉORIQUE</a:t>
                  </a:r>
                </a:p>
                <a:p>
                  <a:pPr algn="r">
                    <a:spcAft>
                      <a:spcPts val="0"/>
                    </a:spcAft>
                  </a:pPr>
                  <a:r>
                    <a:rPr lang="fr-FR" sz="2000" b="1" dirty="0">
                      <a:solidFill>
                        <a:srgbClr val="000000"/>
                      </a:solidFill>
                      <a:effectLst/>
                      <a:ea typeface="Times New Roman" panose="02020603050405020304" pitchFamily="18" charset="0"/>
                    </a:rPr>
                    <a:t>LE RECUL </a:t>
                  </a:r>
                  <a:endParaRPr lang="fr-FR" sz="2000" dirty="0">
                    <a:effectLst/>
                    <a:latin typeface="Times New Roman" panose="02020603050405020304" pitchFamily="18" charset="0"/>
                    <a:ea typeface="Times New Roman" panose="02020603050405020304" pitchFamily="18" charset="0"/>
                  </a:endParaRPr>
                </a:p>
                <a:p>
                  <a:pPr algn="r">
                    <a:spcAft>
                      <a:spcPts val="0"/>
                    </a:spcAft>
                  </a:pPr>
                  <a:r>
                    <a:rPr lang="fr-FR" sz="2000" b="1" dirty="0">
                      <a:solidFill>
                        <a:srgbClr val="000000"/>
                      </a:solidFill>
                      <a:effectLst/>
                      <a:ea typeface="Times New Roman" panose="02020603050405020304" pitchFamily="18" charset="0"/>
                    </a:rPr>
                    <a:t>R</a:t>
                  </a:r>
                  <a:r>
                    <a:rPr lang="fr-FR" sz="2000" b="1" i="1" dirty="0">
                      <a:solidFill>
                        <a:srgbClr val="000000"/>
                      </a:solidFill>
                      <a:effectLst/>
                      <a:ea typeface="Times New Roman" panose="02020603050405020304" pitchFamily="18" charset="0"/>
                    </a:rPr>
                    <a:t>É</a:t>
                  </a:r>
                  <a:r>
                    <a:rPr lang="fr-FR" sz="2000" b="1" dirty="0">
                      <a:solidFill>
                        <a:srgbClr val="000000"/>
                      </a:solidFill>
                      <a:effectLst/>
                      <a:ea typeface="Times New Roman" panose="02020603050405020304" pitchFamily="18" charset="0"/>
                    </a:rPr>
                    <a:t>FLEXIF</a:t>
                  </a:r>
                  <a:endParaRPr lang="fr-FR" sz="2000" dirty="0">
                    <a:effectLst/>
                    <a:latin typeface="Times New Roman" panose="02020603050405020304" pitchFamily="18" charset="0"/>
                    <a:ea typeface="Times New Roman" panose="02020603050405020304" pitchFamily="18" charset="0"/>
                  </a:endParaRPr>
                </a:p>
                <a:p>
                  <a:pPr algn="r">
                    <a:spcAft>
                      <a:spcPts val="0"/>
                    </a:spcAft>
                  </a:pPr>
                  <a:r>
                    <a:rPr lang="fr-FR" sz="1600" b="1" dirty="0">
                      <a:solidFill>
                        <a:srgbClr val="000000"/>
                      </a:solidFill>
                      <a:effectLst/>
                      <a:ea typeface="Times New Roman" panose="02020603050405020304" pitchFamily="18" charset="0"/>
                    </a:rPr>
                    <a:t>Sur</a:t>
                  </a:r>
                  <a:r>
                    <a:rPr lang="fr-FR" sz="1600" dirty="0">
                      <a:solidFill>
                        <a:srgbClr val="000000"/>
                      </a:solidFill>
                      <a:effectLst/>
                      <a:ea typeface="Times New Roman" panose="02020603050405020304" pitchFamily="18" charset="0"/>
                    </a:rPr>
                    <a:t> la </a:t>
                  </a:r>
                  <a:br>
                    <a:rPr lang="fr-FR" sz="1600" dirty="0">
                      <a:solidFill>
                        <a:srgbClr val="000000"/>
                      </a:solidFill>
                      <a:effectLst/>
                      <a:ea typeface="Times New Roman" panose="02020603050405020304" pitchFamily="18" charset="0"/>
                    </a:rPr>
                  </a:br>
                  <a:r>
                    <a:rPr lang="fr-FR" sz="1600" dirty="0">
                      <a:solidFill>
                        <a:srgbClr val="000000"/>
                      </a:solidFill>
                      <a:effectLst/>
                      <a:ea typeface="Times New Roman" panose="02020603050405020304" pitchFamily="18" charset="0"/>
                    </a:rPr>
                    <a:t>pratique, </a:t>
                  </a:r>
                  <a:br>
                    <a:rPr lang="fr-FR" sz="1600" dirty="0">
                      <a:solidFill>
                        <a:srgbClr val="000000"/>
                      </a:solidFill>
                      <a:effectLst/>
                      <a:ea typeface="Times New Roman" panose="02020603050405020304" pitchFamily="18" charset="0"/>
                    </a:rPr>
                  </a:br>
                  <a:r>
                    <a:rPr lang="fr-FR" sz="1600" dirty="0">
                      <a:solidFill>
                        <a:srgbClr val="000000"/>
                      </a:solidFill>
                      <a:effectLst/>
                      <a:ea typeface="Times New Roman" panose="02020603050405020304" pitchFamily="18" charset="0"/>
                    </a:rPr>
                    <a:t>l’activité, </a:t>
                  </a:r>
                  <a:br>
                    <a:rPr lang="fr-FR" sz="1600" dirty="0">
                      <a:solidFill>
                        <a:srgbClr val="000000"/>
                      </a:solidFill>
                      <a:effectLst/>
                      <a:ea typeface="Times New Roman" panose="02020603050405020304" pitchFamily="18" charset="0"/>
                    </a:rPr>
                  </a:br>
                  <a:r>
                    <a:rPr lang="fr-FR" sz="1600" dirty="0">
                      <a:solidFill>
                        <a:srgbClr val="000000"/>
                      </a:solidFill>
                      <a:effectLst/>
                      <a:ea typeface="Times New Roman" panose="02020603050405020304" pitchFamily="18" charset="0"/>
                    </a:rPr>
                    <a:t>les notions </a:t>
                  </a:r>
                  <a:endParaRPr lang="fr-FR" sz="1600" dirty="0">
                    <a:effectLst/>
                    <a:latin typeface="Times New Roman" panose="02020603050405020304" pitchFamily="18" charset="0"/>
                    <a:ea typeface="Times New Roman" panose="02020603050405020304" pitchFamily="18" charset="0"/>
                  </a:endParaRPr>
                </a:p>
                <a:p>
                  <a:pPr marL="1348740" algn="r">
                    <a:spcAft>
                      <a:spcPts val="0"/>
                    </a:spcAft>
                  </a:pPr>
                  <a:r>
                    <a:rPr lang="fr-FR" sz="1600" dirty="0">
                      <a:solidFill>
                        <a:srgbClr val="000000"/>
                      </a:solidFill>
                      <a:effectLst/>
                      <a:ea typeface="Times New Roman" panose="02020603050405020304" pitchFamily="18" charset="0"/>
                    </a:rPr>
                    <a:t>du savoir</a:t>
                  </a:r>
                  <a:endParaRPr lang="fr-FR" sz="1600" dirty="0">
                    <a:effectLst/>
                    <a:latin typeface="Times New Roman" panose="02020603050405020304" pitchFamily="18" charset="0"/>
                    <a:ea typeface="Times New Roman" panose="02020603050405020304" pitchFamily="18" charset="0"/>
                  </a:endParaRPr>
                </a:p>
              </p:txBody>
            </p:sp>
            <p:sp>
              <p:nvSpPr>
                <p:cNvPr id="23" name="Rectangle à coins arrondis 22">
                  <a:extLst>
                    <a:ext uri="{FF2B5EF4-FFF2-40B4-BE49-F238E27FC236}">
                      <a16:creationId xmlns:a16="http://schemas.microsoft.com/office/drawing/2014/main" id="{8D95E6A8-8FC3-934F-B0E1-C4895A0959A3}"/>
                    </a:ext>
                  </a:extLst>
                </p:cNvPr>
                <p:cNvSpPr>
                  <a:spLocks noChangeAspect="1"/>
                </p:cNvSpPr>
                <p:nvPr/>
              </p:nvSpPr>
              <p:spPr>
                <a:xfrm>
                  <a:off x="3720235" y="3654723"/>
                  <a:ext cx="2123474" cy="2162373"/>
                </a:xfrm>
                <a:prstGeom prst="roundRect">
                  <a:avLst/>
                </a:prstGeom>
                <a:solidFill>
                  <a:schemeClr val="accent6">
                    <a:lumMod val="20000"/>
                    <a:lumOff val="8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b" anchorCtr="0" forceAA="0" compatLnSpc="1">
                  <a:prstTxWarp prst="textNoShape">
                    <a:avLst/>
                  </a:prstTxWarp>
                  <a:noAutofit/>
                </a:bodyPr>
                <a:lstStyle/>
                <a:p>
                  <a:pPr algn="r">
                    <a:spcAft>
                      <a:spcPts val="0"/>
                    </a:spcAft>
                  </a:pPr>
                  <a:r>
                    <a:rPr lang="fr-FR" b="1" i="1" dirty="0">
                      <a:solidFill>
                        <a:srgbClr val="000000"/>
                      </a:solidFill>
                      <a:effectLst/>
                      <a:ea typeface="Times New Roman" panose="02020603050405020304" pitchFamily="18" charset="0"/>
                    </a:rPr>
                    <a:t>C. COMPOSANTE CULTURELLE</a:t>
                  </a:r>
                  <a:br>
                    <a:rPr lang="fr-FR" b="1" dirty="0">
                      <a:solidFill>
                        <a:srgbClr val="000000"/>
                      </a:solidFill>
                      <a:effectLst/>
                      <a:ea typeface="Times New Roman" panose="02020603050405020304" pitchFamily="18" charset="0"/>
                    </a:rPr>
                  </a:br>
                  <a:r>
                    <a:rPr lang="fr-FR" sz="2000" b="1" dirty="0">
                      <a:solidFill>
                        <a:srgbClr val="000000"/>
                      </a:solidFill>
                      <a:effectLst/>
                      <a:ea typeface="Times New Roman" panose="02020603050405020304" pitchFamily="18" charset="0"/>
                    </a:rPr>
                    <a:t>L’INSTITUTIONNA-LISATION</a:t>
                  </a:r>
                  <a:br>
                    <a:rPr lang="fr-FR" b="1" dirty="0">
                      <a:solidFill>
                        <a:srgbClr val="000000"/>
                      </a:solidFill>
                      <a:effectLst/>
                      <a:ea typeface="Times New Roman" panose="02020603050405020304" pitchFamily="18" charset="0"/>
                    </a:rPr>
                  </a:br>
                  <a:r>
                    <a:rPr lang="fr-FR" sz="1600" b="1" dirty="0">
                      <a:solidFill>
                        <a:srgbClr val="000000"/>
                      </a:solidFill>
                      <a:effectLst/>
                      <a:ea typeface="Times New Roman" panose="02020603050405020304" pitchFamily="18" charset="0"/>
                    </a:rPr>
                    <a:t>Appropriation </a:t>
                  </a:r>
                  <a:r>
                    <a:rPr lang="fr-FR" sz="1600" dirty="0">
                      <a:solidFill>
                        <a:srgbClr val="000000"/>
                      </a:solidFill>
                      <a:effectLst/>
                      <a:ea typeface="Times New Roman" panose="02020603050405020304" pitchFamily="18" charset="0"/>
                    </a:rPr>
                    <a:t>de savoirs, de compétences</a:t>
                  </a:r>
                  <a:endParaRPr lang="fr-FR" sz="1600" dirty="0">
                    <a:effectLst/>
                    <a:latin typeface="Times New Roman" panose="02020603050405020304" pitchFamily="18" charset="0"/>
                    <a:ea typeface="Times New Roman" panose="02020603050405020304" pitchFamily="18" charset="0"/>
                  </a:endParaRPr>
                </a:p>
              </p:txBody>
            </p:sp>
          </p:grpSp>
          <p:sp>
            <p:nvSpPr>
              <p:cNvPr id="8" name="Flèche en arc 7">
                <a:extLst>
                  <a:ext uri="{FF2B5EF4-FFF2-40B4-BE49-F238E27FC236}">
                    <a16:creationId xmlns:a16="http://schemas.microsoft.com/office/drawing/2014/main" id="{029766F5-5030-564D-8A6E-B9E9AFF885D9}"/>
                  </a:ext>
                </a:extLst>
              </p:cNvPr>
              <p:cNvSpPr>
                <a:spLocks noChangeAspect="1"/>
              </p:cNvSpPr>
              <p:nvPr/>
            </p:nvSpPr>
            <p:spPr>
              <a:xfrm>
                <a:off x="2461132" y="1596795"/>
                <a:ext cx="3604133" cy="3610015"/>
              </a:xfrm>
              <a:prstGeom prst="circularArrow">
                <a:avLst>
                  <a:gd name="adj1" fmla="val 6907"/>
                  <a:gd name="adj2" fmla="val 465721"/>
                  <a:gd name="adj3" fmla="val 804924"/>
                  <a:gd name="adj4" fmla="val 20214481"/>
                  <a:gd name="adj5" fmla="val 8058"/>
                </a:avLst>
              </a:prstGeom>
              <a:solidFill>
                <a:schemeClr val="accent5"/>
              </a:solidFill>
              <a:ln w="15875">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fr-FR" sz="1600"/>
              </a:p>
            </p:txBody>
          </p:sp>
          <p:sp>
            <p:nvSpPr>
              <p:cNvPr id="24" name="Rectangle à coins arrondis 23">
                <a:extLst>
                  <a:ext uri="{FF2B5EF4-FFF2-40B4-BE49-F238E27FC236}">
                    <a16:creationId xmlns:a16="http://schemas.microsoft.com/office/drawing/2014/main" id="{54420FAE-EAD1-D947-9794-7E1EDAB87FE1}"/>
                  </a:ext>
                </a:extLst>
              </p:cNvPr>
              <p:cNvSpPr>
                <a:spLocks/>
              </p:cNvSpPr>
              <p:nvPr/>
            </p:nvSpPr>
            <p:spPr>
              <a:xfrm>
                <a:off x="1232322" y="1923037"/>
                <a:ext cx="1631368" cy="679715"/>
              </a:xfrm>
              <a:prstGeom prst="roundRect">
                <a:avLst/>
              </a:prstGeom>
              <a:solidFill>
                <a:schemeClr val="accent5">
                  <a:lumMod val="20000"/>
                  <a:lumOff val="8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algn="ctr">
                  <a:spcAft>
                    <a:spcPts val="0"/>
                  </a:spcAft>
                </a:pPr>
                <a:r>
                  <a:rPr lang="fr-FR" i="1" dirty="0">
                    <a:solidFill>
                      <a:srgbClr val="000000"/>
                    </a:solidFill>
                    <a:effectLst/>
                    <a:ea typeface="Times New Roman" panose="02020603050405020304" pitchFamily="18" charset="0"/>
                  </a:rPr>
                  <a:t>A’. IMPULSION</a:t>
                </a:r>
                <a:endParaRPr lang="fr-FR" dirty="0">
                  <a:effectLst/>
                  <a:latin typeface="Times New Roman" panose="02020603050405020304" pitchFamily="18" charset="0"/>
                  <a:ea typeface="Times New Roman" panose="02020603050405020304" pitchFamily="18" charset="0"/>
                </a:endParaRPr>
              </a:p>
            </p:txBody>
          </p:sp>
          <p:sp>
            <p:nvSpPr>
              <p:cNvPr id="11" name="Flèche en arc 10">
                <a:extLst>
                  <a:ext uri="{FF2B5EF4-FFF2-40B4-BE49-F238E27FC236}">
                    <a16:creationId xmlns:a16="http://schemas.microsoft.com/office/drawing/2014/main" id="{F7EB6421-917F-F646-9D35-14A11573307F}"/>
                  </a:ext>
                </a:extLst>
              </p:cNvPr>
              <p:cNvSpPr>
                <a:spLocks noChangeAspect="1"/>
              </p:cNvSpPr>
              <p:nvPr/>
            </p:nvSpPr>
            <p:spPr>
              <a:xfrm>
                <a:off x="1419767" y="1527904"/>
                <a:ext cx="3604133" cy="3608816"/>
              </a:xfrm>
              <a:prstGeom prst="circularArrow">
                <a:avLst>
                  <a:gd name="adj1" fmla="val 6907"/>
                  <a:gd name="adj2" fmla="val 465721"/>
                  <a:gd name="adj3" fmla="val 16957807"/>
                  <a:gd name="adj4" fmla="val 15131519"/>
                  <a:gd name="adj5" fmla="val 8058"/>
                </a:avLst>
              </a:prstGeom>
              <a:solidFill>
                <a:schemeClr val="accent5">
                  <a:lumMod val="20000"/>
                  <a:lumOff val="80000"/>
                </a:schemeClr>
              </a:solidFill>
              <a:ln w="15875">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fr-FR" sz="1600"/>
              </a:p>
            </p:txBody>
          </p:sp>
          <p:grpSp>
            <p:nvGrpSpPr>
              <p:cNvPr id="25" name="Groupe 24">
                <a:extLst>
                  <a:ext uri="{FF2B5EF4-FFF2-40B4-BE49-F238E27FC236}">
                    <a16:creationId xmlns:a16="http://schemas.microsoft.com/office/drawing/2014/main" id="{24D442BE-5AE5-F942-AACD-0043B7360A9E}"/>
                  </a:ext>
                </a:extLst>
              </p:cNvPr>
              <p:cNvGrpSpPr/>
              <p:nvPr/>
            </p:nvGrpSpPr>
            <p:grpSpPr>
              <a:xfrm>
                <a:off x="1705495" y="2325994"/>
                <a:ext cx="3739003" cy="4051777"/>
                <a:chOff x="4390480" y="2046750"/>
                <a:chExt cx="3739003" cy="4051777"/>
              </a:xfrm>
            </p:grpSpPr>
            <p:sp>
              <p:nvSpPr>
                <p:cNvPr id="9" name="Flèche en arc 8">
                  <a:extLst>
                    <a:ext uri="{FF2B5EF4-FFF2-40B4-BE49-F238E27FC236}">
                      <a16:creationId xmlns:a16="http://schemas.microsoft.com/office/drawing/2014/main" id="{17727585-0944-0C45-97BD-BA7A20B7DE4B}"/>
                    </a:ext>
                  </a:extLst>
                </p:cNvPr>
                <p:cNvSpPr>
                  <a:spLocks noChangeAspect="1"/>
                </p:cNvSpPr>
                <p:nvPr/>
              </p:nvSpPr>
              <p:spPr>
                <a:xfrm>
                  <a:off x="4525235" y="2046750"/>
                  <a:ext cx="3604248" cy="3610015"/>
                </a:xfrm>
                <a:prstGeom prst="circularArrow">
                  <a:avLst>
                    <a:gd name="adj1" fmla="val 6907"/>
                    <a:gd name="adj2" fmla="val 465721"/>
                    <a:gd name="adj3" fmla="val 5947864"/>
                    <a:gd name="adj4" fmla="val 4386415"/>
                    <a:gd name="adj5" fmla="val 8058"/>
                  </a:avLst>
                </a:prstGeom>
                <a:solidFill>
                  <a:srgbClr val="D87AEF"/>
                </a:solidFill>
                <a:ln w="15875">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fr-FR" sz="1600"/>
                </a:p>
              </p:txBody>
            </p:sp>
            <p:sp>
              <p:nvSpPr>
                <p:cNvPr id="12" name="Flèche en arc 11">
                  <a:extLst>
                    <a:ext uri="{FF2B5EF4-FFF2-40B4-BE49-F238E27FC236}">
                      <a16:creationId xmlns:a16="http://schemas.microsoft.com/office/drawing/2014/main" id="{2CA40297-1E4E-2141-AEEB-10536F902AAE}"/>
                    </a:ext>
                  </a:extLst>
                </p:cNvPr>
                <p:cNvSpPr>
                  <a:spLocks noChangeAspect="1"/>
                </p:cNvSpPr>
                <p:nvPr/>
              </p:nvSpPr>
              <p:spPr>
                <a:xfrm rot="5148160">
                  <a:off x="4386939" y="2492053"/>
                  <a:ext cx="3610015" cy="3602934"/>
                </a:xfrm>
                <a:prstGeom prst="circularArrow">
                  <a:avLst>
                    <a:gd name="adj1" fmla="val 6907"/>
                    <a:gd name="adj2" fmla="val 465721"/>
                    <a:gd name="adj3" fmla="val 804924"/>
                    <a:gd name="adj4" fmla="val 20214481"/>
                    <a:gd name="adj5" fmla="val 8058"/>
                  </a:avLst>
                </a:prstGeom>
                <a:solidFill>
                  <a:schemeClr val="accent5"/>
                </a:solidFill>
                <a:ln w="15875">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fr-FR" sz="1600"/>
                </a:p>
              </p:txBody>
            </p:sp>
          </p:grpSp>
          <p:grpSp>
            <p:nvGrpSpPr>
              <p:cNvPr id="26" name="Groupe 25">
                <a:extLst>
                  <a:ext uri="{FF2B5EF4-FFF2-40B4-BE49-F238E27FC236}">
                    <a16:creationId xmlns:a16="http://schemas.microsoft.com/office/drawing/2014/main" id="{5F20D52E-948E-AC46-A4C4-54F50230A539}"/>
                  </a:ext>
                </a:extLst>
              </p:cNvPr>
              <p:cNvGrpSpPr/>
              <p:nvPr/>
            </p:nvGrpSpPr>
            <p:grpSpPr>
              <a:xfrm>
                <a:off x="783248" y="1509412"/>
                <a:ext cx="4681361" cy="3654183"/>
                <a:chOff x="3366735" y="1376173"/>
                <a:chExt cx="4681361" cy="3654183"/>
              </a:xfrm>
            </p:grpSpPr>
            <p:sp>
              <p:nvSpPr>
                <p:cNvPr id="10" name="Flèche en arc 9">
                  <a:extLst>
                    <a:ext uri="{FF2B5EF4-FFF2-40B4-BE49-F238E27FC236}">
                      <a16:creationId xmlns:a16="http://schemas.microsoft.com/office/drawing/2014/main" id="{142A8B8F-004E-A146-86C1-DD3EADEFC785}"/>
                    </a:ext>
                  </a:extLst>
                </p:cNvPr>
                <p:cNvSpPr>
                  <a:spLocks noChangeAspect="1"/>
                </p:cNvSpPr>
                <p:nvPr/>
              </p:nvSpPr>
              <p:spPr>
                <a:xfrm>
                  <a:off x="3874049" y="1376173"/>
                  <a:ext cx="3640102" cy="3645984"/>
                </a:xfrm>
                <a:prstGeom prst="circularArrow">
                  <a:avLst>
                    <a:gd name="adj1" fmla="val 6907"/>
                    <a:gd name="adj2" fmla="val 465721"/>
                    <a:gd name="adj3" fmla="val 11478216"/>
                    <a:gd name="adj4" fmla="val 9357823"/>
                    <a:gd name="adj5" fmla="val 8058"/>
                  </a:avLst>
                </a:prstGeom>
                <a:solidFill>
                  <a:srgbClr val="92D050"/>
                </a:solidFill>
                <a:ln w="15875">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fr-FR" sz="1600"/>
                </a:p>
              </p:txBody>
            </p:sp>
            <p:sp>
              <p:nvSpPr>
                <p:cNvPr id="13" name="Flèche en arc 12">
                  <a:extLst>
                    <a:ext uri="{FF2B5EF4-FFF2-40B4-BE49-F238E27FC236}">
                      <a16:creationId xmlns:a16="http://schemas.microsoft.com/office/drawing/2014/main" id="{29E6893D-9D0A-6E47-8C27-CC7098E7E4F7}"/>
                    </a:ext>
                  </a:extLst>
                </p:cNvPr>
                <p:cNvSpPr>
                  <a:spLocks noChangeAspect="1"/>
                </p:cNvSpPr>
                <p:nvPr/>
              </p:nvSpPr>
              <p:spPr>
                <a:xfrm rot="10800000">
                  <a:off x="3366735" y="1420341"/>
                  <a:ext cx="3604133" cy="3610015"/>
                </a:xfrm>
                <a:prstGeom prst="circularArrow">
                  <a:avLst>
                    <a:gd name="adj1" fmla="val 6907"/>
                    <a:gd name="adj2" fmla="val 465721"/>
                    <a:gd name="adj3" fmla="val 804924"/>
                    <a:gd name="adj4" fmla="val 19837335"/>
                    <a:gd name="adj5" fmla="val 8058"/>
                  </a:avLst>
                </a:prstGeom>
                <a:solidFill>
                  <a:schemeClr val="accent5"/>
                </a:solidFill>
                <a:ln w="15875">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wrap="square">
                  <a:noAutofit/>
                </a:bodyPr>
                <a:lstStyle/>
                <a:p>
                  <a:endParaRPr lang="fr-FR" sz="1600"/>
                </a:p>
              </p:txBody>
            </p:sp>
            <p:sp>
              <p:nvSpPr>
                <p:cNvPr id="14" name="Flèche en arc 13">
                  <a:extLst>
                    <a:ext uri="{FF2B5EF4-FFF2-40B4-BE49-F238E27FC236}">
                      <a16:creationId xmlns:a16="http://schemas.microsoft.com/office/drawing/2014/main" id="{E7EEE5D5-5F92-5046-9DF5-F65758F424FD}"/>
                    </a:ext>
                  </a:extLst>
                </p:cNvPr>
                <p:cNvSpPr>
                  <a:spLocks noChangeAspect="1"/>
                </p:cNvSpPr>
                <p:nvPr/>
              </p:nvSpPr>
              <p:spPr>
                <a:xfrm rot="5400000">
                  <a:off x="4441621" y="1413165"/>
                  <a:ext cx="3610015" cy="3602934"/>
                </a:xfrm>
                <a:prstGeom prst="circularArrow">
                  <a:avLst>
                    <a:gd name="adj1" fmla="val 6907"/>
                    <a:gd name="adj2" fmla="val 465721"/>
                    <a:gd name="adj3" fmla="val 5947864"/>
                    <a:gd name="adj4" fmla="val 4386415"/>
                    <a:gd name="adj5" fmla="val 8058"/>
                  </a:avLst>
                </a:prstGeom>
                <a:solidFill>
                  <a:srgbClr val="D87AEF"/>
                </a:solidFill>
                <a:ln w="15875">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fr-FR" sz="1600"/>
                </a:p>
              </p:txBody>
            </p:sp>
          </p:grpSp>
        </p:grpSp>
        <p:sp>
          <p:nvSpPr>
            <p:cNvPr id="6" name="Rectangle à coins arrondis 5">
              <a:extLst>
                <a:ext uri="{FF2B5EF4-FFF2-40B4-BE49-F238E27FC236}">
                  <a16:creationId xmlns:a16="http://schemas.microsoft.com/office/drawing/2014/main" id="{CA76C657-C506-3544-B86D-9645F187E437}"/>
                </a:ext>
              </a:extLst>
            </p:cNvPr>
            <p:cNvSpPr/>
            <p:nvPr/>
          </p:nvSpPr>
          <p:spPr>
            <a:xfrm>
              <a:off x="2484406" y="2742104"/>
              <a:ext cx="2344882" cy="1108777"/>
            </a:xfrm>
            <a:prstGeom prst="roundRect">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FR" sz="2400" b="1" i="1" dirty="0">
                  <a:ln w="25400">
                    <a:noFill/>
                  </a:ln>
                  <a:solidFill>
                    <a:schemeClr val="tx1">
                      <a:lumMod val="65000"/>
                      <a:lumOff val="35000"/>
                    </a:schemeClr>
                  </a:solidFill>
                  <a:effectLst/>
                  <a:ea typeface="Times New Roman" panose="02020603050405020304" pitchFamily="18" charset="0"/>
                </a:rPr>
                <a:t>Objectifs d’apprentissage</a:t>
              </a:r>
              <a:endParaRPr lang="fr-FR" sz="2400" b="1" dirty="0">
                <a:ln w="25400">
                  <a:noFill/>
                </a:ln>
                <a:solidFill>
                  <a:schemeClr val="tx1">
                    <a:lumMod val="65000"/>
                    <a:lumOff val="35000"/>
                  </a:schemeClr>
                </a:solidFill>
                <a:effectLst/>
                <a:latin typeface="Times New Roman" panose="02020603050405020304" pitchFamily="18" charset="0"/>
                <a:ea typeface="Times New Roman" panose="02020603050405020304" pitchFamily="18" charset="0"/>
              </a:endParaRPr>
            </a:p>
            <a:p>
              <a:pPr algn="ctr">
                <a:spcAft>
                  <a:spcPts val="0"/>
                </a:spcAft>
              </a:pPr>
              <a:r>
                <a:rPr lang="fr-FR" sz="2400" b="1" i="1" dirty="0">
                  <a:ln w="25400">
                    <a:noFill/>
                  </a:ln>
                  <a:solidFill>
                    <a:schemeClr val="tx1">
                      <a:lumMod val="65000"/>
                      <a:lumOff val="35000"/>
                    </a:schemeClr>
                  </a:solidFill>
                  <a:effectLst/>
                  <a:ea typeface="Times New Roman" panose="02020603050405020304" pitchFamily="18" charset="0"/>
                </a:rPr>
                <a:t>CŒUR DE CIBLE</a:t>
              </a:r>
              <a:endParaRPr lang="fr-FR" sz="2400" b="1" dirty="0">
                <a:ln w="25400">
                  <a:noFill/>
                </a:ln>
                <a:solidFill>
                  <a:schemeClr val="tx1">
                    <a:lumMod val="65000"/>
                    <a:lumOff val="35000"/>
                  </a:schemeClr>
                </a:solidFill>
                <a:effectLst/>
                <a:latin typeface="Times New Roman" panose="02020603050405020304" pitchFamily="18" charset="0"/>
                <a:ea typeface="Times New Roman" panose="02020603050405020304" pitchFamily="18" charset="0"/>
              </a:endParaRPr>
            </a:p>
          </p:txBody>
        </p:sp>
      </p:grpSp>
      <p:sp>
        <p:nvSpPr>
          <p:cNvPr id="30" name="ZoneTexte 29">
            <a:extLst>
              <a:ext uri="{FF2B5EF4-FFF2-40B4-BE49-F238E27FC236}">
                <a16:creationId xmlns:a16="http://schemas.microsoft.com/office/drawing/2014/main" id="{BBDF0D54-120E-2343-8848-6DC1F70CF331}"/>
              </a:ext>
            </a:extLst>
          </p:cNvPr>
          <p:cNvSpPr txBox="1"/>
          <p:nvPr/>
        </p:nvSpPr>
        <p:spPr>
          <a:xfrm>
            <a:off x="635431" y="278969"/>
            <a:ext cx="10864311" cy="430887"/>
          </a:xfrm>
          <a:prstGeom prst="rect">
            <a:avLst/>
          </a:prstGeom>
          <a:noFill/>
        </p:spPr>
        <p:txBody>
          <a:bodyPr wrap="square" rtlCol="0">
            <a:spAutoFit/>
          </a:bodyPr>
          <a:lstStyle/>
          <a:p>
            <a:pPr algn="ctr"/>
            <a:r>
              <a:rPr lang="fr-FR" sz="2200" b="1" dirty="0"/>
              <a:t>Une modélisation émergente (récente), dite hybridée </a:t>
            </a:r>
            <a:r>
              <a:rPr lang="fr-FR" sz="2200" dirty="0"/>
              <a:t>(2015)</a:t>
            </a:r>
          </a:p>
        </p:txBody>
      </p:sp>
      <p:sp>
        <p:nvSpPr>
          <p:cNvPr id="33" name="ZoneTexte 32">
            <a:extLst>
              <a:ext uri="{FF2B5EF4-FFF2-40B4-BE49-F238E27FC236}">
                <a16:creationId xmlns:a16="http://schemas.microsoft.com/office/drawing/2014/main" id="{505367F5-EFDB-A941-B338-DC54336FAF90}"/>
              </a:ext>
            </a:extLst>
          </p:cNvPr>
          <p:cNvSpPr txBox="1"/>
          <p:nvPr/>
        </p:nvSpPr>
        <p:spPr>
          <a:xfrm>
            <a:off x="6719153" y="966555"/>
            <a:ext cx="5256308" cy="5509200"/>
          </a:xfrm>
          <a:prstGeom prst="rect">
            <a:avLst/>
          </a:prstGeom>
          <a:noFill/>
        </p:spPr>
        <p:txBody>
          <a:bodyPr wrap="square" rtlCol="0">
            <a:spAutoFit/>
          </a:bodyPr>
          <a:lstStyle/>
          <a:p>
            <a:r>
              <a:rPr lang="fr-FR" sz="1600" b="1" i="1" dirty="0"/>
              <a:t>Quelques constats :</a:t>
            </a:r>
          </a:p>
          <a:p>
            <a:r>
              <a:rPr lang="fr-FR" sz="1600" i="1" dirty="0"/>
              <a:t>➢ Cette modélisation récente est dite « hybridée », car associant et articulant plusieurs modalités pédagogiques dans une même séance comme à l’échelle de l’ensemble de la séquence ;</a:t>
            </a:r>
          </a:p>
          <a:p>
            <a:r>
              <a:rPr lang="fr-FR" sz="1600" i="1" dirty="0"/>
              <a:t>➢ Sa structuration est en grande partie opérante dans divers schémas temporels (séances d’une heure hebdomadaire ou en horaires massés) ;</a:t>
            </a:r>
          </a:p>
          <a:p>
            <a:r>
              <a:rPr lang="fr-FR" sz="1600" i="1" dirty="0"/>
              <a:t>➢ Ses scansions sont internes et découlent des objectifs (cœur de cible) et des opérations des apprentissages ; Elles ne sont plus strictement ordonnancées selon le découpage horaire hebdomadaire ;</a:t>
            </a:r>
          </a:p>
          <a:p>
            <a:r>
              <a:rPr lang="fr-FR" sz="1600" i="1" dirty="0"/>
              <a:t>➢ Les 3 composantes la discipline (plasticienne, théorique, culturelle) ne sont alors pas strictement synonyme d’un enchâssement de chacune dans une ou plusieurs séances auxquelles elles sont « affectées » (cf. modélisation dite linéaire) ;</a:t>
            </a:r>
          </a:p>
          <a:p>
            <a:r>
              <a:rPr lang="fr-FR" sz="1600" i="1" dirty="0"/>
              <a:t>➢ Elles sont des visées ayant des modalités spécifiques, disponibles dans chaque séance, selon la stratégie du professeur, les besoins des élèves, les opportunités dégagées ;</a:t>
            </a:r>
          </a:p>
          <a:p>
            <a:r>
              <a:rPr lang="fr-FR" sz="1600" i="1" dirty="0"/>
              <a:t>➢ Il s’agit d’un « agencement » de visées et de modalités sous-tendant et environnant les apprentissages.</a:t>
            </a:r>
          </a:p>
        </p:txBody>
      </p:sp>
      <p:sp>
        <p:nvSpPr>
          <p:cNvPr id="34" name="ZoneTexte 33">
            <a:extLst>
              <a:ext uri="{FF2B5EF4-FFF2-40B4-BE49-F238E27FC236}">
                <a16:creationId xmlns:a16="http://schemas.microsoft.com/office/drawing/2014/main" id="{2EB27A24-0680-5144-8036-B187D0666F7B}"/>
              </a:ext>
            </a:extLst>
          </p:cNvPr>
          <p:cNvSpPr txBox="1"/>
          <p:nvPr/>
        </p:nvSpPr>
        <p:spPr>
          <a:xfrm>
            <a:off x="2445739" y="6614380"/>
            <a:ext cx="7971524" cy="230832"/>
          </a:xfrm>
          <a:prstGeom prst="rect">
            <a:avLst/>
          </a:prstGeom>
          <a:noFill/>
        </p:spPr>
        <p:txBody>
          <a:bodyPr wrap="square" rtlCol="0">
            <a:spAutoFit/>
          </a:bodyPr>
          <a:lstStyle/>
          <a:p>
            <a:r>
              <a:rPr lang="fr-FR" sz="900" i="1" dirty="0"/>
              <a:t>C. </a:t>
            </a:r>
            <a:r>
              <a:rPr lang="fr-FR" sz="900" i="1" dirty="0" err="1"/>
              <a:t>Vieaux</a:t>
            </a:r>
            <a:r>
              <a:rPr lang="fr-FR" sz="900" i="1" dirty="0"/>
              <a:t>, IGESR, 15 mars 2023, Centre Pompidou Metz, intervention dans le cadre d’un séminaire des professeurs d’arts plastiques dédié à la problématisation</a:t>
            </a:r>
          </a:p>
        </p:txBody>
      </p:sp>
    </p:spTree>
    <p:extLst>
      <p:ext uri="{BB962C8B-B14F-4D97-AF65-F5344CB8AC3E}">
        <p14:creationId xmlns:p14="http://schemas.microsoft.com/office/powerpoint/2010/main" val="3836316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9" name="Groupe 28">
            <a:extLst>
              <a:ext uri="{FF2B5EF4-FFF2-40B4-BE49-F238E27FC236}">
                <a16:creationId xmlns:a16="http://schemas.microsoft.com/office/drawing/2014/main" id="{0A641445-6649-6B47-960B-14F78F181594}"/>
              </a:ext>
            </a:extLst>
          </p:cNvPr>
          <p:cNvGrpSpPr/>
          <p:nvPr/>
        </p:nvGrpSpPr>
        <p:grpSpPr>
          <a:xfrm>
            <a:off x="3366734" y="968352"/>
            <a:ext cx="5796070" cy="5556374"/>
            <a:chOff x="3378927" y="559909"/>
            <a:chExt cx="5796070" cy="5556374"/>
          </a:xfrm>
        </p:grpSpPr>
        <p:sp>
          <p:nvSpPr>
            <p:cNvPr id="20" name="Rectangle à coins arrondis 19">
              <a:extLst>
                <a:ext uri="{FF2B5EF4-FFF2-40B4-BE49-F238E27FC236}">
                  <a16:creationId xmlns:a16="http://schemas.microsoft.com/office/drawing/2014/main" id="{1FBE6FA8-A7AE-204A-B120-3972CAA9A0A3}"/>
                </a:ext>
              </a:extLst>
            </p:cNvPr>
            <p:cNvSpPr>
              <a:spLocks noChangeAspect="1"/>
            </p:cNvSpPr>
            <p:nvPr/>
          </p:nvSpPr>
          <p:spPr>
            <a:xfrm>
              <a:off x="3378927" y="559909"/>
              <a:ext cx="5796070" cy="5556374"/>
            </a:xfrm>
            <a:prstGeom prst="roundRect">
              <a:avLst/>
            </a:prstGeom>
            <a:solidFill>
              <a:schemeClr val="accent5">
                <a:lumMod val="40000"/>
                <a:lumOff val="6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t" anchorCtr="0" forceAA="0" compatLnSpc="1">
              <a:prstTxWarp prst="textNoShape">
                <a:avLst/>
              </a:prstTxWarp>
              <a:noAutofit/>
            </a:bodyPr>
            <a:lstStyle/>
            <a:p>
              <a:pPr algn="r">
                <a:spcAft>
                  <a:spcPts val="0"/>
                </a:spcAft>
              </a:pPr>
              <a:r>
                <a:rPr lang="fr-FR" b="1" i="1" dirty="0">
                  <a:solidFill>
                    <a:srgbClr val="000000"/>
                  </a:solidFill>
                  <a:effectLst/>
                  <a:ea typeface="Times New Roman" panose="02020603050405020304" pitchFamily="18" charset="0"/>
                </a:rPr>
                <a:t>A. COMPOSANTE PLASTICIENNE</a:t>
              </a:r>
              <a:br>
                <a:rPr lang="fr-FR" b="1" dirty="0">
                  <a:solidFill>
                    <a:srgbClr val="000000"/>
                  </a:solidFill>
                  <a:effectLst/>
                  <a:ea typeface="Times New Roman" panose="02020603050405020304" pitchFamily="18" charset="0"/>
                </a:rPr>
              </a:br>
              <a:r>
                <a:rPr lang="fr-FR" sz="2000" b="1" dirty="0">
                  <a:solidFill>
                    <a:srgbClr val="000000"/>
                  </a:solidFill>
                  <a:effectLst/>
                  <a:ea typeface="Times New Roman" panose="02020603050405020304" pitchFamily="18" charset="0"/>
                </a:rPr>
                <a:t>LA PRATIQUE</a:t>
              </a:r>
              <a:endParaRPr lang="fr-FR" sz="2000" dirty="0">
                <a:effectLst/>
                <a:latin typeface="Times New Roman" panose="02020603050405020304" pitchFamily="18" charset="0"/>
                <a:ea typeface="Times New Roman" panose="02020603050405020304" pitchFamily="18" charset="0"/>
              </a:endParaRPr>
            </a:p>
            <a:p>
              <a:pPr>
                <a:spcAft>
                  <a:spcPts val="0"/>
                </a:spcAft>
              </a:pPr>
              <a:endParaRPr lang="fr-FR" sz="800" dirty="0">
                <a:effectLst/>
                <a:latin typeface="Times New Roman" panose="02020603050405020304" pitchFamily="18" charset="0"/>
                <a:ea typeface="Times New Roman" panose="02020603050405020304" pitchFamily="18" charset="0"/>
              </a:endParaRPr>
            </a:p>
            <a:p>
              <a:pPr algn="r">
                <a:spcAft>
                  <a:spcPts val="0"/>
                </a:spcAft>
              </a:pPr>
              <a:r>
                <a:rPr lang="fr-FR" sz="1600" b="1" dirty="0">
                  <a:solidFill>
                    <a:srgbClr val="000000"/>
                  </a:solidFill>
                  <a:effectLst/>
                  <a:ea typeface="Times New Roman" panose="02020603050405020304" pitchFamily="18" charset="0"/>
                </a:rPr>
                <a:t>Expérience et exploration </a:t>
              </a:r>
              <a:endParaRPr lang="fr-FR" sz="1600" dirty="0">
                <a:effectLst/>
                <a:latin typeface="Times New Roman" panose="02020603050405020304" pitchFamily="18" charset="0"/>
                <a:ea typeface="Times New Roman" panose="02020603050405020304" pitchFamily="18" charset="0"/>
              </a:endParaRPr>
            </a:p>
            <a:p>
              <a:pPr algn="r">
                <a:spcAft>
                  <a:spcPts val="0"/>
                </a:spcAft>
              </a:pPr>
              <a:r>
                <a:rPr lang="fr-FR" sz="1600" dirty="0">
                  <a:solidFill>
                    <a:srgbClr val="000000"/>
                  </a:solidFill>
                  <a:effectLst/>
                  <a:ea typeface="Times New Roman" panose="02020603050405020304" pitchFamily="18" charset="0"/>
                </a:rPr>
                <a:t>de langages et de techniques, </a:t>
              </a:r>
              <a:endParaRPr lang="fr-FR" sz="1600" dirty="0">
                <a:effectLst/>
                <a:latin typeface="Times New Roman" panose="02020603050405020304" pitchFamily="18" charset="0"/>
                <a:ea typeface="Times New Roman" panose="02020603050405020304" pitchFamily="18" charset="0"/>
              </a:endParaRPr>
            </a:p>
            <a:p>
              <a:pPr algn="r">
                <a:spcAft>
                  <a:spcPts val="0"/>
                </a:spcAft>
              </a:pPr>
              <a:r>
                <a:rPr lang="fr-FR" sz="1600" b="1" dirty="0">
                  <a:solidFill>
                    <a:srgbClr val="000000"/>
                  </a:solidFill>
                  <a:effectLst/>
                  <a:ea typeface="Times New Roman" panose="02020603050405020304" pitchFamily="18" charset="0"/>
                </a:rPr>
                <a:t> </a:t>
              </a:r>
              <a:r>
                <a:rPr lang="fr-FR" sz="1600" dirty="0">
                  <a:solidFill>
                    <a:srgbClr val="000000"/>
                  </a:solidFill>
                  <a:effectLst/>
                  <a:ea typeface="Times New Roman" panose="02020603050405020304" pitchFamily="18" charset="0"/>
                </a:rPr>
                <a:t>de données et de questions</a:t>
              </a:r>
              <a:endParaRPr lang="fr-FR" sz="1600" dirty="0">
                <a:effectLst/>
                <a:latin typeface="Times New Roman" panose="02020603050405020304" pitchFamily="18" charset="0"/>
                <a:ea typeface="Times New Roman" panose="02020603050405020304" pitchFamily="18" charset="0"/>
              </a:endParaRPr>
            </a:p>
          </p:txBody>
        </p:sp>
        <p:sp>
          <p:nvSpPr>
            <p:cNvPr id="22" name="Rectangle à coins arrondis 21">
              <a:extLst>
                <a:ext uri="{FF2B5EF4-FFF2-40B4-BE49-F238E27FC236}">
                  <a16:creationId xmlns:a16="http://schemas.microsoft.com/office/drawing/2014/main" id="{ACB08749-46B1-D744-B472-10EA03C39D7F}"/>
                </a:ext>
              </a:extLst>
            </p:cNvPr>
            <p:cNvSpPr>
              <a:spLocks noChangeAspect="1"/>
            </p:cNvSpPr>
            <p:nvPr/>
          </p:nvSpPr>
          <p:spPr>
            <a:xfrm>
              <a:off x="3583770" y="3212289"/>
              <a:ext cx="4567310" cy="2761895"/>
            </a:xfrm>
            <a:prstGeom prst="roundRect">
              <a:avLst/>
            </a:prstGeom>
            <a:solidFill>
              <a:srgbClr val="F9CCF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r">
                <a:spcAft>
                  <a:spcPts val="0"/>
                </a:spcAft>
              </a:pPr>
              <a:r>
                <a:rPr lang="fr-FR" b="1" i="1" dirty="0">
                  <a:solidFill>
                    <a:srgbClr val="000000"/>
                  </a:solidFill>
                  <a:effectLst/>
                  <a:ea typeface="Times New Roman" panose="02020603050405020304" pitchFamily="18" charset="0"/>
                </a:rPr>
                <a:t> </a:t>
              </a:r>
              <a:endParaRPr lang="fr-FR" dirty="0">
                <a:effectLst/>
                <a:latin typeface="Times New Roman" panose="02020603050405020304" pitchFamily="18" charset="0"/>
                <a:ea typeface="Times New Roman" panose="02020603050405020304" pitchFamily="18" charset="0"/>
              </a:endParaRPr>
            </a:p>
            <a:p>
              <a:pPr algn="r">
                <a:spcAft>
                  <a:spcPts val="0"/>
                </a:spcAft>
              </a:pPr>
              <a:r>
                <a:rPr lang="fr-FR" b="1" i="1" dirty="0">
                  <a:solidFill>
                    <a:srgbClr val="000000"/>
                  </a:solidFill>
                  <a:effectLst/>
                  <a:ea typeface="Times New Roman" panose="02020603050405020304" pitchFamily="18" charset="0"/>
                </a:rPr>
                <a:t>B. COMPOSANTE </a:t>
              </a:r>
              <a:endParaRPr lang="fr-FR" dirty="0">
                <a:effectLst/>
                <a:latin typeface="Times New Roman" panose="02020603050405020304" pitchFamily="18" charset="0"/>
                <a:ea typeface="Times New Roman" panose="02020603050405020304" pitchFamily="18" charset="0"/>
              </a:endParaRPr>
            </a:p>
            <a:p>
              <a:pPr algn="r">
                <a:spcAft>
                  <a:spcPts val="0"/>
                </a:spcAft>
              </a:pPr>
              <a:r>
                <a:rPr lang="fr-FR" b="1" i="1" dirty="0">
                  <a:solidFill>
                    <a:srgbClr val="000000"/>
                  </a:solidFill>
                  <a:effectLst/>
                  <a:ea typeface="Times New Roman" panose="02020603050405020304" pitchFamily="18" charset="0"/>
                </a:rPr>
                <a:t>THÉORIQUE</a:t>
              </a:r>
            </a:p>
            <a:p>
              <a:pPr algn="r">
                <a:spcAft>
                  <a:spcPts val="0"/>
                </a:spcAft>
              </a:pPr>
              <a:r>
                <a:rPr lang="fr-FR" sz="2000" b="1" dirty="0">
                  <a:solidFill>
                    <a:srgbClr val="000000"/>
                  </a:solidFill>
                  <a:effectLst/>
                  <a:ea typeface="Times New Roman" panose="02020603050405020304" pitchFamily="18" charset="0"/>
                </a:rPr>
                <a:t>LE RECUL </a:t>
              </a:r>
              <a:endParaRPr lang="fr-FR" sz="2000" dirty="0">
                <a:effectLst/>
                <a:latin typeface="Times New Roman" panose="02020603050405020304" pitchFamily="18" charset="0"/>
                <a:ea typeface="Times New Roman" panose="02020603050405020304" pitchFamily="18" charset="0"/>
              </a:endParaRPr>
            </a:p>
            <a:p>
              <a:pPr algn="r">
                <a:spcAft>
                  <a:spcPts val="0"/>
                </a:spcAft>
              </a:pPr>
              <a:r>
                <a:rPr lang="fr-FR" sz="2000" b="1" dirty="0">
                  <a:solidFill>
                    <a:srgbClr val="000000"/>
                  </a:solidFill>
                  <a:effectLst/>
                  <a:ea typeface="Times New Roman" panose="02020603050405020304" pitchFamily="18" charset="0"/>
                </a:rPr>
                <a:t>R</a:t>
              </a:r>
              <a:r>
                <a:rPr lang="fr-FR" sz="2000" b="1" i="1" dirty="0">
                  <a:solidFill>
                    <a:srgbClr val="000000"/>
                  </a:solidFill>
                  <a:effectLst/>
                  <a:ea typeface="Times New Roman" panose="02020603050405020304" pitchFamily="18" charset="0"/>
                </a:rPr>
                <a:t>É</a:t>
              </a:r>
              <a:r>
                <a:rPr lang="fr-FR" sz="2000" b="1" dirty="0">
                  <a:solidFill>
                    <a:srgbClr val="000000"/>
                  </a:solidFill>
                  <a:effectLst/>
                  <a:ea typeface="Times New Roman" panose="02020603050405020304" pitchFamily="18" charset="0"/>
                </a:rPr>
                <a:t>FLEXIF</a:t>
              </a:r>
              <a:endParaRPr lang="fr-FR" sz="2000" dirty="0">
                <a:effectLst/>
                <a:latin typeface="Times New Roman" panose="02020603050405020304" pitchFamily="18" charset="0"/>
                <a:ea typeface="Times New Roman" panose="02020603050405020304" pitchFamily="18" charset="0"/>
              </a:endParaRPr>
            </a:p>
            <a:p>
              <a:pPr algn="r">
                <a:spcAft>
                  <a:spcPts val="0"/>
                </a:spcAft>
              </a:pPr>
              <a:r>
                <a:rPr lang="fr-FR" sz="1600" b="1" dirty="0">
                  <a:solidFill>
                    <a:srgbClr val="000000"/>
                  </a:solidFill>
                  <a:effectLst/>
                  <a:ea typeface="Times New Roman" panose="02020603050405020304" pitchFamily="18" charset="0"/>
                </a:rPr>
                <a:t>Sur</a:t>
              </a:r>
              <a:r>
                <a:rPr lang="fr-FR" sz="1600" dirty="0">
                  <a:solidFill>
                    <a:srgbClr val="000000"/>
                  </a:solidFill>
                  <a:effectLst/>
                  <a:ea typeface="Times New Roman" panose="02020603050405020304" pitchFamily="18" charset="0"/>
                </a:rPr>
                <a:t> la </a:t>
              </a:r>
              <a:br>
                <a:rPr lang="fr-FR" sz="1600" dirty="0">
                  <a:solidFill>
                    <a:srgbClr val="000000"/>
                  </a:solidFill>
                  <a:effectLst/>
                  <a:ea typeface="Times New Roman" panose="02020603050405020304" pitchFamily="18" charset="0"/>
                </a:rPr>
              </a:br>
              <a:r>
                <a:rPr lang="fr-FR" sz="1600" dirty="0">
                  <a:solidFill>
                    <a:srgbClr val="000000"/>
                  </a:solidFill>
                  <a:effectLst/>
                  <a:ea typeface="Times New Roman" panose="02020603050405020304" pitchFamily="18" charset="0"/>
                </a:rPr>
                <a:t>pratique, </a:t>
              </a:r>
              <a:br>
                <a:rPr lang="fr-FR" sz="1600" dirty="0">
                  <a:solidFill>
                    <a:srgbClr val="000000"/>
                  </a:solidFill>
                  <a:effectLst/>
                  <a:ea typeface="Times New Roman" panose="02020603050405020304" pitchFamily="18" charset="0"/>
                </a:rPr>
              </a:br>
              <a:r>
                <a:rPr lang="fr-FR" sz="1600" dirty="0">
                  <a:solidFill>
                    <a:srgbClr val="000000"/>
                  </a:solidFill>
                  <a:effectLst/>
                  <a:ea typeface="Times New Roman" panose="02020603050405020304" pitchFamily="18" charset="0"/>
                </a:rPr>
                <a:t>l’activité, </a:t>
              </a:r>
              <a:br>
                <a:rPr lang="fr-FR" sz="1600" dirty="0">
                  <a:solidFill>
                    <a:srgbClr val="000000"/>
                  </a:solidFill>
                  <a:effectLst/>
                  <a:ea typeface="Times New Roman" panose="02020603050405020304" pitchFamily="18" charset="0"/>
                </a:rPr>
              </a:br>
              <a:r>
                <a:rPr lang="fr-FR" sz="1600" dirty="0">
                  <a:solidFill>
                    <a:srgbClr val="000000"/>
                  </a:solidFill>
                  <a:effectLst/>
                  <a:ea typeface="Times New Roman" panose="02020603050405020304" pitchFamily="18" charset="0"/>
                </a:rPr>
                <a:t>les notions </a:t>
              </a:r>
              <a:endParaRPr lang="fr-FR" sz="1600" dirty="0">
                <a:effectLst/>
                <a:latin typeface="Times New Roman" panose="02020603050405020304" pitchFamily="18" charset="0"/>
                <a:ea typeface="Times New Roman" panose="02020603050405020304" pitchFamily="18" charset="0"/>
              </a:endParaRPr>
            </a:p>
            <a:p>
              <a:pPr marL="1348740" algn="r">
                <a:spcAft>
                  <a:spcPts val="0"/>
                </a:spcAft>
              </a:pPr>
              <a:r>
                <a:rPr lang="fr-FR" sz="1600" dirty="0">
                  <a:solidFill>
                    <a:srgbClr val="000000"/>
                  </a:solidFill>
                  <a:effectLst/>
                  <a:ea typeface="Times New Roman" panose="02020603050405020304" pitchFamily="18" charset="0"/>
                </a:rPr>
                <a:t>du savoir</a:t>
              </a:r>
              <a:endParaRPr lang="fr-FR" sz="1600" dirty="0">
                <a:effectLst/>
                <a:latin typeface="Times New Roman" panose="02020603050405020304" pitchFamily="18" charset="0"/>
                <a:ea typeface="Times New Roman" panose="02020603050405020304" pitchFamily="18" charset="0"/>
              </a:endParaRPr>
            </a:p>
          </p:txBody>
        </p:sp>
        <p:sp>
          <p:nvSpPr>
            <p:cNvPr id="23" name="Rectangle à coins arrondis 22">
              <a:extLst>
                <a:ext uri="{FF2B5EF4-FFF2-40B4-BE49-F238E27FC236}">
                  <a16:creationId xmlns:a16="http://schemas.microsoft.com/office/drawing/2014/main" id="{8D95E6A8-8FC3-934F-B0E1-C4895A0959A3}"/>
                </a:ext>
              </a:extLst>
            </p:cNvPr>
            <p:cNvSpPr>
              <a:spLocks noChangeAspect="1"/>
            </p:cNvSpPr>
            <p:nvPr/>
          </p:nvSpPr>
          <p:spPr>
            <a:xfrm>
              <a:off x="3720235" y="3654723"/>
              <a:ext cx="2123474" cy="2162373"/>
            </a:xfrm>
            <a:prstGeom prst="roundRect">
              <a:avLst/>
            </a:prstGeom>
            <a:solidFill>
              <a:schemeClr val="accent6">
                <a:lumMod val="20000"/>
                <a:lumOff val="8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b" anchorCtr="0" forceAA="0" compatLnSpc="1">
              <a:prstTxWarp prst="textNoShape">
                <a:avLst/>
              </a:prstTxWarp>
              <a:noAutofit/>
            </a:bodyPr>
            <a:lstStyle/>
            <a:p>
              <a:pPr algn="r">
                <a:spcAft>
                  <a:spcPts val="0"/>
                </a:spcAft>
              </a:pPr>
              <a:r>
                <a:rPr lang="fr-FR" b="1" i="1" dirty="0">
                  <a:solidFill>
                    <a:srgbClr val="000000"/>
                  </a:solidFill>
                  <a:effectLst/>
                  <a:ea typeface="Times New Roman" panose="02020603050405020304" pitchFamily="18" charset="0"/>
                </a:rPr>
                <a:t>C. COMPOSANTE CULTURELLE</a:t>
              </a:r>
              <a:br>
                <a:rPr lang="fr-FR" b="1" dirty="0">
                  <a:solidFill>
                    <a:srgbClr val="000000"/>
                  </a:solidFill>
                  <a:effectLst/>
                  <a:ea typeface="Times New Roman" panose="02020603050405020304" pitchFamily="18" charset="0"/>
                </a:rPr>
              </a:br>
              <a:r>
                <a:rPr lang="fr-FR" sz="2000" b="1" dirty="0">
                  <a:solidFill>
                    <a:srgbClr val="000000"/>
                  </a:solidFill>
                  <a:effectLst/>
                  <a:ea typeface="Times New Roman" panose="02020603050405020304" pitchFamily="18" charset="0"/>
                </a:rPr>
                <a:t>L’INSTITUTIONNA-LISATION</a:t>
              </a:r>
              <a:br>
                <a:rPr lang="fr-FR" b="1" dirty="0">
                  <a:solidFill>
                    <a:srgbClr val="000000"/>
                  </a:solidFill>
                  <a:effectLst/>
                  <a:ea typeface="Times New Roman" panose="02020603050405020304" pitchFamily="18" charset="0"/>
                </a:rPr>
              </a:br>
              <a:r>
                <a:rPr lang="fr-FR" sz="1600" b="1" dirty="0">
                  <a:solidFill>
                    <a:srgbClr val="000000"/>
                  </a:solidFill>
                  <a:effectLst/>
                  <a:ea typeface="Times New Roman" panose="02020603050405020304" pitchFamily="18" charset="0"/>
                </a:rPr>
                <a:t>Appropriation </a:t>
              </a:r>
              <a:r>
                <a:rPr lang="fr-FR" sz="1600" dirty="0">
                  <a:solidFill>
                    <a:srgbClr val="000000"/>
                  </a:solidFill>
                  <a:effectLst/>
                  <a:ea typeface="Times New Roman" panose="02020603050405020304" pitchFamily="18" charset="0"/>
                </a:rPr>
                <a:t>de savoirs, de compétences</a:t>
              </a:r>
              <a:endParaRPr lang="fr-FR" sz="1600" dirty="0">
                <a:effectLst/>
                <a:latin typeface="Times New Roman" panose="02020603050405020304" pitchFamily="18" charset="0"/>
                <a:ea typeface="Times New Roman" panose="02020603050405020304" pitchFamily="18" charset="0"/>
              </a:endParaRPr>
            </a:p>
          </p:txBody>
        </p:sp>
      </p:grpSp>
      <p:grpSp>
        <p:nvGrpSpPr>
          <p:cNvPr id="27" name="Groupe 26">
            <a:extLst>
              <a:ext uri="{FF2B5EF4-FFF2-40B4-BE49-F238E27FC236}">
                <a16:creationId xmlns:a16="http://schemas.microsoft.com/office/drawing/2014/main" id="{4C90FFF6-CB6A-8E48-8572-3B0225672BC0}"/>
              </a:ext>
            </a:extLst>
          </p:cNvPr>
          <p:cNvGrpSpPr/>
          <p:nvPr/>
        </p:nvGrpSpPr>
        <p:grpSpPr>
          <a:xfrm>
            <a:off x="1387813" y="1672719"/>
            <a:ext cx="9926267" cy="4293295"/>
            <a:chOff x="1432963" y="1232421"/>
            <a:chExt cx="9926267" cy="4293295"/>
          </a:xfrm>
        </p:grpSpPr>
        <p:sp>
          <p:nvSpPr>
            <p:cNvPr id="16" name="Parenthèses 15">
              <a:extLst>
                <a:ext uri="{FF2B5EF4-FFF2-40B4-BE49-F238E27FC236}">
                  <a16:creationId xmlns:a16="http://schemas.microsoft.com/office/drawing/2014/main" id="{70A80898-2BCD-984C-AC78-FC9F3FEC29AD}"/>
                </a:ext>
              </a:extLst>
            </p:cNvPr>
            <p:cNvSpPr/>
            <p:nvPr/>
          </p:nvSpPr>
          <p:spPr>
            <a:xfrm>
              <a:off x="1614258" y="1232421"/>
              <a:ext cx="2447051" cy="1131749"/>
            </a:xfrm>
            <a:prstGeom prst="bracketPair">
              <a:avLst/>
            </a:prstGeom>
            <a:solidFill>
              <a:srgbClr val="DEEBF7">
                <a:alpha val="40000"/>
              </a:srgbClr>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marL="342900" lvl="0" indent="-342900" algn="ctr">
                <a:spcAft>
                  <a:spcPts val="0"/>
                </a:spcAft>
                <a:buSzPts val="900"/>
                <a:buFont typeface="Symbol" pitchFamily="2" charset="2"/>
                <a:buChar char=""/>
              </a:pPr>
              <a:r>
                <a:rPr lang="fr-FR" b="1" i="1" dirty="0">
                  <a:solidFill>
                    <a:srgbClr val="000000"/>
                  </a:solidFill>
                  <a:effectLst/>
                  <a:ea typeface="Calibri" panose="020F0502020204030204" pitchFamily="34" charset="0"/>
                </a:rPr>
                <a:t>L’ENRÔLEMENT</a:t>
              </a:r>
              <a:r>
                <a:rPr lang="fr-FR" i="1" dirty="0">
                  <a:solidFill>
                    <a:srgbClr val="000000"/>
                  </a:solidFill>
                  <a:effectLst/>
                  <a:ea typeface="Calibri" panose="020F0502020204030204" pitchFamily="34" charset="0"/>
                </a:rPr>
                <a:t> </a:t>
              </a:r>
              <a:endParaRPr lang="fr-FR" dirty="0">
                <a:effectLst/>
                <a:latin typeface="Times New Roman" panose="02020603050405020304" pitchFamily="18" charset="0"/>
                <a:ea typeface="Calibri" panose="020F0502020204030204" pitchFamily="34" charset="0"/>
              </a:endParaRPr>
            </a:p>
            <a:p>
              <a:pPr algn="ctr">
                <a:spcAft>
                  <a:spcPts val="0"/>
                </a:spcAft>
              </a:pPr>
              <a:r>
                <a:rPr lang="fr-FR" sz="1600" b="1" i="1" dirty="0">
                  <a:solidFill>
                    <a:srgbClr val="000000"/>
                  </a:solidFill>
                  <a:effectLst/>
                  <a:ea typeface="Times New Roman" panose="02020603050405020304" pitchFamily="18" charset="0"/>
                </a:rPr>
                <a:t>Situation </a:t>
              </a:r>
              <a:r>
                <a:rPr lang="fr-FR" sz="1600" i="1" dirty="0">
                  <a:solidFill>
                    <a:srgbClr val="000000"/>
                  </a:solidFill>
                  <a:effectLst/>
                  <a:ea typeface="Times New Roman" panose="02020603050405020304" pitchFamily="18" charset="0"/>
                </a:rPr>
                <a:t>inaugurale </a:t>
              </a:r>
              <a:r>
                <a:rPr lang="fr-FR" sz="1600" dirty="0">
                  <a:solidFill>
                    <a:srgbClr val="000000"/>
                  </a:solidFill>
                  <a:effectLst/>
                  <a:ea typeface="Times New Roman" panose="02020603050405020304" pitchFamily="18" charset="0"/>
                </a:rPr>
                <a:t>et/ou relance</a:t>
              </a:r>
              <a:endParaRPr lang="fr-FR" sz="1600" dirty="0">
                <a:effectLst/>
                <a:latin typeface="Times New Roman" panose="02020603050405020304" pitchFamily="18" charset="0"/>
                <a:ea typeface="Times New Roman" panose="02020603050405020304" pitchFamily="18" charset="0"/>
              </a:endParaRPr>
            </a:p>
          </p:txBody>
        </p:sp>
        <p:sp>
          <p:nvSpPr>
            <p:cNvPr id="17" name="Parenthèses 16">
              <a:extLst>
                <a:ext uri="{FF2B5EF4-FFF2-40B4-BE49-F238E27FC236}">
                  <a16:creationId xmlns:a16="http://schemas.microsoft.com/office/drawing/2014/main" id="{A1FEFEF1-1470-9841-A09E-6406D650AA68}"/>
                </a:ext>
              </a:extLst>
            </p:cNvPr>
            <p:cNvSpPr/>
            <p:nvPr/>
          </p:nvSpPr>
          <p:spPr>
            <a:xfrm>
              <a:off x="8735537" y="2810902"/>
              <a:ext cx="2623693" cy="1127773"/>
            </a:xfrm>
            <a:prstGeom prst="bracketPair">
              <a:avLst/>
            </a:prstGeom>
            <a:solidFill>
              <a:schemeClr val="accent5">
                <a:lumMod val="40000"/>
                <a:lumOff val="60000"/>
                <a:alpha val="40000"/>
              </a:schemeClr>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marL="228600" indent="-228600" algn="ctr">
                <a:spcAft>
                  <a:spcPts val="0"/>
                </a:spcAft>
              </a:pPr>
              <a:r>
                <a:rPr lang="fr-FR" b="1" i="1" dirty="0">
                  <a:solidFill>
                    <a:srgbClr val="000000"/>
                  </a:solidFill>
                  <a:effectLst/>
                  <a:ea typeface="Times New Roman" panose="02020603050405020304" pitchFamily="18" charset="0"/>
                </a:rPr>
                <a:t>L’ÉLABORATION </a:t>
              </a:r>
            </a:p>
            <a:p>
              <a:pPr marL="228600" indent="-228600" algn="ctr">
                <a:spcAft>
                  <a:spcPts val="0"/>
                </a:spcAft>
              </a:pPr>
              <a:r>
                <a:rPr lang="fr-FR" b="1" i="1" dirty="0">
                  <a:solidFill>
                    <a:srgbClr val="000000"/>
                  </a:solidFill>
                  <a:effectLst/>
                  <a:ea typeface="Times New Roman" panose="02020603050405020304" pitchFamily="18" charset="0"/>
                </a:rPr>
                <a:t>&lt;--&gt;</a:t>
              </a:r>
              <a:br>
                <a:rPr lang="fr-FR" b="1" i="1" dirty="0">
                  <a:solidFill>
                    <a:srgbClr val="000000"/>
                  </a:solidFill>
                  <a:effectLst/>
                  <a:ea typeface="Times New Roman" panose="02020603050405020304" pitchFamily="18" charset="0"/>
                </a:rPr>
              </a:br>
              <a:r>
                <a:rPr lang="fr-FR" b="1" i="1" dirty="0">
                  <a:solidFill>
                    <a:srgbClr val="000000"/>
                  </a:solidFill>
                  <a:effectLst/>
                  <a:ea typeface="Times New Roman" panose="02020603050405020304" pitchFamily="18" charset="0"/>
                </a:rPr>
                <a:t>LA RÉALISATION</a:t>
              </a:r>
              <a:br>
                <a:rPr lang="fr-FR" i="1" dirty="0">
                  <a:solidFill>
                    <a:srgbClr val="000000"/>
                  </a:solidFill>
                  <a:effectLst/>
                  <a:ea typeface="Times New Roman" panose="02020603050405020304" pitchFamily="18" charset="0"/>
                </a:rPr>
              </a:br>
              <a:r>
                <a:rPr lang="fr-FR" sz="1600" i="1" dirty="0">
                  <a:solidFill>
                    <a:srgbClr val="000000"/>
                  </a:solidFill>
                  <a:effectLst/>
                  <a:ea typeface="Times New Roman" panose="02020603050405020304" pitchFamily="18" charset="0"/>
                </a:rPr>
                <a:t>L’ensemble d’une séquence</a:t>
              </a:r>
              <a:endParaRPr lang="fr-FR" sz="1600" dirty="0">
                <a:effectLst/>
                <a:latin typeface="Times New Roman" panose="02020603050405020304" pitchFamily="18" charset="0"/>
                <a:ea typeface="Times New Roman" panose="02020603050405020304" pitchFamily="18" charset="0"/>
              </a:endParaRPr>
            </a:p>
          </p:txBody>
        </p:sp>
        <p:sp>
          <p:nvSpPr>
            <p:cNvPr id="19" name="Parenthèses 18">
              <a:extLst>
                <a:ext uri="{FF2B5EF4-FFF2-40B4-BE49-F238E27FC236}">
                  <a16:creationId xmlns:a16="http://schemas.microsoft.com/office/drawing/2014/main" id="{62C0156D-9179-3F4F-950A-1CA94CD0FEAB}"/>
                </a:ext>
              </a:extLst>
            </p:cNvPr>
            <p:cNvSpPr/>
            <p:nvPr/>
          </p:nvSpPr>
          <p:spPr>
            <a:xfrm>
              <a:off x="1432963" y="4264334"/>
              <a:ext cx="2447051" cy="1147823"/>
            </a:xfrm>
            <a:prstGeom prst="bracketPair">
              <a:avLst/>
            </a:prstGeom>
            <a:solidFill>
              <a:schemeClr val="accent6">
                <a:lumMod val="20000"/>
                <a:lumOff val="80000"/>
                <a:alpha val="4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marL="342900" lvl="0" indent="-342900" algn="ctr">
                <a:spcAft>
                  <a:spcPts val="0"/>
                </a:spcAft>
                <a:buSzPts val="900"/>
                <a:buFont typeface="Symbol" pitchFamily="2" charset="2"/>
                <a:buChar char=""/>
              </a:pPr>
              <a:r>
                <a:rPr lang="fr-FR" b="1" i="1" dirty="0">
                  <a:solidFill>
                    <a:srgbClr val="000000"/>
                  </a:solidFill>
                  <a:effectLst/>
                  <a:ea typeface="Calibri" panose="020F0502020204030204" pitchFamily="34" charset="0"/>
                </a:rPr>
                <a:t>L’ACCULTURATION</a:t>
              </a:r>
              <a:r>
                <a:rPr lang="fr-FR" i="1" dirty="0">
                  <a:solidFill>
                    <a:srgbClr val="000000"/>
                  </a:solidFill>
                  <a:effectLst/>
                  <a:ea typeface="Calibri" panose="020F0502020204030204" pitchFamily="34" charset="0"/>
                </a:rPr>
                <a:t> </a:t>
              </a:r>
              <a:endParaRPr lang="fr-FR" dirty="0">
                <a:effectLst/>
                <a:latin typeface="Times New Roman" panose="02020603050405020304" pitchFamily="18" charset="0"/>
                <a:ea typeface="Calibri" panose="020F0502020204030204" pitchFamily="34" charset="0"/>
              </a:endParaRPr>
            </a:p>
            <a:p>
              <a:pPr algn="ctr">
                <a:spcAft>
                  <a:spcPts val="0"/>
                </a:spcAft>
              </a:pPr>
              <a:r>
                <a:rPr lang="fr-FR" sz="1600" i="1" dirty="0">
                  <a:solidFill>
                    <a:srgbClr val="000000"/>
                  </a:solidFill>
                  <a:effectLst/>
                  <a:ea typeface="Times New Roman" panose="02020603050405020304" pitchFamily="18" charset="0"/>
                </a:rPr>
                <a:t>Aux moments clés pour étayer/cultiver</a:t>
              </a:r>
              <a:endParaRPr lang="fr-FR" sz="1600" dirty="0">
                <a:effectLst/>
                <a:latin typeface="Times New Roman" panose="02020603050405020304" pitchFamily="18" charset="0"/>
                <a:ea typeface="Times New Roman" panose="02020603050405020304" pitchFamily="18" charset="0"/>
              </a:endParaRPr>
            </a:p>
          </p:txBody>
        </p:sp>
        <p:sp>
          <p:nvSpPr>
            <p:cNvPr id="18" name="Parenthèses 17">
              <a:extLst>
                <a:ext uri="{FF2B5EF4-FFF2-40B4-BE49-F238E27FC236}">
                  <a16:creationId xmlns:a16="http://schemas.microsoft.com/office/drawing/2014/main" id="{C5A3734E-4C16-094C-BF4F-DEC6F7AC79D1}"/>
                </a:ext>
              </a:extLst>
            </p:cNvPr>
            <p:cNvSpPr/>
            <p:nvPr/>
          </p:nvSpPr>
          <p:spPr>
            <a:xfrm>
              <a:off x="8120893" y="4306555"/>
              <a:ext cx="2447051" cy="1219161"/>
            </a:xfrm>
            <a:prstGeom prst="bracketPair">
              <a:avLst/>
            </a:prstGeom>
            <a:solidFill>
              <a:srgbClr val="FFD1FF">
                <a:alpha val="40000"/>
              </a:srgbClr>
            </a:solidFill>
            <a:ln w="28575">
              <a:solidFill>
                <a:srgbClr val="D97AE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marL="228600" indent="-228600" algn="ctr">
                <a:spcAft>
                  <a:spcPts val="0"/>
                </a:spcAft>
              </a:pPr>
              <a:r>
                <a:rPr lang="fr-FR" b="1" i="1" dirty="0">
                  <a:solidFill>
                    <a:srgbClr val="000000"/>
                  </a:solidFill>
                  <a:effectLst/>
                  <a:ea typeface="Times New Roman" panose="02020603050405020304" pitchFamily="18" charset="0"/>
                </a:rPr>
                <a:t>L’EXPLICITATION</a:t>
              </a:r>
              <a:endParaRPr lang="fr-FR" dirty="0">
                <a:effectLst/>
                <a:latin typeface="Times New Roman" panose="02020603050405020304" pitchFamily="18" charset="0"/>
                <a:ea typeface="Times New Roman" panose="02020603050405020304" pitchFamily="18" charset="0"/>
              </a:endParaRPr>
            </a:p>
            <a:p>
              <a:pPr algn="ctr">
                <a:spcAft>
                  <a:spcPts val="0"/>
                </a:spcAft>
              </a:pPr>
              <a:r>
                <a:rPr lang="fr-FR" sz="1600" i="1" dirty="0">
                  <a:solidFill>
                    <a:srgbClr val="000000"/>
                  </a:solidFill>
                  <a:effectLst/>
                  <a:ea typeface="Times New Roman" panose="02020603050405020304" pitchFamily="18" charset="0"/>
                </a:rPr>
                <a:t>Aux moments où il y a enjeu et matière à « expliciter »</a:t>
              </a:r>
              <a:endParaRPr lang="fr-FR" sz="1600" dirty="0">
                <a:effectLst/>
                <a:latin typeface="Times New Roman" panose="02020603050405020304" pitchFamily="18" charset="0"/>
                <a:ea typeface="Times New Roman" panose="02020603050405020304" pitchFamily="18" charset="0"/>
              </a:endParaRPr>
            </a:p>
          </p:txBody>
        </p:sp>
      </p:grpSp>
      <p:sp>
        <p:nvSpPr>
          <p:cNvPr id="8" name="Flèche en arc 7">
            <a:extLst>
              <a:ext uri="{FF2B5EF4-FFF2-40B4-BE49-F238E27FC236}">
                <a16:creationId xmlns:a16="http://schemas.microsoft.com/office/drawing/2014/main" id="{029766F5-5030-564D-8A6E-B9E9AFF885D9}"/>
              </a:ext>
            </a:extLst>
          </p:cNvPr>
          <p:cNvSpPr>
            <a:spLocks noChangeAspect="1"/>
          </p:cNvSpPr>
          <p:nvPr/>
        </p:nvSpPr>
        <p:spPr>
          <a:xfrm>
            <a:off x="5042655" y="1597545"/>
            <a:ext cx="3604133" cy="3610015"/>
          </a:xfrm>
          <a:prstGeom prst="circularArrow">
            <a:avLst>
              <a:gd name="adj1" fmla="val 6907"/>
              <a:gd name="adj2" fmla="val 465721"/>
              <a:gd name="adj3" fmla="val 804924"/>
              <a:gd name="adj4" fmla="val 20214481"/>
              <a:gd name="adj5" fmla="val 8058"/>
            </a:avLst>
          </a:prstGeom>
          <a:solidFill>
            <a:schemeClr val="accent5"/>
          </a:solidFill>
          <a:ln w="15875">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fr-FR" sz="1600"/>
          </a:p>
        </p:txBody>
      </p:sp>
      <p:sp>
        <p:nvSpPr>
          <p:cNvPr id="24" name="Rectangle à coins arrondis 23">
            <a:extLst>
              <a:ext uri="{FF2B5EF4-FFF2-40B4-BE49-F238E27FC236}">
                <a16:creationId xmlns:a16="http://schemas.microsoft.com/office/drawing/2014/main" id="{54420FAE-EAD1-D947-9794-7E1EDAB87FE1}"/>
              </a:ext>
            </a:extLst>
          </p:cNvPr>
          <p:cNvSpPr>
            <a:spLocks/>
          </p:cNvSpPr>
          <p:nvPr/>
        </p:nvSpPr>
        <p:spPr>
          <a:xfrm>
            <a:off x="4148200" y="1923037"/>
            <a:ext cx="1631368" cy="679715"/>
          </a:xfrm>
          <a:prstGeom prst="roundRect">
            <a:avLst/>
          </a:prstGeom>
          <a:solidFill>
            <a:schemeClr val="accent5">
              <a:lumMod val="20000"/>
              <a:lumOff val="8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algn="ctr">
              <a:spcAft>
                <a:spcPts val="0"/>
              </a:spcAft>
            </a:pPr>
            <a:r>
              <a:rPr lang="fr-FR" i="1" dirty="0">
                <a:solidFill>
                  <a:srgbClr val="000000"/>
                </a:solidFill>
                <a:effectLst/>
                <a:ea typeface="Times New Roman" panose="02020603050405020304" pitchFamily="18" charset="0"/>
              </a:rPr>
              <a:t>A’. IMPULSION</a:t>
            </a:r>
            <a:endParaRPr lang="fr-FR" dirty="0">
              <a:effectLst/>
              <a:latin typeface="Times New Roman" panose="02020603050405020304" pitchFamily="18" charset="0"/>
              <a:ea typeface="Times New Roman" panose="02020603050405020304" pitchFamily="18" charset="0"/>
            </a:endParaRPr>
          </a:p>
        </p:txBody>
      </p:sp>
      <p:sp>
        <p:nvSpPr>
          <p:cNvPr id="11" name="Flèche en arc 10">
            <a:extLst>
              <a:ext uri="{FF2B5EF4-FFF2-40B4-BE49-F238E27FC236}">
                <a16:creationId xmlns:a16="http://schemas.microsoft.com/office/drawing/2014/main" id="{F7EB6421-917F-F646-9D35-14A11573307F}"/>
              </a:ext>
            </a:extLst>
          </p:cNvPr>
          <p:cNvSpPr>
            <a:spLocks noChangeAspect="1"/>
          </p:cNvSpPr>
          <p:nvPr/>
        </p:nvSpPr>
        <p:spPr>
          <a:xfrm>
            <a:off x="4328796" y="1556898"/>
            <a:ext cx="3604133" cy="3608816"/>
          </a:xfrm>
          <a:prstGeom prst="circularArrow">
            <a:avLst>
              <a:gd name="adj1" fmla="val 6907"/>
              <a:gd name="adj2" fmla="val 465721"/>
              <a:gd name="adj3" fmla="val 16957807"/>
              <a:gd name="adj4" fmla="val 15131519"/>
              <a:gd name="adj5" fmla="val 8058"/>
            </a:avLst>
          </a:prstGeom>
          <a:solidFill>
            <a:schemeClr val="accent5">
              <a:lumMod val="20000"/>
              <a:lumOff val="80000"/>
            </a:schemeClr>
          </a:solidFill>
          <a:ln w="15875">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fr-FR" sz="1600"/>
          </a:p>
        </p:txBody>
      </p:sp>
      <p:grpSp>
        <p:nvGrpSpPr>
          <p:cNvPr id="25" name="Groupe 24">
            <a:extLst>
              <a:ext uri="{FF2B5EF4-FFF2-40B4-BE49-F238E27FC236}">
                <a16:creationId xmlns:a16="http://schemas.microsoft.com/office/drawing/2014/main" id="{24D442BE-5AE5-F942-AACD-0043B7360A9E}"/>
              </a:ext>
            </a:extLst>
          </p:cNvPr>
          <p:cNvGrpSpPr/>
          <p:nvPr/>
        </p:nvGrpSpPr>
        <p:grpSpPr>
          <a:xfrm>
            <a:off x="4390480" y="2046750"/>
            <a:ext cx="3739003" cy="4051777"/>
            <a:chOff x="4390480" y="2046750"/>
            <a:chExt cx="3739003" cy="4051777"/>
          </a:xfrm>
        </p:grpSpPr>
        <p:sp>
          <p:nvSpPr>
            <p:cNvPr id="9" name="Flèche en arc 8">
              <a:extLst>
                <a:ext uri="{FF2B5EF4-FFF2-40B4-BE49-F238E27FC236}">
                  <a16:creationId xmlns:a16="http://schemas.microsoft.com/office/drawing/2014/main" id="{17727585-0944-0C45-97BD-BA7A20B7DE4B}"/>
                </a:ext>
              </a:extLst>
            </p:cNvPr>
            <p:cNvSpPr>
              <a:spLocks noChangeAspect="1"/>
            </p:cNvSpPr>
            <p:nvPr/>
          </p:nvSpPr>
          <p:spPr>
            <a:xfrm>
              <a:off x="4525235" y="2046750"/>
              <a:ext cx="3604248" cy="3610015"/>
            </a:xfrm>
            <a:prstGeom prst="circularArrow">
              <a:avLst>
                <a:gd name="adj1" fmla="val 6907"/>
                <a:gd name="adj2" fmla="val 465721"/>
                <a:gd name="adj3" fmla="val 5947864"/>
                <a:gd name="adj4" fmla="val 4386415"/>
                <a:gd name="adj5" fmla="val 8058"/>
              </a:avLst>
            </a:prstGeom>
            <a:solidFill>
              <a:srgbClr val="D87AEF"/>
            </a:solidFill>
            <a:ln w="15875">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fr-FR" sz="1600"/>
            </a:p>
          </p:txBody>
        </p:sp>
        <p:sp>
          <p:nvSpPr>
            <p:cNvPr id="12" name="Flèche en arc 11">
              <a:extLst>
                <a:ext uri="{FF2B5EF4-FFF2-40B4-BE49-F238E27FC236}">
                  <a16:creationId xmlns:a16="http://schemas.microsoft.com/office/drawing/2014/main" id="{2CA40297-1E4E-2141-AEEB-10536F902AAE}"/>
                </a:ext>
              </a:extLst>
            </p:cNvPr>
            <p:cNvSpPr>
              <a:spLocks noChangeAspect="1"/>
            </p:cNvSpPr>
            <p:nvPr/>
          </p:nvSpPr>
          <p:spPr>
            <a:xfrm rot="5148160">
              <a:off x="4386939" y="2492053"/>
              <a:ext cx="3610015" cy="3602934"/>
            </a:xfrm>
            <a:prstGeom prst="circularArrow">
              <a:avLst>
                <a:gd name="adj1" fmla="val 6907"/>
                <a:gd name="adj2" fmla="val 465721"/>
                <a:gd name="adj3" fmla="val 804924"/>
                <a:gd name="adj4" fmla="val 20214481"/>
                <a:gd name="adj5" fmla="val 8058"/>
              </a:avLst>
            </a:prstGeom>
            <a:solidFill>
              <a:schemeClr val="accent5"/>
            </a:solidFill>
            <a:ln w="15875">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fr-FR" sz="1600"/>
            </a:p>
          </p:txBody>
        </p:sp>
      </p:grpSp>
      <p:grpSp>
        <p:nvGrpSpPr>
          <p:cNvPr id="26" name="Groupe 25">
            <a:extLst>
              <a:ext uri="{FF2B5EF4-FFF2-40B4-BE49-F238E27FC236}">
                <a16:creationId xmlns:a16="http://schemas.microsoft.com/office/drawing/2014/main" id="{5F20D52E-948E-AC46-A4C4-54F50230A539}"/>
              </a:ext>
            </a:extLst>
          </p:cNvPr>
          <p:cNvGrpSpPr/>
          <p:nvPr/>
        </p:nvGrpSpPr>
        <p:grpSpPr>
          <a:xfrm>
            <a:off x="3366735" y="1376173"/>
            <a:ext cx="4681361" cy="3654183"/>
            <a:chOff x="3366735" y="1376173"/>
            <a:chExt cx="4681361" cy="3654183"/>
          </a:xfrm>
        </p:grpSpPr>
        <p:sp>
          <p:nvSpPr>
            <p:cNvPr id="10" name="Flèche en arc 9">
              <a:extLst>
                <a:ext uri="{FF2B5EF4-FFF2-40B4-BE49-F238E27FC236}">
                  <a16:creationId xmlns:a16="http://schemas.microsoft.com/office/drawing/2014/main" id="{142A8B8F-004E-A146-86C1-DD3EADEFC785}"/>
                </a:ext>
              </a:extLst>
            </p:cNvPr>
            <p:cNvSpPr>
              <a:spLocks noChangeAspect="1"/>
            </p:cNvSpPr>
            <p:nvPr/>
          </p:nvSpPr>
          <p:spPr>
            <a:xfrm>
              <a:off x="3874049" y="1376173"/>
              <a:ext cx="3640102" cy="3645984"/>
            </a:xfrm>
            <a:prstGeom prst="circularArrow">
              <a:avLst>
                <a:gd name="adj1" fmla="val 6907"/>
                <a:gd name="adj2" fmla="val 465721"/>
                <a:gd name="adj3" fmla="val 11478216"/>
                <a:gd name="adj4" fmla="val 9357823"/>
                <a:gd name="adj5" fmla="val 8058"/>
              </a:avLst>
            </a:prstGeom>
            <a:solidFill>
              <a:srgbClr val="92D050"/>
            </a:solidFill>
            <a:ln w="15875">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fr-FR" sz="1600"/>
            </a:p>
          </p:txBody>
        </p:sp>
        <p:sp>
          <p:nvSpPr>
            <p:cNvPr id="13" name="Flèche en arc 12">
              <a:extLst>
                <a:ext uri="{FF2B5EF4-FFF2-40B4-BE49-F238E27FC236}">
                  <a16:creationId xmlns:a16="http://schemas.microsoft.com/office/drawing/2014/main" id="{29E6893D-9D0A-6E47-8C27-CC7098E7E4F7}"/>
                </a:ext>
              </a:extLst>
            </p:cNvPr>
            <p:cNvSpPr>
              <a:spLocks noChangeAspect="1"/>
            </p:cNvSpPr>
            <p:nvPr/>
          </p:nvSpPr>
          <p:spPr>
            <a:xfrm rot="10800000">
              <a:off x="3366735" y="1420341"/>
              <a:ext cx="3604133" cy="3610015"/>
            </a:xfrm>
            <a:prstGeom prst="circularArrow">
              <a:avLst>
                <a:gd name="adj1" fmla="val 6907"/>
                <a:gd name="adj2" fmla="val 465721"/>
                <a:gd name="adj3" fmla="val 804924"/>
                <a:gd name="adj4" fmla="val 19837335"/>
                <a:gd name="adj5" fmla="val 8058"/>
              </a:avLst>
            </a:prstGeom>
            <a:solidFill>
              <a:schemeClr val="accent5"/>
            </a:solidFill>
            <a:ln w="15875">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wrap="square">
              <a:noAutofit/>
            </a:bodyPr>
            <a:lstStyle/>
            <a:p>
              <a:endParaRPr lang="fr-FR" sz="1600"/>
            </a:p>
          </p:txBody>
        </p:sp>
        <p:sp>
          <p:nvSpPr>
            <p:cNvPr id="14" name="Flèche en arc 13">
              <a:extLst>
                <a:ext uri="{FF2B5EF4-FFF2-40B4-BE49-F238E27FC236}">
                  <a16:creationId xmlns:a16="http://schemas.microsoft.com/office/drawing/2014/main" id="{E7EEE5D5-5F92-5046-9DF5-F65758F424FD}"/>
                </a:ext>
              </a:extLst>
            </p:cNvPr>
            <p:cNvSpPr>
              <a:spLocks noChangeAspect="1"/>
            </p:cNvSpPr>
            <p:nvPr/>
          </p:nvSpPr>
          <p:spPr>
            <a:xfrm rot="5400000">
              <a:off x="4441621" y="1413165"/>
              <a:ext cx="3610015" cy="3602934"/>
            </a:xfrm>
            <a:prstGeom prst="circularArrow">
              <a:avLst>
                <a:gd name="adj1" fmla="val 6907"/>
                <a:gd name="adj2" fmla="val 465721"/>
                <a:gd name="adj3" fmla="val 5947864"/>
                <a:gd name="adj4" fmla="val 4386415"/>
                <a:gd name="adj5" fmla="val 8058"/>
              </a:avLst>
            </a:prstGeom>
            <a:solidFill>
              <a:srgbClr val="D87AEF"/>
            </a:solidFill>
            <a:ln w="15875">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fr-FR" sz="1600"/>
            </a:p>
          </p:txBody>
        </p:sp>
      </p:grpSp>
      <p:sp>
        <p:nvSpPr>
          <p:cNvPr id="6" name="Rectangle à coins arrondis 5">
            <a:extLst>
              <a:ext uri="{FF2B5EF4-FFF2-40B4-BE49-F238E27FC236}">
                <a16:creationId xmlns:a16="http://schemas.microsoft.com/office/drawing/2014/main" id="{CA76C657-C506-3544-B86D-9645F187E437}"/>
              </a:ext>
            </a:extLst>
          </p:cNvPr>
          <p:cNvSpPr/>
          <p:nvPr/>
        </p:nvSpPr>
        <p:spPr>
          <a:xfrm>
            <a:off x="5154918" y="2886575"/>
            <a:ext cx="2344882" cy="1108777"/>
          </a:xfrm>
          <a:prstGeom prst="roundRect">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FR" sz="2400" b="1" i="1" dirty="0">
                <a:ln w="25400">
                  <a:noFill/>
                </a:ln>
                <a:solidFill>
                  <a:schemeClr val="tx1">
                    <a:lumMod val="65000"/>
                    <a:lumOff val="35000"/>
                  </a:schemeClr>
                </a:solidFill>
                <a:effectLst/>
                <a:ea typeface="Times New Roman" panose="02020603050405020304" pitchFamily="18" charset="0"/>
              </a:rPr>
              <a:t>Objectifs d’apprentissage</a:t>
            </a:r>
            <a:endParaRPr lang="fr-FR" sz="2400" b="1" dirty="0">
              <a:ln w="25400">
                <a:noFill/>
              </a:ln>
              <a:solidFill>
                <a:schemeClr val="tx1">
                  <a:lumMod val="65000"/>
                  <a:lumOff val="35000"/>
                </a:schemeClr>
              </a:solidFill>
              <a:effectLst/>
              <a:latin typeface="Times New Roman" panose="02020603050405020304" pitchFamily="18" charset="0"/>
              <a:ea typeface="Times New Roman" panose="02020603050405020304" pitchFamily="18" charset="0"/>
            </a:endParaRPr>
          </a:p>
          <a:p>
            <a:pPr algn="ctr">
              <a:spcAft>
                <a:spcPts val="0"/>
              </a:spcAft>
            </a:pPr>
            <a:r>
              <a:rPr lang="fr-FR" sz="2400" b="1" i="1" dirty="0">
                <a:ln w="25400">
                  <a:noFill/>
                </a:ln>
                <a:solidFill>
                  <a:schemeClr val="tx1">
                    <a:lumMod val="65000"/>
                    <a:lumOff val="35000"/>
                  </a:schemeClr>
                </a:solidFill>
                <a:effectLst/>
                <a:ea typeface="Times New Roman" panose="02020603050405020304" pitchFamily="18" charset="0"/>
              </a:rPr>
              <a:t>CŒUR DE CIBLE</a:t>
            </a:r>
            <a:endParaRPr lang="fr-FR" sz="2400" b="1" dirty="0">
              <a:ln w="25400">
                <a:noFill/>
              </a:ln>
              <a:solidFill>
                <a:schemeClr val="tx1">
                  <a:lumMod val="65000"/>
                  <a:lumOff val="35000"/>
                </a:schemeClr>
              </a:solidFill>
              <a:effectLst/>
              <a:latin typeface="Times New Roman" panose="02020603050405020304" pitchFamily="18" charset="0"/>
              <a:ea typeface="Times New Roman" panose="02020603050405020304" pitchFamily="18" charset="0"/>
            </a:endParaRPr>
          </a:p>
        </p:txBody>
      </p:sp>
      <p:sp>
        <p:nvSpPr>
          <p:cNvPr id="30" name="ZoneTexte 29">
            <a:extLst>
              <a:ext uri="{FF2B5EF4-FFF2-40B4-BE49-F238E27FC236}">
                <a16:creationId xmlns:a16="http://schemas.microsoft.com/office/drawing/2014/main" id="{BBDF0D54-120E-2343-8848-6DC1F70CF331}"/>
              </a:ext>
            </a:extLst>
          </p:cNvPr>
          <p:cNvSpPr txBox="1"/>
          <p:nvPr/>
        </p:nvSpPr>
        <p:spPr>
          <a:xfrm>
            <a:off x="698706" y="164224"/>
            <a:ext cx="10864311" cy="430887"/>
          </a:xfrm>
          <a:prstGeom prst="rect">
            <a:avLst/>
          </a:prstGeom>
          <a:noFill/>
        </p:spPr>
        <p:txBody>
          <a:bodyPr wrap="square" rtlCol="0">
            <a:spAutoFit/>
          </a:bodyPr>
          <a:lstStyle/>
          <a:p>
            <a:pPr algn="ctr"/>
            <a:r>
              <a:rPr lang="fr-FR" sz="2200" b="1" dirty="0"/>
              <a:t>Une modélisation émergente, dite hybridée </a:t>
            </a:r>
            <a:r>
              <a:rPr lang="fr-FR" sz="2200" dirty="0"/>
              <a:t>(2015)</a:t>
            </a:r>
          </a:p>
        </p:txBody>
      </p:sp>
      <p:sp>
        <p:nvSpPr>
          <p:cNvPr id="2" name="Légende encadrée 2 1">
            <a:extLst>
              <a:ext uri="{FF2B5EF4-FFF2-40B4-BE49-F238E27FC236}">
                <a16:creationId xmlns:a16="http://schemas.microsoft.com/office/drawing/2014/main" id="{FA9775F7-AD0C-C14D-BDBB-93EAE83189BE}"/>
              </a:ext>
            </a:extLst>
          </p:cNvPr>
          <p:cNvSpPr/>
          <p:nvPr/>
        </p:nvSpPr>
        <p:spPr>
          <a:xfrm>
            <a:off x="9564914" y="824547"/>
            <a:ext cx="2380343" cy="904784"/>
          </a:xfrm>
          <a:prstGeom prst="borderCallout2">
            <a:avLst>
              <a:gd name="adj1" fmla="val 18750"/>
              <a:gd name="adj2" fmla="val -8333"/>
              <a:gd name="adj3" fmla="val 18750"/>
              <a:gd name="adj4" fmla="val -16667"/>
              <a:gd name="adj5" fmla="val 101869"/>
              <a:gd name="adj6" fmla="val -119228"/>
            </a:avLst>
          </a:prstGeom>
          <a:solidFill>
            <a:schemeClr val="bg1"/>
          </a:solidFill>
          <a:ln w="38100">
            <a:solidFill>
              <a:schemeClr val="accent5">
                <a:lumMod val="20000"/>
                <a:lumOff val="80000"/>
              </a:schemeClr>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i="1" dirty="0">
                <a:solidFill>
                  <a:schemeClr val="tx1"/>
                </a:solidFill>
              </a:rPr>
              <a:t>Impulser/ré-impulser  dynamique de l’apprentissage</a:t>
            </a:r>
          </a:p>
        </p:txBody>
      </p:sp>
      <p:sp>
        <p:nvSpPr>
          <p:cNvPr id="28" name="Légende encadrée 2 27">
            <a:extLst>
              <a:ext uri="{FF2B5EF4-FFF2-40B4-BE49-F238E27FC236}">
                <a16:creationId xmlns:a16="http://schemas.microsoft.com/office/drawing/2014/main" id="{F9FC9E18-2452-6248-A229-9D0F2CACD1DE}"/>
              </a:ext>
            </a:extLst>
          </p:cNvPr>
          <p:cNvSpPr/>
          <p:nvPr/>
        </p:nvSpPr>
        <p:spPr>
          <a:xfrm>
            <a:off x="9634028" y="2081502"/>
            <a:ext cx="2380343" cy="907896"/>
          </a:xfrm>
          <a:prstGeom prst="borderCallout2">
            <a:avLst>
              <a:gd name="adj1" fmla="val 18750"/>
              <a:gd name="adj2" fmla="val -8333"/>
              <a:gd name="adj3" fmla="val 18750"/>
              <a:gd name="adj4" fmla="val -16667"/>
              <a:gd name="adj5" fmla="val 118707"/>
              <a:gd name="adj6" fmla="val -44837"/>
            </a:avLst>
          </a:prstGeom>
          <a:solidFill>
            <a:schemeClr val="bg1"/>
          </a:solidFill>
          <a:ln w="38100">
            <a:solidFill>
              <a:schemeClr val="accent5"/>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i="1" dirty="0">
                <a:solidFill>
                  <a:schemeClr val="tx1"/>
                </a:solidFill>
              </a:rPr>
              <a:t>Installer/ancrer une activité sensible et réflexive englobante</a:t>
            </a:r>
          </a:p>
        </p:txBody>
      </p:sp>
      <p:sp>
        <p:nvSpPr>
          <p:cNvPr id="31" name="Légende encadrée 2 30">
            <a:extLst>
              <a:ext uri="{FF2B5EF4-FFF2-40B4-BE49-F238E27FC236}">
                <a16:creationId xmlns:a16="http://schemas.microsoft.com/office/drawing/2014/main" id="{E2B2D544-4A78-4346-AE8A-238AA2890998}"/>
              </a:ext>
            </a:extLst>
          </p:cNvPr>
          <p:cNvSpPr/>
          <p:nvPr/>
        </p:nvSpPr>
        <p:spPr>
          <a:xfrm>
            <a:off x="9417295" y="5852455"/>
            <a:ext cx="2380343" cy="928503"/>
          </a:xfrm>
          <a:prstGeom prst="borderCallout2">
            <a:avLst>
              <a:gd name="adj1" fmla="val 18750"/>
              <a:gd name="adj2" fmla="val -8333"/>
              <a:gd name="adj3" fmla="val 18750"/>
              <a:gd name="adj4" fmla="val -16667"/>
              <a:gd name="adj5" fmla="val -60225"/>
              <a:gd name="adj6" fmla="val -110082"/>
            </a:avLst>
          </a:prstGeom>
          <a:solidFill>
            <a:schemeClr val="bg1"/>
          </a:solidFill>
          <a:ln w="38100">
            <a:solidFill>
              <a:srgbClr val="DF55E6"/>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i="1" dirty="0">
                <a:solidFill>
                  <a:schemeClr val="tx1"/>
                </a:solidFill>
              </a:rPr>
              <a:t>Ancrer un raisonnement sur des expériences et des données éprouvées</a:t>
            </a:r>
          </a:p>
        </p:txBody>
      </p:sp>
      <p:sp>
        <p:nvSpPr>
          <p:cNvPr id="32" name="Légende encadrée 2 31">
            <a:extLst>
              <a:ext uri="{FF2B5EF4-FFF2-40B4-BE49-F238E27FC236}">
                <a16:creationId xmlns:a16="http://schemas.microsoft.com/office/drawing/2014/main" id="{B76FC361-9E3E-2845-910F-29CA5315EAE3}"/>
              </a:ext>
            </a:extLst>
          </p:cNvPr>
          <p:cNvSpPr/>
          <p:nvPr/>
        </p:nvSpPr>
        <p:spPr>
          <a:xfrm flipH="1">
            <a:off x="271542" y="3290298"/>
            <a:ext cx="2380343" cy="1088675"/>
          </a:xfrm>
          <a:prstGeom prst="borderCallout2">
            <a:avLst>
              <a:gd name="adj1" fmla="val 18750"/>
              <a:gd name="adj2" fmla="val -8333"/>
              <a:gd name="adj3" fmla="val 18750"/>
              <a:gd name="adj4" fmla="val -16667"/>
              <a:gd name="adj5" fmla="val -14892"/>
              <a:gd name="adj6" fmla="val -55814"/>
            </a:avLst>
          </a:prstGeom>
          <a:solidFill>
            <a:schemeClr val="bg1"/>
          </a:solidFill>
          <a:ln w="38100">
            <a:solidFill>
              <a:srgbClr val="92D05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i="1" dirty="0">
                <a:solidFill>
                  <a:schemeClr val="tx1"/>
                </a:solidFill>
              </a:rPr>
              <a:t>Valider des apprentissages/apporter des savoirs culturellement reliés, situés, institués</a:t>
            </a:r>
          </a:p>
        </p:txBody>
      </p:sp>
      <p:sp>
        <p:nvSpPr>
          <p:cNvPr id="33" name="ZoneTexte 32">
            <a:extLst>
              <a:ext uri="{FF2B5EF4-FFF2-40B4-BE49-F238E27FC236}">
                <a16:creationId xmlns:a16="http://schemas.microsoft.com/office/drawing/2014/main" id="{C2424B9E-D6F6-2B45-B175-7CD83CD61C3D}"/>
              </a:ext>
            </a:extLst>
          </p:cNvPr>
          <p:cNvSpPr txBox="1"/>
          <p:nvPr/>
        </p:nvSpPr>
        <p:spPr>
          <a:xfrm>
            <a:off x="1461714" y="539767"/>
            <a:ext cx="8827041" cy="369332"/>
          </a:xfrm>
          <a:prstGeom prst="rect">
            <a:avLst/>
          </a:prstGeom>
          <a:noFill/>
        </p:spPr>
        <p:txBody>
          <a:bodyPr wrap="square" rtlCol="0">
            <a:spAutoFit/>
          </a:bodyPr>
          <a:lstStyle/>
          <a:p>
            <a:pPr algn="ctr"/>
            <a:r>
              <a:rPr lang="fr-FR" b="1" dirty="0"/>
              <a:t>À quoi correspondent ces « modalités » dans la séquence ?</a:t>
            </a:r>
          </a:p>
        </p:txBody>
      </p:sp>
      <p:sp>
        <p:nvSpPr>
          <p:cNvPr id="34" name="ZoneTexte 33">
            <a:extLst>
              <a:ext uri="{FF2B5EF4-FFF2-40B4-BE49-F238E27FC236}">
                <a16:creationId xmlns:a16="http://schemas.microsoft.com/office/drawing/2014/main" id="{8D30F6BF-FF74-B949-82CB-A266AFC45DB1}"/>
              </a:ext>
            </a:extLst>
          </p:cNvPr>
          <p:cNvSpPr txBox="1"/>
          <p:nvPr/>
        </p:nvSpPr>
        <p:spPr>
          <a:xfrm>
            <a:off x="25358" y="6275737"/>
            <a:ext cx="8665029" cy="369332"/>
          </a:xfrm>
          <a:prstGeom prst="rect">
            <a:avLst/>
          </a:prstGeom>
          <a:noFill/>
        </p:spPr>
        <p:txBody>
          <a:bodyPr wrap="square" rtlCol="0">
            <a:spAutoFit/>
          </a:bodyPr>
          <a:lstStyle/>
          <a:p>
            <a:pPr algn="ctr"/>
            <a:r>
              <a:rPr lang="fr-FR" b="1" dirty="0"/>
              <a:t>Ces modalités sont principalement centrées sur les élèves, comment ils apprennent.</a:t>
            </a:r>
          </a:p>
        </p:txBody>
      </p:sp>
      <p:sp>
        <p:nvSpPr>
          <p:cNvPr id="35" name="ZoneTexte 34">
            <a:extLst>
              <a:ext uri="{FF2B5EF4-FFF2-40B4-BE49-F238E27FC236}">
                <a16:creationId xmlns:a16="http://schemas.microsoft.com/office/drawing/2014/main" id="{17A73EA3-A0D2-424D-888D-ACA63828938C}"/>
              </a:ext>
            </a:extLst>
          </p:cNvPr>
          <p:cNvSpPr txBox="1"/>
          <p:nvPr/>
        </p:nvSpPr>
        <p:spPr>
          <a:xfrm>
            <a:off x="2342533" y="6625297"/>
            <a:ext cx="7971524" cy="230832"/>
          </a:xfrm>
          <a:prstGeom prst="rect">
            <a:avLst/>
          </a:prstGeom>
          <a:noFill/>
        </p:spPr>
        <p:txBody>
          <a:bodyPr wrap="square" rtlCol="0">
            <a:spAutoFit/>
          </a:bodyPr>
          <a:lstStyle/>
          <a:p>
            <a:r>
              <a:rPr lang="fr-FR" sz="900" i="1" dirty="0"/>
              <a:t>C. </a:t>
            </a:r>
            <a:r>
              <a:rPr lang="fr-FR" sz="900" i="1" dirty="0" err="1"/>
              <a:t>Vieaux</a:t>
            </a:r>
            <a:r>
              <a:rPr lang="fr-FR" sz="900" i="1" dirty="0"/>
              <a:t>, IGESR, 15 mars 2023, Centre Pompidou Metz, intervention dans le cadre d’un séminaire des professeurs d’arts plastiques dédié à la problématisation</a:t>
            </a:r>
          </a:p>
        </p:txBody>
      </p:sp>
    </p:spTree>
    <p:extLst>
      <p:ext uri="{BB962C8B-B14F-4D97-AF65-F5344CB8AC3E}">
        <p14:creationId xmlns:p14="http://schemas.microsoft.com/office/powerpoint/2010/main" val="509837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1" name="Groupe 50">
            <a:extLst>
              <a:ext uri="{FF2B5EF4-FFF2-40B4-BE49-F238E27FC236}">
                <a16:creationId xmlns:a16="http://schemas.microsoft.com/office/drawing/2014/main" id="{A926A7C2-0B0F-6543-A505-4F39F35A5618}"/>
              </a:ext>
            </a:extLst>
          </p:cNvPr>
          <p:cNvGrpSpPr/>
          <p:nvPr/>
        </p:nvGrpSpPr>
        <p:grpSpPr>
          <a:xfrm>
            <a:off x="207540" y="-2173484"/>
            <a:ext cx="11702310" cy="7224540"/>
            <a:chOff x="207540" y="-2173484"/>
            <a:chExt cx="11702310" cy="7224540"/>
          </a:xfrm>
        </p:grpSpPr>
        <p:grpSp>
          <p:nvGrpSpPr>
            <p:cNvPr id="46" name="Groupe 45">
              <a:extLst>
                <a:ext uri="{FF2B5EF4-FFF2-40B4-BE49-F238E27FC236}">
                  <a16:creationId xmlns:a16="http://schemas.microsoft.com/office/drawing/2014/main" id="{160D0167-919E-BD4F-A8EC-4418AE1C4E82}"/>
                </a:ext>
              </a:extLst>
            </p:cNvPr>
            <p:cNvGrpSpPr/>
            <p:nvPr/>
          </p:nvGrpSpPr>
          <p:grpSpPr>
            <a:xfrm>
              <a:off x="7001586" y="1734973"/>
              <a:ext cx="4908264" cy="3296452"/>
              <a:chOff x="6707119" y="1687108"/>
              <a:chExt cx="4908264" cy="3296452"/>
            </a:xfrm>
          </p:grpSpPr>
          <p:grpSp>
            <p:nvGrpSpPr>
              <p:cNvPr id="16" name="Groupe 15">
                <a:extLst>
                  <a:ext uri="{FF2B5EF4-FFF2-40B4-BE49-F238E27FC236}">
                    <a16:creationId xmlns:a16="http://schemas.microsoft.com/office/drawing/2014/main" id="{9700E845-5210-1843-B3C2-FF437BDB5D60}"/>
                  </a:ext>
                </a:extLst>
              </p:cNvPr>
              <p:cNvGrpSpPr>
                <a:grpSpLocks noChangeAspect="1"/>
              </p:cNvGrpSpPr>
              <p:nvPr/>
            </p:nvGrpSpPr>
            <p:grpSpPr>
              <a:xfrm>
                <a:off x="7389049" y="1687108"/>
                <a:ext cx="3425126" cy="3296452"/>
                <a:chOff x="1689062" y="227967"/>
                <a:chExt cx="5975334" cy="4607398"/>
              </a:xfrm>
            </p:grpSpPr>
            <p:grpSp>
              <p:nvGrpSpPr>
                <p:cNvPr id="30" name="Groupe 29">
                  <a:extLst>
                    <a:ext uri="{FF2B5EF4-FFF2-40B4-BE49-F238E27FC236}">
                      <a16:creationId xmlns:a16="http://schemas.microsoft.com/office/drawing/2014/main" id="{0646A1B1-4750-4345-8BAC-5603B70702FC}"/>
                    </a:ext>
                  </a:extLst>
                </p:cNvPr>
                <p:cNvGrpSpPr/>
                <p:nvPr/>
              </p:nvGrpSpPr>
              <p:grpSpPr>
                <a:xfrm>
                  <a:off x="1689062" y="227967"/>
                  <a:ext cx="5975334" cy="4607398"/>
                  <a:chOff x="1897450" y="100676"/>
                  <a:chExt cx="5975498" cy="4608000"/>
                </a:xfrm>
              </p:grpSpPr>
              <p:grpSp>
                <p:nvGrpSpPr>
                  <p:cNvPr id="34" name="Groupe 33">
                    <a:extLst>
                      <a:ext uri="{FF2B5EF4-FFF2-40B4-BE49-F238E27FC236}">
                        <a16:creationId xmlns:a16="http://schemas.microsoft.com/office/drawing/2014/main" id="{F49D44EA-0DED-9C45-B868-F62BC85F3ED3}"/>
                      </a:ext>
                    </a:extLst>
                  </p:cNvPr>
                  <p:cNvGrpSpPr/>
                  <p:nvPr/>
                </p:nvGrpSpPr>
                <p:grpSpPr>
                  <a:xfrm>
                    <a:off x="1897450" y="100676"/>
                    <a:ext cx="5975498" cy="4608000"/>
                    <a:chOff x="1498938" y="50716"/>
                    <a:chExt cx="3922174" cy="3025273"/>
                  </a:xfrm>
                </p:grpSpPr>
                <p:sp>
                  <p:nvSpPr>
                    <p:cNvPr id="40" name="Rectangle à coins arrondis 39">
                      <a:extLst>
                        <a:ext uri="{FF2B5EF4-FFF2-40B4-BE49-F238E27FC236}">
                          <a16:creationId xmlns:a16="http://schemas.microsoft.com/office/drawing/2014/main" id="{FE615C89-3CAC-D246-8D78-E75A0B6AA2D3}"/>
                        </a:ext>
                      </a:extLst>
                    </p:cNvPr>
                    <p:cNvSpPr>
                      <a:spLocks noChangeAspect="1"/>
                    </p:cNvSpPr>
                    <p:nvPr/>
                  </p:nvSpPr>
                  <p:spPr>
                    <a:xfrm>
                      <a:off x="1498938" y="50716"/>
                      <a:ext cx="3922174" cy="3025273"/>
                    </a:xfrm>
                    <a:prstGeom prst="roundRect">
                      <a:avLst/>
                    </a:prstGeom>
                    <a:solidFill>
                      <a:schemeClr val="accent5">
                        <a:lumMod val="40000"/>
                        <a:lumOff val="6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t" anchorCtr="0" forceAA="0" compatLnSpc="1">
                      <a:prstTxWarp prst="textNoShape">
                        <a:avLst/>
                      </a:prstTxWarp>
                      <a:noAutofit/>
                    </a:bodyPr>
                    <a:lstStyle/>
                    <a:p>
                      <a:pPr algn="r">
                        <a:spcAft>
                          <a:spcPts val="0"/>
                        </a:spcAft>
                      </a:pPr>
                      <a:r>
                        <a:rPr lang="fr-FR" sz="500" b="1" i="1">
                          <a:solidFill>
                            <a:srgbClr val="000000"/>
                          </a:solidFill>
                          <a:effectLst/>
                          <a:ea typeface="Times New Roman" panose="02020603050405020304" pitchFamily="18" charset="0"/>
                        </a:rPr>
                        <a:t>COMPOSANTE PLASTICIENNE</a:t>
                      </a:r>
                      <a:br>
                        <a:rPr lang="fr-FR" sz="500" b="1">
                          <a:solidFill>
                            <a:srgbClr val="000000"/>
                          </a:solidFill>
                          <a:effectLst/>
                          <a:ea typeface="Times New Roman" panose="02020603050405020304" pitchFamily="18" charset="0"/>
                        </a:rPr>
                      </a:br>
                      <a:r>
                        <a:rPr lang="fr-FR" sz="500" b="1">
                          <a:solidFill>
                            <a:srgbClr val="000000"/>
                          </a:solidFill>
                          <a:effectLst/>
                          <a:ea typeface="Times New Roman" panose="02020603050405020304" pitchFamily="18" charset="0"/>
                        </a:rPr>
                        <a:t>LA PRATIQUE</a:t>
                      </a:r>
                      <a:endParaRPr lang="fr-FR" sz="1200">
                        <a:effectLst/>
                        <a:latin typeface="Times New Roman" panose="02020603050405020304" pitchFamily="18" charset="0"/>
                        <a:ea typeface="Times New Roman" panose="02020603050405020304" pitchFamily="18" charset="0"/>
                      </a:endParaRPr>
                    </a:p>
                    <a:p>
                      <a:pPr>
                        <a:spcAft>
                          <a:spcPts val="0"/>
                        </a:spcAft>
                      </a:pPr>
                      <a:r>
                        <a:rPr lang="fr-FR" sz="500" b="1">
                          <a:solidFill>
                            <a:srgbClr val="000000"/>
                          </a:solidFill>
                          <a:effectLst/>
                          <a:ea typeface="Times New Roman" panose="02020603050405020304" pitchFamily="18" charset="0"/>
                        </a:rPr>
                        <a:t> </a:t>
                      </a:r>
                      <a:endParaRPr lang="fr-FR" sz="1200">
                        <a:effectLst/>
                        <a:latin typeface="Times New Roman" panose="02020603050405020304" pitchFamily="18" charset="0"/>
                        <a:ea typeface="Times New Roman" panose="02020603050405020304" pitchFamily="18" charset="0"/>
                      </a:endParaRPr>
                    </a:p>
                    <a:p>
                      <a:pPr algn="r">
                        <a:spcAft>
                          <a:spcPts val="0"/>
                        </a:spcAft>
                      </a:pPr>
                      <a:r>
                        <a:rPr lang="fr-FR" sz="500" b="1">
                          <a:solidFill>
                            <a:srgbClr val="000000"/>
                          </a:solidFill>
                          <a:effectLst/>
                          <a:ea typeface="Times New Roman" panose="02020603050405020304" pitchFamily="18" charset="0"/>
                        </a:rPr>
                        <a:t>Expérience et exploration </a:t>
                      </a:r>
                      <a:endParaRPr lang="fr-FR" sz="1200">
                        <a:effectLst/>
                        <a:latin typeface="Times New Roman" panose="02020603050405020304" pitchFamily="18" charset="0"/>
                        <a:ea typeface="Times New Roman" panose="02020603050405020304" pitchFamily="18" charset="0"/>
                      </a:endParaRPr>
                    </a:p>
                    <a:p>
                      <a:pPr algn="r">
                        <a:spcAft>
                          <a:spcPts val="0"/>
                        </a:spcAft>
                      </a:pPr>
                      <a:r>
                        <a:rPr lang="fr-FR" sz="500">
                          <a:solidFill>
                            <a:srgbClr val="000000"/>
                          </a:solidFill>
                          <a:effectLst/>
                          <a:ea typeface="Times New Roman" panose="02020603050405020304" pitchFamily="18" charset="0"/>
                        </a:rPr>
                        <a:t>de langages et de techniques, </a:t>
                      </a:r>
                      <a:endParaRPr lang="fr-FR" sz="1200">
                        <a:effectLst/>
                        <a:latin typeface="Times New Roman" panose="02020603050405020304" pitchFamily="18" charset="0"/>
                        <a:ea typeface="Times New Roman" panose="02020603050405020304" pitchFamily="18" charset="0"/>
                      </a:endParaRPr>
                    </a:p>
                    <a:p>
                      <a:pPr algn="r">
                        <a:spcAft>
                          <a:spcPts val="0"/>
                        </a:spcAft>
                      </a:pPr>
                      <a:r>
                        <a:rPr lang="fr-FR" sz="500" b="1">
                          <a:solidFill>
                            <a:srgbClr val="000000"/>
                          </a:solidFill>
                          <a:effectLst/>
                          <a:ea typeface="Times New Roman" panose="02020603050405020304" pitchFamily="18" charset="0"/>
                        </a:rPr>
                        <a:t> </a:t>
                      </a:r>
                      <a:r>
                        <a:rPr lang="fr-FR" sz="500">
                          <a:solidFill>
                            <a:srgbClr val="000000"/>
                          </a:solidFill>
                          <a:effectLst/>
                          <a:ea typeface="Times New Roman" panose="02020603050405020304" pitchFamily="18" charset="0"/>
                        </a:rPr>
                        <a:t>de données et de questions</a:t>
                      </a:r>
                      <a:endParaRPr lang="fr-FR" sz="1200">
                        <a:effectLst/>
                        <a:latin typeface="Times New Roman" panose="02020603050405020304" pitchFamily="18" charset="0"/>
                        <a:ea typeface="Times New Roman" panose="02020603050405020304" pitchFamily="18" charset="0"/>
                      </a:endParaRPr>
                    </a:p>
                  </p:txBody>
                </p:sp>
                <p:grpSp>
                  <p:nvGrpSpPr>
                    <p:cNvPr id="41" name="Groupe 40">
                      <a:extLst>
                        <a:ext uri="{FF2B5EF4-FFF2-40B4-BE49-F238E27FC236}">
                          <a16:creationId xmlns:a16="http://schemas.microsoft.com/office/drawing/2014/main" id="{E5916FF3-192B-6747-8DD2-9CCEF9DE8EBB}"/>
                        </a:ext>
                      </a:extLst>
                    </p:cNvPr>
                    <p:cNvGrpSpPr/>
                    <p:nvPr/>
                  </p:nvGrpSpPr>
                  <p:grpSpPr>
                    <a:xfrm>
                      <a:off x="1674533" y="486560"/>
                      <a:ext cx="2665418" cy="2383498"/>
                      <a:chOff x="1574945" y="377919"/>
                      <a:chExt cx="2665418" cy="2383498"/>
                    </a:xfrm>
                  </p:grpSpPr>
                  <p:sp>
                    <p:nvSpPr>
                      <p:cNvPr id="42" name="Rectangle à coins arrondis 41">
                        <a:extLst>
                          <a:ext uri="{FF2B5EF4-FFF2-40B4-BE49-F238E27FC236}">
                            <a16:creationId xmlns:a16="http://schemas.microsoft.com/office/drawing/2014/main" id="{0F6FD7EF-77B5-AC48-8A10-6C038EFAE8C9}"/>
                          </a:ext>
                        </a:extLst>
                      </p:cNvPr>
                      <p:cNvSpPr>
                        <a:spLocks noChangeAspect="1"/>
                      </p:cNvSpPr>
                      <p:nvPr/>
                    </p:nvSpPr>
                    <p:spPr>
                      <a:xfrm>
                        <a:off x="1574945" y="1465417"/>
                        <a:ext cx="2665418" cy="1296000"/>
                      </a:xfrm>
                      <a:prstGeom prst="roundRect">
                        <a:avLst/>
                      </a:prstGeom>
                      <a:solidFill>
                        <a:srgbClr val="F9CCF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r">
                          <a:spcAft>
                            <a:spcPts val="0"/>
                          </a:spcAft>
                        </a:pPr>
                        <a:r>
                          <a:rPr lang="fr-FR" sz="500" b="1" i="1" dirty="0">
                            <a:solidFill>
                              <a:srgbClr val="000000"/>
                            </a:solidFill>
                            <a:effectLst/>
                            <a:ea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r">
                          <a:spcAft>
                            <a:spcPts val="0"/>
                          </a:spcAft>
                        </a:pPr>
                        <a:r>
                          <a:rPr lang="fr-FR" sz="500" b="1" i="1" dirty="0">
                            <a:solidFill>
                              <a:srgbClr val="000000"/>
                            </a:solidFill>
                            <a:effectLst/>
                            <a:ea typeface="Times New Roman" panose="02020603050405020304" pitchFamily="18" charset="0"/>
                          </a:rPr>
                          <a:t>COMPOSANTE THÉORIQUE</a:t>
                        </a:r>
                        <a:br>
                          <a:rPr lang="fr-FR" sz="500" b="1" dirty="0">
                            <a:solidFill>
                              <a:srgbClr val="000000"/>
                            </a:solidFill>
                            <a:effectLst/>
                            <a:ea typeface="Times New Roman" panose="02020603050405020304" pitchFamily="18" charset="0"/>
                          </a:rPr>
                        </a:br>
                        <a:r>
                          <a:rPr lang="fr-FR" sz="500" b="1" dirty="0">
                            <a:solidFill>
                              <a:srgbClr val="000000"/>
                            </a:solidFill>
                            <a:effectLst/>
                            <a:ea typeface="Times New Roman" panose="02020603050405020304" pitchFamily="18" charset="0"/>
                          </a:rPr>
                          <a:t>LE RECUL RÉFLEXIF</a:t>
                        </a:r>
                        <a:endParaRPr lang="fr-FR" sz="1200" dirty="0">
                          <a:effectLst/>
                          <a:latin typeface="Times New Roman" panose="02020603050405020304" pitchFamily="18" charset="0"/>
                          <a:ea typeface="Times New Roman" panose="02020603050405020304" pitchFamily="18" charset="0"/>
                        </a:endParaRPr>
                      </a:p>
                      <a:p>
                        <a:pPr marL="1348740" algn="r">
                          <a:spcAft>
                            <a:spcPts val="0"/>
                          </a:spcAft>
                        </a:pPr>
                        <a:r>
                          <a:rPr lang="fr-FR" sz="500" b="1" dirty="0">
                            <a:solidFill>
                              <a:srgbClr val="000000"/>
                            </a:solidFill>
                            <a:effectLst/>
                            <a:ea typeface="Times New Roman" panose="02020603050405020304" pitchFamily="18" charset="0"/>
                          </a:rPr>
                          <a:t>Sur</a:t>
                        </a:r>
                        <a:r>
                          <a:rPr lang="fr-FR" sz="500" dirty="0">
                            <a:solidFill>
                              <a:srgbClr val="000000"/>
                            </a:solidFill>
                            <a:effectLst/>
                            <a:ea typeface="Times New Roman" panose="02020603050405020304" pitchFamily="18" charset="0"/>
                          </a:rPr>
                          <a:t> la </a:t>
                        </a:r>
                        <a:br>
                          <a:rPr lang="fr-FR" sz="500" dirty="0">
                            <a:solidFill>
                              <a:srgbClr val="000000"/>
                            </a:solidFill>
                            <a:effectLst/>
                            <a:ea typeface="Times New Roman" panose="02020603050405020304" pitchFamily="18" charset="0"/>
                          </a:rPr>
                        </a:br>
                        <a:r>
                          <a:rPr lang="fr-FR" sz="500" dirty="0">
                            <a:solidFill>
                              <a:srgbClr val="000000"/>
                            </a:solidFill>
                            <a:effectLst/>
                            <a:ea typeface="Times New Roman" panose="02020603050405020304" pitchFamily="18" charset="0"/>
                          </a:rPr>
                          <a:t>pratique, </a:t>
                        </a:r>
                        <a:br>
                          <a:rPr lang="fr-FR" sz="500" dirty="0">
                            <a:solidFill>
                              <a:srgbClr val="000000"/>
                            </a:solidFill>
                            <a:effectLst/>
                            <a:ea typeface="Times New Roman" panose="02020603050405020304" pitchFamily="18" charset="0"/>
                          </a:rPr>
                        </a:br>
                        <a:r>
                          <a:rPr lang="fr-FR" sz="500" dirty="0">
                            <a:solidFill>
                              <a:srgbClr val="000000"/>
                            </a:solidFill>
                            <a:effectLst/>
                            <a:ea typeface="Times New Roman" panose="02020603050405020304" pitchFamily="18" charset="0"/>
                          </a:rPr>
                          <a:t>l’activité, </a:t>
                        </a:r>
                        <a:br>
                          <a:rPr lang="fr-FR" sz="500" dirty="0">
                            <a:solidFill>
                              <a:srgbClr val="000000"/>
                            </a:solidFill>
                            <a:effectLst/>
                            <a:ea typeface="Times New Roman" panose="02020603050405020304" pitchFamily="18" charset="0"/>
                          </a:rPr>
                        </a:br>
                        <a:r>
                          <a:rPr lang="fr-FR" sz="500" dirty="0">
                            <a:solidFill>
                              <a:srgbClr val="000000"/>
                            </a:solidFill>
                            <a:effectLst/>
                            <a:ea typeface="Times New Roman" panose="02020603050405020304" pitchFamily="18" charset="0"/>
                          </a:rPr>
                          <a:t>les notions </a:t>
                        </a:r>
                        <a:endParaRPr lang="fr-FR" sz="1200" dirty="0">
                          <a:effectLst/>
                          <a:latin typeface="Times New Roman" panose="02020603050405020304" pitchFamily="18" charset="0"/>
                          <a:ea typeface="Times New Roman" panose="02020603050405020304" pitchFamily="18" charset="0"/>
                        </a:endParaRPr>
                      </a:p>
                      <a:p>
                        <a:pPr marL="1348740" algn="r">
                          <a:spcAft>
                            <a:spcPts val="0"/>
                          </a:spcAft>
                        </a:pPr>
                        <a:r>
                          <a:rPr lang="fr-FR" sz="500" dirty="0">
                            <a:solidFill>
                              <a:srgbClr val="000000"/>
                            </a:solidFill>
                            <a:effectLst/>
                            <a:ea typeface="Times New Roman" panose="02020603050405020304" pitchFamily="18" charset="0"/>
                          </a:rPr>
                          <a:t>du savoir</a:t>
                        </a:r>
                        <a:endParaRPr lang="fr-FR" sz="1200" dirty="0">
                          <a:effectLst/>
                          <a:latin typeface="Times New Roman" panose="02020603050405020304" pitchFamily="18" charset="0"/>
                          <a:ea typeface="Times New Roman" panose="02020603050405020304" pitchFamily="18" charset="0"/>
                        </a:endParaRPr>
                      </a:p>
                    </p:txBody>
                  </p:sp>
                  <p:sp>
                    <p:nvSpPr>
                      <p:cNvPr id="43" name="Rectangle à coins arrondis 42">
                        <a:extLst>
                          <a:ext uri="{FF2B5EF4-FFF2-40B4-BE49-F238E27FC236}">
                            <a16:creationId xmlns:a16="http://schemas.microsoft.com/office/drawing/2014/main" id="{D47132C4-7E07-F743-BBE5-5967D2BF5B1A}"/>
                          </a:ext>
                        </a:extLst>
                      </p:cNvPr>
                      <p:cNvSpPr>
                        <a:spLocks noChangeAspect="1"/>
                      </p:cNvSpPr>
                      <p:nvPr/>
                    </p:nvSpPr>
                    <p:spPr>
                      <a:xfrm>
                        <a:off x="1726453" y="1813214"/>
                        <a:ext cx="1647028" cy="866121"/>
                      </a:xfrm>
                      <a:prstGeom prst="roundRect">
                        <a:avLst/>
                      </a:prstGeom>
                      <a:solidFill>
                        <a:schemeClr val="accent6">
                          <a:lumMod val="20000"/>
                          <a:lumOff val="8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t" anchorCtr="0" forceAA="0" compatLnSpc="1">
                        <a:prstTxWarp prst="textNoShape">
                          <a:avLst/>
                        </a:prstTxWarp>
                        <a:noAutofit/>
                      </a:bodyPr>
                      <a:lstStyle/>
                      <a:p>
                        <a:pPr algn="r">
                          <a:spcAft>
                            <a:spcPts val="0"/>
                          </a:spcAft>
                        </a:pPr>
                        <a:r>
                          <a:rPr lang="fr-FR" sz="500" b="1" i="1">
                            <a:solidFill>
                              <a:srgbClr val="000000"/>
                            </a:solidFill>
                            <a:effectLst/>
                            <a:ea typeface="Times New Roman" panose="02020603050405020304" pitchFamily="18" charset="0"/>
                          </a:rPr>
                          <a:t>COMPOSANTE CULTURELLE</a:t>
                        </a:r>
                        <a:br>
                          <a:rPr lang="fr-FR" sz="500" b="1">
                            <a:solidFill>
                              <a:srgbClr val="000000"/>
                            </a:solidFill>
                            <a:effectLst/>
                            <a:ea typeface="Times New Roman" panose="02020603050405020304" pitchFamily="18" charset="0"/>
                          </a:rPr>
                        </a:br>
                        <a:r>
                          <a:rPr lang="fr-FR" sz="500" b="1">
                            <a:solidFill>
                              <a:srgbClr val="000000"/>
                            </a:solidFill>
                            <a:effectLst/>
                            <a:ea typeface="Times New Roman" panose="02020603050405020304" pitchFamily="18" charset="0"/>
                          </a:rPr>
                          <a:t>L’INSTITUTIONNALI-SATION</a:t>
                        </a:r>
                        <a:br>
                          <a:rPr lang="fr-FR" sz="500" b="1">
                            <a:solidFill>
                              <a:srgbClr val="000000"/>
                            </a:solidFill>
                            <a:effectLst/>
                            <a:ea typeface="Times New Roman" panose="02020603050405020304" pitchFamily="18" charset="0"/>
                          </a:rPr>
                        </a:br>
                        <a:r>
                          <a:rPr lang="fr-FR" sz="500" b="1">
                            <a:solidFill>
                              <a:srgbClr val="000000"/>
                            </a:solidFill>
                            <a:effectLst/>
                            <a:ea typeface="Times New Roman" panose="02020603050405020304" pitchFamily="18" charset="0"/>
                          </a:rPr>
                          <a:t>Appropriation </a:t>
                        </a:r>
                        <a:r>
                          <a:rPr lang="fr-FR" sz="500">
                            <a:solidFill>
                              <a:srgbClr val="000000"/>
                            </a:solidFill>
                            <a:effectLst/>
                            <a:ea typeface="Times New Roman" panose="02020603050405020304" pitchFamily="18" charset="0"/>
                          </a:rPr>
                          <a:t>de savoirs, de compétences</a:t>
                        </a:r>
                        <a:endParaRPr lang="fr-FR" sz="1200">
                          <a:effectLst/>
                          <a:latin typeface="Times New Roman" panose="02020603050405020304" pitchFamily="18" charset="0"/>
                          <a:ea typeface="Times New Roman" panose="02020603050405020304" pitchFamily="18" charset="0"/>
                        </a:endParaRPr>
                      </a:p>
                    </p:txBody>
                  </p:sp>
                  <p:sp>
                    <p:nvSpPr>
                      <p:cNvPr id="44" name="Rectangle à coins arrondis 43">
                        <a:extLst>
                          <a:ext uri="{FF2B5EF4-FFF2-40B4-BE49-F238E27FC236}">
                            <a16:creationId xmlns:a16="http://schemas.microsoft.com/office/drawing/2014/main" id="{5B79A957-AAD2-6F49-B58A-FAE6039CC80D}"/>
                          </a:ext>
                        </a:extLst>
                      </p:cNvPr>
                      <p:cNvSpPr>
                        <a:spLocks/>
                      </p:cNvSpPr>
                      <p:nvPr/>
                    </p:nvSpPr>
                    <p:spPr>
                      <a:xfrm>
                        <a:off x="2281571" y="377919"/>
                        <a:ext cx="756166" cy="330960"/>
                      </a:xfrm>
                      <a:prstGeom prst="roundRect">
                        <a:avLst/>
                      </a:prstGeom>
                      <a:solidFill>
                        <a:schemeClr val="accent5">
                          <a:lumMod val="20000"/>
                          <a:lumOff val="8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FR" sz="500" i="1">
                            <a:solidFill>
                              <a:srgbClr val="000000"/>
                            </a:solidFill>
                            <a:effectLst/>
                            <a:ea typeface="Times New Roman" panose="02020603050405020304" pitchFamily="18" charset="0"/>
                          </a:rPr>
                          <a:t>IMPULSION</a:t>
                        </a:r>
                        <a:endParaRPr lang="fr-FR" sz="1200">
                          <a:effectLst/>
                          <a:latin typeface="Times New Roman" panose="02020603050405020304" pitchFamily="18" charset="0"/>
                          <a:ea typeface="Times New Roman" panose="02020603050405020304" pitchFamily="18" charset="0"/>
                        </a:endParaRPr>
                      </a:p>
                    </p:txBody>
                  </p:sp>
                </p:grpSp>
              </p:grpSp>
              <p:grpSp>
                <p:nvGrpSpPr>
                  <p:cNvPr id="35" name="Groupe 34">
                    <a:extLst>
                      <a:ext uri="{FF2B5EF4-FFF2-40B4-BE49-F238E27FC236}">
                        <a16:creationId xmlns:a16="http://schemas.microsoft.com/office/drawing/2014/main" id="{5BE4B625-BC4F-9348-AADF-A6BD6A1EB1DC}"/>
                      </a:ext>
                    </a:extLst>
                  </p:cNvPr>
                  <p:cNvGrpSpPr/>
                  <p:nvPr/>
                </p:nvGrpSpPr>
                <p:grpSpPr>
                  <a:xfrm>
                    <a:off x="3019745" y="365480"/>
                    <a:ext cx="4010096" cy="3748736"/>
                    <a:chOff x="252896" y="348831"/>
                    <a:chExt cx="3827379" cy="3577957"/>
                  </a:xfrm>
                </p:grpSpPr>
                <p:sp>
                  <p:nvSpPr>
                    <p:cNvPr id="36" name="Flèche en arc 35">
                      <a:extLst>
                        <a:ext uri="{FF2B5EF4-FFF2-40B4-BE49-F238E27FC236}">
                          <a16:creationId xmlns:a16="http://schemas.microsoft.com/office/drawing/2014/main" id="{5D4FD175-B222-E541-869C-FED1F7263635}"/>
                        </a:ext>
                      </a:extLst>
                    </p:cNvPr>
                    <p:cNvSpPr>
                      <a:spLocks noChangeAspect="1"/>
                    </p:cNvSpPr>
                    <p:nvPr/>
                  </p:nvSpPr>
                  <p:spPr>
                    <a:xfrm>
                      <a:off x="432542" y="449378"/>
                      <a:ext cx="3436063" cy="3436097"/>
                    </a:xfrm>
                    <a:prstGeom prst="circularArrow">
                      <a:avLst>
                        <a:gd name="adj1" fmla="val 6907"/>
                        <a:gd name="adj2" fmla="val 465721"/>
                        <a:gd name="adj3" fmla="val 804924"/>
                        <a:gd name="adj4" fmla="val 20214481"/>
                        <a:gd name="adj5" fmla="val 8058"/>
                      </a:avLst>
                    </a:prstGeom>
                    <a:solidFill>
                      <a:schemeClr val="accent5"/>
                    </a:solidFill>
                    <a:ln w="15875">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fr-FR"/>
                    </a:p>
                  </p:txBody>
                </p:sp>
                <p:sp>
                  <p:nvSpPr>
                    <p:cNvPr id="37" name="Flèche en arc 36">
                      <a:extLst>
                        <a:ext uri="{FF2B5EF4-FFF2-40B4-BE49-F238E27FC236}">
                          <a16:creationId xmlns:a16="http://schemas.microsoft.com/office/drawing/2014/main" id="{0F59C67F-41B9-184A-B5FF-F8FBD712A239}"/>
                        </a:ext>
                      </a:extLst>
                    </p:cNvPr>
                    <p:cNvSpPr>
                      <a:spLocks noChangeAspect="1"/>
                    </p:cNvSpPr>
                    <p:nvPr/>
                  </p:nvSpPr>
                  <p:spPr>
                    <a:xfrm>
                      <a:off x="644211" y="490694"/>
                      <a:ext cx="3436064" cy="3436094"/>
                    </a:xfrm>
                    <a:prstGeom prst="circularArrow">
                      <a:avLst>
                        <a:gd name="adj1" fmla="val 6907"/>
                        <a:gd name="adj2" fmla="val 465721"/>
                        <a:gd name="adj3" fmla="val 5947864"/>
                        <a:gd name="adj4" fmla="val 4386415"/>
                        <a:gd name="adj5" fmla="val 8058"/>
                      </a:avLst>
                    </a:prstGeom>
                    <a:solidFill>
                      <a:srgbClr val="D87AEF"/>
                    </a:solidFill>
                    <a:ln w="15875">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fr-FR"/>
                    </a:p>
                  </p:txBody>
                </p:sp>
                <p:sp>
                  <p:nvSpPr>
                    <p:cNvPr id="38" name="Flèche en arc 37">
                      <a:extLst>
                        <a:ext uri="{FF2B5EF4-FFF2-40B4-BE49-F238E27FC236}">
                          <a16:creationId xmlns:a16="http://schemas.microsoft.com/office/drawing/2014/main" id="{009DF2CD-51B1-2041-B439-590F23428635}"/>
                        </a:ext>
                      </a:extLst>
                    </p:cNvPr>
                    <p:cNvSpPr>
                      <a:spLocks noChangeAspect="1"/>
                    </p:cNvSpPr>
                    <p:nvPr/>
                  </p:nvSpPr>
                  <p:spPr>
                    <a:xfrm>
                      <a:off x="352333" y="348831"/>
                      <a:ext cx="3470424" cy="3470420"/>
                    </a:xfrm>
                    <a:prstGeom prst="circularArrow">
                      <a:avLst>
                        <a:gd name="adj1" fmla="val 6907"/>
                        <a:gd name="adj2" fmla="val 465721"/>
                        <a:gd name="adj3" fmla="val 11478216"/>
                        <a:gd name="adj4" fmla="val 9357823"/>
                        <a:gd name="adj5" fmla="val 8058"/>
                      </a:avLst>
                    </a:prstGeom>
                    <a:solidFill>
                      <a:srgbClr val="92D050"/>
                    </a:solidFill>
                    <a:ln w="15875">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fr-FR"/>
                    </a:p>
                  </p:txBody>
                </p:sp>
                <p:sp>
                  <p:nvSpPr>
                    <p:cNvPr id="39" name="Flèche en arc 38">
                      <a:extLst>
                        <a:ext uri="{FF2B5EF4-FFF2-40B4-BE49-F238E27FC236}">
                          <a16:creationId xmlns:a16="http://schemas.microsoft.com/office/drawing/2014/main" id="{D1EC66C4-C3C7-D344-A00A-79B6E7C61D6C}"/>
                        </a:ext>
                      </a:extLst>
                    </p:cNvPr>
                    <p:cNvSpPr>
                      <a:spLocks noChangeAspect="1"/>
                    </p:cNvSpPr>
                    <p:nvPr/>
                  </p:nvSpPr>
                  <p:spPr>
                    <a:xfrm>
                      <a:off x="252896" y="431518"/>
                      <a:ext cx="3436064" cy="3436048"/>
                    </a:xfrm>
                    <a:prstGeom prst="circularArrow">
                      <a:avLst>
                        <a:gd name="adj1" fmla="val 6907"/>
                        <a:gd name="adj2" fmla="val 465721"/>
                        <a:gd name="adj3" fmla="val 16957807"/>
                        <a:gd name="adj4" fmla="val 15131519"/>
                        <a:gd name="adj5" fmla="val 8058"/>
                      </a:avLst>
                    </a:prstGeom>
                    <a:solidFill>
                      <a:schemeClr val="accent5">
                        <a:lumMod val="20000"/>
                        <a:lumOff val="80000"/>
                      </a:schemeClr>
                    </a:solidFill>
                    <a:ln w="15875">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fr-FR"/>
                    </a:p>
                  </p:txBody>
                </p:sp>
              </p:grpSp>
            </p:grpSp>
            <p:sp>
              <p:nvSpPr>
                <p:cNvPr id="31" name="Flèche en arc 30">
                  <a:extLst>
                    <a:ext uri="{FF2B5EF4-FFF2-40B4-BE49-F238E27FC236}">
                      <a16:creationId xmlns:a16="http://schemas.microsoft.com/office/drawing/2014/main" id="{1B7D6DAF-B9EC-FF43-B4EF-0AFD2B9DAC17}"/>
                    </a:ext>
                  </a:extLst>
                </p:cNvPr>
                <p:cNvSpPr>
                  <a:spLocks noChangeAspect="1"/>
                </p:cNvSpPr>
                <p:nvPr/>
              </p:nvSpPr>
              <p:spPr>
                <a:xfrm rot="5148160">
                  <a:off x="3189925" y="1162272"/>
                  <a:ext cx="3600002" cy="3599635"/>
                </a:xfrm>
                <a:prstGeom prst="circularArrow">
                  <a:avLst>
                    <a:gd name="adj1" fmla="val 6907"/>
                    <a:gd name="adj2" fmla="val 465721"/>
                    <a:gd name="adj3" fmla="val 804924"/>
                    <a:gd name="adj4" fmla="val 20214481"/>
                    <a:gd name="adj5" fmla="val 8058"/>
                  </a:avLst>
                </a:prstGeom>
                <a:solidFill>
                  <a:schemeClr val="accent5"/>
                </a:solidFill>
                <a:ln w="15875">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fr-FR"/>
                </a:p>
              </p:txBody>
            </p:sp>
            <p:sp>
              <p:nvSpPr>
                <p:cNvPr id="32" name="Flèche en arc 31">
                  <a:extLst>
                    <a:ext uri="{FF2B5EF4-FFF2-40B4-BE49-F238E27FC236}">
                      <a16:creationId xmlns:a16="http://schemas.microsoft.com/office/drawing/2014/main" id="{FF6834DC-93B5-F14C-8287-8267B12250C0}"/>
                    </a:ext>
                  </a:extLst>
                </p:cNvPr>
                <p:cNvSpPr>
                  <a:spLocks noChangeAspect="1"/>
                </p:cNvSpPr>
                <p:nvPr/>
              </p:nvSpPr>
              <p:spPr>
                <a:xfrm rot="10800000">
                  <a:off x="2417275" y="579422"/>
                  <a:ext cx="3600001" cy="3599636"/>
                </a:xfrm>
                <a:prstGeom prst="circularArrow">
                  <a:avLst>
                    <a:gd name="adj1" fmla="val 6907"/>
                    <a:gd name="adj2" fmla="val 465721"/>
                    <a:gd name="adj3" fmla="val 804924"/>
                    <a:gd name="adj4" fmla="val 19837335"/>
                    <a:gd name="adj5" fmla="val 8058"/>
                  </a:avLst>
                </a:prstGeom>
                <a:solidFill>
                  <a:schemeClr val="accent5"/>
                </a:solidFill>
                <a:ln w="15875">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wrap="square">
                  <a:noAutofit/>
                </a:bodyPr>
                <a:lstStyle/>
                <a:p>
                  <a:endParaRPr lang="fr-FR"/>
                </a:p>
              </p:txBody>
            </p:sp>
            <p:sp>
              <p:nvSpPr>
                <p:cNvPr id="33" name="Flèche en arc 32">
                  <a:extLst>
                    <a:ext uri="{FF2B5EF4-FFF2-40B4-BE49-F238E27FC236}">
                      <a16:creationId xmlns:a16="http://schemas.microsoft.com/office/drawing/2014/main" id="{2E9FB847-7C50-F340-AB79-F8DA72317611}"/>
                    </a:ext>
                  </a:extLst>
                </p:cNvPr>
                <p:cNvSpPr>
                  <a:spLocks noChangeAspect="1"/>
                </p:cNvSpPr>
                <p:nvPr/>
              </p:nvSpPr>
              <p:spPr>
                <a:xfrm rot="5400000">
                  <a:off x="3482902" y="528513"/>
                  <a:ext cx="3600000" cy="3599633"/>
                </a:xfrm>
                <a:prstGeom prst="circularArrow">
                  <a:avLst>
                    <a:gd name="adj1" fmla="val 6907"/>
                    <a:gd name="adj2" fmla="val 465721"/>
                    <a:gd name="adj3" fmla="val 5947864"/>
                    <a:gd name="adj4" fmla="val 4386415"/>
                    <a:gd name="adj5" fmla="val 8058"/>
                  </a:avLst>
                </a:prstGeom>
                <a:solidFill>
                  <a:srgbClr val="D87AEF"/>
                </a:solidFill>
                <a:ln w="15875">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fr-FR"/>
                </a:p>
              </p:txBody>
            </p:sp>
          </p:grpSp>
          <p:sp>
            <p:nvSpPr>
              <p:cNvPr id="12" name="Parenthèses 11">
                <a:extLst>
                  <a:ext uri="{FF2B5EF4-FFF2-40B4-BE49-F238E27FC236}">
                    <a16:creationId xmlns:a16="http://schemas.microsoft.com/office/drawing/2014/main" id="{4AB36D31-6AEB-E34D-8C8C-52BFA0F3B991}"/>
                  </a:ext>
                </a:extLst>
              </p:cNvPr>
              <p:cNvSpPr>
                <a:spLocks noChangeAspect="1"/>
              </p:cNvSpPr>
              <p:nvPr/>
            </p:nvSpPr>
            <p:spPr>
              <a:xfrm>
                <a:off x="6990104" y="1860528"/>
                <a:ext cx="1069774" cy="602983"/>
              </a:xfrm>
              <a:prstGeom prst="bracketPair">
                <a:avLst/>
              </a:prstGeom>
              <a:solidFill>
                <a:srgbClr val="DEEBF7">
                  <a:alpha val="45000"/>
                </a:srgbClr>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marL="342900" lvl="0" indent="-342900" algn="ctr">
                  <a:spcAft>
                    <a:spcPts val="0"/>
                  </a:spcAft>
                  <a:buSzPts val="900"/>
                  <a:buFont typeface="Symbol" pitchFamily="2" charset="2"/>
                  <a:buChar char=""/>
                </a:pPr>
                <a:r>
                  <a:rPr lang="fr-FR" sz="500" b="1" i="1" dirty="0">
                    <a:solidFill>
                      <a:srgbClr val="000000"/>
                    </a:solidFill>
                    <a:effectLst/>
                    <a:ea typeface="Calibri" panose="020F0502020204030204" pitchFamily="34" charset="0"/>
                  </a:rPr>
                  <a:t>ENROLEMENT</a:t>
                </a:r>
                <a:r>
                  <a:rPr lang="fr-FR" sz="500" i="1" dirty="0">
                    <a:solidFill>
                      <a:srgbClr val="000000"/>
                    </a:solidFill>
                    <a:effectLst/>
                    <a:ea typeface="Calibri" panose="020F0502020204030204" pitchFamily="34" charset="0"/>
                  </a:rPr>
                  <a:t> </a:t>
                </a:r>
                <a:endParaRPr lang="fr-FR" sz="1200" dirty="0">
                  <a:effectLst/>
                  <a:latin typeface="Times New Roman" panose="02020603050405020304" pitchFamily="18" charset="0"/>
                  <a:ea typeface="Calibri" panose="020F0502020204030204" pitchFamily="34" charset="0"/>
                </a:endParaRPr>
              </a:p>
              <a:p>
                <a:pPr algn="ctr">
                  <a:spcAft>
                    <a:spcPts val="0"/>
                  </a:spcAft>
                </a:pPr>
                <a:r>
                  <a:rPr lang="fr-FR" sz="500" b="1" i="1" dirty="0">
                    <a:solidFill>
                      <a:srgbClr val="000000"/>
                    </a:solidFill>
                    <a:effectLst/>
                    <a:ea typeface="Times New Roman" panose="02020603050405020304" pitchFamily="18" charset="0"/>
                  </a:rPr>
                  <a:t>Situation </a:t>
                </a:r>
                <a:r>
                  <a:rPr lang="fr-FR" sz="500" i="1" dirty="0">
                    <a:solidFill>
                      <a:srgbClr val="000000"/>
                    </a:solidFill>
                    <a:effectLst/>
                    <a:ea typeface="Times New Roman" panose="02020603050405020304" pitchFamily="18" charset="0"/>
                  </a:rPr>
                  <a:t>inaugurale </a:t>
                </a:r>
                <a:r>
                  <a:rPr lang="fr-FR" sz="500" dirty="0">
                    <a:solidFill>
                      <a:srgbClr val="000000"/>
                    </a:solidFill>
                    <a:effectLst/>
                    <a:ea typeface="Times New Roman" panose="02020603050405020304" pitchFamily="18" charset="0"/>
                  </a:rPr>
                  <a:t>et/ou </a:t>
                </a:r>
                <a:r>
                  <a:rPr lang="fr-FR" sz="500" b="1" dirty="0">
                    <a:solidFill>
                      <a:srgbClr val="000000"/>
                    </a:solidFill>
                    <a:effectLst/>
                    <a:ea typeface="Times New Roman" panose="02020603050405020304" pitchFamily="18" charset="0"/>
                  </a:rPr>
                  <a:t>relance</a:t>
                </a:r>
                <a:endParaRPr lang="fr-FR" sz="1200" dirty="0">
                  <a:effectLst/>
                  <a:latin typeface="Times New Roman" panose="02020603050405020304" pitchFamily="18" charset="0"/>
                  <a:ea typeface="Times New Roman" panose="02020603050405020304" pitchFamily="18" charset="0"/>
                </a:endParaRPr>
              </a:p>
            </p:txBody>
          </p:sp>
          <p:sp>
            <p:nvSpPr>
              <p:cNvPr id="13" name="Parenthèses 12">
                <a:extLst>
                  <a:ext uri="{FF2B5EF4-FFF2-40B4-BE49-F238E27FC236}">
                    <a16:creationId xmlns:a16="http://schemas.microsoft.com/office/drawing/2014/main" id="{8598592B-A60C-9642-8FF3-2FD00E4973A5}"/>
                  </a:ext>
                </a:extLst>
              </p:cNvPr>
              <p:cNvSpPr>
                <a:spLocks noChangeAspect="1"/>
              </p:cNvSpPr>
              <p:nvPr/>
            </p:nvSpPr>
            <p:spPr>
              <a:xfrm>
                <a:off x="10469196" y="2651877"/>
                <a:ext cx="1146187" cy="753612"/>
              </a:xfrm>
              <a:prstGeom prst="bracketPair">
                <a:avLst/>
              </a:prstGeom>
              <a:solidFill>
                <a:schemeClr val="accent5">
                  <a:lumMod val="40000"/>
                  <a:lumOff val="60000"/>
                  <a:alpha val="45000"/>
                </a:schemeClr>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marL="228600" indent="-228600" algn="ctr">
                  <a:spcAft>
                    <a:spcPts val="0"/>
                  </a:spcAft>
                </a:pPr>
                <a:r>
                  <a:rPr lang="fr-FR" sz="500" b="1" i="1">
                    <a:solidFill>
                      <a:srgbClr val="000000"/>
                    </a:solidFill>
                    <a:effectLst/>
                    <a:ea typeface="Times New Roman" panose="02020603050405020304" pitchFamily="18" charset="0"/>
                  </a:rPr>
                  <a:t>ELABORATION/REALI-SATION</a:t>
                </a:r>
                <a:br>
                  <a:rPr lang="fr-FR" sz="500" i="1">
                    <a:solidFill>
                      <a:srgbClr val="000000"/>
                    </a:solidFill>
                    <a:effectLst/>
                    <a:ea typeface="Times New Roman" panose="02020603050405020304" pitchFamily="18" charset="0"/>
                  </a:rPr>
                </a:br>
                <a:r>
                  <a:rPr lang="fr-FR" sz="500" i="1">
                    <a:solidFill>
                      <a:srgbClr val="000000"/>
                    </a:solidFill>
                    <a:effectLst/>
                    <a:ea typeface="Times New Roman" panose="02020603050405020304" pitchFamily="18" charset="0"/>
                  </a:rPr>
                  <a:t>L’ensemble d’une séquence</a:t>
                </a:r>
                <a:endParaRPr lang="fr-FR" sz="1200">
                  <a:effectLst/>
                  <a:latin typeface="Times New Roman" panose="02020603050405020304" pitchFamily="18" charset="0"/>
                  <a:ea typeface="Times New Roman" panose="02020603050405020304" pitchFamily="18" charset="0"/>
                </a:endParaRPr>
              </a:p>
            </p:txBody>
          </p:sp>
          <p:sp>
            <p:nvSpPr>
              <p:cNvPr id="14" name="Parenthèses 13">
                <a:extLst>
                  <a:ext uri="{FF2B5EF4-FFF2-40B4-BE49-F238E27FC236}">
                    <a16:creationId xmlns:a16="http://schemas.microsoft.com/office/drawing/2014/main" id="{BB1C33E8-D3FC-3C4E-932E-2E6A69A60FD5}"/>
                  </a:ext>
                </a:extLst>
              </p:cNvPr>
              <p:cNvSpPr>
                <a:spLocks noChangeAspect="1"/>
              </p:cNvSpPr>
              <p:nvPr/>
            </p:nvSpPr>
            <p:spPr>
              <a:xfrm>
                <a:off x="9748179" y="3949391"/>
                <a:ext cx="1184393" cy="678378"/>
              </a:xfrm>
              <a:prstGeom prst="bracketPair">
                <a:avLst/>
              </a:prstGeom>
              <a:solidFill>
                <a:srgbClr val="FFD1FF">
                  <a:alpha val="45000"/>
                </a:srgbClr>
              </a:solidFill>
              <a:ln w="28575">
                <a:solidFill>
                  <a:srgbClr val="D97AE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marL="228600" indent="-228600" algn="ctr">
                  <a:spcAft>
                    <a:spcPts val="0"/>
                  </a:spcAft>
                </a:pPr>
                <a:r>
                  <a:rPr lang="fr-FR" sz="500" b="1" i="1">
                    <a:solidFill>
                      <a:srgbClr val="000000"/>
                    </a:solidFill>
                    <a:effectLst/>
                    <a:ea typeface="Times New Roman" panose="02020603050405020304" pitchFamily="18" charset="0"/>
                  </a:rPr>
                  <a:t>EXPLICITATION</a:t>
                </a:r>
                <a:endParaRPr lang="fr-FR" sz="1200">
                  <a:effectLst/>
                  <a:latin typeface="Times New Roman" panose="02020603050405020304" pitchFamily="18" charset="0"/>
                  <a:ea typeface="Times New Roman" panose="02020603050405020304" pitchFamily="18" charset="0"/>
                </a:endParaRPr>
              </a:p>
              <a:p>
                <a:pPr algn="ctr">
                  <a:spcAft>
                    <a:spcPts val="0"/>
                  </a:spcAft>
                </a:pPr>
                <a:r>
                  <a:rPr lang="fr-FR" sz="500" i="1">
                    <a:solidFill>
                      <a:srgbClr val="000000"/>
                    </a:solidFill>
                    <a:effectLst/>
                    <a:ea typeface="Times New Roman" panose="02020603050405020304" pitchFamily="18" charset="0"/>
                  </a:rPr>
                  <a:t>Aux moments où il y a enjeu et matière à « expliciter »</a:t>
                </a:r>
                <a:endParaRPr lang="fr-FR" sz="1200">
                  <a:effectLst/>
                  <a:latin typeface="Times New Roman" panose="02020603050405020304" pitchFamily="18" charset="0"/>
                  <a:ea typeface="Times New Roman" panose="02020603050405020304" pitchFamily="18" charset="0"/>
                </a:endParaRPr>
              </a:p>
            </p:txBody>
          </p:sp>
          <p:sp>
            <p:nvSpPr>
              <p:cNvPr id="15" name="Parenthèses 14">
                <a:extLst>
                  <a:ext uri="{FF2B5EF4-FFF2-40B4-BE49-F238E27FC236}">
                    <a16:creationId xmlns:a16="http://schemas.microsoft.com/office/drawing/2014/main" id="{C01DD0D4-98FB-C941-A5D5-3BFFEDAB7DA6}"/>
                  </a:ext>
                </a:extLst>
              </p:cNvPr>
              <p:cNvSpPr>
                <a:spLocks noChangeAspect="1"/>
              </p:cNvSpPr>
              <p:nvPr/>
            </p:nvSpPr>
            <p:spPr>
              <a:xfrm>
                <a:off x="6707119" y="3971274"/>
                <a:ext cx="1107980" cy="634612"/>
              </a:xfrm>
              <a:prstGeom prst="bracketPair">
                <a:avLst/>
              </a:prstGeom>
              <a:solidFill>
                <a:schemeClr val="accent6">
                  <a:lumMod val="20000"/>
                  <a:lumOff val="80000"/>
                  <a:alpha val="45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marL="342900" lvl="0" indent="-342900" algn="ctr">
                  <a:spcAft>
                    <a:spcPts val="0"/>
                  </a:spcAft>
                  <a:buSzPts val="900"/>
                  <a:buFont typeface="Symbol" pitchFamily="2" charset="2"/>
                  <a:buChar char=""/>
                </a:pPr>
                <a:r>
                  <a:rPr lang="fr-FR" sz="500" b="1" i="1">
                    <a:solidFill>
                      <a:srgbClr val="000000"/>
                    </a:solidFill>
                    <a:effectLst/>
                    <a:ea typeface="Calibri" panose="020F0502020204030204" pitchFamily="34" charset="0"/>
                  </a:rPr>
                  <a:t>ACCULTURATION</a:t>
                </a:r>
                <a:r>
                  <a:rPr lang="fr-FR" sz="500" i="1">
                    <a:solidFill>
                      <a:srgbClr val="000000"/>
                    </a:solidFill>
                    <a:effectLst/>
                    <a:ea typeface="Calibri" panose="020F0502020204030204" pitchFamily="34" charset="0"/>
                  </a:rPr>
                  <a:t> </a:t>
                </a:r>
                <a:endParaRPr lang="fr-FR" sz="1200">
                  <a:effectLst/>
                  <a:latin typeface="Times New Roman" panose="02020603050405020304" pitchFamily="18" charset="0"/>
                  <a:ea typeface="Calibri" panose="020F0502020204030204" pitchFamily="34" charset="0"/>
                </a:endParaRPr>
              </a:p>
              <a:p>
                <a:pPr algn="ctr">
                  <a:spcAft>
                    <a:spcPts val="0"/>
                  </a:spcAft>
                </a:pPr>
                <a:r>
                  <a:rPr lang="fr-FR" sz="500" i="1">
                    <a:solidFill>
                      <a:srgbClr val="000000"/>
                    </a:solidFill>
                    <a:effectLst/>
                    <a:ea typeface="Times New Roman" panose="02020603050405020304" pitchFamily="18" charset="0"/>
                  </a:rPr>
                  <a:t>Aux moments clés pour étayer/cultiver</a:t>
                </a:r>
                <a:endParaRPr lang="fr-FR" sz="1200">
                  <a:effectLst/>
                  <a:latin typeface="Times New Roman" panose="02020603050405020304" pitchFamily="18" charset="0"/>
                  <a:ea typeface="Times New Roman" panose="02020603050405020304" pitchFamily="18" charset="0"/>
                </a:endParaRPr>
              </a:p>
            </p:txBody>
          </p:sp>
          <p:sp>
            <p:nvSpPr>
              <p:cNvPr id="6" name="Rectangle à coins arrondis 5">
                <a:extLst>
                  <a:ext uri="{FF2B5EF4-FFF2-40B4-BE49-F238E27FC236}">
                    <a16:creationId xmlns:a16="http://schemas.microsoft.com/office/drawing/2014/main" id="{8597ACA4-2F05-4540-82C4-39B45CFA0015}"/>
                  </a:ext>
                </a:extLst>
              </p:cNvPr>
              <p:cNvSpPr/>
              <p:nvPr/>
            </p:nvSpPr>
            <p:spPr>
              <a:xfrm>
                <a:off x="8623466" y="2606793"/>
                <a:ext cx="1126431" cy="102446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FR" sz="800" b="1" i="1" dirty="0">
                    <a:solidFill>
                      <a:schemeClr val="tx1"/>
                    </a:solidFill>
                    <a:effectLst/>
                    <a:ea typeface="Times New Roman" panose="02020603050405020304" pitchFamily="18" charset="0"/>
                  </a:rPr>
                  <a:t>Objectifs d’apprentissage</a:t>
                </a:r>
                <a:endParaRPr lang="fr-FR" sz="1200" b="1" dirty="0">
                  <a:solidFill>
                    <a:schemeClr val="tx1"/>
                  </a:solidFill>
                  <a:effectLst/>
                  <a:latin typeface="Times New Roman" panose="02020603050405020304" pitchFamily="18" charset="0"/>
                  <a:ea typeface="Times New Roman" panose="02020603050405020304" pitchFamily="18" charset="0"/>
                </a:endParaRPr>
              </a:p>
              <a:p>
                <a:pPr algn="ctr">
                  <a:spcAft>
                    <a:spcPts val="0"/>
                  </a:spcAft>
                </a:pPr>
                <a:r>
                  <a:rPr lang="fr-FR" sz="800" b="1" i="1" dirty="0">
                    <a:solidFill>
                      <a:schemeClr val="tx1"/>
                    </a:solidFill>
                    <a:effectLst/>
                    <a:ea typeface="Times New Roman" panose="02020603050405020304" pitchFamily="18" charset="0"/>
                  </a:rPr>
                  <a:t>CŒUR DE CIBLE</a:t>
                </a:r>
                <a:endParaRPr lang="fr-FR" sz="1200" b="1" dirty="0">
                  <a:solidFill>
                    <a:schemeClr val="tx1"/>
                  </a:solidFill>
                  <a:effectLst/>
                  <a:latin typeface="Times New Roman" panose="02020603050405020304" pitchFamily="18" charset="0"/>
                  <a:ea typeface="Times New Roman" panose="02020603050405020304" pitchFamily="18" charset="0"/>
                </a:endParaRPr>
              </a:p>
            </p:txBody>
          </p:sp>
        </p:grpSp>
        <p:grpSp>
          <p:nvGrpSpPr>
            <p:cNvPr id="50" name="Groupe 49">
              <a:extLst>
                <a:ext uri="{FF2B5EF4-FFF2-40B4-BE49-F238E27FC236}">
                  <a16:creationId xmlns:a16="http://schemas.microsoft.com/office/drawing/2014/main" id="{7A4532EC-1ECC-5F4A-B9F1-6A942B0654EA}"/>
                </a:ext>
              </a:extLst>
            </p:cNvPr>
            <p:cNvGrpSpPr/>
            <p:nvPr/>
          </p:nvGrpSpPr>
          <p:grpSpPr>
            <a:xfrm>
              <a:off x="207540" y="-2173484"/>
              <a:ext cx="6417297" cy="7224540"/>
              <a:chOff x="223039" y="-2715925"/>
              <a:chExt cx="6417297" cy="7224540"/>
            </a:xfrm>
          </p:grpSpPr>
          <p:sp>
            <p:nvSpPr>
              <p:cNvPr id="47" name="Rectangle 46">
                <a:extLst>
                  <a:ext uri="{FF2B5EF4-FFF2-40B4-BE49-F238E27FC236}">
                    <a16:creationId xmlns:a16="http://schemas.microsoft.com/office/drawing/2014/main" id="{C2D2348B-9683-4C44-AD57-875331723CDC}"/>
                  </a:ext>
                </a:extLst>
              </p:cNvPr>
              <p:cNvSpPr/>
              <p:nvPr/>
            </p:nvSpPr>
            <p:spPr>
              <a:xfrm>
                <a:off x="490060" y="2027533"/>
                <a:ext cx="1521696" cy="1508448"/>
              </a:xfrm>
              <a:prstGeom prst="rect">
                <a:avLst/>
              </a:prstGeom>
              <a:solidFill>
                <a:srgbClr val="FFC3F9">
                  <a:alpha val="50000"/>
                </a:srgbClr>
              </a:solidFill>
              <a:ln>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sz="1200" dirty="0"/>
              </a:p>
            </p:txBody>
          </p:sp>
          <p:sp>
            <p:nvSpPr>
              <p:cNvPr id="48" name="Rectangle 47">
                <a:extLst>
                  <a:ext uri="{FF2B5EF4-FFF2-40B4-BE49-F238E27FC236}">
                    <a16:creationId xmlns:a16="http://schemas.microsoft.com/office/drawing/2014/main" id="{694AA405-9D8E-3648-AF30-CCBF8FF3B6DD}"/>
                  </a:ext>
                </a:extLst>
              </p:cNvPr>
              <p:cNvSpPr/>
              <p:nvPr/>
            </p:nvSpPr>
            <p:spPr>
              <a:xfrm>
                <a:off x="2203208" y="2027533"/>
                <a:ext cx="2755192" cy="1508448"/>
              </a:xfrm>
              <a:prstGeom prst="rect">
                <a:avLst/>
              </a:prstGeom>
              <a:solidFill>
                <a:schemeClr val="accent5">
                  <a:lumMod val="20000"/>
                  <a:lumOff val="80000"/>
                  <a:alpha val="50000"/>
                </a:schemeClr>
              </a:solidFill>
              <a:ln>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sz="1200" dirty="0"/>
              </a:p>
            </p:txBody>
          </p:sp>
          <p:sp>
            <p:nvSpPr>
              <p:cNvPr id="49" name="Rectangle 48">
                <a:extLst>
                  <a:ext uri="{FF2B5EF4-FFF2-40B4-BE49-F238E27FC236}">
                    <a16:creationId xmlns:a16="http://schemas.microsoft.com/office/drawing/2014/main" id="{3CB50117-8E1D-2A4B-8E32-18423F4E296A}"/>
                  </a:ext>
                </a:extLst>
              </p:cNvPr>
              <p:cNvSpPr/>
              <p:nvPr/>
            </p:nvSpPr>
            <p:spPr>
              <a:xfrm>
                <a:off x="5018704" y="2027532"/>
                <a:ext cx="1521694" cy="1508449"/>
              </a:xfrm>
              <a:prstGeom prst="rect">
                <a:avLst/>
              </a:prstGeom>
              <a:solidFill>
                <a:schemeClr val="accent6">
                  <a:lumMod val="20000"/>
                  <a:lumOff val="80000"/>
                  <a:alpha val="50000"/>
                </a:schemeClr>
              </a:solidFill>
              <a:ln>
                <a:solidFill>
                  <a:schemeClr val="accent6"/>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sz="1200"/>
              </a:p>
            </p:txBody>
          </p:sp>
          <p:grpSp>
            <p:nvGrpSpPr>
              <p:cNvPr id="17" name="Groupe 16">
                <a:extLst>
                  <a:ext uri="{FF2B5EF4-FFF2-40B4-BE49-F238E27FC236}">
                    <a16:creationId xmlns:a16="http://schemas.microsoft.com/office/drawing/2014/main" id="{96A6780C-A42D-1B46-9819-C8C29DB2E709}"/>
                  </a:ext>
                </a:extLst>
              </p:cNvPr>
              <p:cNvGrpSpPr>
                <a:grpSpLocks noChangeAspect="1"/>
              </p:cNvGrpSpPr>
              <p:nvPr/>
            </p:nvGrpSpPr>
            <p:grpSpPr>
              <a:xfrm>
                <a:off x="223039" y="-2715925"/>
                <a:ext cx="6417297" cy="7224540"/>
                <a:chOff x="110084" y="-1"/>
                <a:chExt cx="5051271" cy="5631408"/>
              </a:xfrm>
            </p:grpSpPr>
            <p:cxnSp>
              <p:nvCxnSpPr>
                <p:cNvPr id="18" name="Connecteur droit 17">
                  <a:extLst>
                    <a:ext uri="{FF2B5EF4-FFF2-40B4-BE49-F238E27FC236}">
                      <a16:creationId xmlns:a16="http://schemas.microsoft.com/office/drawing/2014/main" id="{87644295-ABB4-834D-B7A4-60D78A5C109B}"/>
                    </a:ext>
                  </a:extLst>
                </p:cNvPr>
                <p:cNvCxnSpPr/>
                <p:nvPr/>
              </p:nvCxnSpPr>
              <p:spPr>
                <a:xfrm>
                  <a:off x="1602966" y="3951286"/>
                  <a:ext cx="0" cy="598007"/>
                </a:xfrm>
                <a:prstGeom prst="line">
                  <a:avLst/>
                </a:prstGeom>
                <a:ln w="22225">
                  <a:solidFill>
                    <a:schemeClr val="tx1">
                      <a:lumMod val="65000"/>
                      <a:lumOff val="35000"/>
                    </a:schemeClr>
                  </a:solidFill>
                  <a:prstDash val="sysDash"/>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19" name="Groupe 18">
                  <a:extLst>
                    <a:ext uri="{FF2B5EF4-FFF2-40B4-BE49-F238E27FC236}">
                      <a16:creationId xmlns:a16="http://schemas.microsoft.com/office/drawing/2014/main" id="{35C9A5D8-363B-F840-890A-A6BB641CFB45}"/>
                    </a:ext>
                  </a:extLst>
                </p:cNvPr>
                <p:cNvGrpSpPr/>
                <p:nvPr/>
              </p:nvGrpSpPr>
              <p:grpSpPr>
                <a:xfrm>
                  <a:off x="110084" y="-1"/>
                  <a:ext cx="5051271" cy="5631408"/>
                  <a:chOff x="110066" y="-1"/>
                  <a:chExt cx="5050431" cy="5632315"/>
                </a:xfrm>
              </p:grpSpPr>
              <p:sp>
                <p:nvSpPr>
                  <p:cNvPr id="20" name="Rectangle 19">
                    <a:extLst>
                      <a:ext uri="{FF2B5EF4-FFF2-40B4-BE49-F238E27FC236}">
                        <a16:creationId xmlns:a16="http://schemas.microsoft.com/office/drawing/2014/main" id="{DE148373-FC57-DC48-B95B-26CC73DECF35}"/>
                      </a:ext>
                    </a:extLst>
                  </p:cNvPr>
                  <p:cNvSpPr/>
                  <p:nvPr/>
                </p:nvSpPr>
                <p:spPr>
                  <a:xfrm>
                    <a:off x="110066" y="-1"/>
                    <a:ext cx="1341204" cy="143771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21" name="Ellipse 20">
                    <a:extLst>
                      <a:ext uri="{FF2B5EF4-FFF2-40B4-BE49-F238E27FC236}">
                        <a16:creationId xmlns:a16="http://schemas.microsoft.com/office/drawing/2014/main" id="{8E8CD07E-A010-7E4E-984C-EA7EFC9B5E30}"/>
                      </a:ext>
                    </a:extLst>
                  </p:cNvPr>
                  <p:cNvSpPr>
                    <a:spLocks/>
                  </p:cNvSpPr>
                  <p:nvPr/>
                </p:nvSpPr>
                <p:spPr>
                  <a:xfrm>
                    <a:off x="421007" y="4174774"/>
                    <a:ext cx="157506" cy="157264"/>
                  </a:xfrm>
                  <a:prstGeom prst="ellipse">
                    <a:avLst/>
                  </a:prstGeom>
                  <a:solidFill>
                    <a:schemeClr val="bg1"/>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22" name="Ellipse 21">
                    <a:extLst>
                      <a:ext uri="{FF2B5EF4-FFF2-40B4-BE49-F238E27FC236}">
                        <a16:creationId xmlns:a16="http://schemas.microsoft.com/office/drawing/2014/main" id="{50183CFB-11B4-F540-B1C9-836EB76E3F0A}"/>
                      </a:ext>
                    </a:extLst>
                  </p:cNvPr>
                  <p:cNvSpPr>
                    <a:spLocks/>
                  </p:cNvSpPr>
                  <p:nvPr/>
                </p:nvSpPr>
                <p:spPr>
                  <a:xfrm>
                    <a:off x="3909273" y="3785308"/>
                    <a:ext cx="913602" cy="912565"/>
                  </a:xfrm>
                  <a:prstGeom prst="ellipse">
                    <a:avLst/>
                  </a:prstGeom>
                  <a:solidFill>
                    <a:schemeClr val="bg1"/>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FR" sz="500" b="1">
                        <a:solidFill>
                          <a:srgbClr val="000000"/>
                        </a:solidFill>
                        <a:effectLst/>
                        <a:ea typeface="Times New Roman" panose="02020603050405020304" pitchFamily="18" charset="0"/>
                      </a:rPr>
                      <a:t> </a:t>
                    </a:r>
                    <a:endParaRPr lang="fr-FR" sz="1200">
                      <a:effectLst/>
                      <a:latin typeface="Times New Roman" panose="02020603050405020304" pitchFamily="18" charset="0"/>
                      <a:ea typeface="Times New Roman" panose="02020603050405020304" pitchFamily="18" charset="0"/>
                    </a:endParaRPr>
                  </a:p>
                </p:txBody>
              </p:sp>
              <p:sp>
                <p:nvSpPr>
                  <p:cNvPr id="23" name="Zone de texte 270">
                    <a:extLst>
                      <a:ext uri="{FF2B5EF4-FFF2-40B4-BE49-F238E27FC236}">
                        <a16:creationId xmlns:a16="http://schemas.microsoft.com/office/drawing/2014/main" id="{2F837AA6-E89A-E94E-BA32-24FF7566FE44}"/>
                      </a:ext>
                    </a:extLst>
                  </p:cNvPr>
                  <p:cNvSpPr txBox="1"/>
                  <p:nvPr/>
                </p:nvSpPr>
                <p:spPr>
                  <a:xfrm>
                    <a:off x="297160" y="5024297"/>
                    <a:ext cx="1416308" cy="54008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fr-FR" sz="500" b="1" dirty="0">
                        <a:solidFill>
                          <a:srgbClr val="000000"/>
                        </a:solidFill>
                        <a:effectLst/>
                        <a:latin typeface="Calibri" panose="020F0502020204030204" pitchFamily="34" charset="0"/>
                        <a:ea typeface="Times New Roman" panose="02020603050405020304" pitchFamily="18" charset="0"/>
                      </a:rPr>
                      <a:t>[ SÉANCE  1 INAUGURALE - -&gt;</a:t>
                    </a:r>
                    <a:endParaRPr lang="fr-FR" sz="1200" dirty="0">
                      <a:effectLst/>
                      <a:latin typeface="Times New Roman" panose="02020603050405020304" pitchFamily="18" charset="0"/>
                      <a:ea typeface="Times New Roman" panose="02020603050405020304" pitchFamily="18" charset="0"/>
                    </a:endParaRPr>
                  </a:p>
                  <a:p>
                    <a:pPr algn="ctr">
                      <a:spcAft>
                        <a:spcPts val="0"/>
                      </a:spcAft>
                    </a:pPr>
                    <a:r>
                      <a:rPr lang="fr-FR" sz="500" b="1" i="1" dirty="0">
                        <a:solidFill>
                          <a:srgbClr val="000000"/>
                        </a:solidFill>
                        <a:effectLst/>
                        <a:latin typeface="Calibri" panose="020F0502020204030204" pitchFamily="34" charset="0"/>
                        <a:ea typeface="Times New Roman" panose="02020603050405020304" pitchFamily="18" charset="0"/>
                      </a:rPr>
                      <a:t>Incitation</a:t>
                    </a:r>
                    <a:endParaRPr lang="fr-FR" sz="1200" dirty="0">
                      <a:effectLst/>
                      <a:latin typeface="Times New Roman" panose="02020603050405020304" pitchFamily="18" charset="0"/>
                      <a:ea typeface="Times New Roman" panose="02020603050405020304" pitchFamily="18" charset="0"/>
                    </a:endParaRPr>
                  </a:p>
                </p:txBody>
              </p:sp>
              <p:sp>
                <p:nvSpPr>
                  <p:cNvPr id="24" name="Zone de texte 271">
                    <a:extLst>
                      <a:ext uri="{FF2B5EF4-FFF2-40B4-BE49-F238E27FC236}">
                        <a16:creationId xmlns:a16="http://schemas.microsoft.com/office/drawing/2014/main" id="{EB04BFB3-5F93-CE4B-8AF8-77CC23ED846D}"/>
                      </a:ext>
                    </a:extLst>
                  </p:cNvPr>
                  <p:cNvSpPr txBox="1"/>
                  <p:nvPr/>
                </p:nvSpPr>
                <p:spPr>
                  <a:xfrm>
                    <a:off x="1602700" y="5036084"/>
                    <a:ext cx="2306573" cy="54008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fr-FR" sz="500" b="1">
                        <a:solidFill>
                          <a:srgbClr val="000000"/>
                        </a:solidFill>
                        <a:effectLst/>
                        <a:latin typeface="Calibri" panose="020F0502020204030204" pitchFamily="34" charset="0"/>
                        <a:ea typeface="Times New Roman" panose="02020603050405020304" pitchFamily="18" charset="0"/>
                      </a:rPr>
                      <a:t>&lt;- - - - SÉANCES CENTRALES 2, 3, 4, etc.  - - - &gt;</a:t>
                    </a:r>
                    <a:endParaRPr lang="fr-FR" sz="1200">
                      <a:effectLst/>
                      <a:latin typeface="Times New Roman" panose="02020603050405020304" pitchFamily="18" charset="0"/>
                      <a:ea typeface="Times New Roman" panose="02020603050405020304" pitchFamily="18" charset="0"/>
                    </a:endParaRPr>
                  </a:p>
                  <a:p>
                    <a:pPr algn="ctr">
                      <a:spcAft>
                        <a:spcPts val="0"/>
                      </a:spcAft>
                    </a:pPr>
                    <a:r>
                      <a:rPr lang="fr-FR" sz="500" b="1" i="1">
                        <a:solidFill>
                          <a:srgbClr val="000000"/>
                        </a:solidFill>
                        <a:effectLst/>
                        <a:latin typeface="Calibri" panose="020F0502020204030204" pitchFamily="34" charset="0"/>
                        <a:ea typeface="Times New Roman" panose="02020603050405020304" pitchFamily="18" charset="0"/>
                      </a:rPr>
                      <a:t>Effectuation</a:t>
                    </a:r>
                    <a:endParaRPr lang="fr-FR" sz="1200">
                      <a:effectLst/>
                      <a:latin typeface="Times New Roman" panose="02020603050405020304" pitchFamily="18" charset="0"/>
                      <a:ea typeface="Times New Roman" panose="02020603050405020304" pitchFamily="18" charset="0"/>
                    </a:endParaRPr>
                  </a:p>
                </p:txBody>
              </p:sp>
              <p:sp>
                <p:nvSpPr>
                  <p:cNvPr id="25" name="Zone de texte 272">
                    <a:extLst>
                      <a:ext uri="{FF2B5EF4-FFF2-40B4-BE49-F238E27FC236}">
                        <a16:creationId xmlns:a16="http://schemas.microsoft.com/office/drawing/2014/main" id="{9ADE21C5-27D7-5048-8481-CEBE25A01E38}"/>
                      </a:ext>
                    </a:extLst>
                  </p:cNvPr>
                  <p:cNvSpPr txBox="1"/>
                  <p:nvPr/>
                </p:nvSpPr>
                <p:spPr>
                  <a:xfrm>
                    <a:off x="3770187" y="5059486"/>
                    <a:ext cx="1390310" cy="57282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fr-FR" sz="500" b="1">
                        <a:solidFill>
                          <a:srgbClr val="000000"/>
                        </a:solidFill>
                        <a:effectLst/>
                        <a:latin typeface="Calibri" panose="020F0502020204030204" pitchFamily="34" charset="0"/>
                        <a:ea typeface="Times New Roman" panose="02020603050405020304" pitchFamily="18" charset="0"/>
                      </a:rPr>
                      <a:t>&lt;- - </a:t>
                    </a:r>
                    <a:r>
                      <a:rPr lang="fr-FR" sz="500" b="1">
                        <a:effectLst/>
                        <a:latin typeface="Calibri" panose="020F0502020204030204" pitchFamily="34" charset="0"/>
                        <a:ea typeface="Times New Roman" panose="02020603050405020304" pitchFamily="18" charset="0"/>
                      </a:rPr>
                      <a:t>S</a:t>
                    </a:r>
                    <a:r>
                      <a:rPr lang="fr-FR" sz="500" b="1">
                        <a:solidFill>
                          <a:srgbClr val="000000"/>
                        </a:solidFill>
                        <a:effectLst/>
                        <a:latin typeface="Calibri" panose="020F0502020204030204" pitchFamily="34" charset="0"/>
                        <a:ea typeface="Times New Roman" panose="02020603050405020304" pitchFamily="18" charset="0"/>
                      </a:rPr>
                      <a:t>É</a:t>
                    </a:r>
                    <a:r>
                      <a:rPr lang="fr-FR" sz="500" b="1">
                        <a:effectLst/>
                        <a:latin typeface="Calibri" panose="020F0502020204030204" pitchFamily="34" charset="0"/>
                        <a:ea typeface="Times New Roman" panose="02020603050405020304" pitchFamily="18" charset="0"/>
                      </a:rPr>
                      <a:t>ANCE CONCLUSIVE ]</a:t>
                    </a:r>
                    <a:endParaRPr lang="fr-FR" sz="1200">
                      <a:effectLst/>
                      <a:latin typeface="Times New Roman" panose="02020603050405020304" pitchFamily="18" charset="0"/>
                      <a:ea typeface="Times New Roman" panose="02020603050405020304" pitchFamily="18" charset="0"/>
                    </a:endParaRPr>
                  </a:p>
                  <a:p>
                    <a:pPr algn="ctr">
                      <a:spcAft>
                        <a:spcPts val="0"/>
                      </a:spcAft>
                    </a:pPr>
                    <a:r>
                      <a:rPr lang="fr-FR" sz="500" b="1" i="1">
                        <a:effectLst/>
                        <a:latin typeface="Calibri" panose="020F0502020204030204" pitchFamily="34" charset="0"/>
                        <a:ea typeface="Times New Roman" panose="02020603050405020304" pitchFamily="18" charset="0"/>
                      </a:rPr>
                      <a:t>Verbalisation + évaluation + </a:t>
                    </a:r>
                    <a:br>
                      <a:rPr lang="fr-FR" sz="500" b="1" i="1">
                        <a:effectLst/>
                        <a:latin typeface="Calibri" panose="020F0502020204030204" pitchFamily="34" charset="0"/>
                        <a:ea typeface="Times New Roman" panose="02020603050405020304" pitchFamily="18" charset="0"/>
                      </a:rPr>
                    </a:br>
                    <a:r>
                      <a:rPr lang="fr-FR" sz="500" b="1" i="1">
                        <a:effectLst/>
                        <a:latin typeface="Calibri" panose="020F0502020204030204" pitchFamily="34" charset="0"/>
                        <a:ea typeface="Times New Roman" panose="02020603050405020304" pitchFamily="18" charset="0"/>
                      </a:rPr>
                      <a:t>champ référentiel</a:t>
                    </a:r>
                    <a:endParaRPr lang="fr-FR" sz="1200">
                      <a:effectLst/>
                      <a:latin typeface="Times New Roman" panose="02020603050405020304" pitchFamily="18" charset="0"/>
                      <a:ea typeface="Times New Roman" panose="02020603050405020304" pitchFamily="18" charset="0"/>
                    </a:endParaRPr>
                  </a:p>
                </p:txBody>
              </p:sp>
              <p:cxnSp>
                <p:nvCxnSpPr>
                  <p:cNvPr id="26" name="Connecteur droit avec flèche 25">
                    <a:extLst>
                      <a:ext uri="{FF2B5EF4-FFF2-40B4-BE49-F238E27FC236}">
                        <a16:creationId xmlns:a16="http://schemas.microsoft.com/office/drawing/2014/main" id="{0756123A-2A3E-CB47-A859-99330F7E6DA3}"/>
                      </a:ext>
                    </a:extLst>
                  </p:cNvPr>
                  <p:cNvCxnSpPr>
                    <a:stCxn id="21" idx="7"/>
                    <a:endCxn id="22" idx="0"/>
                  </p:cNvCxnSpPr>
                  <p:nvPr/>
                </p:nvCxnSpPr>
                <p:spPr>
                  <a:xfrm flipV="1">
                    <a:off x="555446" y="3785307"/>
                    <a:ext cx="3810629" cy="412497"/>
                  </a:xfrm>
                  <a:prstGeom prst="straightConnector1">
                    <a:avLst/>
                  </a:prstGeom>
                  <a:ln w="31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7" name="Connecteur droit avec flèche 26">
                    <a:extLst>
                      <a:ext uri="{FF2B5EF4-FFF2-40B4-BE49-F238E27FC236}">
                        <a16:creationId xmlns:a16="http://schemas.microsoft.com/office/drawing/2014/main" id="{3B2DBFCC-2DB1-6D49-B01D-7BF158C2ACF9}"/>
                      </a:ext>
                    </a:extLst>
                  </p:cNvPr>
                  <p:cNvCxnSpPr/>
                  <p:nvPr/>
                </p:nvCxnSpPr>
                <p:spPr>
                  <a:xfrm>
                    <a:off x="556473" y="4310242"/>
                    <a:ext cx="3808493" cy="389738"/>
                  </a:xfrm>
                  <a:prstGeom prst="straightConnector1">
                    <a:avLst/>
                  </a:prstGeom>
                  <a:ln w="31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8" name="Connecteur droit avec flèche 27">
                    <a:extLst>
                      <a:ext uri="{FF2B5EF4-FFF2-40B4-BE49-F238E27FC236}">
                        <a16:creationId xmlns:a16="http://schemas.microsoft.com/office/drawing/2014/main" id="{D8026B51-5620-4E4E-A73F-CFFE2DA26306}"/>
                      </a:ext>
                    </a:extLst>
                  </p:cNvPr>
                  <p:cNvCxnSpPr/>
                  <p:nvPr/>
                </p:nvCxnSpPr>
                <p:spPr>
                  <a:xfrm>
                    <a:off x="589123" y="4250975"/>
                    <a:ext cx="3347837"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Connecteur droit 28">
                    <a:extLst>
                      <a:ext uri="{FF2B5EF4-FFF2-40B4-BE49-F238E27FC236}">
                        <a16:creationId xmlns:a16="http://schemas.microsoft.com/office/drawing/2014/main" id="{3DBC3100-483C-FE40-855F-A979424E8AB3}"/>
                      </a:ext>
                    </a:extLst>
                  </p:cNvPr>
                  <p:cNvCxnSpPr>
                    <a:stCxn id="22" idx="0"/>
                    <a:endCxn id="22" idx="4"/>
                  </p:cNvCxnSpPr>
                  <p:nvPr/>
                </p:nvCxnSpPr>
                <p:spPr>
                  <a:xfrm>
                    <a:off x="4366074" y="3785308"/>
                    <a:ext cx="0" cy="912565"/>
                  </a:xfrm>
                  <a:prstGeom prst="line">
                    <a:avLst/>
                  </a:prstGeom>
                  <a:ln w="22225">
                    <a:solidFill>
                      <a:schemeClr val="tx1">
                        <a:lumMod val="65000"/>
                        <a:lumOff val="35000"/>
                      </a:schemeClr>
                    </a:solidFill>
                    <a:prstDash val="sysDash"/>
                    <a:headEnd type="triangle"/>
                    <a:tailEnd type="triangle"/>
                  </a:ln>
                </p:spPr>
                <p:style>
                  <a:lnRef idx="1">
                    <a:schemeClr val="accent1"/>
                  </a:lnRef>
                  <a:fillRef idx="0">
                    <a:schemeClr val="accent1"/>
                  </a:fillRef>
                  <a:effectRef idx="0">
                    <a:schemeClr val="accent1"/>
                  </a:effectRef>
                  <a:fontRef idx="minor">
                    <a:schemeClr val="tx1"/>
                  </a:fontRef>
                </p:style>
              </p:cxnSp>
            </p:grpSp>
          </p:grpSp>
        </p:grpSp>
      </p:grpSp>
      <p:sp>
        <p:nvSpPr>
          <p:cNvPr id="52" name="ZoneTexte 51">
            <a:extLst>
              <a:ext uri="{FF2B5EF4-FFF2-40B4-BE49-F238E27FC236}">
                <a16:creationId xmlns:a16="http://schemas.microsoft.com/office/drawing/2014/main" id="{BB1D65B4-F06D-AB48-92FB-94F1A92BDDCA}"/>
              </a:ext>
            </a:extLst>
          </p:cNvPr>
          <p:cNvSpPr txBox="1"/>
          <p:nvPr/>
        </p:nvSpPr>
        <p:spPr>
          <a:xfrm>
            <a:off x="285812" y="202521"/>
            <a:ext cx="11321142" cy="1107996"/>
          </a:xfrm>
          <a:prstGeom prst="rect">
            <a:avLst/>
          </a:prstGeom>
          <a:noFill/>
        </p:spPr>
        <p:txBody>
          <a:bodyPr wrap="square" rtlCol="0">
            <a:spAutoFit/>
          </a:bodyPr>
          <a:lstStyle/>
          <a:p>
            <a:pPr algn="ctr"/>
            <a:r>
              <a:rPr lang="fr-FR" sz="2200" b="1" i="1" dirty="0"/>
              <a:t>PARTIE 2</a:t>
            </a:r>
          </a:p>
          <a:p>
            <a:pPr algn="ctr"/>
            <a:r>
              <a:rPr lang="fr-FR" sz="2200" b="1" dirty="0"/>
              <a:t>Dans l’une et l’autre de ces modélisations, où prime/se concentre le travail de problématisation des savoirs (par le professeur) ? </a:t>
            </a:r>
          </a:p>
        </p:txBody>
      </p:sp>
      <p:grpSp>
        <p:nvGrpSpPr>
          <p:cNvPr id="55" name="Groupe 54">
            <a:extLst>
              <a:ext uri="{FF2B5EF4-FFF2-40B4-BE49-F238E27FC236}">
                <a16:creationId xmlns:a16="http://schemas.microsoft.com/office/drawing/2014/main" id="{2DDE7270-F018-364C-BBC9-4906E48B8852}"/>
              </a:ext>
            </a:extLst>
          </p:cNvPr>
          <p:cNvGrpSpPr/>
          <p:nvPr/>
        </p:nvGrpSpPr>
        <p:grpSpPr>
          <a:xfrm>
            <a:off x="147806" y="2410922"/>
            <a:ext cx="10034428" cy="1717041"/>
            <a:chOff x="147806" y="2410922"/>
            <a:chExt cx="10034428" cy="1717041"/>
          </a:xfrm>
        </p:grpSpPr>
        <p:sp>
          <p:nvSpPr>
            <p:cNvPr id="53" name="Explosion 1 52">
              <a:extLst>
                <a:ext uri="{FF2B5EF4-FFF2-40B4-BE49-F238E27FC236}">
                  <a16:creationId xmlns:a16="http://schemas.microsoft.com/office/drawing/2014/main" id="{F73CD7E8-7C2A-704B-BEA7-DB1FDB35CB51}"/>
                </a:ext>
              </a:extLst>
            </p:cNvPr>
            <p:cNvSpPr>
              <a:spLocks noChangeAspect="1"/>
            </p:cNvSpPr>
            <p:nvPr/>
          </p:nvSpPr>
          <p:spPr>
            <a:xfrm>
              <a:off x="147806" y="2582519"/>
              <a:ext cx="1332000" cy="1545444"/>
            </a:xfrm>
            <a:prstGeom prst="irregularSeal1">
              <a:avLst/>
            </a:prstGeom>
            <a:solidFill>
              <a:schemeClr val="bg1">
                <a:lumMod val="95000"/>
                <a:alpha val="40000"/>
              </a:schemeClr>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Explosion 1 53">
              <a:extLst>
                <a:ext uri="{FF2B5EF4-FFF2-40B4-BE49-F238E27FC236}">
                  <a16:creationId xmlns:a16="http://schemas.microsoft.com/office/drawing/2014/main" id="{298BE9F4-70D7-864B-807D-4D801112A278}"/>
                </a:ext>
              </a:extLst>
            </p:cNvPr>
            <p:cNvSpPr>
              <a:spLocks noChangeAspect="1"/>
            </p:cNvSpPr>
            <p:nvPr/>
          </p:nvSpPr>
          <p:spPr>
            <a:xfrm>
              <a:off x="8706234" y="2410922"/>
              <a:ext cx="1476000" cy="1712520"/>
            </a:xfrm>
            <a:prstGeom prst="irregularSeal1">
              <a:avLst/>
            </a:prstGeom>
            <a:solidFill>
              <a:schemeClr val="bg1">
                <a:lumMod val="95000"/>
                <a:alpha val="40000"/>
              </a:schemeClr>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 name="ZoneTexte 2">
            <a:extLst>
              <a:ext uri="{FF2B5EF4-FFF2-40B4-BE49-F238E27FC236}">
                <a16:creationId xmlns:a16="http://schemas.microsoft.com/office/drawing/2014/main" id="{B25F4BFA-E2C1-4742-94EF-6F4D01EF0BD6}"/>
              </a:ext>
            </a:extLst>
          </p:cNvPr>
          <p:cNvSpPr txBox="1"/>
          <p:nvPr/>
        </p:nvSpPr>
        <p:spPr>
          <a:xfrm>
            <a:off x="501989" y="5039009"/>
            <a:ext cx="11085503" cy="1569660"/>
          </a:xfrm>
          <a:prstGeom prst="rect">
            <a:avLst/>
          </a:prstGeom>
          <a:noFill/>
        </p:spPr>
        <p:txBody>
          <a:bodyPr wrap="square" rtlCol="0">
            <a:spAutoFit/>
          </a:bodyPr>
          <a:lstStyle/>
          <a:p>
            <a:r>
              <a:rPr lang="fr-FR" sz="1600" i="1" dirty="0"/>
              <a:t>➢ Dans la modélisation « linéaire » de la séquence, l’essentiel du travail de problématisation à visée didactique est dédié à la première séance, en l’occurrence à l’élaboration puis au réglage de la mise en activité ;</a:t>
            </a:r>
          </a:p>
          <a:p>
            <a:r>
              <a:rPr lang="fr-FR" sz="1600" i="1" dirty="0"/>
              <a:t>➢ C’est principalement un travail en amont de la séquence, plus précisément de sa première séance.</a:t>
            </a:r>
          </a:p>
          <a:p>
            <a:r>
              <a:rPr lang="fr-FR" sz="1600" i="1" dirty="0"/>
              <a:t>➢ Dans la modélisation « hybridée » de la séquence, le travail à visée didactique porte sur toutes les composantes et les modalités de la séquence ;</a:t>
            </a:r>
          </a:p>
          <a:p>
            <a:r>
              <a:rPr lang="fr-FR" sz="1600" i="1" dirty="0"/>
              <a:t>➢ S’il y a un travail en amont de la séquence, il y en a un également pour et pendant la conduite des séances.</a:t>
            </a:r>
          </a:p>
        </p:txBody>
      </p:sp>
      <p:sp>
        <p:nvSpPr>
          <p:cNvPr id="57" name="ZoneTexte 56">
            <a:extLst>
              <a:ext uri="{FF2B5EF4-FFF2-40B4-BE49-F238E27FC236}">
                <a16:creationId xmlns:a16="http://schemas.microsoft.com/office/drawing/2014/main" id="{581FBA60-5477-C54A-8BE0-4636AE18842F}"/>
              </a:ext>
            </a:extLst>
          </p:cNvPr>
          <p:cNvSpPr txBox="1"/>
          <p:nvPr/>
        </p:nvSpPr>
        <p:spPr>
          <a:xfrm>
            <a:off x="2244892" y="6636711"/>
            <a:ext cx="7971524" cy="230832"/>
          </a:xfrm>
          <a:prstGeom prst="rect">
            <a:avLst/>
          </a:prstGeom>
          <a:noFill/>
        </p:spPr>
        <p:txBody>
          <a:bodyPr wrap="square" rtlCol="0">
            <a:spAutoFit/>
          </a:bodyPr>
          <a:lstStyle/>
          <a:p>
            <a:r>
              <a:rPr lang="fr-FR" sz="900" i="1" dirty="0"/>
              <a:t>C. </a:t>
            </a:r>
            <a:r>
              <a:rPr lang="fr-FR" sz="900" i="1" dirty="0" err="1"/>
              <a:t>Vieaux</a:t>
            </a:r>
            <a:r>
              <a:rPr lang="fr-FR" sz="900" i="1" dirty="0"/>
              <a:t>, IGESR, 15 mars 2023, Centre Pompidou Metz, intervention dans le cadre d’un séminaire des professeurs d’arts plastiques dédié à la problématisation</a:t>
            </a:r>
          </a:p>
        </p:txBody>
      </p:sp>
    </p:spTree>
    <p:extLst>
      <p:ext uri="{BB962C8B-B14F-4D97-AF65-F5344CB8AC3E}">
        <p14:creationId xmlns:p14="http://schemas.microsoft.com/office/powerpoint/2010/main" val="2495138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Groupe 50">
            <a:extLst>
              <a:ext uri="{FF2B5EF4-FFF2-40B4-BE49-F238E27FC236}">
                <a16:creationId xmlns:a16="http://schemas.microsoft.com/office/drawing/2014/main" id="{A926A7C2-0B0F-6543-A505-4F39F35A5618}"/>
              </a:ext>
            </a:extLst>
          </p:cNvPr>
          <p:cNvGrpSpPr/>
          <p:nvPr/>
        </p:nvGrpSpPr>
        <p:grpSpPr>
          <a:xfrm>
            <a:off x="277525" y="-2679384"/>
            <a:ext cx="11702310" cy="7224540"/>
            <a:chOff x="207540" y="-2173484"/>
            <a:chExt cx="11702310" cy="7224540"/>
          </a:xfrm>
        </p:grpSpPr>
        <p:grpSp>
          <p:nvGrpSpPr>
            <p:cNvPr id="46" name="Groupe 45">
              <a:extLst>
                <a:ext uri="{FF2B5EF4-FFF2-40B4-BE49-F238E27FC236}">
                  <a16:creationId xmlns:a16="http://schemas.microsoft.com/office/drawing/2014/main" id="{160D0167-919E-BD4F-A8EC-4418AE1C4E82}"/>
                </a:ext>
              </a:extLst>
            </p:cNvPr>
            <p:cNvGrpSpPr/>
            <p:nvPr/>
          </p:nvGrpSpPr>
          <p:grpSpPr>
            <a:xfrm>
              <a:off x="7001586" y="1734973"/>
              <a:ext cx="4908264" cy="3296452"/>
              <a:chOff x="6707119" y="1687108"/>
              <a:chExt cx="4908264" cy="3296452"/>
            </a:xfrm>
          </p:grpSpPr>
          <p:grpSp>
            <p:nvGrpSpPr>
              <p:cNvPr id="16" name="Groupe 15">
                <a:extLst>
                  <a:ext uri="{FF2B5EF4-FFF2-40B4-BE49-F238E27FC236}">
                    <a16:creationId xmlns:a16="http://schemas.microsoft.com/office/drawing/2014/main" id="{9700E845-5210-1843-B3C2-FF437BDB5D60}"/>
                  </a:ext>
                </a:extLst>
              </p:cNvPr>
              <p:cNvGrpSpPr>
                <a:grpSpLocks noChangeAspect="1"/>
              </p:cNvGrpSpPr>
              <p:nvPr/>
            </p:nvGrpSpPr>
            <p:grpSpPr>
              <a:xfrm>
                <a:off x="7389049" y="1687108"/>
                <a:ext cx="3425126" cy="3296452"/>
                <a:chOff x="1689062" y="227967"/>
                <a:chExt cx="5975334" cy="4607398"/>
              </a:xfrm>
            </p:grpSpPr>
            <p:grpSp>
              <p:nvGrpSpPr>
                <p:cNvPr id="30" name="Groupe 29">
                  <a:extLst>
                    <a:ext uri="{FF2B5EF4-FFF2-40B4-BE49-F238E27FC236}">
                      <a16:creationId xmlns:a16="http://schemas.microsoft.com/office/drawing/2014/main" id="{0646A1B1-4750-4345-8BAC-5603B70702FC}"/>
                    </a:ext>
                  </a:extLst>
                </p:cNvPr>
                <p:cNvGrpSpPr/>
                <p:nvPr/>
              </p:nvGrpSpPr>
              <p:grpSpPr>
                <a:xfrm>
                  <a:off x="1689062" y="227967"/>
                  <a:ext cx="5975334" cy="4607398"/>
                  <a:chOff x="1897450" y="100676"/>
                  <a:chExt cx="5975498" cy="4608000"/>
                </a:xfrm>
              </p:grpSpPr>
              <p:grpSp>
                <p:nvGrpSpPr>
                  <p:cNvPr id="34" name="Groupe 33">
                    <a:extLst>
                      <a:ext uri="{FF2B5EF4-FFF2-40B4-BE49-F238E27FC236}">
                        <a16:creationId xmlns:a16="http://schemas.microsoft.com/office/drawing/2014/main" id="{F49D44EA-0DED-9C45-B868-F62BC85F3ED3}"/>
                      </a:ext>
                    </a:extLst>
                  </p:cNvPr>
                  <p:cNvGrpSpPr/>
                  <p:nvPr/>
                </p:nvGrpSpPr>
                <p:grpSpPr>
                  <a:xfrm>
                    <a:off x="1897450" y="100676"/>
                    <a:ext cx="5975498" cy="4608000"/>
                    <a:chOff x="1498938" y="50716"/>
                    <a:chExt cx="3922174" cy="3025273"/>
                  </a:xfrm>
                </p:grpSpPr>
                <p:sp>
                  <p:nvSpPr>
                    <p:cNvPr id="40" name="Rectangle à coins arrondis 39">
                      <a:extLst>
                        <a:ext uri="{FF2B5EF4-FFF2-40B4-BE49-F238E27FC236}">
                          <a16:creationId xmlns:a16="http://schemas.microsoft.com/office/drawing/2014/main" id="{FE615C89-3CAC-D246-8D78-E75A0B6AA2D3}"/>
                        </a:ext>
                      </a:extLst>
                    </p:cNvPr>
                    <p:cNvSpPr>
                      <a:spLocks noChangeAspect="1"/>
                    </p:cNvSpPr>
                    <p:nvPr/>
                  </p:nvSpPr>
                  <p:spPr>
                    <a:xfrm>
                      <a:off x="1498938" y="50716"/>
                      <a:ext cx="3922174" cy="3025273"/>
                    </a:xfrm>
                    <a:prstGeom prst="roundRect">
                      <a:avLst/>
                    </a:prstGeom>
                    <a:solidFill>
                      <a:schemeClr val="accent5">
                        <a:lumMod val="40000"/>
                        <a:lumOff val="6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t" anchorCtr="0" forceAA="0" compatLnSpc="1">
                      <a:prstTxWarp prst="textNoShape">
                        <a:avLst/>
                      </a:prstTxWarp>
                      <a:noAutofit/>
                    </a:bodyPr>
                    <a:lstStyle/>
                    <a:p>
                      <a:pPr algn="r">
                        <a:spcAft>
                          <a:spcPts val="0"/>
                        </a:spcAft>
                      </a:pPr>
                      <a:r>
                        <a:rPr lang="fr-FR" sz="500" b="1" i="1">
                          <a:solidFill>
                            <a:srgbClr val="000000"/>
                          </a:solidFill>
                          <a:effectLst/>
                          <a:ea typeface="Times New Roman" panose="02020603050405020304" pitchFamily="18" charset="0"/>
                        </a:rPr>
                        <a:t>COMPOSANTE PLASTICIENNE</a:t>
                      </a:r>
                      <a:br>
                        <a:rPr lang="fr-FR" sz="500" b="1">
                          <a:solidFill>
                            <a:srgbClr val="000000"/>
                          </a:solidFill>
                          <a:effectLst/>
                          <a:ea typeface="Times New Roman" panose="02020603050405020304" pitchFamily="18" charset="0"/>
                        </a:rPr>
                      </a:br>
                      <a:r>
                        <a:rPr lang="fr-FR" sz="500" b="1">
                          <a:solidFill>
                            <a:srgbClr val="000000"/>
                          </a:solidFill>
                          <a:effectLst/>
                          <a:ea typeface="Times New Roman" panose="02020603050405020304" pitchFamily="18" charset="0"/>
                        </a:rPr>
                        <a:t>LA PRATIQUE</a:t>
                      </a:r>
                      <a:endParaRPr lang="fr-FR" sz="1200">
                        <a:effectLst/>
                        <a:latin typeface="Times New Roman" panose="02020603050405020304" pitchFamily="18" charset="0"/>
                        <a:ea typeface="Times New Roman" panose="02020603050405020304" pitchFamily="18" charset="0"/>
                      </a:endParaRPr>
                    </a:p>
                    <a:p>
                      <a:pPr>
                        <a:spcAft>
                          <a:spcPts val="0"/>
                        </a:spcAft>
                      </a:pPr>
                      <a:r>
                        <a:rPr lang="fr-FR" sz="500" b="1">
                          <a:solidFill>
                            <a:srgbClr val="000000"/>
                          </a:solidFill>
                          <a:effectLst/>
                          <a:ea typeface="Times New Roman" panose="02020603050405020304" pitchFamily="18" charset="0"/>
                        </a:rPr>
                        <a:t> </a:t>
                      </a:r>
                      <a:endParaRPr lang="fr-FR" sz="1200">
                        <a:effectLst/>
                        <a:latin typeface="Times New Roman" panose="02020603050405020304" pitchFamily="18" charset="0"/>
                        <a:ea typeface="Times New Roman" panose="02020603050405020304" pitchFamily="18" charset="0"/>
                      </a:endParaRPr>
                    </a:p>
                    <a:p>
                      <a:pPr algn="r">
                        <a:spcAft>
                          <a:spcPts val="0"/>
                        </a:spcAft>
                      </a:pPr>
                      <a:r>
                        <a:rPr lang="fr-FR" sz="500" b="1">
                          <a:solidFill>
                            <a:srgbClr val="000000"/>
                          </a:solidFill>
                          <a:effectLst/>
                          <a:ea typeface="Times New Roman" panose="02020603050405020304" pitchFamily="18" charset="0"/>
                        </a:rPr>
                        <a:t>Expérience et exploration </a:t>
                      </a:r>
                      <a:endParaRPr lang="fr-FR" sz="1200">
                        <a:effectLst/>
                        <a:latin typeface="Times New Roman" panose="02020603050405020304" pitchFamily="18" charset="0"/>
                        <a:ea typeface="Times New Roman" panose="02020603050405020304" pitchFamily="18" charset="0"/>
                      </a:endParaRPr>
                    </a:p>
                    <a:p>
                      <a:pPr algn="r">
                        <a:spcAft>
                          <a:spcPts val="0"/>
                        </a:spcAft>
                      </a:pPr>
                      <a:r>
                        <a:rPr lang="fr-FR" sz="500">
                          <a:solidFill>
                            <a:srgbClr val="000000"/>
                          </a:solidFill>
                          <a:effectLst/>
                          <a:ea typeface="Times New Roman" panose="02020603050405020304" pitchFamily="18" charset="0"/>
                        </a:rPr>
                        <a:t>de langages et de techniques, </a:t>
                      </a:r>
                      <a:endParaRPr lang="fr-FR" sz="1200">
                        <a:effectLst/>
                        <a:latin typeface="Times New Roman" panose="02020603050405020304" pitchFamily="18" charset="0"/>
                        <a:ea typeface="Times New Roman" panose="02020603050405020304" pitchFamily="18" charset="0"/>
                      </a:endParaRPr>
                    </a:p>
                    <a:p>
                      <a:pPr algn="r">
                        <a:spcAft>
                          <a:spcPts val="0"/>
                        </a:spcAft>
                      </a:pPr>
                      <a:r>
                        <a:rPr lang="fr-FR" sz="500" b="1">
                          <a:solidFill>
                            <a:srgbClr val="000000"/>
                          </a:solidFill>
                          <a:effectLst/>
                          <a:ea typeface="Times New Roman" panose="02020603050405020304" pitchFamily="18" charset="0"/>
                        </a:rPr>
                        <a:t> </a:t>
                      </a:r>
                      <a:r>
                        <a:rPr lang="fr-FR" sz="500">
                          <a:solidFill>
                            <a:srgbClr val="000000"/>
                          </a:solidFill>
                          <a:effectLst/>
                          <a:ea typeface="Times New Roman" panose="02020603050405020304" pitchFamily="18" charset="0"/>
                        </a:rPr>
                        <a:t>de données et de questions</a:t>
                      </a:r>
                      <a:endParaRPr lang="fr-FR" sz="1200">
                        <a:effectLst/>
                        <a:latin typeface="Times New Roman" panose="02020603050405020304" pitchFamily="18" charset="0"/>
                        <a:ea typeface="Times New Roman" panose="02020603050405020304" pitchFamily="18" charset="0"/>
                      </a:endParaRPr>
                    </a:p>
                  </p:txBody>
                </p:sp>
                <p:grpSp>
                  <p:nvGrpSpPr>
                    <p:cNvPr id="41" name="Groupe 40">
                      <a:extLst>
                        <a:ext uri="{FF2B5EF4-FFF2-40B4-BE49-F238E27FC236}">
                          <a16:creationId xmlns:a16="http://schemas.microsoft.com/office/drawing/2014/main" id="{E5916FF3-192B-6747-8DD2-9CCEF9DE8EBB}"/>
                        </a:ext>
                      </a:extLst>
                    </p:cNvPr>
                    <p:cNvGrpSpPr/>
                    <p:nvPr/>
                  </p:nvGrpSpPr>
                  <p:grpSpPr>
                    <a:xfrm>
                      <a:off x="1674533" y="486560"/>
                      <a:ext cx="2665418" cy="2383498"/>
                      <a:chOff x="1574945" y="377919"/>
                      <a:chExt cx="2665418" cy="2383498"/>
                    </a:xfrm>
                  </p:grpSpPr>
                  <p:sp>
                    <p:nvSpPr>
                      <p:cNvPr id="42" name="Rectangle à coins arrondis 41">
                        <a:extLst>
                          <a:ext uri="{FF2B5EF4-FFF2-40B4-BE49-F238E27FC236}">
                            <a16:creationId xmlns:a16="http://schemas.microsoft.com/office/drawing/2014/main" id="{0F6FD7EF-77B5-AC48-8A10-6C038EFAE8C9}"/>
                          </a:ext>
                        </a:extLst>
                      </p:cNvPr>
                      <p:cNvSpPr>
                        <a:spLocks noChangeAspect="1"/>
                      </p:cNvSpPr>
                      <p:nvPr/>
                    </p:nvSpPr>
                    <p:spPr>
                      <a:xfrm>
                        <a:off x="1574945" y="1465417"/>
                        <a:ext cx="2665418" cy="1296000"/>
                      </a:xfrm>
                      <a:prstGeom prst="roundRect">
                        <a:avLst/>
                      </a:prstGeom>
                      <a:solidFill>
                        <a:srgbClr val="F9CCF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r">
                          <a:spcAft>
                            <a:spcPts val="0"/>
                          </a:spcAft>
                        </a:pPr>
                        <a:r>
                          <a:rPr lang="fr-FR" sz="500" b="1" i="1" dirty="0">
                            <a:solidFill>
                              <a:srgbClr val="000000"/>
                            </a:solidFill>
                            <a:effectLst/>
                            <a:ea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r">
                          <a:spcAft>
                            <a:spcPts val="0"/>
                          </a:spcAft>
                        </a:pPr>
                        <a:r>
                          <a:rPr lang="fr-FR" sz="500" b="1" i="1" dirty="0">
                            <a:solidFill>
                              <a:srgbClr val="000000"/>
                            </a:solidFill>
                            <a:effectLst/>
                            <a:ea typeface="Times New Roman" panose="02020603050405020304" pitchFamily="18" charset="0"/>
                          </a:rPr>
                          <a:t>COMPOSANTE THÉORIQUE</a:t>
                        </a:r>
                        <a:br>
                          <a:rPr lang="fr-FR" sz="500" b="1" dirty="0">
                            <a:solidFill>
                              <a:srgbClr val="000000"/>
                            </a:solidFill>
                            <a:effectLst/>
                            <a:ea typeface="Times New Roman" panose="02020603050405020304" pitchFamily="18" charset="0"/>
                          </a:rPr>
                        </a:br>
                        <a:r>
                          <a:rPr lang="fr-FR" sz="500" b="1" dirty="0">
                            <a:solidFill>
                              <a:srgbClr val="000000"/>
                            </a:solidFill>
                            <a:effectLst/>
                            <a:ea typeface="Times New Roman" panose="02020603050405020304" pitchFamily="18" charset="0"/>
                          </a:rPr>
                          <a:t>LE RECUL RÉFLEXIF</a:t>
                        </a:r>
                        <a:endParaRPr lang="fr-FR" sz="1200" dirty="0">
                          <a:effectLst/>
                          <a:latin typeface="Times New Roman" panose="02020603050405020304" pitchFamily="18" charset="0"/>
                          <a:ea typeface="Times New Roman" panose="02020603050405020304" pitchFamily="18" charset="0"/>
                        </a:endParaRPr>
                      </a:p>
                      <a:p>
                        <a:pPr marL="1348740" algn="r">
                          <a:spcAft>
                            <a:spcPts val="0"/>
                          </a:spcAft>
                        </a:pPr>
                        <a:r>
                          <a:rPr lang="fr-FR" sz="500" b="1" dirty="0">
                            <a:solidFill>
                              <a:srgbClr val="000000"/>
                            </a:solidFill>
                            <a:effectLst/>
                            <a:ea typeface="Times New Roman" panose="02020603050405020304" pitchFamily="18" charset="0"/>
                          </a:rPr>
                          <a:t>Sur</a:t>
                        </a:r>
                        <a:r>
                          <a:rPr lang="fr-FR" sz="500" dirty="0">
                            <a:solidFill>
                              <a:srgbClr val="000000"/>
                            </a:solidFill>
                            <a:effectLst/>
                            <a:ea typeface="Times New Roman" panose="02020603050405020304" pitchFamily="18" charset="0"/>
                          </a:rPr>
                          <a:t> la </a:t>
                        </a:r>
                        <a:br>
                          <a:rPr lang="fr-FR" sz="500" dirty="0">
                            <a:solidFill>
                              <a:srgbClr val="000000"/>
                            </a:solidFill>
                            <a:effectLst/>
                            <a:ea typeface="Times New Roman" panose="02020603050405020304" pitchFamily="18" charset="0"/>
                          </a:rPr>
                        </a:br>
                        <a:r>
                          <a:rPr lang="fr-FR" sz="500" dirty="0">
                            <a:solidFill>
                              <a:srgbClr val="000000"/>
                            </a:solidFill>
                            <a:effectLst/>
                            <a:ea typeface="Times New Roman" panose="02020603050405020304" pitchFamily="18" charset="0"/>
                          </a:rPr>
                          <a:t>pratique, </a:t>
                        </a:r>
                        <a:br>
                          <a:rPr lang="fr-FR" sz="500" dirty="0">
                            <a:solidFill>
                              <a:srgbClr val="000000"/>
                            </a:solidFill>
                            <a:effectLst/>
                            <a:ea typeface="Times New Roman" panose="02020603050405020304" pitchFamily="18" charset="0"/>
                          </a:rPr>
                        </a:br>
                        <a:r>
                          <a:rPr lang="fr-FR" sz="500" dirty="0">
                            <a:solidFill>
                              <a:srgbClr val="000000"/>
                            </a:solidFill>
                            <a:effectLst/>
                            <a:ea typeface="Times New Roman" panose="02020603050405020304" pitchFamily="18" charset="0"/>
                          </a:rPr>
                          <a:t>l’activité, </a:t>
                        </a:r>
                        <a:br>
                          <a:rPr lang="fr-FR" sz="500" dirty="0">
                            <a:solidFill>
                              <a:srgbClr val="000000"/>
                            </a:solidFill>
                            <a:effectLst/>
                            <a:ea typeface="Times New Roman" panose="02020603050405020304" pitchFamily="18" charset="0"/>
                          </a:rPr>
                        </a:br>
                        <a:r>
                          <a:rPr lang="fr-FR" sz="500" dirty="0">
                            <a:solidFill>
                              <a:srgbClr val="000000"/>
                            </a:solidFill>
                            <a:effectLst/>
                            <a:ea typeface="Times New Roman" panose="02020603050405020304" pitchFamily="18" charset="0"/>
                          </a:rPr>
                          <a:t>les notions </a:t>
                        </a:r>
                        <a:endParaRPr lang="fr-FR" sz="1200" dirty="0">
                          <a:effectLst/>
                          <a:latin typeface="Times New Roman" panose="02020603050405020304" pitchFamily="18" charset="0"/>
                          <a:ea typeface="Times New Roman" panose="02020603050405020304" pitchFamily="18" charset="0"/>
                        </a:endParaRPr>
                      </a:p>
                      <a:p>
                        <a:pPr marL="1348740" algn="r">
                          <a:spcAft>
                            <a:spcPts val="0"/>
                          </a:spcAft>
                        </a:pPr>
                        <a:r>
                          <a:rPr lang="fr-FR" sz="500" dirty="0">
                            <a:solidFill>
                              <a:srgbClr val="000000"/>
                            </a:solidFill>
                            <a:effectLst/>
                            <a:ea typeface="Times New Roman" panose="02020603050405020304" pitchFamily="18" charset="0"/>
                          </a:rPr>
                          <a:t>du savoir</a:t>
                        </a:r>
                        <a:endParaRPr lang="fr-FR" sz="1200" dirty="0">
                          <a:effectLst/>
                          <a:latin typeface="Times New Roman" panose="02020603050405020304" pitchFamily="18" charset="0"/>
                          <a:ea typeface="Times New Roman" panose="02020603050405020304" pitchFamily="18" charset="0"/>
                        </a:endParaRPr>
                      </a:p>
                    </p:txBody>
                  </p:sp>
                  <p:sp>
                    <p:nvSpPr>
                      <p:cNvPr id="43" name="Rectangle à coins arrondis 42">
                        <a:extLst>
                          <a:ext uri="{FF2B5EF4-FFF2-40B4-BE49-F238E27FC236}">
                            <a16:creationId xmlns:a16="http://schemas.microsoft.com/office/drawing/2014/main" id="{D47132C4-7E07-F743-BBE5-5967D2BF5B1A}"/>
                          </a:ext>
                        </a:extLst>
                      </p:cNvPr>
                      <p:cNvSpPr>
                        <a:spLocks noChangeAspect="1"/>
                      </p:cNvSpPr>
                      <p:nvPr/>
                    </p:nvSpPr>
                    <p:spPr>
                      <a:xfrm>
                        <a:off x="1726453" y="1813214"/>
                        <a:ext cx="1647028" cy="866121"/>
                      </a:xfrm>
                      <a:prstGeom prst="roundRect">
                        <a:avLst/>
                      </a:prstGeom>
                      <a:solidFill>
                        <a:schemeClr val="accent6">
                          <a:lumMod val="20000"/>
                          <a:lumOff val="8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t" anchorCtr="0" forceAA="0" compatLnSpc="1">
                        <a:prstTxWarp prst="textNoShape">
                          <a:avLst/>
                        </a:prstTxWarp>
                        <a:noAutofit/>
                      </a:bodyPr>
                      <a:lstStyle/>
                      <a:p>
                        <a:pPr algn="r">
                          <a:spcAft>
                            <a:spcPts val="0"/>
                          </a:spcAft>
                        </a:pPr>
                        <a:r>
                          <a:rPr lang="fr-FR" sz="500" b="1" i="1">
                            <a:solidFill>
                              <a:srgbClr val="000000"/>
                            </a:solidFill>
                            <a:effectLst/>
                            <a:ea typeface="Times New Roman" panose="02020603050405020304" pitchFamily="18" charset="0"/>
                          </a:rPr>
                          <a:t>COMPOSANTE CULTURELLE</a:t>
                        </a:r>
                        <a:br>
                          <a:rPr lang="fr-FR" sz="500" b="1">
                            <a:solidFill>
                              <a:srgbClr val="000000"/>
                            </a:solidFill>
                            <a:effectLst/>
                            <a:ea typeface="Times New Roman" panose="02020603050405020304" pitchFamily="18" charset="0"/>
                          </a:rPr>
                        </a:br>
                        <a:r>
                          <a:rPr lang="fr-FR" sz="500" b="1">
                            <a:solidFill>
                              <a:srgbClr val="000000"/>
                            </a:solidFill>
                            <a:effectLst/>
                            <a:ea typeface="Times New Roman" panose="02020603050405020304" pitchFamily="18" charset="0"/>
                          </a:rPr>
                          <a:t>L’INSTITUTIONNALI-SATION</a:t>
                        </a:r>
                        <a:br>
                          <a:rPr lang="fr-FR" sz="500" b="1">
                            <a:solidFill>
                              <a:srgbClr val="000000"/>
                            </a:solidFill>
                            <a:effectLst/>
                            <a:ea typeface="Times New Roman" panose="02020603050405020304" pitchFamily="18" charset="0"/>
                          </a:rPr>
                        </a:br>
                        <a:r>
                          <a:rPr lang="fr-FR" sz="500" b="1">
                            <a:solidFill>
                              <a:srgbClr val="000000"/>
                            </a:solidFill>
                            <a:effectLst/>
                            <a:ea typeface="Times New Roman" panose="02020603050405020304" pitchFamily="18" charset="0"/>
                          </a:rPr>
                          <a:t>Appropriation </a:t>
                        </a:r>
                        <a:r>
                          <a:rPr lang="fr-FR" sz="500">
                            <a:solidFill>
                              <a:srgbClr val="000000"/>
                            </a:solidFill>
                            <a:effectLst/>
                            <a:ea typeface="Times New Roman" panose="02020603050405020304" pitchFamily="18" charset="0"/>
                          </a:rPr>
                          <a:t>de savoirs, de compétences</a:t>
                        </a:r>
                        <a:endParaRPr lang="fr-FR" sz="1200">
                          <a:effectLst/>
                          <a:latin typeface="Times New Roman" panose="02020603050405020304" pitchFamily="18" charset="0"/>
                          <a:ea typeface="Times New Roman" panose="02020603050405020304" pitchFamily="18" charset="0"/>
                        </a:endParaRPr>
                      </a:p>
                    </p:txBody>
                  </p:sp>
                  <p:sp>
                    <p:nvSpPr>
                      <p:cNvPr id="44" name="Rectangle à coins arrondis 43">
                        <a:extLst>
                          <a:ext uri="{FF2B5EF4-FFF2-40B4-BE49-F238E27FC236}">
                            <a16:creationId xmlns:a16="http://schemas.microsoft.com/office/drawing/2014/main" id="{5B79A957-AAD2-6F49-B58A-FAE6039CC80D}"/>
                          </a:ext>
                        </a:extLst>
                      </p:cNvPr>
                      <p:cNvSpPr>
                        <a:spLocks/>
                      </p:cNvSpPr>
                      <p:nvPr/>
                    </p:nvSpPr>
                    <p:spPr>
                      <a:xfrm>
                        <a:off x="2281571" y="377919"/>
                        <a:ext cx="756166" cy="330960"/>
                      </a:xfrm>
                      <a:prstGeom prst="roundRect">
                        <a:avLst/>
                      </a:prstGeom>
                      <a:solidFill>
                        <a:schemeClr val="accent5">
                          <a:lumMod val="20000"/>
                          <a:lumOff val="8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FR" sz="500" i="1">
                            <a:solidFill>
                              <a:srgbClr val="000000"/>
                            </a:solidFill>
                            <a:effectLst/>
                            <a:ea typeface="Times New Roman" panose="02020603050405020304" pitchFamily="18" charset="0"/>
                          </a:rPr>
                          <a:t>IMPULSION</a:t>
                        </a:r>
                        <a:endParaRPr lang="fr-FR" sz="1200">
                          <a:effectLst/>
                          <a:latin typeface="Times New Roman" panose="02020603050405020304" pitchFamily="18" charset="0"/>
                          <a:ea typeface="Times New Roman" panose="02020603050405020304" pitchFamily="18" charset="0"/>
                        </a:endParaRPr>
                      </a:p>
                    </p:txBody>
                  </p:sp>
                </p:grpSp>
              </p:grpSp>
              <p:grpSp>
                <p:nvGrpSpPr>
                  <p:cNvPr id="35" name="Groupe 34">
                    <a:extLst>
                      <a:ext uri="{FF2B5EF4-FFF2-40B4-BE49-F238E27FC236}">
                        <a16:creationId xmlns:a16="http://schemas.microsoft.com/office/drawing/2014/main" id="{5BE4B625-BC4F-9348-AADF-A6BD6A1EB1DC}"/>
                      </a:ext>
                    </a:extLst>
                  </p:cNvPr>
                  <p:cNvGrpSpPr/>
                  <p:nvPr/>
                </p:nvGrpSpPr>
                <p:grpSpPr>
                  <a:xfrm>
                    <a:off x="3019745" y="365480"/>
                    <a:ext cx="4010096" cy="3748736"/>
                    <a:chOff x="252896" y="348831"/>
                    <a:chExt cx="3827379" cy="3577957"/>
                  </a:xfrm>
                </p:grpSpPr>
                <p:sp>
                  <p:nvSpPr>
                    <p:cNvPr id="36" name="Flèche en arc 35">
                      <a:extLst>
                        <a:ext uri="{FF2B5EF4-FFF2-40B4-BE49-F238E27FC236}">
                          <a16:creationId xmlns:a16="http://schemas.microsoft.com/office/drawing/2014/main" id="{5D4FD175-B222-E541-869C-FED1F7263635}"/>
                        </a:ext>
                      </a:extLst>
                    </p:cNvPr>
                    <p:cNvSpPr>
                      <a:spLocks noChangeAspect="1"/>
                    </p:cNvSpPr>
                    <p:nvPr/>
                  </p:nvSpPr>
                  <p:spPr>
                    <a:xfrm>
                      <a:off x="432542" y="449378"/>
                      <a:ext cx="3436063" cy="3436097"/>
                    </a:xfrm>
                    <a:prstGeom prst="circularArrow">
                      <a:avLst>
                        <a:gd name="adj1" fmla="val 6907"/>
                        <a:gd name="adj2" fmla="val 465721"/>
                        <a:gd name="adj3" fmla="val 804924"/>
                        <a:gd name="adj4" fmla="val 20214481"/>
                        <a:gd name="adj5" fmla="val 8058"/>
                      </a:avLst>
                    </a:prstGeom>
                    <a:solidFill>
                      <a:schemeClr val="accent5"/>
                    </a:solidFill>
                    <a:ln w="15875">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fr-FR"/>
                    </a:p>
                  </p:txBody>
                </p:sp>
                <p:sp>
                  <p:nvSpPr>
                    <p:cNvPr id="37" name="Flèche en arc 36">
                      <a:extLst>
                        <a:ext uri="{FF2B5EF4-FFF2-40B4-BE49-F238E27FC236}">
                          <a16:creationId xmlns:a16="http://schemas.microsoft.com/office/drawing/2014/main" id="{0F59C67F-41B9-184A-B5FF-F8FBD712A239}"/>
                        </a:ext>
                      </a:extLst>
                    </p:cNvPr>
                    <p:cNvSpPr>
                      <a:spLocks noChangeAspect="1"/>
                    </p:cNvSpPr>
                    <p:nvPr/>
                  </p:nvSpPr>
                  <p:spPr>
                    <a:xfrm>
                      <a:off x="644211" y="490694"/>
                      <a:ext cx="3436064" cy="3436094"/>
                    </a:xfrm>
                    <a:prstGeom prst="circularArrow">
                      <a:avLst>
                        <a:gd name="adj1" fmla="val 6907"/>
                        <a:gd name="adj2" fmla="val 465721"/>
                        <a:gd name="adj3" fmla="val 5947864"/>
                        <a:gd name="adj4" fmla="val 4386415"/>
                        <a:gd name="adj5" fmla="val 8058"/>
                      </a:avLst>
                    </a:prstGeom>
                    <a:solidFill>
                      <a:srgbClr val="D87AEF"/>
                    </a:solidFill>
                    <a:ln w="15875">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fr-FR"/>
                    </a:p>
                  </p:txBody>
                </p:sp>
                <p:sp>
                  <p:nvSpPr>
                    <p:cNvPr id="38" name="Flèche en arc 37">
                      <a:extLst>
                        <a:ext uri="{FF2B5EF4-FFF2-40B4-BE49-F238E27FC236}">
                          <a16:creationId xmlns:a16="http://schemas.microsoft.com/office/drawing/2014/main" id="{009DF2CD-51B1-2041-B439-590F23428635}"/>
                        </a:ext>
                      </a:extLst>
                    </p:cNvPr>
                    <p:cNvSpPr>
                      <a:spLocks noChangeAspect="1"/>
                    </p:cNvSpPr>
                    <p:nvPr/>
                  </p:nvSpPr>
                  <p:spPr>
                    <a:xfrm>
                      <a:off x="352333" y="348831"/>
                      <a:ext cx="3470424" cy="3470420"/>
                    </a:xfrm>
                    <a:prstGeom prst="circularArrow">
                      <a:avLst>
                        <a:gd name="adj1" fmla="val 6907"/>
                        <a:gd name="adj2" fmla="val 465721"/>
                        <a:gd name="adj3" fmla="val 11478216"/>
                        <a:gd name="adj4" fmla="val 9357823"/>
                        <a:gd name="adj5" fmla="val 8058"/>
                      </a:avLst>
                    </a:prstGeom>
                    <a:solidFill>
                      <a:srgbClr val="92D050"/>
                    </a:solidFill>
                    <a:ln w="15875">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fr-FR"/>
                    </a:p>
                  </p:txBody>
                </p:sp>
                <p:sp>
                  <p:nvSpPr>
                    <p:cNvPr id="39" name="Flèche en arc 38">
                      <a:extLst>
                        <a:ext uri="{FF2B5EF4-FFF2-40B4-BE49-F238E27FC236}">
                          <a16:creationId xmlns:a16="http://schemas.microsoft.com/office/drawing/2014/main" id="{D1EC66C4-C3C7-D344-A00A-79B6E7C61D6C}"/>
                        </a:ext>
                      </a:extLst>
                    </p:cNvPr>
                    <p:cNvSpPr>
                      <a:spLocks noChangeAspect="1"/>
                    </p:cNvSpPr>
                    <p:nvPr/>
                  </p:nvSpPr>
                  <p:spPr>
                    <a:xfrm>
                      <a:off x="252896" y="431518"/>
                      <a:ext cx="3436064" cy="3436048"/>
                    </a:xfrm>
                    <a:prstGeom prst="circularArrow">
                      <a:avLst>
                        <a:gd name="adj1" fmla="val 6907"/>
                        <a:gd name="adj2" fmla="val 465721"/>
                        <a:gd name="adj3" fmla="val 16957807"/>
                        <a:gd name="adj4" fmla="val 15131519"/>
                        <a:gd name="adj5" fmla="val 8058"/>
                      </a:avLst>
                    </a:prstGeom>
                    <a:solidFill>
                      <a:schemeClr val="accent5">
                        <a:lumMod val="20000"/>
                        <a:lumOff val="80000"/>
                      </a:schemeClr>
                    </a:solidFill>
                    <a:ln w="15875">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fr-FR"/>
                    </a:p>
                  </p:txBody>
                </p:sp>
              </p:grpSp>
            </p:grpSp>
            <p:sp>
              <p:nvSpPr>
                <p:cNvPr id="31" name="Flèche en arc 30">
                  <a:extLst>
                    <a:ext uri="{FF2B5EF4-FFF2-40B4-BE49-F238E27FC236}">
                      <a16:creationId xmlns:a16="http://schemas.microsoft.com/office/drawing/2014/main" id="{1B7D6DAF-B9EC-FF43-B4EF-0AFD2B9DAC17}"/>
                    </a:ext>
                  </a:extLst>
                </p:cNvPr>
                <p:cNvSpPr>
                  <a:spLocks noChangeAspect="1"/>
                </p:cNvSpPr>
                <p:nvPr/>
              </p:nvSpPr>
              <p:spPr>
                <a:xfrm rot="5148160">
                  <a:off x="3189925" y="1162272"/>
                  <a:ext cx="3600002" cy="3599635"/>
                </a:xfrm>
                <a:prstGeom prst="circularArrow">
                  <a:avLst>
                    <a:gd name="adj1" fmla="val 6907"/>
                    <a:gd name="adj2" fmla="val 465721"/>
                    <a:gd name="adj3" fmla="val 804924"/>
                    <a:gd name="adj4" fmla="val 20214481"/>
                    <a:gd name="adj5" fmla="val 8058"/>
                  </a:avLst>
                </a:prstGeom>
                <a:solidFill>
                  <a:schemeClr val="accent5"/>
                </a:solidFill>
                <a:ln w="15875">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fr-FR"/>
                </a:p>
              </p:txBody>
            </p:sp>
            <p:sp>
              <p:nvSpPr>
                <p:cNvPr id="32" name="Flèche en arc 31">
                  <a:extLst>
                    <a:ext uri="{FF2B5EF4-FFF2-40B4-BE49-F238E27FC236}">
                      <a16:creationId xmlns:a16="http://schemas.microsoft.com/office/drawing/2014/main" id="{FF6834DC-93B5-F14C-8287-8267B12250C0}"/>
                    </a:ext>
                  </a:extLst>
                </p:cNvPr>
                <p:cNvSpPr>
                  <a:spLocks noChangeAspect="1"/>
                </p:cNvSpPr>
                <p:nvPr/>
              </p:nvSpPr>
              <p:spPr>
                <a:xfrm rot="10800000">
                  <a:off x="2417275" y="579422"/>
                  <a:ext cx="3600001" cy="3599636"/>
                </a:xfrm>
                <a:prstGeom prst="circularArrow">
                  <a:avLst>
                    <a:gd name="adj1" fmla="val 6907"/>
                    <a:gd name="adj2" fmla="val 465721"/>
                    <a:gd name="adj3" fmla="val 804924"/>
                    <a:gd name="adj4" fmla="val 19837335"/>
                    <a:gd name="adj5" fmla="val 8058"/>
                  </a:avLst>
                </a:prstGeom>
                <a:solidFill>
                  <a:schemeClr val="accent5"/>
                </a:solidFill>
                <a:ln w="15875">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wrap="square">
                  <a:noAutofit/>
                </a:bodyPr>
                <a:lstStyle/>
                <a:p>
                  <a:endParaRPr lang="fr-FR"/>
                </a:p>
              </p:txBody>
            </p:sp>
            <p:sp>
              <p:nvSpPr>
                <p:cNvPr id="33" name="Flèche en arc 32">
                  <a:extLst>
                    <a:ext uri="{FF2B5EF4-FFF2-40B4-BE49-F238E27FC236}">
                      <a16:creationId xmlns:a16="http://schemas.microsoft.com/office/drawing/2014/main" id="{2E9FB847-7C50-F340-AB79-F8DA72317611}"/>
                    </a:ext>
                  </a:extLst>
                </p:cNvPr>
                <p:cNvSpPr>
                  <a:spLocks noChangeAspect="1"/>
                </p:cNvSpPr>
                <p:nvPr/>
              </p:nvSpPr>
              <p:spPr>
                <a:xfrm rot="5400000">
                  <a:off x="3482902" y="528513"/>
                  <a:ext cx="3600000" cy="3599633"/>
                </a:xfrm>
                <a:prstGeom prst="circularArrow">
                  <a:avLst>
                    <a:gd name="adj1" fmla="val 6907"/>
                    <a:gd name="adj2" fmla="val 465721"/>
                    <a:gd name="adj3" fmla="val 5947864"/>
                    <a:gd name="adj4" fmla="val 4386415"/>
                    <a:gd name="adj5" fmla="val 8058"/>
                  </a:avLst>
                </a:prstGeom>
                <a:solidFill>
                  <a:srgbClr val="D87AEF"/>
                </a:solidFill>
                <a:ln w="15875">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fr-FR"/>
                </a:p>
              </p:txBody>
            </p:sp>
          </p:grpSp>
          <p:sp>
            <p:nvSpPr>
              <p:cNvPr id="12" name="Parenthèses 11">
                <a:extLst>
                  <a:ext uri="{FF2B5EF4-FFF2-40B4-BE49-F238E27FC236}">
                    <a16:creationId xmlns:a16="http://schemas.microsoft.com/office/drawing/2014/main" id="{4AB36D31-6AEB-E34D-8C8C-52BFA0F3B991}"/>
                  </a:ext>
                </a:extLst>
              </p:cNvPr>
              <p:cNvSpPr>
                <a:spLocks noChangeAspect="1"/>
              </p:cNvSpPr>
              <p:nvPr/>
            </p:nvSpPr>
            <p:spPr>
              <a:xfrm>
                <a:off x="6990104" y="1860528"/>
                <a:ext cx="1069774" cy="602983"/>
              </a:xfrm>
              <a:prstGeom prst="bracketPair">
                <a:avLst/>
              </a:prstGeom>
              <a:solidFill>
                <a:srgbClr val="DEEBF7">
                  <a:alpha val="45000"/>
                </a:srgbClr>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marL="342900" lvl="0" indent="-342900" algn="ctr">
                  <a:spcAft>
                    <a:spcPts val="0"/>
                  </a:spcAft>
                  <a:buSzPts val="900"/>
                  <a:buFont typeface="Symbol" pitchFamily="2" charset="2"/>
                  <a:buChar char=""/>
                </a:pPr>
                <a:r>
                  <a:rPr lang="fr-FR" sz="500" b="1" i="1" dirty="0">
                    <a:solidFill>
                      <a:srgbClr val="000000"/>
                    </a:solidFill>
                    <a:effectLst/>
                    <a:ea typeface="Calibri" panose="020F0502020204030204" pitchFamily="34" charset="0"/>
                  </a:rPr>
                  <a:t>ENROLEMENT</a:t>
                </a:r>
                <a:r>
                  <a:rPr lang="fr-FR" sz="500" i="1" dirty="0">
                    <a:solidFill>
                      <a:srgbClr val="000000"/>
                    </a:solidFill>
                    <a:effectLst/>
                    <a:ea typeface="Calibri" panose="020F0502020204030204" pitchFamily="34" charset="0"/>
                  </a:rPr>
                  <a:t> </a:t>
                </a:r>
                <a:endParaRPr lang="fr-FR" sz="1200" dirty="0">
                  <a:effectLst/>
                  <a:latin typeface="Times New Roman" panose="02020603050405020304" pitchFamily="18" charset="0"/>
                  <a:ea typeface="Calibri" panose="020F0502020204030204" pitchFamily="34" charset="0"/>
                </a:endParaRPr>
              </a:p>
              <a:p>
                <a:pPr algn="ctr">
                  <a:spcAft>
                    <a:spcPts val="0"/>
                  </a:spcAft>
                </a:pPr>
                <a:r>
                  <a:rPr lang="fr-FR" sz="500" b="1" i="1" dirty="0">
                    <a:solidFill>
                      <a:srgbClr val="000000"/>
                    </a:solidFill>
                    <a:effectLst/>
                    <a:ea typeface="Times New Roman" panose="02020603050405020304" pitchFamily="18" charset="0"/>
                  </a:rPr>
                  <a:t>Situation </a:t>
                </a:r>
                <a:r>
                  <a:rPr lang="fr-FR" sz="500" i="1" dirty="0">
                    <a:solidFill>
                      <a:srgbClr val="000000"/>
                    </a:solidFill>
                    <a:effectLst/>
                    <a:ea typeface="Times New Roman" panose="02020603050405020304" pitchFamily="18" charset="0"/>
                  </a:rPr>
                  <a:t>inaugurale </a:t>
                </a:r>
                <a:r>
                  <a:rPr lang="fr-FR" sz="500" dirty="0">
                    <a:solidFill>
                      <a:srgbClr val="000000"/>
                    </a:solidFill>
                    <a:effectLst/>
                    <a:ea typeface="Times New Roman" panose="02020603050405020304" pitchFamily="18" charset="0"/>
                  </a:rPr>
                  <a:t>et/ou </a:t>
                </a:r>
                <a:r>
                  <a:rPr lang="fr-FR" sz="500" b="1" dirty="0">
                    <a:solidFill>
                      <a:srgbClr val="000000"/>
                    </a:solidFill>
                    <a:effectLst/>
                    <a:ea typeface="Times New Roman" panose="02020603050405020304" pitchFamily="18" charset="0"/>
                  </a:rPr>
                  <a:t>relance</a:t>
                </a:r>
                <a:endParaRPr lang="fr-FR" sz="1200" dirty="0">
                  <a:effectLst/>
                  <a:latin typeface="Times New Roman" panose="02020603050405020304" pitchFamily="18" charset="0"/>
                  <a:ea typeface="Times New Roman" panose="02020603050405020304" pitchFamily="18" charset="0"/>
                </a:endParaRPr>
              </a:p>
            </p:txBody>
          </p:sp>
          <p:sp>
            <p:nvSpPr>
              <p:cNvPr id="13" name="Parenthèses 12">
                <a:extLst>
                  <a:ext uri="{FF2B5EF4-FFF2-40B4-BE49-F238E27FC236}">
                    <a16:creationId xmlns:a16="http://schemas.microsoft.com/office/drawing/2014/main" id="{8598592B-A60C-9642-8FF3-2FD00E4973A5}"/>
                  </a:ext>
                </a:extLst>
              </p:cNvPr>
              <p:cNvSpPr>
                <a:spLocks noChangeAspect="1"/>
              </p:cNvSpPr>
              <p:nvPr/>
            </p:nvSpPr>
            <p:spPr>
              <a:xfrm>
                <a:off x="10469196" y="2651877"/>
                <a:ext cx="1146187" cy="753612"/>
              </a:xfrm>
              <a:prstGeom prst="bracketPair">
                <a:avLst/>
              </a:prstGeom>
              <a:solidFill>
                <a:schemeClr val="accent5">
                  <a:lumMod val="40000"/>
                  <a:lumOff val="60000"/>
                  <a:alpha val="45000"/>
                </a:schemeClr>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marL="228600" indent="-228600" algn="ctr">
                  <a:spcAft>
                    <a:spcPts val="0"/>
                  </a:spcAft>
                </a:pPr>
                <a:r>
                  <a:rPr lang="fr-FR" sz="500" b="1" i="1">
                    <a:solidFill>
                      <a:srgbClr val="000000"/>
                    </a:solidFill>
                    <a:effectLst/>
                    <a:ea typeface="Times New Roman" panose="02020603050405020304" pitchFamily="18" charset="0"/>
                  </a:rPr>
                  <a:t>ELABORATION/REALI-SATION</a:t>
                </a:r>
                <a:br>
                  <a:rPr lang="fr-FR" sz="500" i="1">
                    <a:solidFill>
                      <a:srgbClr val="000000"/>
                    </a:solidFill>
                    <a:effectLst/>
                    <a:ea typeface="Times New Roman" panose="02020603050405020304" pitchFamily="18" charset="0"/>
                  </a:rPr>
                </a:br>
                <a:r>
                  <a:rPr lang="fr-FR" sz="500" i="1">
                    <a:solidFill>
                      <a:srgbClr val="000000"/>
                    </a:solidFill>
                    <a:effectLst/>
                    <a:ea typeface="Times New Roman" panose="02020603050405020304" pitchFamily="18" charset="0"/>
                  </a:rPr>
                  <a:t>L’ensemble d’une séquence</a:t>
                </a:r>
                <a:endParaRPr lang="fr-FR" sz="1200">
                  <a:effectLst/>
                  <a:latin typeface="Times New Roman" panose="02020603050405020304" pitchFamily="18" charset="0"/>
                  <a:ea typeface="Times New Roman" panose="02020603050405020304" pitchFamily="18" charset="0"/>
                </a:endParaRPr>
              </a:p>
            </p:txBody>
          </p:sp>
          <p:sp>
            <p:nvSpPr>
              <p:cNvPr id="14" name="Parenthèses 13">
                <a:extLst>
                  <a:ext uri="{FF2B5EF4-FFF2-40B4-BE49-F238E27FC236}">
                    <a16:creationId xmlns:a16="http://schemas.microsoft.com/office/drawing/2014/main" id="{BB1C33E8-D3FC-3C4E-932E-2E6A69A60FD5}"/>
                  </a:ext>
                </a:extLst>
              </p:cNvPr>
              <p:cNvSpPr>
                <a:spLocks noChangeAspect="1"/>
              </p:cNvSpPr>
              <p:nvPr/>
            </p:nvSpPr>
            <p:spPr>
              <a:xfrm>
                <a:off x="9748179" y="3949391"/>
                <a:ext cx="1184393" cy="678378"/>
              </a:xfrm>
              <a:prstGeom prst="bracketPair">
                <a:avLst/>
              </a:prstGeom>
              <a:solidFill>
                <a:srgbClr val="FFD1FF">
                  <a:alpha val="45000"/>
                </a:srgbClr>
              </a:solidFill>
              <a:ln w="28575">
                <a:solidFill>
                  <a:srgbClr val="D97AE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marL="228600" indent="-228600" algn="ctr">
                  <a:spcAft>
                    <a:spcPts val="0"/>
                  </a:spcAft>
                </a:pPr>
                <a:r>
                  <a:rPr lang="fr-FR" sz="500" b="1" i="1">
                    <a:solidFill>
                      <a:srgbClr val="000000"/>
                    </a:solidFill>
                    <a:effectLst/>
                    <a:ea typeface="Times New Roman" panose="02020603050405020304" pitchFamily="18" charset="0"/>
                  </a:rPr>
                  <a:t>EXPLICITATION</a:t>
                </a:r>
                <a:endParaRPr lang="fr-FR" sz="1200">
                  <a:effectLst/>
                  <a:latin typeface="Times New Roman" panose="02020603050405020304" pitchFamily="18" charset="0"/>
                  <a:ea typeface="Times New Roman" panose="02020603050405020304" pitchFamily="18" charset="0"/>
                </a:endParaRPr>
              </a:p>
              <a:p>
                <a:pPr algn="ctr">
                  <a:spcAft>
                    <a:spcPts val="0"/>
                  </a:spcAft>
                </a:pPr>
                <a:r>
                  <a:rPr lang="fr-FR" sz="500" i="1">
                    <a:solidFill>
                      <a:srgbClr val="000000"/>
                    </a:solidFill>
                    <a:effectLst/>
                    <a:ea typeface="Times New Roman" panose="02020603050405020304" pitchFamily="18" charset="0"/>
                  </a:rPr>
                  <a:t>Aux moments où il y a enjeu et matière à « expliciter »</a:t>
                </a:r>
                <a:endParaRPr lang="fr-FR" sz="1200">
                  <a:effectLst/>
                  <a:latin typeface="Times New Roman" panose="02020603050405020304" pitchFamily="18" charset="0"/>
                  <a:ea typeface="Times New Roman" panose="02020603050405020304" pitchFamily="18" charset="0"/>
                </a:endParaRPr>
              </a:p>
            </p:txBody>
          </p:sp>
          <p:sp>
            <p:nvSpPr>
              <p:cNvPr id="15" name="Parenthèses 14">
                <a:extLst>
                  <a:ext uri="{FF2B5EF4-FFF2-40B4-BE49-F238E27FC236}">
                    <a16:creationId xmlns:a16="http://schemas.microsoft.com/office/drawing/2014/main" id="{C01DD0D4-98FB-C941-A5D5-3BFFEDAB7DA6}"/>
                  </a:ext>
                </a:extLst>
              </p:cNvPr>
              <p:cNvSpPr>
                <a:spLocks noChangeAspect="1"/>
              </p:cNvSpPr>
              <p:nvPr/>
            </p:nvSpPr>
            <p:spPr>
              <a:xfrm>
                <a:off x="6707119" y="3971274"/>
                <a:ext cx="1107980" cy="634612"/>
              </a:xfrm>
              <a:prstGeom prst="bracketPair">
                <a:avLst/>
              </a:prstGeom>
              <a:solidFill>
                <a:schemeClr val="accent6">
                  <a:lumMod val="20000"/>
                  <a:lumOff val="80000"/>
                  <a:alpha val="45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marL="342900" lvl="0" indent="-342900" algn="ctr">
                  <a:spcAft>
                    <a:spcPts val="0"/>
                  </a:spcAft>
                  <a:buSzPts val="900"/>
                  <a:buFont typeface="Symbol" pitchFamily="2" charset="2"/>
                  <a:buChar char=""/>
                </a:pPr>
                <a:r>
                  <a:rPr lang="fr-FR" sz="500" b="1" i="1">
                    <a:solidFill>
                      <a:srgbClr val="000000"/>
                    </a:solidFill>
                    <a:effectLst/>
                    <a:ea typeface="Calibri" panose="020F0502020204030204" pitchFamily="34" charset="0"/>
                  </a:rPr>
                  <a:t>ACCULTURATION</a:t>
                </a:r>
                <a:r>
                  <a:rPr lang="fr-FR" sz="500" i="1">
                    <a:solidFill>
                      <a:srgbClr val="000000"/>
                    </a:solidFill>
                    <a:effectLst/>
                    <a:ea typeface="Calibri" panose="020F0502020204030204" pitchFamily="34" charset="0"/>
                  </a:rPr>
                  <a:t> </a:t>
                </a:r>
                <a:endParaRPr lang="fr-FR" sz="1200">
                  <a:effectLst/>
                  <a:latin typeface="Times New Roman" panose="02020603050405020304" pitchFamily="18" charset="0"/>
                  <a:ea typeface="Calibri" panose="020F0502020204030204" pitchFamily="34" charset="0"/>
                </a:endParaRPr>
              </a:p>
              <a:p>
                <a:pPr algn="ctr">
                  <a:spcAft>
                    <a:spcPts val="0"/>
                  </a:spcAft>
                </a:pPr>
                <a:r>
                  <a:rPr lang="fr-FR" sz="500" i="1">
                    <a:solidFill>
                      <a:srgbClr val="000000"/>
                    </a:solidFill>
                    <a:effectLst/>
                    <a:ea typeface="Times New Roman" panose="02020603050405020304" pitchFamily="18" charset="0"/>
                  </a:rPr>
                  <a:t>Aux moments clés pour étayer/cultiver</a:t>
                </a:r>
                <a:endParaRPr lang="fr-FR" sz="1200">
                  <a:effectLst/>
                  <a:latin typeface="Times New Roman" panose="02020603050405020304" pitchFamily="18" charset="0"/>
                  <a:ea typeface="Times New Roman" panose="02020603050405020304" pitchFamily="18" charset="0"/>
                </a:endParaRPr>
              </a:p>
            </p:txBody>
          </p:sp>
          <p:sp>
            <p:nvSpPr>
              <p:cNvPr id="6" name="Rectangle à coins arrondis 5">
                <a:extLst>
                  <a:ext uri="{FF2B5EF4-FFF2-40B4-BE49-F238E27FC236}">
                    <a16:creationId xmlns:a16="http://schemas.microsoft.com/office/drawing/2014/main" id="{8597ACA4-2F05-4540-82C4-39B45CFA0015}"/>
                  </a:ext>
                </a:extLst>
              </p:cNvPr>
              <p:cNvSpPr/>
              <p:nvPr/>
            </p:nvSpPr>
            <p:spPr>
              <a:xfrm>
                <a:off x="8623466" y="2606793"/>
                <a:ext cx="1126431" cy="102446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FR" sz="800" b="1" i="1" dirty="0">
                    <a:solidFill>
                      <a:schemeClr val="tx1"/>
                    </a:solidFill>
                    <a:effectLst/>
                    <a:ea typeface="Times New Roman" panose="02020603050405020304" pitchFamily="18" charset="0"/>
                  </a:rPr>
                  <a:t>Objectifs d’apprentissage</a:t>
                </a:r>
                <a:endParaRPr lang="fr-FR" sz="1200" b="1" dirty="0">
                  <a:solidFill>
                    <a:schemeClr val="tx1"/>
                  </a:solidFill>
                  <a:effectLst/>
                  <a:latin typeface="Times New Roman" panose="02020603050405020304" pitchFamily="18" charset="0"/>
                  <a:ea typeface="Times New Roman" panose="02020603050405020304" pitchFamily="18" charset="0"/>
                </a:endParaRPr>
              </a:p>
              <a:p>
                <a:pPr algn="ctr">
                  <a:spcAft>
                    <a:spcPts val="0"/>
                  </a:spcAft>
                </a:pPr>
                <a:r>
                  <a:rPr lang="fr-FR" sz="800" b="1" i="1" dirty="0">
                    <a:solidFill>
                      <a:schemeClr val="tx1"/>
                    </a:solidFill>
                    <a:effectLst/>
                    <a:ea typeface="Times New Roman" panose="02020603050405020304" pitchFamily="18" charset="0"/>
                  </a:rPr>
                  <a:t>CŒUR DE CIBLE</a:t>
                </a:r>
                <a:endParaRPr lang="fr-FR" sz="1200" b="1" dirty="0">
                  <a:solidFill>
                    <a:schemeClr val="tx1"/>
                  </a:solidFill>
                  <a:effectLst/>
                  <a:latin typeface="Times New Roman" panose="02020603050405020304" pitchFamily="18" charset="0"/>
                  <a:ea typeface="Times New Roman" panose="02020603050405020304" pitchFamily="18" charset="0"/>
                </a:endParaRPr>
              </a:p>
            </p:txBody>
          </p:sp>
        </p:grpSp>
        <p:grpSp>
          <p:nvGrpSpPr>
            <p:cNvPr id="50" name="Groupe 49">
              <a:extLst>
                <a:ext uri="{FF2B5EF4-FFF2-40B4-BE49-F238E27FC236}">
                  <a16:creationId xmlns:a16="http://schemas.microsoft.com/office/drawing/2014/main" id="{7A4532EC-1ECC-5F4A-B9F1-6A942B0654EA}"/>
                </a:ext>
              </a:extLst>
            </p:cNvPr>
            <p:cNvGrpSpPr/>
            <p:nvPr/>
          </p:nvGrpSpPr>
          <p:grpSpPr>
            <a:xfrm>
              <a:off x="207540" y="-2173484"/>
              <a:ext cx="6417297" cy="7224540"/>
              <a:chOff x="223039" y="-2715925"/>
              <a:chExt cx="6417297" cy="7224540"/>
            </a:xfrm>
          </p:grpSpPr>
          <p:sp>
            <p:nvSpPr>
              <p:cNvPr id="47" name="Rectangle 46">
                <a:extLst>
                  <a:ext uri="{FF2B5EF4-FFF2-40B4-BE49-F238E27FC236}">
                    <a16:creationId xmlns:a16="http://schemas.microsoft.com/office/drawing/2014/main" id="{C2D2348B-9683-4C44-AD57-875331723CDC}"/>
                  </a:ext>
                </a:extLst>
              </p:cNvPr>
              <p:cNvSpPr/>
              <p:nvPr/>
            </p:nvSpPr>
            <p:spPr>
              <a:xfrm>
                <a:off x="490060" y="2027533"/>
                <a:ext cx="1521696" cy="1508448"/>
              </a:xfrm>
              <a:prstGeom prst="rect">
                <a:avLst/>
              </a:prstGeom>
              <a:solidFill>
                <a:srgbClr val="FFC3F9">
                  <a:alpha val="50000"/>
                </a:srgbClr>
              </a:solidFill>
              <a:ln>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sz="1200" dirty="0"/>
              </a:p>
            </p:txBody>
          </p:sp>
          <p:sp>
            <p:nvSpPr>
              <p:cNvPr id="48" name="Rectangle 47">
                <a:extLst>
                  <a:ext uri="{FF2B5EF4-FFF2-40B4-BE49-F238E27FC236}">
                    <a16:creationId xmlns:a16="http://schemas.microsoft.com/office/drawing/2014/main" id="{694AA405-9D8E-3648-AF30-CCBF8FF3B6DD}"/>
                  </a:ext>
                </a:extLst>
              </p:cNvPr>
              <p:cNvSpPr/>
              <p:nvPr/>
            </p:nvSpPr>
            <p:spPr>
              <a:xfrm>
                <a:off x="2203208" y="2027533"/>
                <a:ext cx="2755192" cy="1508448"/>
              </a:xfrm>
              <a:prstGeom prst="rect">
                <a:avLst/>
              </a:prstGeom>
              <a:solidFill>
                <a:schemeClr val="accent5">
                  <a:lumMod val="20000"/>
                  <a:lumOff val="80000"/>
                  <a:alpha val="50000"/>
                </a:schemeClr>
              </a:solidFill>
              <a:ln>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sz="1200" dirty="0"/>
              </a:p>
            </p:txBody>
          </p:sp>
          <p:sp>
            <p:nvSpPr>
              <p:cNvPr id="49" name="Rectangle 48">
                <a:extLst>
                  <a:ext uri="{FF2B5EF4-FFF2-40B4-BE49-F238E27FC236}">
                    <a16:creationId xmlns:a16="http://schemas.microsoft.com/office/drawing/2014/main" id="{3CB50117-8E1D-2A4B-8E32-18423F4E296A}"/>
                  </a:ext>
                </a:extLst>
              </p:cNvPr>
              <p:cNvSpPr/>
              <p:nvPr/>
            </p:nvSpPr>
            <p:spPr>
              <a:xfrm>
                <a:off x="5018704" y="2027532"/>
                <a:ext cx="1521694" cy="1508449"/>
              </a:xfrm>
              <a:prstGeom prst="rect">
                <a:avLst/>
              </a:prstGeom>
              <a:solidFill>
                <a:schemeClr val="accent6">
                  <a:lumMod val="20000"/>
                  <a:lumOff val="80000"/>
                  <a:alpha val="50000"/>
                </a:schemeClr>
              </a:solidFill>
              <a:ln>
                <a:solidFill>
                  <a:schemeClr val="accent6"/>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sz="1200"/>
              </a:p>
            </p:txBody>
          </p:sp>
          <p:grpSp>
            <p:nvGrpSpPr>
              <p:cNvPr id="17" name="Groupe 16">
                <a:extLst>
                  <a:ext uri="{FF2B5EF4-FFF2-40B4-BE49-F238E27FC236}">
                    <a16:creationId xmlns:a16="http://schemas.microsoft.com/office/drawing/2014/main" id="{96A6780C-A42D-1B46-9819-C8C29DB2E709}"/>
                  </a:ext>
                </a:extLst>
              </p:cNvPr>
              <p:cNvGrpSpPr>
                <a:grpSpLocks noChangeAspect="1"/>
              </p:cNvGrpSpPr>
              <p:nvPr/>
            </p:nvGrpSpPr>
            <p:grpSpPr>
              <a:xfrm>
                <a:off x="223039" y="-2715925"/>
                <a:ext cx="6417297" cy="7224540"/>
                <a:chOff x="110084" y="-1"/>
                <a:chExt cx="5051271" cy="5631408"/>
              </a:xfrm>
            </p:grpSpPr>
            <p:cxnSp>
              <p:nvCxnSpPr>
                <p:cNvPr id="18" name="Connecteur droit 17">
                  <a:extLst>
                    <a:ext uri="{FF2B5EF4-FFF2-40B4-BE49-F238E27FC236}">
                      <a16:creationId xmlns:a16="http://schemas.microsoft.com/office/drawing/2014/main" id="{87644295-ABB4-834D-B7A4-60D78A5C109B}"/>
                    </a:ext>
                  </a:extLst>
                </p:cNvPr>
                <p:cNvCxnSpPr/>
                <p:nvPr/>
              </p:nvCxnSpPr>
              <p:spPr>
                <a:xfrm>
                  <a:off x="1602966" y="3951286"/>
                  <a:ext cx="0" cy="598007"/>
                </a:xfrm>
                <a:prstGeom prst="line">
                  <a:avLst/>
                </a:prstGeom>
                <a:ln w="22225">
                  <a:solidFill>
                    <a:schemeClr val="tx1">
                      <a:lumMod val="65000"/>
                      <a:lumOff val="35000"/>
                    </a:schemeClr>
                  </a:solidFill>
                  <a:prstDash val="sysDash"/>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19" name="Groupe 18">
                  <a:extLst>
                    <a:ext uri="{FF2B5EF4-FFF2-40B4-BE49-F238E27FC236}">
                      <a16:creationId xmlns:a16="http://schemas.microsoft.com/office/drawing/2014/main" id="{35C9A5D8-363B-F840-890A-A6BB641CFB45}"/>
                    </a:ext>
                  </a:extLst>
                </p:cNvPr>
                <p:cNvGrpSpPr/>
                <p:nvPr/>
              </p:nvGrpSpPr>
              <p:grpSpPr>
                <a:xfrm>
                  <a:off x="110084" y="-1"/>
                  <a:ext cx="5051271" cy="5631408"/>
                  <a:chOff x="110066" y="-1"/>
                  <a:chExt cx="5050431" cy="5632315"/>
                </a:xfrm>
              </p:grpSpPr>
              <p:sp>
                <p:nvSpPr>
                  <p:cNvPr id="20" name="Rectangle 19">
                    <a:extLst>
                      <a:ext uri="{FF2B5EF4-FFF2-40B4-BE49-F238E27FC236}">
                        <a16:creationId xmlns:a16="http://schemas.microsoft.com/office/drawing/2014/main" id="{DE148373-FC57-DC48-B95B-26CC73DECF35}"/>
                      </a:ext>
                    </a:extLst>
                  </p:cNvPr>
                  <p:cNvSpPr/>
                  <p:nvPr/>
                </p:nvSpPr>
                <p:spPr>
                  <a:xfrm>
                    <a:off x="110066" y="-1"/>
                    <a:ext cx="1341204" cy="143771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21" name="Ellipse 20">
                    <a:extLst>
                      <a:ext uri="{FF2B5EF4-FFF2-40B4-BE49-F238E27FC236}">
                        <a16:creationId xmlns:a16="http://schemas.microsoft.com/office/drawing/2014/main" id="{8E8CD07E-A010-7E4E-984C-EA7EFC9B5E30}"/>
                      </a:ext>
                    </a:extLst>
                  </p:cNvPr>
                  <p:cNvSpPr>
                    <a:spLocks/>
                  </p:cNvSpPr>
                  <p:nvPr/>
                </p:nvSpPr>
                <p:spPr>
                  <a:xfrm>
                    <a:off x="421007" y="4174774"/>
                    <a:ext cx="157506" cy="157264"/>
                  </a:xfrm>
                  <a:prstGeom prst="ellipse">
                    <a:avLst/>
                  </a:prstGeom>
                  <a:solidFill>
                    <a:schemeClr val="bg1"/>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22" name="Ellipse 21">
                    <a:extLst>
                      <a:ext uri="{FF2B5EF4-FFF2-40B4-BE49-F238E27FC236}">
                        <a16:creationId xmlns:a16="http://schemas.microsoft.com/office/drawing/2014/main" id="{50183CFB-11B4-F540-B1C9-836EB76E3F0A}"/>
                      </a:ext>
                    </a:extLst>
                  </p:cNvPr>
                  <p:cNvSpPr>
                    <a:spLocks/>
                  </p:cNvSpPr>
                  <p:nvPr/>
                </p:nvSpPr>
                <p:spPr>
                  <a:xfrm>
                    <a:off x="3909273" y="3785308"/>
                    <a:ext cx="913602" cy="912565"/>
                  </a:xfrm>
                  <a:prstGeom prst="ellipse">
                    <a:avLst/>
                  </a:prstGeom>
                  <a:solidFill>
                    <a:schemeClr val="bg1"/>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FR" sz="500" b="1">
                        <a:solidFill>
                          <a:srgbClr val="000000"/>
                        </a:solidFill>
                        <a:effectLst/>
                        <a:ea typeface="Times New Roman" panose="02020603050405020304" pitchFamily="18" charset="0"/>
                      </a:rPr>
                      <a:t> </a:t>
                    </a:r>
                    <a:endParaRPr lang="fr-FR" sz="1200">
                      <a:effectLst/>
                      <a:latin typeface="Times New Roman" panose="02020603050405020304" pitchFamily="18" charset="0"/>
                      <a:ea typeface="Times New Roman" panose="02020603050405020304" pitchFamily="18" charset="0"/>
                    </a:endParaRPr>
                  </a:p>
                </p:txBody>
              </p:sp>
              <p:sp>
                <p:nvSpPr>
                  <p:cNvPr id="23" name="Zone de texte 270">
                    <a:extLst>
                      <a:ext uri="{FF2B5EF4-FFF2-40B4-BE49-F238E27FC236}">
                        <a16:creationId xmlns:a16="http://schemas.microsoft.com/office/drawing/2014/main" id="{2F837AA6-E89A-E94E-BA32-24FF7566FE44}"/>
                      </a:ext>
                    </a:extLst>
                  </p:cNvPr>
                  <p:cNvSpPr txBox="1"/>
                  <p:nvPr/>
                </p:nvSpPr>
                <p:spPr>
                  <a:xfrm>
                    <a:off x="297160" y="5024297"/>
                    <a:ext cx="1416308" cy="54008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fr-FR" sz="500" b="1" dirty="0">
                        <a:solidFill>
                          <a:srgbClr val="000000"/>
                        </a:solidFill>
                        <a:effectLst/>
                        <a:latin typeface="Calibri" panose="020F0502020204030204" pitchFamily="34" charset="0"/>
                        <a:ea typeface="Times New Roman" panose="02020603050405020304" pitchFamily="18" charset="0"/>
                      </a:rPr>
                      <a:t>[ SÉANCE  1 INAUGURALE - -&gt;</a:t>
                    </a:r>
                    <a:endParaRPr lang="fr-FR" sz="1200" dirty="0">
                      <a:effectLst/>
                      <a:latin typeface="Times New Roman" panose="02020603050405020304" pitchFamily="18" charset="0"/>
                      <a:ea typeface="Times New Roman" panose="02020603050405020304" pitchFamily="18" charset="0"/>
                    </a:endParaRPr>
                  </a:p>
                  <a:p>
                    <a:pPr algn="ctr">
                      <a:spcAft>
                        <a:spcPts val="0"/>
                      </a:spcAft>
                    </a:pPr>
                    <a:r>
                      <a:rPr lang="fr-FR" sz="500" b="1" i="1" dirty="0">
                        <a:solidFill>
                          <a:srgbClr val="000000"/>
                        </a:solidFill>
                        <a:effectLst/>
                        <a:latin typeface="Calibri" panose="020F0502020204030204" pitchFamily="34" charset="0"/>
                        <a:ea typeface="Times New Roman" panose="02020603050405020304" pitchFamily="18" charset="0"/>
                      </a:rPr>
                      <a:t>Incitation</a:t>
                    </a:r>
                    <a:endParaRPr lang="fr-FR" sz="1200" dirty="0">
                      <a:effectLst/>
                      <a:latin typeface="Times New Roman" panose="02020603050405020304" pitchFamily="18" charset="0"/>
                      <a:ea typeface="Times New Roman" panose="02020603050405020304" pitchFamily="18" charset="0"/>
                    </a:endParaRPr>
                  </a:p>
                </p:txBody>
              </p:sp>
              <p:sp>
                <p:nvSpPr>
                  <p:cNvPr id="24" name="Zone de texte 271">
                    <a:extLst>
                      <a:ext uri="{FF2B5EF4-FFF2-40B4-BE49-F238E27FC236}">
                        <a16:creationId xmlns:a16="http://schemas.microsoft.com/office/drawing/2014/main" id="{EB04BFB3-5F93-CE4B-8AF8-77CC23ED846D}"/>
                      </a:ext>
                    </a:extLst>
                  </p:cNvPr>
                  <p:cNvSpPr txBox="1"/>
                  <p:nvPr/>
                </p:nvSpPr>
                <p:spPr>
                  <a:xfrm>
                    <a:off x="1602700" y="5036084"/>
                    <a:ext cx="2306573" cy="54008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fr-FR" sz="500" b="1">
                        <a:solidFill>
                          <a:srgbClr val="000000"/>
                        </a:solidFill>
                        <a:effectLst/>
                        <a:latin typeface="Calibri" panose="020F0502020204030204" pitchFamily="34" charset="0"/>
                        <a:ea typeface="Times New Roman" panose="02020603050405020304" pitchFamily="18" charset="0"/>
                      </a:rPr>
                      <a:t>&lt;- - - - SÉANCES CENTRALES 2, 3, 4, etc.  - - - &gt;</a:t>
                    </a:r>
                    <a:endParaRPr lang="fr-FR" sz="1200">
                      <a:effectLst/>
                      <a:latin typeface="Times New Roman" panose="02020603050405020304" pitchFamily="18" charset="0"/>
                      <a:ea typeface="Times New Roman" panose="02020603050405020304" pitchFamily="18" charset="0"/>
                    </a:endParaRPr>
                  </a:p>
                  <a:p>
                    <a:pPr algn="ctr">
                      <a:spcAft>
                        <a:spcPts val="0"/>
                      </a:spcAft>
                    </a:pPr>
                    <a:r>
                      <a:rPr lang="fr-FR" sz="500" b="1" i="1">
                        <a:solidFill>
                          <a:srgbClr val="000000"/>
                        </a:solidFill>
                        <a:effectLst/>
                        <a:latin typeface="Calibri" panose="020F0502020204030204" pitchFamily="34" charset="0"/>
                        <a:ea typeface="Times New Roman" panose="02020603050405020304" pitchFamily="18" charset="0"/>
                      </a:rPr>
                      <a:t>Effectuation</a:t>
                    </a:r>
                    <a:endParaRPr lang="fr-FR" sz="1200">
                      <a:effectLst/>
                      <a:latin typeface="Times New Roman" panose="02020603050405020304" pitchFamily="18" charset="0"/>
                      <a:ea typeface="Times New Roman" panose="02020603050405020304" pitchFamily="18" charset="0"/>
                    </a:endParaRPr>
                  </a:p>
                </p:txBody>
              </p:sp>
              <p:sp>
                <p:nvSpPr>
                  <p:cNvPr id="25" name="Zone de texte 272">
                    <a:extLst>
                      <a:ext uri="{FF2B5EF4-FFF2-40B4-BE49-F238E27FC236}">
                        <a16:creationId xmlns:a16="http://schemas.microsoft.com/office/drawing/2014/main" id="{9ADE21C5-27D7-5048-8481-CEBE25A01E38}"/>
                      </a:ext>
                    </a:extLst>
                  </p:cNvPr>
                  <p:cNvSpPr txBox="1"/>
                  <p:nvPr/>
                </p:nvSpPr>
                <p:spPr>
                  <a:xfrm>
                    <a:off x="3770187" y="5059486"/>
                    <a:ext cx="1390310" cy="57282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fr-FR" sz="500" b="1">
                        <a:solidFill>
                          <a:srgbClr val="000000"/>
                        </a:solidFill>
                        <a:effectLst/>
                        <a:latin typeface="Calibri" panose="020F0502020204030204" pitchFamily="34" charset="0"/>
                        <a:ea typeface="Times New Roman" panose="02020603050405020304" pitchFamily="18" charset="0"/>
                      </a:rPr>
                      <a:t>&lt;- - </a:t>
                    </a:r>
                    <a:r>
                      <a:rPr lang="fr-FR" sz="500" b="1">
                        <a:effectLst/>
                        <a:latin typeface="Calibri" panose="020F0502020204030204" pitchFamily="34" charset="0"/>
                        <a:ea typeface="Times New Roman" panose="02020603050405020304" pitchFamily="18" charset="0"/>
                      </a:rPr>
                      <a:t>S</a:t>
                    </a:r>
                    <a:r>
                      <a:rPr lang="fr-FR" sz="500" b="1">
                        <a:solidFill>
                          <a:srgbClr val="000000"/>
                        </a:solidFill>
                        <a:effectLst/>
                        <a:latin typeface="Calibri" panose="020F0502020204030204" pitchFamily="34" charset="0"/>
                        <a:ea typeface="Times New Roman" panose="02020603050405020304" pitchFamily="18" charset="0"/>
                      </a:rPr>
                      <a:t>É</a:t>
                    </a:r>
                    <a:r>
                      <a:rPr lang="fr-FR" sz="500" b="1">
                        <a:effectLst/>
                        <a:latin typeface="Calibri" panose="020F0502020204030204" pitchFamily="34" charset="0"/>
                        <a:ea typeface="Times New Roman" panose="02020603050405020304" pitchFamily="18" charset="0"/>
                      </a:rPr>
                      <a:t>ANCE CONCLUSIVE ]</a:t>
                    </a:r>
                    <a:endParaRPr lang="fr-FR" sz="1200">
                      <a:effectLst/>
                      <a:latin typeface="Times New Roman" panose="02020603050405020304" pitchFamily="18" charset="0"/>
                      <a:ea typeface="Times New Roman" panose="02020603050405020304" pitchFamily="18" charset="0"/>
                    </a:endParaRPr>
                  </a:p>
                  <a:p>
                    <a:pPr algn="ctr">
                      <a:spcAft>
                        <a:spcPts val="0"/>
                      </a:spcAft>
                    </a:pPr>
                    <a:r>
                      <a:rPr lang="fr-FR" sz="500" b="1" i="1">
                        <a:effectLst/>
                        <a:latin typeface="Calibri" panose="020F0502020204030204" pitchFamily="34" charset="0"/>
                        <a:ea typeface="Times New Roman" panose="02020603050405020304" pitchFamily="18" charset="0"/>
                      </a:rPr>
                      <a:t>Verbalisation + évaluation + </a:t>
                    </a:r>
                    <a:br>
                      <a:rPr lang="fr-FR" sz="500" b="1" i="1">
                        <a:effectLst/>
                        <a:latin typeface="Calibri" panose="020F0502020204030204" pitchFamily="34" charset="0"/>
                        <a:ea typeface="Times New Roman" panose="02020603050405020304" pitchFamily="18" charset="0"/>
                      </a:rPr>
                    </a:br>
                    <a:r>
                      <a:rPr lang="fr-FR" sz="500" b="1" i="1">
                        <a:effectLst/>
                        <a:latin typeface="Calibri" panose="020F0502020204030204" pitchFamily="34" charset="0"/>
                        <a:ea typeface="Times New Roman" panose="02020603050405020304" pitchFamily="18" charset="0"/>
                      </a:rPr>
                      <a:t>champ référentiel</a:t>
                    </a:r>
                    <a:endParaRPr lang="fr-FR" sz="1200">
                      <a:effectLst/>
                      <a:latin typeface="Times New Roman" panose="02020603050405020304" pitchFamily="18" charset="0"/>
                      <a:ea typeface="Times New Roman" panose="02020603050405020304" pitchFamily="18" charset="0"/>
                    </a:endParaRPr>
                  </a:p>
                </p:txBody>
              </p:sp>
              <p:cxnSp>
                <p:nvCxnSpPr>
                  <p:cNvPr id="26" name="Connecteur droit avec flèche 25">
                    <a:extLst>
                      <a:ext uri="{FF2B5EF4-FFF2-40B4-BE49-F238E27FC236}">
                        <a16:creationId xmlns:a16="http://schemas.microsoft.com/office/drawing/2014/main" id="{0756123A-2A3E-CB47-A859-99330F7E6DA3}"/>
                      </a:ext>
                    </a:extLst>
                  </p:cNvPr>
                  <p:cNvCxnSpPr>
                    <a:stCxn id="21" idx="7"/>
                    <a:endCxn id="22" idx="0"/>
                  </p:cNvCxnSpPr>
                  <p:nvPr/>
                </p:nvCxnSpPr>
                <p:spPr>
                  <a:xfrm flipV="1">
                    <a:off x="555446" y="3785307"/>
                    <a:ext cx="3810629" cy="412497"/>
                  </a:xfrm>
                  <a:prstGeom prst="straightConnector1">
                    <a:avLst/>
                  </a:prstGeom>
                  <a:ln w="31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7" name="Connecteur droit avec flèche 26">
                    <a:extLst>
                      <a:ext uri="{FF2B5EF4-FFF2-40B4-BE49-F238E27FC236}">
                        <a16:creationId xmlns:a16="http://schemas.microsoft.com/office/drawing/2014/main" id="{3B2DBFCC-2DB1-6D49-B01D-7BF158C2ACF9}"/>
                      </a:ext>
                    </a:extLst>
                  </p:cNvPr>
                  <p:cNvCxnSpPr/>
                  <p:nvPr/>
                </p:nvCxnSpPr>
                <p:spPr>
                  <a:xfrm>
                    <a:off x="556473" y="4310242"/>
                    <a:ext cx="3808493" cy="389738"/>
                  </a:xfrm>
                  <a:prstGeom prst="straightConnector1">
                    <a:avLst/>
                  </a:prstGeom>
                  <a:ln w="31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8" name="Connecteur droit avec flèche 27">
                    <a:extLst>
                      <a:ext uri="{FF2B5EF4-FFF2-40B4-BE49-F238E27FC236}">
                        <a16:creationId xmlns:a16="http://schemas.microsoft.com/office/drawing/2014/main" id="{D8026B51-5620-4E4E-A73F-CFFE2DA26306}"/>
                      </a:ext>
                    </a:extLst>
                  </p:cNvPr>
                  <p:cNvCxnSpPr/>
                  <p:nvPr/>
                </p:nvCxnSpPr>
                <p:spPr>
                  <a:xfrm>
                    <a:off x="589123" y="4250975"/>
                    <a:ext cx="3347837"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Connecteur droit 28">
                    <a:extLst>
                      <a:ext uri="{FF2B5EF4-FFF2-40B4-BE49-F238E27FC236}">
                        <a16:creationId xmlns:a16="http://schemas.microsoft.com/office/drawing/2014/main" id="{3DBC3100-483C-FE40-855F-A979424E8AB3}"/>
                      </a:ext>
                    </a:extLst>
                  </p:cNvPr>
                  <p:cNvCxnSpPr>
                    <a:stCxn id="22" idx="0"/>
                    <a:endCxn id="22" idx="4"/>
                  </p:cNvCxnSpPr>
                  <p:nvPr/>
                </p:nvCxnSpPr>
                <p:spPr>
                  <a:xfrm>
                    <a:off x="4366074" y="3785308"/>
                    <a:ext cx="0" cy="912565"/>
                  </a:xfrm>
                  <a:prstGeom prst="line">
                    <a:avLst/>
                  </a:prstGeom>
                  <a:ln w="22225">
                    <a:solidFill>
                      <a:schemeClr val="tx1">
                        <a:lumMod val="65000"/>
                        <a:lumOff val="35000"/>
                      </a:schemeClr>
                    </a:solidFill>
                    <a:prstDash val="sysDash"/>
                    <a:headEnd type="triangle"/>
                    <a:tailEnd type="triangle"/>
                  </a:ln>
                </p:spPr>
                <p:style>
                  <a:lnRef idx="1">
                    <a:schemeClr val="accent1"/>
                  </a:lnRef>
                  <a:fillRef idx="0">
                    <a:schemeClr val="accent1"/>
                  </a:fillRef>
                  <a:effectRef idx="0">
                    <a:schemeClr val="accent1"/>
                  </a:effectRef>
                  <a:fontRef idx="minor">
                    <a:schemeClr val="tx1"/>
                  </a:fontRef>
                </p:style>
              </p:cxnSp>
            </p:grpSp>
          </p:grpSp>
        </p:grpSp>
      </p:grpSp>
      <p:sp>
        <p:nvSpPr>
          <p:cNvPr id="52" name="ZoneTexte 51">
            <a:extLst>
              <a:ext uri="{FF2B5EF4-FFF2-40B4-BE49-F238E27FC236}">
                <a16:creationId xmlns:a16="http://schemas.microsoft.com/office/drawing/2014/main" id="{BB1D65B4-F06D-AB48-92FB-94F1A92BDDCA}"/>
              </a:ext>
            </a:extLst>
          </p:cNvPr>
          <p:cNvSpPr txBox="1"/>
          <p:nvPr/>
        </p:nvSpPr>
        <p:spPr>
          <a:xfrm>
            <a:off x="602635" y="382173"/>
            <a:ext cx="11052090" cy="769441"/>
          </a:xfrm>
          <a:prstGeom prst="rect">
            <a:avLst/>
          </a:prstGeom>
          <a:noFill/>
        </p:spPr>
        <p:txBody>
          <a:bodyPr wrap="square" rtlCol="0">
            <a:spAutoFit/>
          </a:bodyPr>
          <a:lstStyle/>
          <a:p>
            <a:pPr algn="ctr"/>
            <a:r>
              <a:rPr lang="fr-FR" sz="2200" b="1" dirty="0"/>
              <a:t>Dans l’une et l’autre de ces modélisations, où prime/se concentre le travail de problématisation des savoirs (par le professeur) ? </a:t>
            </a:r>
          </a:p>
        </p:txBody>
      </p:sp>
      <p:grpSp>
        <p:nvGrpSpPr>
          <p:cNvPr id="55" name="Groupe 54">
            <a:extLst>
              <a:ext uri="{FF2B5EF4-FFF2-40B4-BE49-F238E27FC236}">
                <a16:creationId xmlns:a16="http://schemas.microsoft.com/office/drawing/2014/main" id="{2DDE7270-F018-364C-BBC9-4906E48B8852}"/>
              </a:ext>
            </a:extLst>
          </p:cNvPr>
          <p:cNvGrpSpPr/>
          <p:nvPr/>
        </p:nvGrpSpPr>
        <p:grpSpPr>
          <a:xfrm>
            <a:off x="174474" y="1933963"/>
            <a:ext cx="10079866" cy="1712520"/>
            <a:chOff x="161353" y="1991481"/>
            <a:chExt cx="10079866" cy="1712520"/>
          </a:xfrm>
        </p:grpSpPr>
        <p:sp>
          <p:nvSpPr>
            <p:cNvPr id="53" name="Explosion 1 52">
              <a:extLst>
                <a:ext uri="{FF2B5EF4-FFF2-40B4-BE49-F238E27FC236}">
                  <a16:creationId xmlns:a16="http://schemas.microsoft.com/office/drawing/2014/main" id="{F73CD7E8-7C2A-704B-BEA7-DB1FDB35CB51}"/>
                </a:ext>
              </a:extLst>
            </p:cNvPr>
            <p:cNvSpPr>
              <a:spLocks noChangeAspect="1"/>
            </p:cNvSpPr>
            <p:nvPr/>
          </p:nvSpPr>
          <p:spPr>
            <a:xfrm>
              <a:off x="161353" y="2076619"/>
              <a:ext cx="1332000" cy="1545444"/>
            </a:xfrm>
            <a:prstGeom prst="irregularSeal1">
              <a:avLst/>
            </a:prstGeom>
            <a:solidFill>
              <a:schemeClr val="bg1">
                <a:lumMod val="95000"/>
                <a:alpha val="40000"/>
              </a:schemeClr>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Explosion 1 53">
              <a:extLst>
                <a:ext uri="{FF2B5EF4-FFF2-40B4-BE49-F238E27FC236}">
                  <a16:creationId xmlns:a16="http://schemas.microsoft.com/office/drawing/2014/main" id="{298BE9F4-70D7-864B-807D-4D801112A278}"/>
                </a:ext>
              </a:extLst>
            </p:cNvPr>
            <p:cNvSpPr>
              <a:spLocks noChangeAspect="1"/>
            </p:cNvSpPr>
            <p:nvPr/>
          </p:nvSpPr>
          <p:spPr>
            <a:xfrm>
              <a:off x="8765219" y="1991481"/>
              <a:ext cx="1476000" cy="1712520"/>
            </a:xfrm>
            <a:prstGeom prst="irregularSeal1">
              <a:avLst/>
            </a:prstGeom>
            <a:solidFill>
              <a:schemeClr val="bg1">
                <a:lumMod val="95000"/>
                <a:alpha val="40000"/>
              </a:schemeClr>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2" name="Légende encadrée 2 1">
            <a:extLst>
              <a:ext uri="{FF2B5EF4-FFF2-40B4-BE49-F238E27FC236}">
                <a16:creationId xmlns:a16="http://schemas.microsoft.com/office/drawing/2014/main" id="{59585B98-94A0-CE4A-93E5-DF11C6E7DFE6}"/>
              </a:ext>
            </a:extLst>
          </p:cNvPr>
          <p:cNvSpPr/>
          <p:nvPr/>
        </p:nvSpPr>
        <p:spPr>
          <a:xfrm>
            <a:off x="949024" y="4246338"/>
            <a:ext cx="3221548" cy="2326225"/>
          </a:xfrm>
          <a:prstGeom prst="borderCallout2">
            <a:avLst>
              <a:gd name="adj1" fmla="val 18750"/>
              <a:gd name="adj2" fmla="val -3377"/>
              <a:gd name="adj3" fmla="val 14382"/>
              <a:gd name="adj4" fmla="val -7206"/>
              <a:gd name="adj5" fmla="val -40110"/>
              <a:gd name="adj6" fmla="val -3042"/>
            </a:avLst>
          </a:prstGeom>
          <a:solidFill>
            <a:schemeClr val="bg1"/>
          </a:solidFill>
          <a:ln>
            <a:solidFill>
              <a:srgbClr val="7030A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i="1" dirty="0">
                <a:solidFill>
                  <a:schemeClr val="tx1"/>
                </a:solidFill>
              </a:rPr>
              <a:t>Dans le cas de la modélisation « linéaire » : </a:t>
            </a:r>
          </a:p>
          <a:p>
            <a:pPr algn="ctr"/>
            <a:r>
              <a:rPr lang="fr-FR" sz="1600" i="1" dirty="0">
                <a:solidFill>
                  <a:schemeClr val="tx1"/>
                </a:solidFill>
              </a:rPr>
              <a:t>Une centration didactique plutôt sur l’</a:t>
            </a:r>
            <a:r>
              <a:rPr lang="fr-FR" sz="1600" b="1" i="1" dirty="0">
                <a:solidFill>
                  <a:schemeClr val="tx1"/>
                </a:solidFill>
              </a:rPr>
              <a:t>œuvre</a:t>
            </a:r>
            <a:r>
              <a:rPr lang="fr-FR" sz="1600" i="1" dirty="0">
                <a:solidFill>
                  <a:schemeClr val="tx1"/>
                </a:solidFill>
              </a:rPr>
              <a:t> (pratiques, enjeux, questions, etc.) </a:t>
            </a:r>
            <a:r>
              <a:rPr lang="fr-FR" sz="1600" b="1" i="1" dirty="0">
                <a:solidFill>
                  <a:schemeClr val="tx1"/>
                </a:solidFill>
                <a:sym typeface="Wingdings" pitchFamily="2" charset="2"/>
              </a:rPr>
              <a:t></a:t>
            </a:r>
          </a:p>
          <a:p>
            <a:pPr algn="ctr"/>
            <a:r>
              <a:rPr lang="fr-FR" sz="1600" i="1" dirty="0">
                <a:solidFill>
                  <a:schemeClr val="tx1"/>
                </a:solidFill>
              </a:rPr>
              <a:t>vers les données d’une « </a:t>
            </a:r>
            <a:r>
              <a:rPr lang="fr-FR" sz="1600" b="1" i="1" dirty="0">
                <a:solidFill>
                  <a:schemeClr val="tx1"/>
                </a:solidFill>
              </a:rPr>
              <a:t>incitation</a:t>
            </a:r>
            <a:r>
              <a:rPr lang="fr-FR" sz="1600" i="1" dirty="0">
                <a:solidFill>
                  <a:schemeClr val="tx1"/>
                </a:solidFill>
              </a:rPr>
              <a:t> » </a:t>
            </a:r>
          </a:p>
          <a:p>
            <a:pPr algn="ctr"/>
            <a:r>
              <a:rPr lang="fr-FR" sz="1600" i="1" dirty="0">
                <a:solidFill>
                  <a:schemeClr val="tx1"/>
                </a:solidFill>
              </a:rPr>
              <a:t>(Un « ouvroir » potentiel de pratiques reliées à des références ?)</a:t>
            </a:r>
          </a:p>
        </p:txBody>
      </p:sp>
      <p:sp>
        <p:nvSpPr>
          <p:cNvPr id="56" name="Légende encadrée 2 55">
            <a:extLst>
              <a:ext uri="{FF2B5EF4-FFF2-40B4-BE49-F238E27FC236}">
                <a16:creationId xmlns:a16="http://schemas.microsoft.com/office/drawing/2014/main" id="{059A9C3F-BD2A-BF4D-B914-F73D4BDDB1A8}"/>
              </a:ext>
            </a:extLst>
          </p:cNvPr>
          <p:cNvSpPr/>
          <p:nvPr/>
        </p:nvSpPr>
        <p:spPr>
          <a:xfrm flipH="1">
            <a:off x="4294016" y="4246338"/>
            <a:ext cx="3284219" cy="2354933"/>
          </a:xfrm>
          <a:prstGeom prst="borderCallout2">
            <a:avLst>
              <a:gd name="adj1" fmla="val 18750"/>
              <a:gd name="adj2" fmla="val -3914"/>
              <a:gd name="adj3" fmla="val 18750"/>
              <a:gd name="adj4" fmla="val -14015"/>
              <a:gd name="adj5" fmla="val -56216"/>
              <a:gd name="adj6" fmla="val -52578"/>
            </a:avLst>
          </a:prstGeom>
          <a:solidFill>
            <a:schemeClr val="bg1"/>
          </a:solidFill>
          <a:ln>
            <a:solidFill>
              <a:srgbClr val="7030A0"/>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i="1" dirty="0">
                <a:solidFill>
                  <a:schemeClr val="tx1"/>
                </a:solidFill>
              </a:rPr>
              <a:t>Dans le cas de la modélisation « hybridée » : </a:t>
            </a:r>
          </a:p>
          <a:p>
            <a:pPr algn="ctr"/>
            <a:r>
              <a:rPr lang="fr-FR" sz="1600" i="1" dirty="0">
                <a:solidFill>
                  <a:schemeClr val="tx1"/>
                </a:solidFill>
              </a:rPr>
              <a:t>Des centrations didactiques plutôt sur les apprentissages (plasticiens, théoriques, culturels) </a:t>
            </a:r>
            <a:r>
              <a:rPr lang="fr-FR" sz="1600" b="1" i="1" dirty="0">
                <a:solidFill>
                  <a:schemeClr val="tx1"/>
                </a:solidFill>
                <a:sym typeface="Wingdings" pitchFamily="2" charset="2"/>
              </a:rPr>
              <a:t> </a:t>
            </a:r>
            <a:r>
              <a:rPr lang="fr-FR" sz="1600" i="1" dirty="0">
                <a:solidFill>
                  <a:schemeClr val="tx1"/>
                </a:solidFill>
                <a:sym typeface="Wingdings" pitchFamily="2" charset="2"/>
              </a:rPr>
              <a:t>des </a:t>
            </a:r>
            <a:r>
              <a:rPr lang="fr-FR" sz="1600" b="1" i="1" dirty="0">
                <a:solidFill>
                  <a:schemeClr val="tx1"/>
                </a:solidFill>
                <a:sym typeface="Wingdings" pitchFamily="2" charset="2"/>
              </a:rPr>
              <a:t>pratiques</a:t>
            </a:r>
            <a:r>
              <a:rPr lang="fr-FR" sz="1600" i="1" dirty="0">
                <a:solidFill>
                  <a:schemeClr val="tx1"/>
                </a:solidFill>
                <a:sym typeface="Wingdings" pitchFamily="2" charset="2"/>
              </a:rPr>
              <a:t> </a:t>
            </a:r>
            <a:r>
              <a:rPr lang="fr-FR" sz="1600" b="1" i="1" dirty="0">
                <a:solidFill>
                  <a:schemeClr val="tx1"/>
                </a:solidFill>
                <a:sym typeface="Wingdings" pitchFamily="2" charset="2"/>
              </a:rPr>
              <a:t>&lt;-&gt;</a:t>
            </a:r>
            <a:r>
              <a:rPr lang="fr-FR" sz="1600" i="1" dirty="0">
                <a:solidFill>
                  <a:schemeClr val="tx1"/>
                </a:solidFill>
                <a:sym typeface="Wingdings" pitchFamily="2" charset="2"/>
              </a:rPr>
              <a:t> </a:t>
            </a:r>
            <a:r>
              <a:rPr lang="fr-FR" sz="1600" b="1" i="1" dirty="0">
                <a:solidFill>
                  <a:schemeClr val="tx1"/>
                </a:solidFill>
                <a:sym typeface="Wingdings" pitchFamily="2" charset="2"/>
              </a:rPr>
              <a:t>questions</a:t>
            </a:r>
            <a:r>
              <a:rPr lang="fr-FR" sz="1600" i="1" dirty="0">
                <a:solidFill>
                  <a:schemeClr val="tx1"/>
                </a:solidFill>
                <a:sym typeface="Wingdings" pitchFamily="2" charset="2"/>
              </a:rPr>
              <a:t> </a:t>
            </a:r>
            <a:r>
              <a:rPr lang="fr-FR" sz="1600" b="1" i="1" dirty="0">
                <a:solidFill>
                  <a:schemeClr val="tx1"/>
                </a:solidFill>
                <a:sym typeface="Wingdings" pitchFamily="2" charset="2"/>
              </a:rPr>
              <a:t>&lt;-&gt; enjeux &lt;-&gt; œuvres </a:t>
            </a:r>
          </a:p>
          <a:p>
            <a:pPr algn="ctr"/>
            <a:r>
              <a:rPr lang="fr-FR" sz="1600" i="1" dirty="0">
                <a:solidFill>
                  <a:schemeClr val="tx1"/>
                </a:solidFill>
                <a:sym typeface="Wingdings" pitchFamily="2" charset="2"/>
              </a:rPr>
              <a:t>(Toutes comme des pratiques et des savoirs de référence)</a:t>
            </a:r>
          </a:p>
        </p:txBody>
      </p:sp>
      <p:sp>
        <p:nvSpPr>
          <p:cNvPr id="57" name="ZoneTexte 56">
            <a:extLst>
              <a:ext uri="{FF2B5EF4-FFF2-40B4-BE49-F238E27FC236}">
                <a16:creationId xmlns:a16="http://schemas.microsoft.com/office/drawing/2014/main" id="{1D2F371B-098C-3D46-AC98-9CDB9FE2BB77}"/>
              </a:ext>
            </a:extLst>
          </p:cNvPr>
          <p:cNvSpPr txBox="1"/>
          <p:nvPr/>
        </p:nvSpPr>
        <p:spPr>
          <a:xfrm>
            <a:off x="-960617" y="1325172"/>
            <a:ext cx="8827041" cy="369332"/>
          </a:xfrm>
          <a:prstGeom prst="rect">
            <a:avLst/>
          </a:prstGeom>
          <a:noFill/>
        </p:spPr>
        <p:txBody>
          <a:bodyPr wrap="square" rtlCol="0">
            <a:spAutoFit/>
          </a:bodyPr>
          <a:lstStyle/>
          <a:p>
            <a:pPr algn="ctr"/>
            <a:r>
              <a:rPr lang="fr-FR" b="1" dirty="0"/>
              <a:t>À quoi correspondent ces « scansions » de la séquence ?</a:t>
            </a:r>
          </a:p>
        </p:txBody>
      </p:sp>
      <p:sp>
        <p:nvSpPr>
          <p:cNvPr id="58" name="ZoneTexte 57">
            <a:extLst>
              <a:ext uri="{FF2B5EF4-FFF2-40B4-BE49-F238E27FC236}">
                <a16:creationId xmlns:a16="http://schemas.microsoft.com/office/drawing/2014/main" id="{58349C8D-72F4-E445-A7EE-7633E40D1AEB}"/>
              </a:ext>
            </a:extLst>
          </p:cNvPr>
          <p:cNvSpPr txBox="1"/>
          <p:nvPr/>
        </p:nvSpPr>
        <p:spPr>
          <a:xfrm>
            <a:off x="2633175" y="6581640"/>
            <a:ext cx="7971524" cy="230832"/>
          </a:xfrm>
          <a:prstGeom prst="rect">
            <a:avLst/>
          </a:prstGeom>
          <a:noFill/>
        </p:spPr>
        <p:txBody>
          <a:bodyPr wrap="square" rtlCol="0">
            <a:spAutoFit/>
          </a:bodyPr>
          <a:lstStyle/>
          <a:p>
            <a:r>
              <a:rPr lang="fr-FR" sz="900" i="1" dirty="0"/>
              <a:t>C. </a:t>
            </a:r>
            <a:r>
              <a:rPr lang="fr-FR" sz="900" i="1" dirty="0" err="1"/>
              <a:t>Vieaux</a:t>
            </a:r>
            <a:r>
              <a:rPr lang="fr-FR" sz="900" i="1" dirty="0"/>
              <a:t>, IGESR, 15 mars 2023, Centre Pompidou Metz, intervention dans le cadre d’un séminaire des professeurs d’arts plastiques dédié à la problématisation</a:t>
            </a:r>
          </a:p>
        </p:txBody>
      </p:sp>
    </p:spTree>
    <p:extLst>
      <p:ext uri="{BB962C8B-B14F-4D97-AF65-F5344CB8AC3E}">
        <p14:creationId xmlns:p14="http://schemas.microsoft.com/office/powerpoint/2010/main" val="2507120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D2E06A-B324-654A-9EE9-01933A03453A}"/>
              </a:ext>
            </a:extLst>
          </p:cNvPr>
          <p:cNvSpPr>
            <a:spLocks noGrp="1"/>
          </p:cNvSpPr>
          <p:nvPr>
            <p:ph type="title"/>
          </p:nvPr>
        </p:nvSpPr>
        <p:spPr>
          <a:xfrm>
            <a:off x="790721" y="307234"/>
            <a:ext cx="10515600" cy="701194"/>
          </a:xfrm>
        </p:spPr>
        <p:txBody>
          <a:bodyPr>
            <a:normAutofit fontScale="90000"/>
          </a:bodyPr>
          <a:lstStyle/>
          <a:p>
            <a:pPr algn="ctr"/>
            <a:r>
              <a:rPr lang="fr-FR" sz="2400" b="1" dirty="0">
                <a:latin typeface="+mn-lt"/>
              </a:rPr>
              <a:t> PARTIE 3</a:t>
            </a:r>
            <a:br>
              <a:rPr lang="fr-FR" sz="2400" b="1" dirty="0">
                <a:latin typeface="+mn-lt"/>
              </a:rPr>
            </a:br>
            <a:r>
              <a:rPr lang="fr-FR" sz="2400" b="1" dirty="0">
                <a:latin typeface="+mn-lt"/>
              </a:rPr>
              <a:t>Travail de problématisation à visée didactique : sur quelle(s) nature(s) de savoir(s) ?</a:t>
            </a:r>
          </a:p>
        </p:txBody>
      </p:sp>
      <p:sp>
        <p:nvSpPr>
          <p:cNvPr id="4" name="ZoneTexte 3">
            <a:extLst>
              <a:ext uri="{FF2B5EF4-FFF2-40B4-BE49-F238E27FC236}">
                <a16:creationId xmlns:a16="http://schemas.microsoft.com/office/drawing/2014/main" id="{0756C93B-68F0-B94D-9E1E-897D6A63A132}"/>
              </a:ext>
            </a:extLst>
          </p:cNvPr>
          <p:cNvSpPr txBox="1"/>
          <p:nvPr/>
        </p:nvSpPr>
        <p:spPr>
          <a:xfrm>
            <a:off x="528856" y="1268638"/>
            <a:ext cx="11360257" cy="5016758"/>
          </a:xfrm>
          <a:prstGeom prst="rect">
            <a:avLst/>
          </a:prstGeom>
          <a:solidFill>
            <a:schemeClr val="bg1"/>
          </a:solidFill>
        </p:spPr>
        <p:txBody>
          <a:bodyPr wrap="square" rtlCol="0">
            <a:spAutoFit/>
          </a:bodyPr>
          <a:lstStyle/>
          <a:p>
            <a:pPr lvl="2"/>
            <a:r>
              <a:rPr lang="fr-FR" sz="2000" b="1" i="1" dirty="0"/>
              <a:t>Transposer le savoir </a:t>
            </a:r>
            <a:r>
              <a:rPr lang="fr-FR" sz="2000" i="1" dirty="0"/>
              <a:t>(SAVANT)</a:t>
            </a:r>
            <a:r>
              <a:rPr lang="fr-FR" sz="2000" b="1" i="1" dirty="0"/>
              <a:t> en savoirs à enseigner </a:t>
            </a:r>
            <a:r>
              <a:rPr lang="fr-FR" sz="2000" i="1" dirty="0"/>
              <a:t>(CONNAISSANCES SCOLAIRES)</a:t>
            </a:r>
          </a:p>
          <a:p>
            <a:r>
              <a:rPr lang="fr-FR" sz="2000" i="1" dirty="0"/>
              <a:t>« Un contenu de savoir ayant été désigné comme savoir à enseigner subit dès lors un ensemble de transformations adaptatives qui vont le rendre apte à prendre place parmi les objets d’enseignement. Le “travail” qui d’un objet de savoir à enseigner fait un objet d’enseignement est appelé la transposition didactique. » </a:t>
            </a:r>
            <a:r>
              <a:rPr lang="fr-FR" sz="2000" dirty="0"/>
              <a:t>cf. Yves CHEVALLARD</a:t>
            </a:r>
          </a:p>
          <a:p>
            <a:endParaRPr lang="fr-FR" sz="2000" dirty="0"/>
          </a:p>
          <a:p>
            <a:pPr lvl="2"/>
            <a:r>
              <a:rPr lang="fr-FR" sz="2000" b="1" i="1" dirty="0"/>
              <a:t>Transposer le savoir </a:t>
            </a:r>
            <a:r>
              <a:rPr lang="fr-FR" sz="2000" i="1" dirty="0"/>
              <a:t>(SAVANT) </a:t>
            </a:r>
            <a:r>
              <a:rPr lang="fr-FR" sz="2000" b="1" i="1" dirty="0"/>
              <a:t>ET des savoirs experts </a:t>
            </a:r>
            <a:r>
              <a:rPr lang="fr-FR" sz="2000" i="1" dirty="0"/>
              <a:t>(PRATIQUES)</a:t>
            </a:r>
          </a:p>
          <a:p>
            <a:r>
              <a:rPr lang="fr-FR" sz="2000" i="1" dirty="0"/>
              <a:t>« La notion de transposition didactique est devenue d’usage courant en sciences de l’éducation et notamment dans les diverses didactiques des disciplines. Réduite à sa plus simple expression, elle est expliquée par le sous-titre du livre de </a:t>
            </a:r>
            <a:r>
              <a:rPr lang="fr-FR" sz="2000" i="1" dirty="0" err="1"/>
              <a:t>Chevallard</a:t>
            </a:r>
            <a:r>
              <a:rPr lang="fr-FR" sz="2000" i="1" dirty="0"/>
              <a:t> (1985, 1991) : “Du savoir savant au savoir enseigné”. […] Pour rendre justice aux disciplines dans lesquelles les savoirs savants ne sont pas aussi centraux, Joshua (1996) a proposé d’étendre la théorie de la transposition aux savoirs experts. Bien avant, dans la même perspective, </a:t>
            </a:r>
            <a:r>
              <a:rPr lang="fr-FR" sz="2000" i="1" dirty="0" err="1"/>
              <a:t>Martinand</a:t>
            </a:r>
            <a:r>
              <a:rPr lang="fr-FR" sz="2000" i="1" dirty="0"/>
              <a:t> (1986) avait introduit la notion complémentaire de pratiques de référence. Il l’avait proposée à propos de la technologie et de l’informatique, mais elle convient aussi aux disciplines linguistiques ou artistiques, aux travaux manuels, à l’éducation physique et aux formations professionnelles. »</a:t>
            </a:r>
            <a:r>
              <a:rPr lang="fr-FR" sz="2000" dirty="0"/>
              <a:t> cf. Philippe PERRENOUD</a:t>
            </a:r>
            <a:r>
              <a:rPr lang="fr-FR" sz="2000" dirty="0">
                <a:effectLst/>
              </a:rPr>
              <a:t> </a:t>
            </a:r>
            <a:endParaRPr lang="fr-FR" sz="2000" dirty="0"/>
          </a:p>
        </p:txBody>
      </p:sp>
      <p:sp>
        <p:nvSpPr>
          <p:cNvPr id="5" name="ZoneTexte 4">
            <a:extLst>
              <a:ext uri="{FF2B5EF4-FFF2-40B4-BE49-F238E27FC236}">
                <a16:creationId xmlns:a16="http://schemas.microsoft.com/office/drawing/2014/main" id="{8EF6D7E7-7C06-1B4F-83CB-6CD6DBC439D9}"/>
              </a:ext>
            </a:extLst>
          </p:cNvPr>
          <p:cNvSpPr txBox="1"/>
          <p:nvPr/>
        </p:nvSpPr>
        <p:spPr>
          <a:xfrm>
            <a:off x="2415461" y="6545607"/>
            <a:ext cx="7971524" cy="230832"/>
          </a:xfrm>
          <a:prstGeom prst="rect">
            <a:avLst/>
          </a:prstGeom>
          <a:noFill/>
        </p:spPr>
        <p:txBody>
          <a:bodyPr wrap="square" rtlCol="0">
            <a:spAutoFit/>
          </a:bodyPr>
          <a:lstStyle/>
          <a:p>
            <a:r>
              <a:rPr lang="fr-FR" sz="900" i="1" dirty="0"/>
              <a:t>C. </a:t>
            </a:r>
            <a:r>
              <a:rPr lang="fr-FR" sz="900" i="1" dirty="0" err="1"/>
              <a:t>Vieaux</a:t>
            </a:r>
            <a:r>
              <a:rPr lang="fr-FR" sz="900" i="1" dirty="0"/>
              <a:t>, IGESR, 15 mars 2023, Centre Pompidou Metz, intervention dans le cadre d’un séminaire des professeurs d’arts plastiques dédié à la problématisation</a:t>
            </a:r>
          </a:p>
        </p:txBody>
      </p:sp>
    </p:spTree>
    <p:extLst>
      <p:ext uri="{BB962C8B-B14F-4D97-AF65-F5344CB8AC3E}">
        <p14:creationId xmlns:p14="http://schemas.microsoft.com/office/powerpoint/2010/main" val="2861124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79B9C1-DFF0-074C-9C29-CF31A275DCAA}"/>
              </a:ext>
            </a:extLst>
          </p:cNvPr>
          <p:cNvSpPr>
            <a:spLocks noGrp="1"/>
          </p:cNvSpPr>
          <p:nvPr>
            <p:ph type="title"/>
          </p:nvPr>
        </p:nvSpPr>
        <p:spPr>
          <a:xfrm>
            <a:off x="340964" y="167668"/>
            <a:ext cx="11360256" cy="2517073"/>
          </a:xfrm>
          <a:solidFill>
            <a:schemeClr val="bg1">
              <a:alpha val="83000"/>
            </a:schemeClr>
          </a:solidFill>
        </p:spPr>
        <p:txBody>
          <a:bodyPr>
            <a:normAutofit fontScale="90000"/>
          </a:bodyPr>
          <a:lstStyle/>
          <a:p>
            <a:pPr algn="ctr"/>
            <a:r>
              <a:rPr lang="fr-FR" sz="2000" b="1" dirty="0">
                <a:latin typeface="+mn-lt"/>
              </a:rPr>
              <a:t>En arts plastiques, il s’agirait bien de transposer des savoirs </a:t>
            </a:r>
            <a:r>
              <a:rPr lang="fr-FR" sz="2000" b="1" u="sng" dirty="0">
                <a:latin typeface="+mn-lt"/>
              </a:rPr>
              <a:t>SAVANTS</a:t>
            </a:r>
            <a:r>
              <a:rPr lang="fr-FR" sz="2000" b="1" dirty="0">
                <a:latin typeface="+mn-lt"/>
              </a:rPr>
              <a:t> et des savoirs </a:t>
            </a:r>
            <a:r>
              <a:rPr lang="fr-FR" sz="2000" b="1" u="sng" dirty="0">
                <a:latin typeface="+mn-lt"/>
              </a:rPr>
              <a:t>EXPERTS</a:t>
            </a:r>
            <a:r>
              <a:rPr lang="fr-FR" sz="2000" b="1" dirty="0">
                <a:latin typeface="+mn-lt"/>
              </a:rPr>
              <a:t> : </a:t>
            </a:r>
            <a:br>
              <a:rPr lang="fr-FR" sz="2000" b="1" dirty="0">
                <a:latin typeface="+mn-lt"/>
              </a:rPr>
            </a:br>
            <a:r>
              <a:rPr lang="fr-FR" sz="2000" b="1" dirty="0">
                <a:latin typeface="+mn-lt"/>
              </a:rPr>
              <a:t>que relient/à quoi se relient les UNS et les AUTRES ? </a:t>
            </a:r>
            <a:br>
              <a:rPr lang="fr-FR" sz="2200" b="1" dirty="0">
                <a:latin typeface="+mn-lt"/>
              </a:rPr>
            </a:br>
            <a:br>
              <a:rPr lang="fr-FR" sz="900" b="1" dirty="0">
                <a:latin typeface="+mn-lt"/>
              </a:rPr>
            </a:br>
            <a:r>
              <a:rPr lang="fr-FR" sz="1800" dirty="0">
                <a:latin typeface="+mn-lt"/>
              </a:rPr>
              <a:t>Dans une stricte répartition des premiers sur les références artistiques et des seconds sur la pratique ? Une fusion des deux, au risque d’imprécisions et d’une relativisation de tous les savoirs ?</a:t>
            </a:r>
            <a:br>
              <a:rPr lang="fr-FR" sz="1800" dirty="0">
                <a:latin typeface="+mn-lt"/>
              </a:rPr>
            </a:br>
            <a:br>
              <a:rPr lang="fr-FR" sz="1800" dirty="0">
                <a:latin typeface="+mn-lt"/>
              </a:rPr>
            </a:br>
            <a:r>
              <a:rPr lang="fr-FR" sz="1800" dirty="0">
                <a:latin typeface="+mn-lt"/>
              </a:rPr>
              <a:t>En s’appuyant, à minima, sur les trois composantes de la discipline (plasticienne, théorique, culturelle) qui, pour chacune, mobilise différents types de savoirs savants et experts, dans des proportions variables ?</a:t>
            </a:r>
            <a:br>
              <a:rPr lang="fr-FR" sz="2200" dirty="0">
                <a:latin typeface="+mn-lt"/>
              </a:rPr>
            </a:br>
            <a:br>
              <a:rPr lang="fr-FR" sz="900" dirty="0">
                <a:latin typeface="+mn-lt"/>
              </a:rPr>
            </a:br>
            <a:r>
              <a:rPr lang="fr-FR" sz="2200" b="1" dirty="0">
                <a:latin typeface="+mn-lt"/>
              </a:rPr>
              <a:t>Pour cela, considérer deux niveaux du travail didactique, et donc un exercice plus large de la problématisation.</a:t>
            </a:r>
          </a:p>
        </p:txBody>
      </p:sp>
      <p:grpSp>
        <p:nvGrpSpPr>
          <p:cNvPr id="4" name="Groupe 3">
            <a:extLst>
              <a:ext uri="{FF2B5EF4-FFF2-40B4-BE49-F238E27FC236}">
                <a16:creationId xmlns:a16="http://schemas.microsoft.com/office/drawing/2014/main" id="{B33EC4AB-3836-7548-9738-494439ED2B3D}"/>
              </a:ext>
            </a:extLst>
          </p:cNvPr>
          <p:cNvGrpSpPr/>
          <p:nvPr/>
        </p:nvGrpSpPr>
        <p:grpSpPr>
          <a:xfrm>
            <a:off x="836090" y="2826665"/>
            <a:ext cx="10622987" cy="3607075"/>
            <a:chOff x="-798295" y="-100346"/>
            <a:chExt cx="8541075" cy="2186065"/>
          </a:xfrm>
        </p:grpSpPr>
        <p:sp>
          <p:nvSpPr>
            <p:cNvPr id="5" name="Accolade ouvrante 4">
              <a:extLst>
                <a:ext uri="{FF2B5EF4-FFF2-40B4-BE49-F238E27FC236}">
                  <a16:creationId xmlns:a16="http://schemas.microsoft.com/office/drawing/2014/main" id="{3BAD5E68-7279-1C4A-8864-9ADA596C6DF1}"/>
                </a:ext>
              </a:extLst>
            </p:cNvPr>
            <p:cNvSpPr/>
            <p:nvPr/>
          </p:nvSpPr>
          <p:spPr>
            <a:xfrm>
              <a:off x="774641" y="-100346"/>
              <a:ext cx="180000" cy="1080177"/>
            </a:xfrm>
            <a:prstGeom prst="leftBrace">
              <a:avLst/>
            </a:prstGeom>
            <a:noFill/>
            <a:ln w="44450" cmpd="sng">
              <a:solidFill>
                <a:schemeClr val="accent6"/>
              </a:solidFill>
              <a:prstDash val="solid"/>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6" name="Zone de texte 21">
              <a:extLst>
                <a:ext uri="{FF2B5EF4-FFF2-40B4-BE49-F238E27FC236}">
                  <a16:creationId xmlns:a16="http://schemas.microsoft.com/office/drawing/2014/main" id="{C2C94133-0445-E94E-89E0-A4CF9BFEE140}"/>
                </a:ext>
              </a:extLst>
            </p:cNvPr>
            <p:cNvSpPr txBox="1"/>
            <p:nvPr/>
          </p:nvSpPr>
          <p:spPr>
            <a:xfrm>
              <a:off x="-798295" y="14463"/>
              <a:ext cx="1561639" cy="850560"/>
            </a:xfrm>
            <a:prstGeom prst="rect">
              <a:avLst/>
            </a:prstGeom>
            <a:solidFill>
              <a:schemeClr val="accent6">
                <a:lumMod val="20000"/>
                <a:lumOff val="80000"/>
                <a:alpha val="70000"/>
              </a:schemeClr>
            </a:solidFill>
            <a:ln w="6350">
              <a:solidFill>
                <a:schemeClr val="accent6"/>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FR"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NIVEAU DE LA</a:t>
              </a:r>
              <a:endParaRPr lang="fr-FR" i="1"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fr-FR"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TRANSPOSITION DIDACTIQUE</a:t>
              </a:r>
              <a:r>
                <a:rPr lang="fr-FR" b="1"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EXTERNE</a:t>
              </a:r>
              <a:endParaRPr lang="fr-FR" i="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à coins arrondis 6">
              <a:extLst>
                <a:ext uri="{FF2B5EF4-FFF2-40B4-BE49-F238E27FC236}">
                  <a16:creationId xmlns:a16="http://schemas.microsoft.com/office/drawing/2014/main" id="{5A285344-F0C6-7E47-A77A-F8C70FF17867}"/>
                </a:ext>
              </a:extLst>
            </p:cNvPr>
            <p:cNvSpPr/>
            <p:nvPr/>
          </p:nvSpPr>
          <p:spPr>
            <a:xfrm>
              <a:off x="966026" y="1594923"/>
              <a:ext cx="4977370" cy="449229"/>
            </a:xfrm>
            <a:prstGeom prst="roundRect">
              <a:avLst/>
            </a:pr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36000" bIns="0" numCol="1" spcCol="0" rtlCol="0" fromWordArt="0" anchor="ctr" anchorCtr="0" forceAA="0" compatLnSpc="1">
              <a:prstTxWarp prst="textNoShape">
                <a:avLst/>
              </a:prstTxWarp>
              <a:noAutofit/>
            </a:bodyPr>
            <a:lstStyle/>
            <a:p>
              <a:pPr algn="ctr">
                <a:lnSpc>
                  <a:spcPct val="90000"/>
                </a:lnSpc>
                <a:spcAft>
                  <a:spcPts val="0"/>
                </a:spcAft>
              </a:pPr>
              <a:r>
                <a:rPr lang="fr-FR" b="1">
                  <a:solidFill>
                    <a:srgbClr val="000000"/>
                  </a:solidFill>
                  <a:effectLst/>
                  <a:ea typeface="Calibri" panose="020F0502020204030204" pitchFamily="34" charset="0"/>
                  <a:cs typeface="Times New Roman" panose="02020603050405020304" pitchFamily="18" charset="0"/>
                </a:rPr>
                <a:t>Savoirs acquis</a:t>
              </a:r>
              <a:endParaRPr lang="fr-FR">
                <a:effectLst/>
                <a:ea typeface="Calibri" panose="020F0502020204030204" pitchFamily="34" charset="0"/>
                <a:cs typeface="Times New Roman" panose="02020603050405020304" pitchFamily="18" charset="0"/>
              </a:endParaRPr>
            </a:p>
            <a:p>
              <a:pPr algn="ctr">
                <a:lnSpc>
                  <a:spcPct val="90000"/>
                </a:lnSpc>
                <a:spcAft>
                  <a:spcPts val="0"/>
                </a:spcAft>
              </a:pPr>
              <a:r>
                <a:rPr lang="fr-FR" i="1">
                  <a:solidFill>
                    <a:srgbClr val="000000"/>
                  </a:solidFill>
                  <a:effectLst/>
                  <a:ea typeface="Calibri" panose="020F0502020204030204" pitchFamily="34" charset="0"/>
                  <a:cs typeface="Times New Roman" panose="02020603050405020304" pitchFamily="18" charset="0"/>
                </a:rPr>
                <a:t>(Apprentissages EFFECTIFS et DURABLES des élèves)</a:t>
              </a:r>
              <a:endParaRPr lang="fr-FR">
                <a:effectLst/>
                <a:ea typeface="Calibri" panose="020F0502020204030204" pitchFamily="34" charset="0"/>
                <a:cs typeface="Times New Roman" panose="02020603050405020304" pitchFamily="18" charset="0"/>
              </a:endParaRPr>
            </a:p>
          </p:txBody>
        </p:sp>
        <p:sp>
          <p:nvSpPr>
            <p:cNvPr id="8" name="Accolade ouvrante 7">
              <a:extLst>
                <a:ext uri="{FF2B5EF4-FFF2-40B4-BE49-F238E27FC236}">
                  <a16:creationId xmlns:a16="http://schemas.microsoft.com/office/drawing/2014/main" id="{6F3EC3AF-B397-7B45-9235-0C3299B4595E}"/>
                </a:ext>
              </a:extLst>
            </p:cNvPr>
            <p:cNvSpPr/>
            <p:nvPr/>
          </p:nvSpPr>
          <p:spPr>
            <a:xfrm flipH="1" flipV="1">
              <a:off x="5979149" y="465454"/>
              <a:ext cx="180000" cy="1620265"/>
            </a:xfrm>
            <a:prstGeom prst="leftBrace">
              <a:avLst/>
            </a:prstGeom>
            <a:ln w="44450">
              <a:solidFill>
                <a:schemeClr val="accent1"/>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9" name="Zone de texte 25">
              <a:extLst>
                <a:ext uri="{FF2B5EF4-FFF2-40B4-BE49-F238E27FC236}">
                  <a16:creationId xmlns:a16="http://schemas.microsoft.com/office/drawing/2014/main" id="{E795BD51-3759-FD4A-9880-35A3BE8078E6}"/>
                </a:ext>
              </a:extLst>
            </p:cNvPr>
            <p:cNvSpPr txBox="1"/>
            <p:nvPr/>
          </p:nvSpPr>
          <p:spPr>
            <a:xfrm>
              <a:off x="6194903" y="889312"/>
              <a:ext cx="1547877" cy="829336"/>
            </a:xfrm>
            <a:prstGeom prst="rect">
              <a:avLst/>
            </a:prstGeom>
            <a:solidFill>
              <a:schemeClr val="accent5">
                <a:lumMod val="20000"/>
                <a:lumOff val="80000"/>
                <a:alpha val="70000"/>
              </a:schemeClr>
            </a:solidFill>
            <a:ln w="6350">
              <a:solidFill>
                <a:schemeClr val="accent1"/>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FR"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NIVEAU DE LA</a:t>
              </a:r>
              <a:endParaRPr lang="fr-FR" i="1"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fr-FR"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TRANSPOSITION DIDACTIQUE</a:t>
              </a:r>
              <a:r>
                <a:rPr lang="fr-FR" b="1"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INTERNE</a:t>
              </a:r>
              <a:endParaRPr lang="fr-FR" i="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Flèche vers le bas 9">
              <a:extLst>
                <a:ext uri="{FF2B5EF4-FFF2-40B4-BE49-F238E27FC236}">
                  <a16:creationId xmlns:a16="http://schemas.microsoft.com/office/drawing/2014/main" id="{FBA1DFC8-A977-DF48-BAC7-A6196675B0D7}"/>
                </a:ext>
              </a:extLst>
            </p:cNvPr>
            <p:cNvSpPr/>
            <p:nvPr/>
          </p:nvSpPr>
          <p:spPr>
            <a:xfrm>
              <a:off x="3323480" y="1367142"/>
              <a:ext cx="180020" cy="288047"/>
            </a:xfrm>
            <a:prstGeom prst="downArrow">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1" name="Rectangle à coins arrondis 10">
              <a:extLst>
                <a:ext uri="{FF2B5EF4-FFF2-40B4-BE49-F238E27FC236}">
                  <a16:creationId xmlns:a16="http://schemas.microsoft.com/office/drawing/2014/main" id="{9218285D-DF0C-FD44-BB6E-2E7F39FBFB46}"/>
                </a:ext>
              </a:extLst>
            </p:cNvPr>
            <p:cNvSpPr/>
            <p:nvPr/>
          </p:nvSpPr>
          <p:spPr>
            <a:xfrm>
              <a:off x="965852" y="1050972"/>
              <a:ext cx="4977370" cy="449229"/>
            </a:xfrm>
            <a:prstGeom prst="roundRect">
              <a:avLst/>
            </a:pr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36000" bIns="0" numCol="1" spcCol="0" rtlCol="0" fromWordArt="0" anchor="ctr" anchorCtr="0" forceAA="0" compatLnSpc="1">
              <a:prstTxWarp prst="textNoShape">
                <a:avLst/>
              </a:prstTxWarp>
              <a:noAutofit/>
            </a:bodyPr>
            <a:lstStyle/>
            <a:p>
              <a:pPr algn="ctr">
                <a:lnSpc>
                  <a:spcPct val="90000"/>
                </a:lnSpc>
                <a:spcAft>
                  <a:spcPts val="0"/>
                </a:spcAft>
              </a:pPr>
              <a:r>
                <a:rPr lang="fr-FR" b="1" dirty="0">
                  <a:solidFill>
                    <a:srgbClr val="000000"/>
                  </a:solidFill>
                  <a:effectLst/>
                  <a:ea typeface="Calibri" panose="020F0502020204030204" pitchFamily="34" charset="0"/>
                  <a:cs typeface="Times New Roman" panose="02020603050405020304" pitchFamily="18" charset="0"/>
                </a:rPr>
                <a:t>Savoirs enseignés</a:t>
              </a:r>
              <a:endParaRPr lang="fr-FR" dirty="0">
                <a:effectLst/>
                <a:ea typeface="Calibri" panose="020F0502020204030204" pitchFamily="34" charset="0"/>
                <a:cs typeface="Times New Roman" panose="02020603050405020304" pitchFamily="18" charset="0"/>
              </a:endParaRPr>
            </a:p>
            <a:p>
              <a:pPr algn="ctr">
                <a:lnSpc>
                  <a:spcPct val="90000"/>
                </a:lnSpc>
                <a:spcAft>
                  <a:spcPts val="0"/>
                </a:spcAft>
              </a:pPr>
              <a:r>
                <a:rPr lang="fr-FR" i="1" dirty="0">
                  <a:solidFill>
                    <a:srgbClr val="000000"/>
                  </a:solidFill>
                  <a:effectLst/>
                  <a:ea typeface="Calibri" panose="020F0502020204030204" pitchFamily="34" charset="0"/>
                  <a:cs typeface="Times New Roman" panose="02020603050405020304" pitchFamily="18" charset="0"/>
                </a:rPr>
                <a:t>(Curriculum réel, CONTENUS de l’enseignement réalisés dans la classe – cf. connaissances/compétences)</a:t>
              </a:r>
              <a:endParaRPr lang="fr-FR" dirty="0">
                <a:effectLst/>
                <a:ea typeface="Calibri" panose="020F0502020204030204" pitchFamily="34" charset="0"/>
                <a:cs typeface="Times New Roman" panose="02020603050405020304" pitchFamily="18" charset="0"/>
              </a:endParaRPr>
            </a:p>
          </p:txBody>
        </p:sp>
        <p:sp>
          <p:nvSpPr>
            <p:cNvPr id="12" name="Flèche vers le bas 11">
              <a:extLst>
                <a:ext uri="{FF2B5EF4-FFF2-40B4-BE49-F238E27FC236}">
                  <a16:creationId xmlns:a16="http://schemas.microsoft.com/office/drawing/2014/main" id="{D515BAF0-DB17-714D-B470-6DF5375648A3}"/>
                </a:ext>
              </a:extLst>
            </p:cNvPr>
            <p:cNvSpPr/>
            <p:nvPr/>
          </p:nvSpPr>
          <p:spPr>
            <a:xfrm flipH="1">
              <a:off x="3323480" y="809072"/>
              <a:ext cx="180020" cy="288047"/>
            </a:xfrm>
            <a:prstGeom prst="downArrow">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3" name="Rectangle à coins arrondis 12">
              <a:extLst>
                <a:ext uri="{FF2B5EF4-FFF2-40B4-BE49-F238E27FC236}">
                  <a16:creationId xmlns:a16="http://schemas.microsoft.com/office/drawing/2014/main" id="{FDD20187-50B4-394B-B9D1-82385FDB60FC}"/>
                </a:ext>
              </a:extLst>
            </p:cNvPr>
            <p:cNvSpPr/>
            <p:nvPr/>
          </p:nvSpPr>
          <p:spPr>
            <a:xfrm>
              <a:off x="965940" y="465372"/>
              <a:ext cx="4977371" cy="490069"/>
            </a:xfrm>
            <a:prstGeom prst="roundRect">
              <a:avLst/>
            </a:prstGeom>
            <a:solidFill>
              <a:schemeClr val="bg1"/>
            </a:solidFill>
            <a:ln w="25400">
              <a:gradFill>
                <a:gsLst>
                  <a:gs pos="0">
                    <a:schemeClr val="accent6"/>
                  </a:gs>
                  <a:gs pos="49000">
                    <a:schemeClr val="accent6"/>
                  </a:gs>
                  <a:gs pos="52000">
                    <a:schemeClr val="accent1"/>
                  </a:gs>
                  <a:gs pos="100000">
                    <a:schemeClr val="accent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36000" bIns="0" numCol="1" spcCol="0" rtlCol="0" fromWordArt="0" anchor="ctr" anchorCtr="0" forceAA="0" compatLnSpc="1">
              <a:prstTxWarp prst="textNoShape">
                <a:avLst/>
              </a:prstTxWarp>
              <a:noAutofit/>
            </a:bodyPr>
            <a:lstStyle/>
            <a:p>
              <a:pPr algn="ctr">
                <a:lnSpc>
                  <a:spcPct val="90000"/>
                </a:lnSpc>
                <a:spcAft>
                  <a:spcPts val="0"/>
                </a:spcAft>
              </a:pPr>
              <a:r>
                <a:rPr lang="fr-FR" b="1" dirty="0">
                  <a:solidFill>
                    <a:srgbClr val="000000"/>
                  </a:solidFill>
                  <a:effectLst/>
                  <a:ea typeface="Calibri" panose="020F0502020204030204" pitchFamily="34" charset="0"/>
                  <a:cs typeface="Times New Roman" panose="02020603050405020304" pitchFamily="18" charset="0"/>
                </a:rPr>
                <a:t>Savoirs à enseigner</a:t>
              </a:r>
              <a:endParaRPr lang="fr-FR" dirty="0">
                <a:effectLst/>
                <a:ea typeface="Calibri" panose="020F0502020204030204" pitchFamily="34" charset="0"/>
                <a:cs typeface="Times New Roman" panose="02020603050405020304" pitchFamily="18" charset="0"/>
              </a:endParaRPr>
            </a:p>
            <a:p>
              <a:pPr algn="ctr">
                <a:spcAft>
                  <a:spcPts val="0"/>
                </a:spcAft>
              </a:pPr>
              <a:r>
                <a:rPr lang="fr-FR" i="1" dirty="0">
                  <a:solidFill>
                    <a:srgbClr val="000000"/>
                  </a:solidFill>
                  <a:effectLst/>
                  <a:ea typeface="Calibri" panose="020F0502020204030204" pitchFamily="34" charset="0"/>
                  <a:cs typeface="Times New Roman" panose="02020603050405020304" pitchFamily="18" charset="0"/>
                </a:rPr>
                <a:t>(Objets du SAVOIR INSTITU</a:t>
              </a:r>
              <a:r>
                <a:rPr lang="fr-FR" i="1" dirty="0">
                  <a:solidFill>
                    <a:srgbClr val="000000"/>
                  </a:solidFill>
                  <a:effectLst/>
                  <a:ea typeface="Calibri" panose="020F0502020204030204" pitchFamily="34" charset="0"/>
                  <a:cs typeface="Calibri" panose="020F0502020204030204" pitchFamily="34" charset="0"/>
                </a:rPr>
                <a:t>É</a:t>
              </a:r>
              <a:r>
                <a:rPr lang="fr-FR" i="1" dirty="0">
                  <a:solidFill>
                    <a:srgbClr val="000000"/>
                  </a:solidFill>
                  <a:effectLst/>
                  <a:ea typeface="Calibri" panose="020F0502020204030204" pitchFamily="34" charset="0"/>
                  <a:cs typeface="Times New Roman" panose="02020603050405020304" pitchFamily="18" charset="0"/>
                </a:rPr>
                <a:t> notamment par des curriculums prescrit</a:t>
              </a:r>
              <a:r>
                <a:rPr lang="fr-FR" i="1" dirty="0">
                  <a:solidFill>
                    <a:srgbClr val="000000"/>
                  </a:solidFill>
                  <a:effectLst/>
                  <a:ea typeface="Calibri" panose="020F0502020204030204" pitchFamily="34" charset="0"/>
                  <a:cs typeface="Calibri" panose="020F0502020204030204" pitchFamily="34" charset="0"/>
                </a:rPr>
                <a:t>s – cf</a:t>
              </a:r>
              <a:r>
                <a:rPr lang="fr-FR" i="1" dirty="0">
                  <a:solidFill>
                    <a:srgbClr val="000000"/>
                  </a:solidFill>
                  <a:ea typeface="Calibri" panose="020F0502020204030204" pitchFamily="34" charset="0"/>
                  <a:cs typeface="Calibri" panose="020F0502020204030204" pitchFamily="34" charset="0"/>
                </a:rPr>
                <a:t>. programmes scolaires</a:t>
              </a:r>
              <a:r>
                <a:rPr lang="fr-FR" i="1" dirty="0">
                  <a:solidFill>
                    <a:srgbClr val="000000"/>
                  </a:solidFill>
                  <a:effectLst/>
                  <a:ea typeface="Calibri" panose="020F0502020204030204" pitchFamily="34" charset="0"/>
                  <a:cs typeface="Times New Roman" panose="02020603050405020304" pitchFamily="18" charset="0"/>
                </a:rPr>
                <a:t>)</a:t>
              </a:r>
              <a:endParaRPr lang="fr-FR" dirty="0">
                <a:effectLst/>
                <a:ea typeface="Calibri" panose="020F0502020204030204" pitchFamily="34" charset="0"/>
                <a:cs typeface="Times New Roman" panose="02020603050405020304" pitchFamily="18" charset="0"/>
              </a:endParaRPr>
            </a:p>
          </p:txBody>
        </p:sp>
        <p:sp>
          <p:nvSpPr>
            <p:cNvPr id="14" name="Flèche vers le bas 13">
              <a:extLst>
                <a:ext uri="{FF2B5EF4-FFF2-40B4-BE49-F238E27FC236}">
                  <a16:creationId xmlns:a16="http://schemas.microsoft.com/office/drawing/2014/main" id="{178AB640-1706-4D4F-8B8D-F15DE160317C}"/>
                </a:ext>
              </a:extLst>
            </p:cNvPr>
            <p:cNvSpPr/>
            <p:nvPr/>
          </p:nvSpPr>
          <p:spPr>
            <a:xfrm>
              <a:off x="3323480" y="225818"/>
              <a:ext cx="180020" cy="288047"/>
            </a:xfrm>
            <a:prstGeom prst="downArrow">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5" name="Rectangle à coins arrondis 14">
              <a:extLst>
                <a:ext uri="{FF2B5EF4-FFF2-40B4-BE49-F238E27FC236}">
                  <a16:creationId xmlns:a16="http://schemas.microsoft.com/office/drawing/2014/main" id="{E0DB9092-36AF-B140-AA42-440960B898EF}"/>
                </a:ext>
              </a:extLst>
            </p:cNvPr>
            <p:cNvSpPr/>
            <p:nvPr/>
          </p:nvSpPr>
          <p:spPr>
            <a:xfrm>
              <a:off x="965823" y="-100346"/>
              <a:ext cx="4977371" cy="490069"/>
            </a:xfrm>
            <a:prstGeom prst="roundRect">
              <a:avLst/>
            </a:prstGeom>
            <a:solidFill>
              <a:schemeClr val="bg1"/>
            </a:solid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36000" bIns="0" numCol="1" spcCol="0" rtlCol="0" fromWordArt="0" anchor="ctr" anchorCtr="0" forceAA="0" compatLnSpc="1">
              <a:prstTxWarp prst="textNoShape">
                <a:avLst/>
              </a:prstTxWarp>
              <a:noAutofit/>
            </a:bodyPr>
            <a:lstStyle/>
            <a:p>
              <a:pPr algn="ctr">
                <a:lnSpc>
                  <a:spcPct val="90000"/>
                </a:lnSpc>
                <a:spcAft>
                  <a:spcPts val="0"/>
                </a:spcAft>
              </a:pPr>
              <a:r>
                <a:rPr lang="fr-FR" b="1" dirty="0">
                  <a:solidFill>
                    <a:srgbClr val="000000"/>
                  </a:solidFill>
                  <a:effectLst/>
                  <a:ea typeface="Calibri" panose="020F0502020204030204" pitchFamily="34" charset="0"/>
                  <a:cs typeface="Times New Roman" panose="02020603050405020304" pitchFamily="18" charset="0"/>
                </a:rPr>
                <a:t>Savoirs savants et experts</a:t>
              </a:r>
              <a:endParaRPr lang="fr-FR" dirty="0">
                <a:effectLst/>
                <a:ea typeface="Calibri" panose="020F0502020204030204" pitchFamily="34" charset="0"/>
                <a:cs typeface="Times New Roman" panose="02020603050405020304" pitchFamily="18" charset="0"/>
              </a:endParaRPr>
            </a:p>
            <a:p>
              <a:pPr algn="ctr">
                <a:lnSpc>
                  <a:spcPct val="90000"/>
                </a:lnSpc>
                <a:spcAft>
                  <a:spcPts val="0"/>
                </a:spcAft>
              </a:pPr>
              <a:r>
                <a:rPr lang="fr-FR" i="1" dirty="0">
                  <a:solidFill>
                    <a:srgbClr val="000000"/>
                  </a:solidFill>
                  <a:effectLst/>
                  <a:ea typeface="Calibri" panose="020F0502020204030204" pitchFamily="34" charset="0"/>
                  <a:cs typeface="Times New Roman" panose="02020603050405020304" pitchFamily="18" charset="0"/>
                </a:rPr>
                <a:t>(Ensemble constitué de SAVOIRS et de PRATIQUES ayant cours dans la société)</a:t>
              </a:r>
              <a:endParaRPr lang="fr-FR" dirty="0">
                <a:effectLst/>
                <a:ea typeface="Calibri" panose="020F0502020204030204" pitchFamily="34" charset="0"/>
                <a:cs typeface="Times New Roman" panose="02020603050405020304" pitchFamily="18" charset="0"/>
              </a:endParaRPr>
            </a:p>
          </p:txBody>
        </p:sp>
      </p:grpSp>
      <p:sp>
        <p:nvSpPr>
          <p:cNvPr id="16" name="ZoneTexte 15">
            <a:extLst>
              <a:ext uri="{FF2B5EF4-FFF2-40B4-BE49-F238E27FC236}">
                <a16:creationId xmlns:a16="http://schemas.microsoft.com/office/drawing/2014/main" id="{54D1A2F7-6948-1846-82E6-E9ED23350CDA}"/>
              </a:ext>
            </a:extLst>
          </p:cNvPr>
          <p:cNvSpPr txBox="1"/>
          <p:nvPr/>
        </p:nvSpPr>
        <p:spPr>
          <a:xfrm>
            <a:off x="2386432" y="6606073"/>
            <a:ext cx="7971524" cy="230832"/>
          </a:xfrm>
          <a:prstGeom prst="rect">
            <a:avLst/>
          </a:prstGeom>
          <a:noFill/>
        </p:spPr>
        <p:txBody>
          <a:bodyPr wrap="square" rtlCol="0">
            <a:spAutoFit/>
          </a:bodyPr>
          <a:lstStyle/>
          <a:p>
            <a:r>
              <a:rPr lang="fr-FR" sz="900" i="1" dirty="0"/>
              <a:t>C. </a:t>
            </a:r>
            <a:r>
              <a:rPr lang="fr-FR" sz="900" i="1" dirty="0" err="1"/>
              <a:t>Vieaux</a:t>
            </a:r>
            <a:r>
              <a:rPr lang="fr-FR" sz="900" i="1" dirty="0"/>
              <a:t>, IGESR, 15 mars 2023, Centre Pompidou Metz, intervention dans le cadre d’un séminaire des professeurs d’arts plastiques dédié à la problématisation</a:t>
            </a:r>
          </a:p>
        </p:txBody>
      </p:sp>
    </p:spTree>
    <p:extLst>
      <p:ext uri="{BB962C8B-B14F-4D97-AF65-F5344CB8AC3E}">
        <p14:creationId xmlns:p14="http://schemas.microsoft.com/office/powerpoint/2010/main" val="243950088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249</TotalTime>
  <Words>2228</Words>
  <Application>Microsoft Macintosh PowerPoint</Application>
  <PresentationFormat>Grand écran</PresentationFormat>
  <Paragraphs>197</Paragraphs>
  <Slides>9</Slides>
  <Notes>4</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9</vt:i4>
      </vt:variant>
    </vt:vector>
  </HeadingPairs>
  <TitlesOfParts>
    <vt:vector size="16" baseType="lpstr">
      <vt:lpstr>Arial</vt:lpstr>
      <vt:lpstr>Calibri</vt:lpstr>
      <vt:lpstr>Calibri Light</vt:lpstr>
      <vt:lpstr>Symbol</vt:lpstr>
      <vt:lpstr>Times New Roman</vt:lpstr>
      <vt:lpstr>Wingdings</vt:lpstr>
      <vt:lpstr>Thème Office</vt:lpstr>
      <vt:lpstr>Deux modélisations de la séquence d’arts plastiques, l’une ancienne (dominante), l’autre plus récente («émergente)</vt:lpstr>
      <vt:lpstr>Présentation PowerPoint</vt:lpstr>
      <vt:lpstr>Présentation PowerPoint</vt:lpstr>
      <vt:lpstr>Présentation PowerPoint</vt:lpstr>
      <vt:lpstr>Présentation PowerPoint</vt:lpstr>
      <vt:lpstr>Présentation PowerPoint</vt:lpstr>
      <vt:lpstr>Présentation PowerPoint</vt:lpstr>
      <vt:lpstr> PARTIE 3 Travail de problématisation à visée didactique : sur quelle(s) nature(s) de savoir(s) ?</vt:lpstr>
      <vt:lpstr>En arts plastiques, il s’agirait bien de transposer des savoirs SAVANTS et des savoirs EXPERTS :  que relient/à quoi se relient les UNS et les AUTRES ?   Dans une stricte répartition des premiers sur les références artistiques et des seconds sur la pratique ? Une fusion des deux, au risque d’imprécisions et d’une relativisation de tous les savoirs ?  En s’appuyant, à minima, sur les trois composantes de la discipline (plasticienne, théorique, culturelle) qui, pour chacune, mobilise différents types de savoirs savants et experts, dans des proportions variables ?  Pour cela, considérer deux niveaux du travail didactique, et donc un exercice plus large de la problématisation.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Christian VIEAUX</dc:creator>
  <cp:lastModifiedBy>Christian VIEAUX</cp:lastModifiedBy>
  <cp:revision>39</cp:revision>
  <cp:lastPrinted>2023-03-18T16:34:55Z</cp:lastPrinted>
  <dcterms:created xsi:type="dcterms:W3CDTF">2023-03-14T07:21:29Z</dcterms:created>
  <dcterms:modified xsi:type="dcterms:W3CDTF">2023-03-18T16:37:11Z</dcterms:modified>
</cp:coreProperties>
</file>