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/>
    <p:restoredTop sz="96327"/>
  </p:normalViewPr>
  <p:slideViewPr>
    <p:cSldViewPr snapToGrid="0" showGuides="1">
      <p:cViewPr varScale="1">
        <p:scale>
          <a:sx n="124" d="100"/>
          <a:sy n="124" d="100"/>
        </p:scale>
        <p:origin x="5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83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5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69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7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9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8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2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9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2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3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6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8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72BA41-EC5B-4197-BCC8-0FD2E523CD7A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44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45F26-BC2E-4519-5119-7A5862709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5320" r="-1" b="15912"/>
          <a:stretch/>
        </p:blipFill>
        <p:spPr>
          <a:xfrm>
            <a:off x="-18954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8EB795-3552-CD08-5495-10DC41FE1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746841"/>
            <a:ext cx="9339075" cy="26821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L’épreuve d’évaluation des compétences expérimentales (ECE) en SVT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198019-9213-DBC3-9BA1-6E7E061DB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25" y="3674327"/>
            <a:ext cx="9339075" cy="1380213"/>
          </a:xfrm>
        </p:spPr>
        <p:txBody>
          <a:bodyPr>
            <a:normAutofit/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7BF82-7392-AA9F-3BAD-C251A6B5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spécifique: reproductibilité des 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4C74E7-45CE-1789-278C-142F109B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Dans la partie B.</a:t>
            </a:r>
          </a:p>
          <a:p>
            <a:r>
              <a:rPr lang="fr-FR" dirty="0"/>
              <a:t>Les situations d’observation, d’expérimentation ou de modélisation sont fondées sur l’obtention d’un seul résultat.</a:t>
            </a:r>
          </a:p>
          <a:p>
            <a:r>
              <a:rPr lang="fr-FR" dirty="0"/>
              <a:t>Le candidat pourra en fin d’épreuve, disposer de résultats de référence en ressource complémentaire.</a:t>
            </a:r>
          </a:p>
          <a:p>
            <a:r>
              <a:rPr lang="fr-FR" dirty="0"/>
              <a:t>Il portera alors un regard critique et discutera de la validité de ses résultats au regard de leur reproductibilité.</a:t>
            </a:r>
          </a:p>
          <a:p>
            <a:r>
              <a:rPr lang="fr-FR" dirty="0"/>
              <a:t>La validation du résultat obtenu en l’intégrant dans un corpus de résultats plus important peut faire appel à des outils mathématiques simples.</a:t>
            </a:r>
          </a:p>
          <a:p>
            <a:r>
              <a:rPr lang="fr-FR" dirty="0"/>
              <a:t>Il faut donc en tenir compte dans la conclusion.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8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7BF82-7392-AA9F-3BAD-C251A6B5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spécifique: généraliser des résultats.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4C74E7-45CE-1789-278C-142F109B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Dans la partie B.</a:t>
            </a:r>
          </a:p>
          <a:p>
            <a:r>
              <a:rPr lang="fr-FR" dirty="0"/>
              <a:t>Des sujets peuvent questionner sur l’universalité d’un phénomène.</a:t>
            </a:r>
          </a:p>
          <a:p>
            <a:r>
              <a:rPr lang="fr-FR" dirty="0"/>
              <a:t>On étudie alors le phénomène lors d’une activité pratique.</a:t>
            </a:r>
          </a:p>
          <a:p>
            <a:r>
              <a:rPr lang="fr-FR" dirty="0"/>
              <a:t>On compare à d’autres exemples donnés pour discuter de la généralisation ou non des phénomènes.</a:t>
            </a:r>
          </a:p>
          <a:p>
            <a:r>
              <a:rPr lang="fr-FR" dirty="0"/>
              <a:t>Il faut donc en tenir compte dans la conclusion.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44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9F381-57B7-473F-9C13-EF345915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Pour résumer.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6A974C-BA05-8C56-FEFD-C7D0A48C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463997-42FC-A70A-6FF8-8A52BEEE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21" y="796413"/>
            <a:ext cx="5933654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02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79A50-F578-CD64-894D-7AF6E6E5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résumer.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54EEE84-AEF5-21C6-4619-15E09F593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156" y="2141538"/>
            <a:ext cx="914271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5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212AA-3EFE-C5A9-887C-D6CFEB8A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E131D-EFEC-29A1-0017-D26CFBA5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Partie expérimentale: 12 points (9 pour la partie pratique et 3 pour la partie spécifique). Pas d’écrit pour la partie pratique.</a:t>
            </a:r>
          </a:p>
          <a:p>
            <a:r>
              <a:rPr lang="fr-FR" dirty="0"/>
              <a:t>Communication, interprétation des résultats et conclusion: 8 points (communication et interprétation: 5 points; conclusion: 3 points).</a:t>
            </a:r>
          </a:p>
          <a:p>
            <a:endParaRPr lang="fr-FR" dirty="0"/>
          </a:p>
          <a:p>
            <a:r>
              <a:rPr lang="fr-FR" dirty="0"/>
              <a:t>La partie spécifique (3 points) se fait à l’oral.</a:t>
            </a:r>
          </a:p>
        </p:txBody>
      </p:sp>
    </p:spTree>
    <p:extLst>
      <p:ext uri="{BB962C8B-B14F-4D97-AF65-F5344CB8AC3E}">
        <p14:creationId xmlns:p14="http://schemas.microsoft.com/office/powerpoint/2010/main" val="161633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9E6E4-91E8-B3BD-FE6C-3E08306A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résumer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D5535F7-A803-7CE4-8EC1-52964E44F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060" y="1801248"/>
            <a:ext cx="8557879" cy="46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D536F83-5EB0-2795-B5A3-686E3727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5" y="74864"/>
            <a:ext cx="10466173" cy="66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5C807-91C3-4945-1C5B-B38A6853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789698"/>
          </a:xfrm>
        </p:spPr>
        <p:txBody>
          <a:bodyPr/>
          <a:lstStyle/>
          <a:p>
            <a:r>
              <a:rPr lang="fr-FR" dirty="0"/>
              <a:t>L’observation du réel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45BF6-3C72-C635-D24C-FB8515A8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AFCA37-244C-1536-E6A3-0843C186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40" y="1515650"/>
            <a:ext cx="9569920" cy="51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5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5C807-91C3-4945-1C5B-B38A6853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789698"/>
          </a:xfrm>
        </p:spPr>
        <p:txBody>
          <a:bodyPr/>
          <a:lstStyle/>
          <a:p>
            <a:r>
              <a:rPr lang="fr-FR" dirty="0"/>
              <a:t>L’observation du réel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45BF6-3C72-C635-D24C-FB8515A8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9FFCC6-76B0-426C-C5F7-D0C4E429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14346"/>
            <a:ext cx="7772400" cy="54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9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AE6C6-9BC7-82D9-01C6-3211D37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architecture en deux parties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CD93E-D15D-10A3-59D3-649936897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partie A comprend:</a:t>
            </a:r>
          </a:p>
          <a:p>
            <a:pPr lvl="1"/>
            <a:r>
              <a:rPr lang="fr-FR" dirty="0"/>
              <a:t>La stratégie</a:t>
            </a:r>
          </a:p>
          <a:p>
            <a:pPr lvl="1"/>
            <a:r>
              <a:rPr lang="fr-FR" dirty="0"/>
              <a:t>L’expérimentation</a:t>
            </a:r>
          </a:p>
          <a:p>
            <a:r>
              <a:rPr lang="fr-FR" dirty="0"/>
              <a:t>La partie B comprend:</a:t>
            </a:r>
          </a:p>
          <a:p>
            <a:pPr lvl="1"/>
            <a:r>
              <a:rPr lang="fr-FR" dirty="0"/>
              <a:t>La communication et l’interprétation des résultats</a:t>
            </a:r>
          </a:p>
          <a:p>
            <a:pPr lvl="1"/>
            <a:r>
              <a:rPr lang="fr-FR" dirty="0"/>
              <a:t>La conclusion</a:t>
            </a:r>
          </a:p>
          <a:p>
            <a:endParaRPr lang="fr-FR" dirty="0"/>
          </a:p>
          <a:p>
            <a:r>
              <a:rPr lang="fr-FR" dirty="0"/>
              <a:t>A l’intérieur de ces deux parties, présence d’une partie spécifique (soit en partie A, soit en partie B).</a:t>
            </a:r>
          </a:p>
        </p:txBody>
      </p:sp>
    </p:spTree>
    <p:extLst>
      <p:ext uri="{BB962C8B-B14F-4D97-AF65-F5344CB8AC3E}">
        <p14:creationId xmlns:p14="http://schemas.microsoft.com/office/powerpoint/2010/main" val="328457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BD578-0F99-F12F-7059-3A0C511D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d’un sujet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28A76-773E-3CD2-12F6-14F16C0D7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Présence d’une situation problème clairement établie dans le chapeau du sujet.</a:t>
            </a:r>
          </a:p>
          <a:p>
            <a:r>
              <a:rPr lang="fr-FR" dirty="0"/>
              <a:t>Présence de ressources au début du sujet. Ces ressources initiales permettent de comprendre et de réaliser le sujet.</a:t>
            </a:r>
          </a:p>
          <a:p>
            <a:r>
              <a:rPr lang="fr-FR" dirty="0"/>
              <a:t>Présence d’éventuelles ressources complémentaires dans la suite du sujet pour, par exemple, traiter l’étape spécifique de la partie B.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51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BD578-0F99-F12F-7059-3A0C511D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Commun dans la partie A de tous les sujets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28A76-773E-3CD2-12F6-14F16C0D7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Mettre en œuvre le protocole de l’activité pratique ou de la manipulation (donc réaliser un geste technique).</a:t>
            </a:r>
          </a:p>
          <a:p>
            <a:r>
              <a:rPr lang="fr-FR" dirty="0"/>
              <a:t>Parfois une autonomie est laissée au candidat dans le choix de la technique à utiliser.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8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BD578-0F99-F12F-7059-3A0C511D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28A76-773E-3CD2-12F6-14F16C0D7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Elle consiste à communiquer les résultats obtenus.</a:t>
            </a:r>
          </a:p>
          <a:p>
            <a:pPr lvl="1"/>
            <a:r>
              <a:rPr lang="fr-FR" dirty="0"/>
              <a:t>Communication sous forme de dessin légendé, de photographie légendée, de tableau, de graphique, de schéma légendé, de schéma fonctionnel…</a:t>
            </a:r>
          </a:p>
          <a:p>
            <a:pPr lvl="1"/>
            <a:r>
              <a:rPr lang="fr-FR" dirty="0"/>
              <a:t>La production doit être bien renseignée (titre, légendes) et respecter les règles de communication.</a:t>
            </a:r>
          </a:p>
          <a:p>
            <a:pPr lvl="1"/>
            <a:r>
              <a:rPr lang="fr-FR" dirty="0"/>
              <a:t>La production doit être en adéquation avec la problématique initiale.</a:t>
            </a:r>
          </a:p>
          <a:p>
            <a:endParaRPr lang="fr-FR" dirty="0"/>
          </a:p>
          <a:p>
            <a:r>
              <a:rPr lang="fr-FR" dirty="0"/>
              <a:t>Elle vise aussi à interpréter les résultats obtenus pour répondre à la problématique initiale en conclusion.</a:t>
            </a:r>
          </a:p>
          <a:p>
            <a:pPr lvl="1"/>
            <a:r>
              <a:rPr lang="fr-FR" dirty="0"/>
              <a:t>Court texte.</a:t>
            </a:r>
          </a:p>
          <a:p>
            <a:pPr lvl="1"/>
            <a:r>
              <a:rPr lang="fr-FR" dirty="0"/>
              <a:t>Souvent « je vois que », « je sais que » « je conclus que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67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461D7-6749-8C0B-720C-C350D51D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spécifique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A5F395-C7FB-08CD-9AF0-8509A3DC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Soit:</a:t>
            </a:r>
          </a:p>
          <a:p>
            <a:pPr lvl="1"/>
            <a:r>
              <a:rPr lang="fr-FR" dirty="0"/>
              <a:t>Elaborer une stratégie (présente en partie A)</a:t>
            </a:r>
          </a:p>
          <a:p>
            <a:pPr lvl="1"/>
            <a:r>
              <a:rPr lang="fr-FR" dirty="0"/>
              <a:t>Poursuivre la stratégie (présente en partie B)</a:t>
            </a:r>
          </a:p>
          <a:p>
            <a:pPr lvl="1"/>
            <a:r>
              <a:rPr lang="fr-FR" dirty="0"/>
              <a:t>Tester une représentation du réel (présente en partie B)</a:t>
            </a:r>
          </a:p>
          <a:p>
            <a:pPr lvl="1"/>
            <a:r>
              <a:rPr lang="fr-FR" dirty="0"/>
              <a:t>Reproduire des résultats (présente en partie B)</a:t>
            </a:r>
          </a:p>
          <a:p>
            <a:pPr lvl="1"/>
            <a:r>
              <a:rPr lang="fr-FR" dirty="0"/>
              <a:t>Généraliser des résultats (présente en partie B)</a:t>
            </a:r>
          </a:p>
        </p:txBody>
      </p:sp>
    </p:spTree>
    <p:extLst>
      <p:ext uri="{BB962C8B-B14F-4D97-AF65-F5344CB8AC3E}">
        <p14:creationId xmlns:p14="http://schemas.microsoft.com/office/powerpoint/2010/main" val="244548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7BF82-7392-AA9F-3BAD-C251A6B5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spécifique: élaborer une stratégie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4C74E7-45CE-1789-278C-142F109B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la partie A.</a:t>
            </a:r>
          </a:p>
          <a:p>
            <a:r>
              <a:rPr lang="fr-FR" dirty="0"/>
              <a:t>A partir de la problématique et des documents ressource:</a:t>
            </a:r>
          </a:p>
          <a:p>
            <a:pPr lvl="1"/>
            <a:r>
              <a:rPr lang="fr-FR" dirty="0"/>
              <a:t>Que cherche-t-on à montrer?</a:t>
            </a:r>
          </a:p>
          <a:p>
            <a:pPr lvl="1"/>
            <a:r>
              <a:rPr lang="fr-FR" dirty="0"/>
              <a:t>Comment compte-t-on le montrer (à partir de quelle activité pratique / manipulation)?</a:t>
            </a:r>
          </a:p>
          <a:p>
            <a:pPr lvl="1"/>
            <a:r>
              <a:rPr lang="fr-FR" dirty="0"/>
              <a:t>A quel résultat pense-t-on arriver?</a:t>
            </a:r>
          </a:p>
        </p:txBody>
      </p:sp>
    </p:spTree>
    <p:extLst>
      <p:ext uri="{BB962C8B-B14F-4D97-AF65-F5344CB8AC3E}">
        <p14:creationId xmlns:p14="http://schemas.microsoft.com/office/powerpoint/2010/main" val="158290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7BF82-7392-AA9F-3BAD-C251A6B5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spécifique: poursuivre une stratégie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4C74E7-45CE-1789-278C-142F109B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la partie B.</a:t>
            </a:r>
          </a:p>
          <a:p>
            <a:r>
              <a:rPr lang="fr-FR" dirty="0"/>
              <a:t>Dans ce cas la stratégie est donnée en partie A. Il faut donc la suivre.</a:t>
            </a:r>
          </a:p>
          <a:p>
            <a:r>
              <a:rPr lang="fr-FR" dirty="0"/>
              <a:t>La stratégie proposée en étape A est incomplète. Il faut alors la poursuivre (autres témoins, expérience manquante…).</a:t>
            </a:r>
          </a:p>
          <a:p>
            <a:r>
              <a:rPr lang="fr-FR" dirty="0"/>
              <a:t>Il faut tenir compte de ces compléments dans la conclusion.</a:t>
            </a:r>
          </a:p>
        </p:txBody>
      </p:sp>
    </p:spTree>
    <p:extLst>
      <p:ext uri="{BB962C8B-B14F-4D97-AF65-F5344CB8AC3E}">
        <p14:creationId xmlns:p14="http://schemas.microsoft.com/office/powerpoint/2010/main" val="17798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7BF82-7392-AA9F-3BAD-C251A6B5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spécifique: tester une représentation du réel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4C74E7-45CE-1789-278C-142F109B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la partie B.</a:t>
            </a:r>
          </a:p>
          <a:p>
            <a:r>
              <a:rPr lang="fr-FR" dirty="0"/>
              <a:t>Une représentation (par exemple un schéma) peut être testée par une activité pratique pour en mesurer sa robustesse.</a:t>
            </a:r>
          </a:p>
          <a:p>
            <a:r>
              <a:rPr lang="fr-FR" dirty="0"/>
              <a:t>L’activité pratique effectuée par le candidat conforte alors en partie, totalement, ou infirme cette représentation.</a:t>
            </a:r>
          </a:p>
          <a:p>
            <a:r>
              <a:rPr lang="fr-FR" dirty="0"/>
              <a:t>Il faut donc en tenir compte dans la conclusion.</a:t>
            </a:r>
          </a:p>
        </p:txBody>
      </p:sp>
    </p:spTree>
    <p:extLst>
      <p:ext uri="{BB962C8B-B14F-4D97-AF65-F5344CB8AC3E}">
        <p14:creationId xmlns:p14="http://schemas.microsoft.com/office/powerpoint/2010/main" val="3301988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{C8762BA6-66E8-8D4C-96AE-415DC6A55992}tf10001058</Template>
  <TotalTime>63</TotalTime>
  <Words>714</Words>
  <Application>Microsoft Macintosh PowerPoint</Application>
  <PresentationFormat>Grand écran</PresentationFormat>
  <Paragraphs>72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Céleste</vt:lpstr>
      <vt:lpstr>L’épreuve d’évaluation des compétences expérimentales (ECE) en SVT</vt:lpstr>
      <vt:lpstr>Une architecture en deux parties</vt:lpstr>
      <vt:lpstr>Présentation d’un sujet</vt:lpstr>
      <vt:lpstr>En Commun dans la partie A de tous les sujets</vt:lpstr>
      <vt:lpstr>La partie b</vt:lpstr>
      <vt:lpstr>La partie spécifique</vt:lpstr>
      <vt:lpstr>La partie spécifique: élaborer une stratégie</vt:lpstr>
      <vt:lpstr>La partie spécifique: poursuivre une stratégie</vt:lpstr>
      <vt:lpstr>La partie spécifique: tester une représentation du réel</vt:lpstr>
      <vt:lpstr>La partie spécifique: reproductibilité des résultats</vt:lpstr>
      <vt:lpstr>La partie spécifique: généraliser des résultats.</vt:lpstr>
      <vt:lpstr>Pour résumer.</vt:lpstr>
      <vt:lpstr>Pour résumer.</vt:lpstr>
      <vt:lpstr>L’évaluation</vt:lpstr>
      <vt:lpstr>Pour résumer</vt:lpstr>
      <vt:lpstr>Présentation PowerPoint</vt:lpstr>
      <vt:lpstr>L’observation du réel</vt:lpstr>
      <vt:lpstr>L’observation du réel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L’épreuve d’évaluation des compétences expérimentales (ECE) en SVT</dc:title>
  <dc:creator>Nicolas Bouchaud</dc:creator>
  <cp:lastModifiedBy>Nicolas Bouchaud</cp:lastModifiedBy>
  <cp:revision>16</cp:revision>
  <dcterms:created xsi:type="dcterms:W3CDTF">2022-09-05T12:24:15Z</dcterms:created>
  <dcterms:modified xsi:type="dcterms:W3CDTF">2022-09-06T13:36:48Z</dcterms:modified>
</cp:coreProperties>
</file>