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1.png" ContentType="image/png"/>
  <Override PartName="/ppt/media/image4.png" ContentType="image/png"/>
  <Override PartName="/ppt/media/image12.png" ContentType="image/png"/>
  <Override PartName="/ppt/media/image6.jpeg" ContentType="image/jpeg"/>
  <Override PartName="/ppt/media/image3.png" ContentType="image/png"/>
  <Override PartName="/ppt/media/image1.png" ContentType="image/png"/>
  <Override PartName="/ppt/media/image5.jpeg" ContentType="image/jpeg"/>
  <Override PartName="/ppt/media/image2.png" ContentType="image/png"/>
  <Override PartName="/ppt/media/image7.jpeg" ContentType="image/jpeg"/>
  <Override PartName="/ppt/media/image8.png" ContentType="image/png"/>
  <Override PartName="/ppt/media/image9.png" ContentType="image/png"/>
  <Override PartName="/ppt/media/image10.png" ContentType="image/png"/>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fr-FR"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pour modifier le style du titre</a:t>
            </a:r>
            <a:endParaRPr b="0" lang="fr-FR"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fr-FR" sz="1200" spc="-1" strike="noStrike">
                <a:solidFill>
                  <a:srgbClr val="8b8b8b"/>
                </a:solidFill>
                <a:uFill>
                  <a:solidFill>
                    <a:srgbClr val="ffffff"/>
                  </a:solidFill>
                </a:uFill>
                <a:latin typeface="Calibri"/>
              </a:rPr>
              <a:t>19/10/2016</a:t>
            </a:r>
            <a:endParaRPr b="0" lang="fr-F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7152636-1817-4AF8-BB74-C15F84A6AB23}"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2400" spc="-1" strike="noStrike">
                <a:solidFill>
                  <a:srgbClr val="000000"/>
                </a:solidFill>
                <a:uFill>
                  <a:solidFill>
                    <a:srgbClr val="ffffff"/>
                  </a:solidFill>
                </a:uFill>
                <a:latin typeface="Calibri"/>
              </a:rPr>
              <a:t>Second niveau de plan</a:t>
            </a:r>
            <a:endParaRPr b="0" lang="fr-FR"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Troisième niveau de plan</a:t>
            </a:r>
            <a:endParaRPr b="0" lang="fr-FR"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2000" spc="-1" strike="noStrike">
                <a:solidFill>
                  <a:srgbClr val="000000"/>
                </a:solidFill>
                <a:uFill>
                  <a:solidFill>
                    <a:srgbClr val="ffffff"/>
                  </a:solidFill>
                </a:uFill>
                <a:latin typeface="Calibri"/>
              </a:rPr>
              <a:t>Quatrième niveau de plan</a:t>
            </a:r>
            <a:endParaRPr b="0" lang="fr-FR"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Cinquième niveau de plan</a:t>
            </a:r>
            <a:endParaRPr b="0" lang="fr-F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Sixième niveau de plan</a:t>
            </a:r>
            <a:endParaRPr b="0" lang="fr-F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fr-FR" sz="2000" spc="-1" strike="noStrike">
                <a:solidFill>
                  <a:srgbClr val="000000"/>
                </a:solidFill>
                <a:uFill>
                  <a:solidFill>
                    <a:srgbClr val="ffffff"/>
                  </a:solidFill>
                </a:uFill>
                <a:latin typeface="Calibri"/>
              </a:rPr>
              <a:t>Septième niveau de plan</a:t>
            </a:r>
            <a:endParaRPr b="0" lang="fr-F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fr-FR" sz="4400" spc="-1" strike="noStrike">
                <a:solidFill>
                  <a:srgbClr val="000000"/>
                </a:solidFill>
                <a:uFill>
                  <a:solidFill>
                    <a:srgbClr val="ffffff"/>
                  </a:solidFill>
                </a:uFill>
                <a:latin typeface="Calibri"/>
              </a:rPr>
              <a:t>Cliquez pour modifier le style du titre</a:t>
            </a:r>
            <a:endParaRPr b="0" lang="fr-FR" sz="1800" spc="-1" strike="noStrike">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Cliquez pour éditer le format du plan de texte</a:t>
            </a:r>
            <a:endParaRPr b="0" lang="fr-FR"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fr-FR" sz="3200" spc="-1" strike="noStrike">
                <a:solidFill>
                  <a:srgbClr val="000000"/>
                </a:solidFill>
                <a:uFill>
                  <a:solidFill>
                    <a:srgbClr val="ffffff"/>
                  </a:solidFill>
                </a:uFill>
                <a:latin typeface="Calibri"/>
              </a:rPr>
              <a:t>Second niveau de plan</a:t>
            </a:r>
            <a:endParaRPr b="0" lang="fr-FR"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Troisième niveau de plan</a:t>
            </a:r>
            <a:endParaRPr b="0" lang="fr-FR"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fr-FR" sz="3200" spc="-1" strike="noStrike">
                <a:solidFill>
                  <a:srgbClr val="000000"/>
                </a:solidFill>
                <a:uFill>
                  <a:solidFill>
                    <a:srgbClr val="ffffff"/>
                  </a:solidFill>
                </a:uFill>
                <a:latin typeface="Calibri"/>
              </a:rPr>
              <a:t>Quatrième niveau de plan</a:t>
            </a:r>
            <a:endParaRPr b="0" lang="fr-FR"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Cinquième niveau de plan</a:t>
            </a:r>
            <a:endParaRPr b="0" lang="fr-FR"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fr-FR" sz="3200" spc="-1" strike="noStrike">
                <a:solidFill>
                  <a:srgbClr val="000000"/>
                </a:solidFill>
                <a:uFill>
                  <a:solidFill>
                    <a:srgbClr val="ffffff"/>
                  </a:solidFill>
                </a:uFill>
                <a:latin typeface="Calibri"/>
              </a:rPr>
              <a:t>Sixième niveau de plan</a:t>
            </a:r>
            <a:endParaRPr b="0" lang="fr-FR" sz="32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fr-FR" sz="3200" spc="-1" strike="noStrike">
                <a:solidFill>
                  <a:srgbClr val="000000"/>
                </a:solidFill>
                <a:uFill>
                  <a:solidFill>
                    <a:srgbClr val="ffffff"/>
                  </a:solidFill>
                </a:uFill>
                <a:latin typeface="Calibri"/>
              </a:rPr>
              <a:t>Septième niveau de planCliquez pour modifier les styles du texte du masque</a:t>
            </a:r>
            <a:endParaRPr b="0" lang="fr-FR" sz="32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fr-FR" sz="2800" spc="-1" strike="noStrike">
                <a:solidFill>
                  <a:srgbClr val="000000"/>
                </a:solidFill>
                <a:uFill>
                  <a:solidFill>
                    <a:srgbClr val="ffffff"/>
                  </a:solidFill>
                </a:uFill>
                <a:latin typeface="Calibri"/>
              </a:rPr>
              <a:t>Deuxième niveau</a:t>
            </a:r>
            <a:endParaRPr b="0" lang="fr-FR"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fr-FR" sz="2400" spc="-1" strike="noStrike">
                <a:solidFill>
                  <a:srgbClr val="000000"/>
                </a:solidFill>
                <a:uFill>
                  <a:solidFill>
                    <a:srgbClr val="ffffff"/>
                  </a:solidFill>
                </a:uFill>
                <a:latin typeface="Calibri"/>
              </a:rPr>
              <a:t>Troisième niveau</a:t>
            </a:r>
            <a:endParaRPr b="0" lang="fr-FR"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Quatrième niveau</a:t>
            </a:r>
            <a:endParaRPr b="0" lang="fr-FR"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fr-FR" sz="2000" spc="-1" strike="noStrike">
                <a:solidFill>
                  <a:srgbClr val="000000"/>
                </a:solidFill>
                <a:uFill>
                  <a:solidFill>
                    <a:srgbClr val="ffffff"/>
                  </a:solidFill>
                </a:uFill>
                <a:latin typeface="Calibri"/>
              </a:rPr>
              <a:t>Cinquième niveau</a:t>
            </a:r>
            <a:endParaRPr b="0" lang="fr-FR" sz="3200" spc="-1" strike="noStrike">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b="0" lang="fr-FR" sz="1200" spc="-1" strike="noStrike">
                <a:solidFill>
                  <a:srgbClr val="8b8b8b"/>
                </a:solidFill>
                <a:uFill>
                  <a:solidFill>
                    <a:srgbClr val="ffffff"/>
                  </a:solidFill>
                </a:uFill>
                <a:latin typeface="Calibri"/>
              </a:rPr>
              <a:t>19/10/2016</a:t>
            </a:r>
            <a:endParaRPr b="0" lang="fr-FR" sz="1400" spc="-1" strike="noStrike">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b="0" lang="fr-FR" sz="2400" spc="-1" strike="noStrike">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69A2C847-DB8E-4928-A2DF-5E594F83161E}" type="slidenum">
              <a:rPr b="0" lang="fr-FR" sz="1200" spc="-1" strike="noStrike">
                <a:solidFill>
                  <a:srgbClr val="8b8b8b"/>
                </a:solidFill>
                <a:uFill>
                  <a:solidFill>
                    <a:srgbClr val="ffffff"/>
                  </a:solidFill>
                </a:uFill>
                <a:latin typeface="Calibri"/>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357120" y="2786040"/>
            <a:ext cx="7772040" cy="1469520"/>
          </a:xfrm>
          <a:prstGeom prst="rect">
            <a:avLst/>
          </a:prstGeom>
          <a:noFill/>
          <a:ln>
            <a:noFill/>
          </a:ln>
        </p:spPr>
        <p:txBody>
          <a:bodyPr anchor="ctr"/>
          <a:p>
            <a:pPr algn="ctr">
              <a:lnSpc>
                <a:spcPct val="100000"/>
              </a:lnSpc>
            </a:pPr>
            <a:r>
              <a:rPr b="0" lang="fr-FR" sz="8000" spc="-1" strike="noStrike">
                <a:solidFill>
                  <a:srgbClr val="000000"/>
                </a:solidFill>
                <a:uFill>
                  <a:solidFill>
                    <a:srgbClr val="ffffff"/>
                  </a:solidFill>
                </a:uFill>
                <a:latin typeface="Segoe Script"/>
              </a:rPr>
              <a:t>Les déchets alimentaires</a:t>
            </a:r>
            <a:endParaRPr b="0" lang="fr-FR" sz="1800" spc="-1" strike="noStrike">
              <a:solidFill>
                <a:srgbClr val="000000"/>
              </a:solidFill>
              <a:uFill>
                <a:solidFill>
                  <a:srgbClr val="ffffff"/>
                </a:solidFill>
              </a:uFill>
              <a:latin typeface="Calibri"/>
            </a:endParaRPr>
          </a:p>
        </p:txBody>
      </p:sp>
      <p:pic>
        <p:nvPicPr>
          <p:cNvPr id="79" name="Picture 2" descr=""/>
          <p:cNvPicPr/>
          <p:nvPr/>
        </p:nvPicPr>
        <p:blipFill>
          <a:blip r:embed="rId1"/>
          <a:stretch/>
        </p:blipFill>
        <p:spPr>
          <a:xfrm rot="21361800">
            <a:off x="565200" y="244080"/>
            <a:ext cx="2999880" cy="1993320"/>
          </a:xfrm>
          <a:prstGeom prst="rect">
            <a:avLst/>
          </a:prstGeom>
          <a:ln>
            <a:noFill/>
          </a:ln>
        </p:spPr>
      </p:pic>
      <p:pic>
        <p:nvPicPr>
          <p:cNvPr id="80" name="Picture 3" descr=""/>
          <p:cNvPicPr/>
          <p:nvPr/>
        </p:nvPicPr>
        <p:blipFill>
          <a:blip r:embed="rId2"/>
          <a:stretch/>
        </p:blipFill>
        <p:spPr>
          <a:xfrm>
            <a:off x="2428920" y="4572000"/>
            <a:ext cx="2642760" cy="2075760"/>
          </a:xfrm>
          <a:prstGeom prst="rect">
            <a:avLst/>
          </a:prstGeom>
          <a:ln>
            <a:noFill/>
          </a:ln>
        </p:spPr>
      </p:pic>
      <p:pic>
        <p:nvPicPr>
          <p:cNvPr id="81" name="Picture 4" descr=""/>
          <p:cNvPicPr/>
          <p:nvPr/>
        </p:nvPicPr>
        <p:blipFill>
          <a:blip r:embed="rId3"/>
          <a:stretch/>
        </p:blipFill>
        <p:spPr>
          <a:xfrm rot="427200">
            <a:off x="5975640" y="377280"/>
            <a:ext cx="2765520" cy="20739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95640" y="2277000"/>
            <a:ext cx="8352720" cy="1800000"/>
          </a:xfrm>
          <a:prstGeom prst="rect">
            <a:avLst/>
          </a:prstGeom>
          <a:noFill/>
          <a:ln>
            <a:noFill/>
          </a:ln>
        </p:spPr>
        <p:txBody>
          <a:bodyPr anchor="ctr"/>
          <a:p>
            <a:pPr algn="ctr">
              <a:lnSpc>
                <a:spcPct val="100000"/>
              </a:lnSpc>
            </a:pPr>
            <a:r>
              <a:rPr b="0" lang="fr-FR" sz="6000" spc="-1" strike="noStrike">
                <a:solidFill>
                  <a:srgbClr val="ff5050"/>
                </a:solidFill>
                <a:uFill>
                  <a:solidFill>
                    <a:srgbClr val="ffffff"/>
                  </a:solidFill>
                </a:uFill>
                <a:latin typeface="Script MT Bold"/>
              </a:rPr>
              <a:t>Présenté par:</a:t>
            </a:r>
            <a:r>
              <a:rPr b="0" lang="fr-FR" sz="6000" spc="-1" strike="noStrike">
                <a:solidFill>
                  <a:srgbClr val="ff5050"/>
                </a:solidFill>
                <a:uFill>
                  <a:solidFill>
                    <a:srgbClr val="ffffff"/>
                  </a:solidFill>
                </a:uFill>
                <a:latin typeface="Script MT Bold"/>
              </a:rPr>
              <a:t>
</a:t>
            </a:r>
            <a:r>
              <a:rPr b="0" lang="fr-FR" sz="6000" spc="-1" strike="noStrike">
                <a:solidFill>
                  <a:srgbClr val="ff5050"/>
                </a:solidFill>
                <a:uFill>
                  <a:solidFill>
                    <a:srgbClr val="ffffff"/>
                  </a:solidFill>
                </a:uFill>
                <a:latin typeface="Script MT Bold"/>
              </a:rPr>
              <a:t>Marion</a:t>
            </a:r>
            <a:r>
              <a:rPr b="0" lang="fr-FR" sz="6000" spc="-1" strike="noStrike">
                <a:solidFill>
                  <a:srgbClr val="ff5050"/>
                </a:solidFill>
                <a:uFill>
                  <a:solidFill>
                    <a:srgbClr val="ffffff"/>
                  </a:solidFill>
                </a:uFill>
                <a:latin typeface="Script MT Bold"/>
              </a:rPr>
              <a:t>
</a:t>
            </a:r>
            <a:r>
              <a:rPr b="0" lang="fr-FR" sz="6000" spc="-1" strike="noStrike">
                <a:solidFill>
                  <a:srgbClr val="ff5050"/>
                </a:solidFill>
                <a:uFill>
                  <a:solidFill>
                    <a:srgbClr val="ffffff"/>
                  </a:solidFill>
                </a:uFill>
                <a:latin typeface="Script MT Bold"/>
              </a:rPr>
              <a:t>Louane</a:t>
            </a:r>
            <a:r>
              <a:rPr b="0" lang="fr-FR" sz="6000" spc="-1" strike="noStrike">
                <a:solidFill>
                  <a:srgbClr val="ff5050"/>
                </a:solidFill>
                <a:uFill>
                  <a:solidFill>
                    <a:srgbClr val="ffffff"/>
                  </a:solidFill>
                </a:uFill>
                <a:latin typeface="Script MT Bold"/>
              </a:rPr>
              <a:t>
</a:t>
            </a:r>
            <a:r>
              <a:rPr b="0" lang="fr-FR" sz="6000" spc="-1" strike="noStrike">
                <a:solidFill>
                  <a:srgbClr val="ff5050"/>
                </a:solidFill>
                <a:uFill>
                  <a:solidFill>
                    <a:srgbClr val="ffffff"/>
                  </a:solidFill>
                </a:uFill>
                <a:latin typeface="Script MT Bold"/>
              </a:rPr>
              <a:t>Jessica</a:t>
            </a:r>
            <a:endParaRPr b="0" lang="fr-FR" sz="1800" spc="-1" strike="noStrike">
              <a:solidFill>
                <a:srgbClr val="000000"/>
              </a:solidFill>
              <a:uFill>
                <a:solidFill>
                  <a:srgbClr val="ffffff"/>
                </a:solidFill>
              </a:uFill>
              <a:latin typeface="Calibri"/>
            </a:endParaRPr>
          </a:p>
        </p:txBody>
      </p:sp>
      <p:pic>
        <p:nvPicPr>
          <p:cNvPr id="95" name="Image 3" descr=""/>
          <p:cNvPicPr/>
          <p:nvPr/>
        </p:nvPicPr>
        <p:blipFill>
          <a:blip r:embed="rId1"/>
          <a:stretch/>
        </p:blipFill>
        <p:spPr>
          <a:xfrm>
            <a:off x="1547640" y="3933000"/>
            <a:ext cx="1523520" cy="1523520"/>
          </a:xfrm>
          <a:prstGeom prst="rect">
            <a:avLst/>
          </a:prstGeom>
          <a:ln>
            <a:noFill/>
          </a:ln>
        </p:spPr>
      </p:pic>
    </p:spTree>
  </p:cSld>
  <p:transition spd="slow">
    <p:blinds dir="vert"/>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500040" y="2857320"/>
            <a:ext cx="8229240" cy="1142640"/>
          </a:xfrm>
          <a:prstGeom prst="rect">
            <a:avLst/>
          </a:prstGeom>
          <a:noFill/>
          <a:ln>
            <a:noFill/>
          </a:ln>
        </p:spPr>
        <p:txBody>
          <a:bodyPr anchor="ctr"/>
          <a:p>
            <a:pPr algn="ctr">
              <a:lnSpc>
                <a:spcPct val="100000"/>
              </a:lnSpc>
            </a:pPr>
            <a:r>
              <a:rPr b="1" lang="fr-FR" sz="4900" spc="-1" strike="noStrike" u="sng">
                <a:solidFill>
                  <a:srgbClr val="000000"/>
                </a:solidFill>
                <a:uFill>
                  <a:solidFill>
                    <a:srgbClr val="ffffff"/>
                  </a:solidFill>
                </a:uFill>
                <a:latin typeface="Calibri"/>
              </a:rPr>
              <a:t>Les causes des déchets alimentaires:</a:t>
            </a:r>
            <a:r>
              <a:rPr b="1" lang="fr-FR" sz="4900" spc="-1" strike="noStrike" u="sng">
                <a:solidFill>
                  <a:srgbClr val="000000"/>
                </a:solidFill>
                <a:uFill>
                  <a:solidFill>
                    <a:srgbClr val="ffffff"/>
                  </a:solidFill>
                </a:uFill>
                <a:latin typeface="Calibri"/>
              </a:rPr>
              <a:t>
</a:t>
            </a:r>
            <a:r>
              <a:rPr b="1" lang="fr-FR" sz="4900" spc="-1" strike="noStrike" u="sng">
                <a:solidFill>
                  <a:srgbClr val="000000"/>
                </a:solidFill>
                <a:uFill>
                  <a:solidFill>
                    <a:srgbClr val="ffffff"/>
                  </a:solidFill>
                </a:uFill>
                <a:latin typeface="Calibri"/>
              </a:rPr>
              <a:t> </a:t>
            </a:r>
            <a:r>
              <a:rPr b="0" lang="fr-FR" sz="4400" spc="-1" strike="noStrike">
                <a:solidFill>
                  <a:srgbClr val="000000"/>
                </a:solidFill>
                <a:uFill>
                  <a:solidFill>
                    <a:srgbClr val="ffffff"/>
                  </a:solidFill>
                </a:uFill>
                <a:latin typeface="Calibri"/>
              </a:rPr>
              <a:t>
</a:t>
            </a:r>
            <a:r>
              <a:rPr b="0" lang="fr-FR" sz="4400" spc="-1" strike="noStrike">
                <a:solidFill>
                  <a:srgbClr val="31859c"/>
                </a:solidFill>
                <a:uFill>
                  <a:solidFill>
                    <a:srgbClr val="ffffff"/>
                  </a:solidFill>
                </a:uFill>
                <a:latin typeface="Baskerville Old Face"/>
              </a:rPr>
              <a:t>Les gens jettent des produits non-consommés avant la date limite de consommation car ils ont achetés trop d’aliments, et également car ils n’ont plus de place dans leurs frigos. Les supermarchés jettent aussi des aliments pour cause de date limite dépasser.</a:t>
            </a:r>
            <a:endParaRPr b="0" lang="fr-FR" sz="1800" spc="-1" strike="noStrike">
              <a:solidFill>
                <a:srgbClr val="000000"/>
              </a:solidFill>
              <a:uFill>
                <a:solidFill>
                  <a:srgbClr val="ffffff"/>
                </a:solidFill>
              </a:uFill>
              <a:latin typeface="Calibri"/>
            </a:endParaRPr>
          </a:p>
        </p:txBody>
      </p:sp>
    </p:spTree>
  </p:cSld>
  <p:transition spd="slow">
    <p:push dir="u"/>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357120" y="2786040"/>
            <a:ext cx="8229240" cy="1142640"/>
          </a:xfrm>
          <a:prstGeom prst="rect">
            <a:avLst/>
          </a:prstGeom>
          <a:noFill/>
          <a:ln>
            <a:noFill/>
          </a:ln>
        </p:spPr>
        <p:txBody>
          <a:bodyPr anchor="ctr"/>
          <a:p>
            <a:pPr algn="ctr">
              <a:lnSpc>
                <a:spcPct val="100000"/>
              </a:lnSpc>
            </a:pPr>
            <a:r>
              <a:rPr b="1" lang="fr-FR" sz="4400" spc="-1" strike="noStrike" u="sng">
                <a:solidFill>
                  <a:srgbClr val="000000"/>
                </a:solidFill>
                <a:uFill>
                  <a:solidFill>
                    <a:srgbClr val="ffffff"/>
                  </a:solidFill>
                </a:uFill>
                <a:latin typeface="Calibri"/>
              </a:rPr>
              <a:t>Les conséquences du gaspillage alimentaire:</a:t>
            </a:r>
            <a:r>
              <a:rPr b="1" lang="fr-FR" sz="4400" spc="-1" strike="noStrike" u="sng">
                <a:solidFill>
                  <a:srgbClr val="000000"/>
                </a:solidFill>
                <a:uFill>
                  <a:solidFill>
                    <a:srgbClr val="ffffff"/>
                  </a:solidFill>
                </a:uFill>
                <a:latin typeface="Calibri"/>
              </a:rPr>
              <a:t>
</a:t>
            </a:r>
            <a:r>
              <a:rPr b="0" lang="fr-FR" sz="3200" spc="-1" strike="noStrike">
                <a:solidFill>
                  <a:srgbClr val="953735"/>
                </a:solidFill>
                <a:uFill>
                  <a:solidFill>
                    <a:srgbClr val="ffffff"/>
                  </a:solidFill>
                </a:uFill>
                <a:latin typeface="Baskerville Old Face"/>
              </a:rPr>
              <a:t>Le gaspillage a des conséquences socio-économique: il pèse sur le budget des familles à hauteur de 350€ par famille et par an. Il a eu aussi des conséquences environnementales:</a:t>
            </a:r>
            <a:r>
              <a:rPr b="0" lang="fr-FR" sz="3200" spc="-1" strike="noStrike">
                <a:solidFill>
                  <a:srgbClr val="953735"/>
                </a:solidFill>
                <a:uFill>
                  <a:solidFill>
                    <a:srgbClr val="ffffff"/>
                  </a:solidFill>
                </a:uFill>
                <a:latin typeface="Baskerville Old Face"/>
              </a:rPr>
              <a:t>
</a:t>
            </a:r>
            <a:r>
              <a:rPr b="0" lang="fr-FR" sz="3200" spc="-1" strike="noStrike">
                <a:solidFill>
                  <a:srgbClr val="953735"/>
                </a:solidFill>
                <a:uFill>
                  <a:solidFill>
                    <a:srgbClr val="ffffff"/>
                  </a:solidFill>
                </a:uFill>
                <a:latin typeface="Baskerville Old Face"/>
              </a:rPr>
              <a:t>Gaspillage d’eau, d’énergie, pollution des sols et eau en engrais et pesticide utilisé en pure perte, augmentation du trafic routier et de la gestion des déchets, impact carbone direct (émission de gaz à effets de serre des déchets) et indirect, ect…</a:t>
            </a:r>
            <a:endParaRPr b="0" lang="fr-FR" sz="1800" spc="-1" strike="noStrike">
              <a:solidFill>
                <a:srgbClr val="000000"/>
              </a:solidFill>
              <a:uFill>
                <a:solidFill>
                  <a:srgbClr val="ffffff"/>
                </a:solidFill>
              </a:uFill>
              <a:latin typeface="Calibri"/>
            </a:endParaRPr>
          </a:p>
        </p:txBody>
      </p:sp>
    </p:spTree>
  </p:cSld>
  <p:transition spd="slow">
    <p:push dir="u"/>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571320" y="3000240"/>
            <a:ext cx="8229240" cy="1142640"/>
          </a:xfrm>
          <a:prstGeom prst="rect">
            <a:avLst/>
          </a:prstGeom>
          <a:noFill/>
          <a:ln>
            <a:noFill/>
          </a:ln>
        </p:spPr>
        <p:txBody>
          <a:bodyPr anchor="ctr"/>
          <a:p>
            <a:pPr algn="ctr">
              <a:lnSpc>
                <a:spcPct val="100000"/>
              </a:lnSpc>
            </a:pPr>
            <a:r>
              <a:rPr b="1" lang="fr-FR" sz="5300" spc="-1" strike="noStrike" u="sng">
                <a:solidFill>
                  <a:srgbClr val="000000"/>
                </a:solidFill>
                <a:uFill>
                  <a:solidFill>
                    <a:srgbClr val="ffffff"/>
                  </a:solidFill>
                </a:uFill>
                <a:latin typeface="Calibri"/>
              </a:rPr>
              <a:t>Les solutions :</a:t>
            </a:r>
            <a:r>
              <a:rPr b="0" lang="fr-FR" sz="4400" spc="-1" strike="noStrike">
                <a:solidFill>
                  <a:srgbClr val="000000"/>
                </a:solidFill>
                <a:uFill>
                  <a:solidFill>
                    <a:srgbClr val="ffffff"/>
                  </a:solidFill>
                </a:uFill>
                <a:latin typeface="Calibri"/>
              </a:rPr>
              <a:t>
</a:t>
            </a:r>
            <a:r>
              <a:rPr b="0" lang="fr-FR" sz="4900" spc="-1" strike="noStrike">
                <a:solidFill>
                  <a:srgbClr val="7030a0"/>
                </a:solidFill>
                <a:uFill>
                  <a:solidFill>
                    <a:srgbClr val="ffffff"/>
                  </a:solidFill>
                </a:uFill>
                <a:latin typeface="Baskerville Old Face"/>
              </a:rPr>
              <a:t>Finir ses repas, acheter moins d’aliments pour avoir assez de place dans son frigo. Pour les yaourts, par exemple, finir en premier ceux qui vont bientôt être périmés plutôt que de commencer par les nouveaux, c’est exactement la même chose pour tous les autres aliments.</a:t>
            </a:r>
            <a:r>
              <a:rPr b="0" lang="fr-FR" sz="4400" spc="-1" strike="noStrike">
                <a:solidFill>
                  <a:srgbClr val="000000"/>
                </a:solidFill>
                <a:uFill>
                  <a:solidFill>
                    <a:srgbClr val="ffffff"/>
                  </a:solidFill>
                </a:uFill>
                <a:latin typeface="Calibri"/>
              </a:rPr>
              <a:t>
</a:t>
            </a:r>
            <a:endParaRPr b="0" lang="fr-FR" sz="1800" spc="-1" strike="noStrike">
              <a:solidFill>
                <a:srgbClr val="000000"/>
              </a:solidFill>
              <a:uFill>
                <a:solidFill>
                  <a:srgbClr val="ffffff"/>
                </a:solidFill>
              </a:uFill>
              <a:latin typeface="Calibri"/>
            </a:endParaRPr>
          </a:p>
        </p:txBody>
      </p:sp>
    </p:spTree>
  </p:cSld>
  <p:transition spd="slow">
    <p:push dir="u"/>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67640" y="3717000"/>
            <a:ext cx="8229240" cy="1142640"/>
          </a:xfrm>
          <a:prstGeom prst="rect">
            <a:avLst/>
          </a:prstGeom>
          <a:noFill/>
          <a:ln>
            <a:noFill/>
          </a:ln>
        </p:spPr>
        <p:txBody>
          <a:bodyPr anchor="ctr"/>
          <a:p>
            <a:pPr algn="ctr">
              <a:lnSpc>
                <a:spcPct val="100000"/>
              </a:lnSpc>
            </a:pPr>
            <a:r>
              <a:rPr b="1" lang="fr-FR" sz="4000" spc="-1" strike="noStrike" u="sng">
                <a:solidFill>
                  <a:srgbClr val="000000"/>
                </a:solidFill>
                <a:uFill>
                  <a:solidFill>
                    <a:srgbClr val="ffffff"/>
                  </a:solidFill>
                </a:uFill>
                <a:latin typeface="Calibri"/>
              </a:rPr>
              <a:t>Le gaspillage à la cantine:</a:t>
            </a:r>
            <a:r>
              <a:rPr b="1" lang="fr-FR" sz="4000" spc="-1" strike="noStrike" u="sng">
                <a:solidFill>
                  <a:srgbClr val="000000"/>
                </a:solidFill>
                <a:uFill>
                  <a:solidFill>
                    <a:srgbClr val="ffffff"/>
                  </a:solidFill>
                </a:uFill>
                <a:latin typeface="Calibri"/>
              </a:rPr>
              <a:t>
</a:t>
            </a:r>
            <a:r>
              <a:rPr b="0" lang="fr-FR" sz="4000" spc="-1" strike="noStrike">
                <a:solidFill>
                  <a:srgbClr val="000000"/>
                </a:solidFill>
                <a:uFill>
                  <a:solidFill>
                    <a:srgbClr val="ffffff"/>
                  </a:solidFill>
                </a:uFill>
                <a:latin typeface="Baskerville Old Face"/>
              </a:rPr>
              <a:t>Lors d’un repas préparé et servi à la cantine, 4 fois plus de nourriture est jetée que lors d’un repas à la maison.</a:t>
            </a:r>
            <a:r>
              <a:rPr b="0" lang="fr-FR" sz="4000" spc="-1" strike="noStrike">
                <a:solidFill>
                  <a:srgbClr val="000000"/>
                </a:solidFill>
                <a:uFill>
                  <a:solidFill>
                    <a:srgbClr val="ffffff"/>
                  </a:solidFill>
                </a:uFill>
                <a:latin typeface="Baskerville Old Face"/>
              </a:rPr>
              <a:t>
</a:t>
            </a:r>
            <a:r>
              <a:rPr b="0" lang="fr-FR" sz="4000" spc="-1" strike="noStrike">
                <a:solidFill>
                  <a:srgbClr val="000000"/>
                </a:solidFill>
                <a:uFill>
                  <a:solidFill>
                    <a:srgbClr val="ffffff"/>
                  </a:solidFill>
                </a:uFill>
                <a:latin typeface="Baskerville Old Face"/>
              </a:rPr>
              <a:t>•En France, 14% des repas sont pris à l’extérieur, soit dans </a:t>
            </a:r>
            <a:r>
              <a:rPr b="1" lang="fr-FR" sz="4000" spc="-1" strike="noStrike">
                <a:solidFill>
                  <a:srgbClr val="000000"/>
                </a:solidFill>
                <a:uFill>
                  <a:solidFill>
                    <a:srgbClr val="ffffff"/>
                  </a:solidFill>
                </a:uFill>
                <a:latin typeface="Baskerville Old Face"/>
              </a:rPr>
              <a:t>les restaurants </a:t>
            </a:r>
            <a:r>
              <a:rPr b="0" lang="fr-FR" sz="4000" spc="-1" strike="noStrike">
                <a:solidFill>
                  <a:srgbClr val="000000"/>
                </a:solidFill>
                <a:uFill>
                  <a:solidFill>
                    <a:srgbClr val="ffffff"/>
                  </a:solidFill>
                </a:uFill>
                <a:latin typeface="Baskerville Old Face"/>
              </a:rPr>
              <a:t>ou </a:t>
            </a:r>
            <a:r>
              <a:rPr b="1" lang="fr-FR" sz="4000" spc="-1" strike="noStrike">
                <a:solidFill>
                  <a:srgbClr val="000000"/>
                </a:solidFill>
                <a:uFill>
                  <a:solidFill>
                    <a:srgbClr val="ffffff"/>
                  </a:solidFill>
                </a:uFill>
                <a:latin typeface="Baskerville Old Face"/>
              </a:rPr>
              <a:t>fast-foods</a:t>
            </a:r>
            <a:r>
              <a:rPr b="0" lang="fr-FR" sz="4000" spc="-1" strike="noStrike">
                <a:solidFill>
                  <a:srgbClr val="000000"/>
                </a:solidFill>
                <a:uFill>
                  <a:solidFill>
                    <a:srgbClr val="ffffff"/>
                  </a:solidFill>
                </a:uFill>
                <a:latin typeface="Baskerville Old Face"/>
              </a:rPr>
              <a:t>, soit dans la restauration collective, comme les cantines scolaires</a:t>
            </a:r>
            <a:r>
              <a:rPr b="0" lang="fr-FR" sz="4400" spc="-1" strike="noStrike">
                <a:solidFill>
                  <a:srgbClr val="000000"/>
                </a:solidFill>
                <a:uFill>
                  <a:solidFill>
                    <a:srgbClr val="ffffff"/>
                  </a:solidFill>
                </a:uFill>
                <a:latin typeface="Baskerville Old Face"/>
              </a:rPr>
              <a:t>. </a:t>
            </a:r>
            <a:endParaRPr b="0" lang="fr-FR" sz="1800" spc="-1" strike="noStrike">
              <a:solidFill>
                <a:srgbClr val="000000"/>
              </a:solidFill>
              <a:uFill>
                <a:solidFill>
                  <a:srgbClr val="ffffff"/>
                </a:solidFill>
              </a:uFill>
              <a:latin typeface="Calibri"/>
            </a:endParaRPr>
          </a:p>
        </p:txBody>
      </p:sp>
      <p:pic>
        <p:nvPicPr>
          <p:cNvPr id="86" name="Image 2" descr=""/>
          <p:cNvPicPr/>
          <p:nvPr/>
        </p:nvPicPr>
        <p:blipFill>
          <a:blip r:embed="rId1"/>
          <a:stretch/>
        </p:blipFill>
        <p:spPr>
          <a:xfrm rot="21341400">
            <a:off x="369720" y="269640"/>
            <a:ext cx="4151160" cy="1772280"/>
          </a:xfrm>
          <a:prstGeom prst="rect">
            <a:avLst/>
          </a:prstGeom>
          <a:ln>
            <a:noFill/>
          </a:ln>
        </p:spPr>
      </p:pic>
    </p:spTree>
  </p:cSld>
  <p:transition spd="slow">
    <p:push dir="u"/>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357120" y="2857320"/>
            <a:ext cx="8229240" cy="1142640"/>
          </a:xfrm>
          <a:prstGeom prst="rect">
            <a:avLst/>
          </a:prstGeom>
          <a:noFill/>
          <a:ln>
            <a:noFill/>
          </a:ln>
        </p:spPr>
        <p:txBody>
          <a:bodyPr anchor="ctr"/>
          <a:p>
            <a:pPr algn="ctr">
              <a:lnSpc>
                <a:spcPct val="100000"/>
              </a:lnSpc>
            </a:pPr>
            <a:r>
              <a:rPr b="0" lang="fr-FR" sz="4400" spc="-1" strike="noStrike">
                <a:solidFill>
                  <a:srgbClr val="cc3399"/>
                </a:solidFill>
                <a:uFill>
                  <a:solidFill>
                    <a:srgbClr val="ffffff"/>
                  </a:solidFill>
                </a:uFill>
                <a:latin typeface="Baskerville Old Face"/>
              </a:rPr>
              <a:t>•</a:t>
            </a:r>
            <a:r>
              <a:rPr b="1" lang="fr-FR" sz="4400" spc="-1" strike="noStrike">
                <a:solidFill>
                  <a:srgbClr val="cc3399"/>
                </a:solidFill>
                <a:uFill>
                  <a:solidFill>
                    <a:srgbClr val="ffffff"/>
                  </a:solidFill>
                </a:uFill>
                <a:latin typeface="Baskerville Old Face"/>
              </a:rPr>
              <a:t>A la cantine</a:t>
            </a:r>
            <a:r>
              <a:rPr b="0" lang="fr-FR" sz="4400" spc="-1" strike="noStrike">
                <a:solidFill>
                  <a:srgbClr val="cc3399"/>
                </a:solidFill>
                <a:uFill>
                  <a:solidFill>
                    <a:srgbClr val="ffffff"/>
                  </a:solidFill>
                </a:uFill>
                <a:latin typeface="Baskerville Old Face"/>
              </a:rPr>
              <a:t>, on se laisse servir de grandes quantités de nourriture, même si on n’a pas très faim, ça va vite et tous le monde est servi de la même manière, les petits comme les grands mangeurs. Si on ne finit pas son assiette, on ne garde pas les restes comme à la maison. Donc cela augmente la quantité de gaspillage.</a:t>
            </a:r>
            <a:endParaRPr b="0" lang="fr-FR" sz="1800" spc="-1" strike="noStrike">
              <a:solidFill>
                <a:srgbClr val="000000"/>
              </a:solidFill>
              <a:uFill>
                <a:solidFill>
                  <a:srgbClr val="ffffff"/>
                </a:solidFill>
              </a:uFill>
              <a:latin typeface="Calibri"/>
            </a:endParaRPr>
          </a:p>
        </p:txBody>
      </p:sp>
    </p:spTree>
  </p:cSld>
  <p:transition spd="slow">
    <p:circle/>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39640" y="2925000"/>
            <a:ext cx="8229240" cy="1142640"/>
          </a:xfrm>
          <a:prstGeom prst="rect">
            <a:avLst/>
          </a:prstGeom>
          <a:noFill/>
          <a:ln>
            <a:noFill/>
          </a:ln>
        </p:spPr>
        <p:txBody>
          <a:bodyPr anchor="ctr"/>
          <a:p>
            <a:pPr algn="ctr">
              <a:lnSpc>
                <a:spcPct val="100000"/>
              </a:lnSpc>
            </a:pPr>
            <a:r>
              <a:rPr b="0" lang="fr-FR" sz="4400" spc="-1" strike="noStrike" u="sng">
                <a:solidFill>
                  <a:srgbClr val="6600cc"/>
                </a:solidFill>
                <a:uFill>
                  <a:solidFill>
                    <a:srgbClr val="ffffff"/>
                  </a:solidFill>
                </a:uFill>
                <a:latin typeface="Segoe Script"/>
              </a:rPr>
              <a:t>LES CAUSES MONDIALES DU GASPILLAGE:</a:t>
            </a:r>
            <a:r>
              <a:rPr b="0" lang="fr-FR" sz="4400" spc="-1" strike="noStrike" u="sng">
                <a:solidFill>
                  <a:srgbClr val="6600cc"/>
                </a:solidFill>
                <a:uFill>
                  <a:solidFill>
                    <a:srgbClr val="ffffff"/>
                  </a:solidFill>
                </a:uFill>
                <a:latin typeface="Segoe Script"/>
              </a:rPr>
              <a:t>
</a:t>
            </a:r>
            <a:r>
              <a:rPr b="0" lang="fr-FR" sz="4400" spc="-1" strike="noStrike" u="sng">
                <a:solidFill>
                  <a:srgbClr val="6600cc"/>
                </a:solidFill>
                <a:uFill>
                  <a:solidFill>
                    <a:srgbClr val="ffffff"/>
                  </a:solidFill>
                </a:uFill>
                <a:latin typeface="Segoe Script"/>
              </a:rPr>
              <a:t>
</a:t>
            </a:r>
            <a:r>
              <a:rPr b="0" lang="fr-FR" sz="3100" spc="-1" strike="noStrike">
                <a:solidFill>
                  <a:srgbClr val="6600cc"/>
                </a:solidFill>
                <a:uFill>
                  <a:solidFill>
                    <a:srgbClr val="ffffff"/>
                  </a:solidFill>
                </a:uFill>
                <a:latin typeface="Segoe Script"/>
              </a:rPr>
              <a:t>Plus de 41 200 kilos de nourriture sont jetés chaque seconde dans le monde. Cela représente un gaspillage alimentaire de 1,3 milliard de tonnes d'aliments par an, soit 1/3 de la production globale de nourritures dédiée à la consommation. Le gaspillage alimentaire concerne les pays riches comme pauvres et représenterait une valeur gaspillée de 990 milliards de dollars.</a:t>
            </a:r>
            <a:endParaRPr b="0" lang="fr-FR" sz="1800" spc="-1" strike="noStrike">
              <a:solidFill>
                <a:srgbClr val="000000"/>
              </a:solidFill>
              <a:uFill>
                <a:solidFill>
                  <a:srgbClr val="ffffff"/>
                </a:solidFill>
              </a:uFill>
              <a:latin typeface="Calibri"/>
            </a:endParaRPr>
          </a:p>
        </p:txBody>
      </p:sp>
    </p:spTree>
  </p:cSld>
  <p:transition spd="slow">
    <p:push dir="u"/>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Image 3" descr=""/>
          <p:cNvPicPr/>
          <p:nvPr/>
        </p:nvPicPr>
        <p:blipFill>
          <a:blip r:embed="rId1"/>
          <a:stretch/>
        </p:blipFill>
        <p:spPr>
          <a:xfrm>
            <a:off x="35640" y="3069000"/>
            <a:ext cx="9072720" cy="2838600"/>
          </a:xfrm>
          <a:prstGeom prst="rect">
            <a:avLst/>
          </a:prstGeom>
          <a:ln>
            <a:noFill/>
          </a:ln>
        </p:spPr>
      </p:pic>
      <p:sp>
        <p:nvSpPr>
          <p:cNvPr id="90" name="TextShape 1"/>
          <p:cNvSpPr txBox="1"/>
          <p:nvPr/>
        </p:nvSpPr>
        <p:spPr>
          <a:xfrm>
            <a:off x="457200" y="1124640"/>
            <a:ext cx="8229240" cy="1142640"/>
          </a:xfrm>
          <a:prstGeom prst="rect">
            <a:avLst/>
          </a:prstGeom>
          <a:noFill/>
          <a:ln>
            <a:noFill/>
          </a:ln>
        </p:spPr>
        <p:txBody>
          <a:bodyPr anchor="ctr"/>
          <a:p>
            <a:pPr algn="ctr">
              <a:lnSpc>
                <a:spcPct val="100000"/>
              </a:lnSpc>
            </a:pPr>
            <a:r>
              <a:rPr b="0" lang="fr-FR" sz="4400" spc="-1" strike="noStrike" u="sng">
                <a:solidFill>
                  <a:srgbClr val="984807"/>
                </a:solidFill>
                <a:uFill>
                  <a:solidFill>
                    <a:srgbClr val="ffffff"/>
                  </a:solidFill>
                </a:uFill>
                <a:latin typeface="Segoe Script"/>
              </a:rPr>
              <a:t>Voici un tableau représentant en 2011 une estimation globale de gaspillage alimentaire:</a:t>
            </a:r>
            <a:endParaRPr b="0" lang="fr-FR" sz="1800" spc="-1" strike="noStrike">
              <a:solidFill>
                <a:srgbClr val="000000"/>
              </a:solidFill>
              <a:uFill>
                <a:solidFill>
                  <a:srgbClr val="ffffff"/>
                </a:solidFill>
              </a:uFill>
              <a:latin typeface="Calibri"/>
            </a:endParaRPr>
          </a:p>
        </p:txBody>
      </p:sp>
    </p:spTree>
  </p:cSld>
  <p:transition spd="slow">
    <p:split dir="out" orient="vert"/>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39240" y="202680"/>
            <a:ext cx="9155160" cy="4017960"/>
          </a:xfrm>
          <a:prstGeom prst="rect">
            <a:avLst/>
          </a:prstGeom>
          <a:noFill/>
          <a:ln>
            <a:noFill/>
          </a:ln>
        </p:spPr>
        <p:txBody>
          <a:bodyPr anchor="ctr"/>
          <a:p>
            <a:pPr algn="ctr">
              <a:lnSpc>
                <a:spcPct val="100000"/>
              </a:lnSpc>
            </a:pPr>
            <a:r>
              <a:rPr b="0" lang="fr-FR" sz="4800" spc="-1" strike="noStrike">
                <a:solidFill>
                  <a:srgbClr val="008000"/>
                </a:solidFill>
                <a:uFill>
                  <a:solidFill>
                    <a:srgbClr val="ffffff"/>
                  </a:solidFill>
                </a:uFill>
                <a:latin typeface="Script MT Bold"/>
              </a:rPr>
              <a:t>Grâce à cette exposé, maintenant  vous pouvez savoir qu’il faut limiter le nombre de déchets alimentaires</a:t>
            </a:r>
            <a:endParaRPr b="0" lang="fr-FR" sz="1800" spc="-1" strike="noStrike">
              <a:solidFill>
                <a:srgbClr val="000000"/>
              </a:solidFill>
              <a:uFill>
                <a:solidFill>
                  <a:srgbClr val="ffffff"/>
                </a:solidFill>
              </a:uFill>
              <a:latin typeface="Calibri"/>
            </a:endParaRPr>
          </a:p>
        </p:txBody>
      </p:sp>
      <p:pic>
        <p:nvPicPr>
          <p:cNvPr id="92" name="Image 3" descr=""/>
          <p:cNvPicPr/>
          <p:nvPr/>
        </p:nvPicPr>
        <p:blipFill>
          <a:blip r:embed="rId1"/>
          <a:stretch/>
        </p:blipFill>
        <p:spPr>
          <a:xfrm rot="21309600">
            <a:off x="612000" y="4357440"/>
            <a:ext cx="3312000" cy="1863720"/>
          </a:xfrm>
          <a:prstGeom prst="rect">
            <a:avLst/>
          </a:prstGeom>
          <a:ln>
            <a:noFill/>
          </a:ln>
        </p:spPr>
      </p:pic>
      <p:pic>
        <p:nvPicPr>
          <p:cNvPr id="93" name="Image 4" descr=""/>
          <p:cNvPicPr/>
          <p:nvPr/>
        </p:nvPicPr>
        <p:blipFill>
          <a:blip r:embed="rId2"/>
          <a:stretch/>
        </p:blipFill>
        <p:spPr>
          <a:xfrm rot="1851000">
            <a:off x="6291360" y="3663000"/>
            <a:ext cx="2424960" cy="24249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96</TotalTime>
  <Application>LibreOffice/5.1.4.2$Linux_X86_64 LibreOffice_project/10m0$Build-2</Application>
  <Words>134</Words>
  <Paragraphs>10</Paragraphs>
  <Company>Education nationale</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2016-10-10T09:24:25Z</dcterms:created>
  <dc:creator>koxo</dc:creator>
  <dc:description/>
  <dc:language>fr-FR</dc:language>
  <cp:lastModifiedBy>Anne BOISIAUD</cp:lastModifiedBy>
  <dcterms:modified xsi:type="dcterms:W3CDTF">2016-10-16T12:11:13Z</dcterms:modified>
  <cp:revision>13</cp:revision>
  <dc:subject/>
  <dc:title>Les déchets alimentaire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Education nationale</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10</vt:i4>
  </property>
</Properties>
</file>