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57" r:id="rId5"/>
    <p:sldId id="262" r:id="rId6"/>
    <p:sldId id="261" r:id="rId7"/>
    <p:sldId id="263"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fr-FR"/>
          </a:p>
        </p:txBody>
      </p:sp>
      <p:sp>
        <p:nvSpPr>
          <p:cNvPr id="4" name="Espace réservé de la date 3"/>
          <p:cNvSpPr>
            <a:spLocks noGrp="1"/>
          </p:cNvSpPr>
          <p:nvPr>
            <p:ph type="dt" sz="half" idx="10"/>
          </p:nvPr>
        </p:nvSpPr>
        <p:spPr/>
        <p:txBody>
          <a:bodyPr/>
          <a:lstStyle/>
          <a:p>
            <a:fld id="{1546FDD4-BF86-44FA-B527-156532F16DB8}" type="datetimeFigureOut">
              <a:rPr lang="fr-FR" smtClean="0"/>
              <a:t>07/03/2017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5CF86B0-0F96-450B-9BFB-997498F55DDA}" type="slidenum">
              <a:rPr lang="fr-FR" smtClean="0"/>
              <a:t>‹N°›</a:t>
            </a:fld>
            <a:endParaRPr lang="fr-FR"/>
          </a:p>
        </p:txBody>
      </p:sp>
    </p:spTree>
    <p:extLst>
      <p:ext uri="{BB962C8B-B14F-4D97-AF65-F5344CB8AC3E}">
        <p14:creationId xmlns:p14="http://schemas.microsoft.com/office/powerpoint/2010/main" val="2024278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4" name="Espace réservé de la date 3"/>
          <p:cNvSpPr>
            <a:spLocks noGrp="1"/>
          </p:cNvSpPr>
          <p:nvPr>
            <p:ph type="dt" sz="half" idx="10"/>
          </p:nvPr>
        </p:nvSpPr>
        <p:spPr/>
        <p:txBody>
          <a:bodyPr/>
          <a:lstStyle/>
          <a:p>
            <a:fld id="{1546FDD4-BF86-44FA-B527-156532F16DB8}" type="datetimeFigureOut">
              <a:rPr lang="fr-FR" smtClean="0"/>
              <a:t>07/03/2017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5CF86B0-0F96-450B-9BFB-997498F55DDA}" type="slidenum">
              <a:rPr lang="fr-FR" smtClean="0"/>
              <a:t>‹N°›</a:t>
            </a:fld>
            <a:endParaRPr lang="fr-FR"/>
          </a:p>
        </p:txBody>
      </p:sp>
    </p:spTree>
    <p:extLst>
      <p:ext uri="{BB962C8B-B14F-4D97-AF65-F5344CB8AC3E}">
        <p14:creationId xmlns:p14="http://schemas.microsoft.com/office/powerpoint/2010/main" val="3818156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4" name="Espace réservé de la date 3"/>
          <p:cNvSpPr>
            <a:spLocks noGrp="1"/>
          </p:cNvSpPr>
          <p:nvPr>
            <p:ph type="dt" sz="half" idx="10"/>
          </p:nvPr>
        </p:nvSpPr>
        <p:spPr/>
        <p:txBody>
          <a:bodyPr/>
          <a:lstStyle/>
          <a:p>
            <a:fld id="{1546FDD4-BF86-44FA-B527-156532F16DB8}" type="datetimeFigureOut">
              <a:rPr lang="fr-FR" smtClean="0"/>
              <a:t>07/03/2017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5CF86B0-0F96-450B-9BFB-997498F55DDA}" type="slidenum">
              <a:rPr lang="fr-FR" smtClean="0"/>
              <a:t>‹N°›</a:t>
            </a:fld>
            <a:endParaRPr lang="fr-FR"/>
          </a:p>
        </p:txBody>
      </p:sp>
    </p:spTree>
    <p:extLst>
      <p:ext uri="{BB962C8B-B14F-4D97-AF65-F5344CB8AC3E}">
        <p14:creationId xmlns:p14="http://schemas.microsoft.com/office/powerpoint/2010/main" val="2562174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4" name="Espace réservé de la date 3"/>
          <p:cNvSpPr>
            <a:spLocks noGrp="1"/>
          </p:cNvSpPr>
          <p:nvPr>
            <p:ph type="dt" sz="half" idx="10"/>
          </p:nvPr>
        </p:nvSpPr>
        <p:spPr/>
        <p:txBody>
          <a:bodyPr/>
          <a:lstStyle/>
          <a:p>
            <a:fld id="{1546FDD4-BF86-44FA-B527-156532F16DB8}" type="datetimeFigureOut">
              <a:rPr lang="fr-FR" smtClean="0"/>
              <a:t>07/03/2017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5CF86B0-0F96-450B-9BFB-997498F55DDA}" type="slidenum">
              <a:rPr lang="fr-FR" smtClean="0"/>
              <a:t>‹N°›</a:t>
            </a:fld>
            <a:endParaRPr lang="fr-FR"/>
          </a:p>
        </p:txBody>
      </p:sp>
    </p:spTree>
    <p:extLst>
      <p:ext uri="{BB962C8B-B14F-4D97-AF65-F5344CB8AC3E}">
        <p14:creationId xmlns:p14="http://schemas.microsoft.com/office/powerpoint/2010/main" val="3746113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1546FDD4-BF86-44FA-B527-156532F16DB8}" type="datetimeFigureOut">
              <a:rPr lang="fr-FR" smtClean="0"/>
              <a:t>07/03/2017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5CF86B0-0F96-450B-9BFB-997498F55DDA}" type="slidenum">
              <a:rPr lang="fr-FR" smtClean="0"/>
              <a:t>‹N°›</a:t>
            </a:fld>
            <a:endParaRPr lang="fr-FR"/>
          </a:p>
        </p:txBody>
      </p:sp>
    </p:spTree>
    <p:extLst>
      <p:ext uri="{BB962C8B-B14F-4D97-AF65-F5344CB8AC3E}">
        <p14:creationId xmlns:p14="http://schemas.microsoft.com/office/powerpoint/2010/main" val="2062122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5" name="Espace réservé de la date 4"/>
          <p:cNvSpPr>
            <a:spLocks noGrp="1"/>
          </p:cNvSpPr>
          <p:nvPr>
            <p:ph type="dt" sz="half" idx="10"/>
          </p:nvPr>
        </p:nvSpPr>
        <p:spPr/>
        <p:txBody>
          <a:bodyPr/>
          <a:lstStyle/>
          <a:p>
            <a:fld id="{1546FDD4-BF86-44FA-B527-156532F16DB8}" type="datetimeFigureOut">
              <a:rPr lang="fr-FR" smtClean="0"/>
              <a:t>07/03/2017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5CF86B0-0F96-450B-9BFB-997498F55DDA}" type="slidenum">
              <a:rPr lang="fr-FR" smtClean="0"/>
              <a:t>‹N°›</a:t>
            </a:fld>
            <a:endParaRPr lang="fr-FR"/>
          </a:p>
        </p:txBody>
      </p:sp>
    </p:spTree>
    <p:extLst>
      <p:ext uri="{BB962C8B-B14F-4D97-AF65-F5344CB8AC3E}">
        <p14:creationId xmlns:p14="http://schemas.microsoft.com/office/powerpoint/2010/main" val="2551335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7" name="Espace réservé de la date 6"/>
          <p:cNvSpPr>
            <a:spLocks noGrp="1"/>
          </p:cNvSpPr>
          <p:nvPr>
            <p:ph type="dt" sz="half" idx="10"/>
          </p:nvPr>
        </p:nvSpPr>
        <p:spPr/>
        <p:txBody>
          <a:bodyPr/>
          <a:lstStyle/>
          <a:p>
            <a:fld id="{1546FDD4-BF86-44FA-B527-156532F16DB8}" type="datetimeFigureOut">
              <a:rPr lang="fr-FR" smtClean="0"/>
              <a:t>07/03/2017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5CF86B0-0F96-450B-9BFB-997498F55DDA}" type="slidenum">
              <a:rPr lang="fr-FR" smtClean="0"/>
              <a:t>‹N°›</a:t>
            </a:fld>
            <a:endParaRPr lang="fr-FR"/>
          </a:p>
        </p:txBody>
      </p:sp>
    </p:spTree>
    <p:extLst>
      <p:ext uri="{BB962C8B-B14F-4D97-AF65-F5344CB8AC3E}">
        <p14:creationId xmlns:p14="http://schemas.microsoft.com/office/powerpoint/2010/main" val="4205415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a:p>
        </p:txBody>
      </p:sp>
      <p:sp>
        <p:nvSpPr>
          <p:cNvPr id="3" name="Espace réservé de la date 2"/>
          <p:cNvSpPr>
            <a:spLocks noGrp="1"/>
          </p:cNvSpPr>
          <p:nvPr>
            <p:ph type="dt" sz="half" idx="10"/>
          </p:nvPr>
        </p:nvSpPr>
        <p:spPr/>
        <p:txBody>
          <a:bodyPr/>
          <a:lstStyle/>
          <a:p>
            <a:fld id="{1546FDD4-BF86-44FA-B527-156532F16DB8}" type="datetimeFigureOut">
              <a:rPr lang="fr-FR" smtClean="0"/>
              <a:t>07/03/2017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5CF86B0-0F96-450B-9BFB-997498F55DDA}" type="slidenum">
              <a:rPr lang="fr-FR" smtClean="0"/>
              <a:t>‹N°›</a:t>
            </a:fld>
            <a:endParaRPr lang="fr-FR"/>
          </a:p>
        </p:txBody>
      </p:sp>
    </p:spTree>
    <p:extLst>
      <p:ext uri="{BB962C8B-B14F-4D97-AF65-F5344CB8AC3E}">
        <p14:creationId xmlns:p14="http://schemas.microsoft.com/office/powerpoint/2010/main" val="3194840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546FDD4-BF86-44FA-B527-156532F16DB8}" type="datetimeFigureOut">
              <a:rPr lang="fr-FR" smtClean="0"/>
              <a:t>07/03/2017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5CF86B0-0F96-450B-9BFB-997498F55DDA}" type="slidenum">
              <a:rPr lang="fr-FR" smtClean="0"/>
              <a:t>‹N°›</a:t>
            </a:fld>
            <a:endParaRPr lang="fr-FR"/>
          </a:p>
        </p:txBody>
      </p:sp>
    </p:spTree>
    <p:extLst>
      <p:ext uri="{BB962C8B-B14F-4D97-AF65-F5344CB8AC3E}">
        <p14:creationId xmlns:p14="http://schemas.microsoft.com/office/powerpoint/2010/main" val="2813062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1546FDD4-BF86-44FA-B527-156532F16DB8}" type="datetimeFigureOut">
              <a:rPr lang="fr-FR" smtClean="0"/>
              <a:t>07/03/2017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5CF86B0-0F96-450B-9BFB-997498F55DDA}" type="slidenum">
              <a:rPr lang="fr-FR" smtClean="0"/>
              <a:t>‹N°›</a:t>
            </a:fld>
            <a:endParaRPr lang="fr-FR"/>
          </a:p>
        </p:txBody>
      </p:sp>
    </p:spTree>
    <p:extLst>
      <p:ext uri="{BB962C8B-B14F-4D97-AF65-F5344CB8AC3E}">
        <p14:creationId xmlns:p14="http://schemas.microsoft.com/office/powerpoint/2010/main" val="2631854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1546FDD4-BF86-44FA-B527-156532F16DB8}" type="datetimeFigureOut">
              <a:rPr lang="fr-FR" smtClean="0"/>
              <a:t>07/03/2017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5CF86B0-0F96-450B-9BFB-997498F55DDA}" type="slidenum">
              <a:rPr lang="fr-FR" smtClean="0"/>
              <a:t>‹N°›</a:t>
            </a:fld>
            <a:endParaRPr lang="fr-FR"/>
          </a:p>
        </p:txBody>
      </p:sp>
    </p:spTree>
    <p:extLst>
      <p:ext uri="{BB962C8B-B14F-4D97-AF65-F5344CB8AC3E}">
        <p14:creationId xmlns:p14="http://schemas.microsoft.com/office/powerpoint/2010/main" val="1906715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46FDD4-BF86-44FA-B527-156532F16DB8}" type="datetimeFigureOut">
              <a:rPr lang="fr-FR" smtClean="0"/>
              <a:t>07/03/2017</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CF86B0-0F96-450B-9BFB-997498F55DDA}" type="slidenum">
              <a:rPr lang="fr-FR" smtClean="0"/>
              <a:t>‹N°›</a:t>
            </a:fld>
            <a:endParaRPr lang="fr-FR"/>
          </a:p>
        </p:txBody>
      </p:sp>
    </p:spTree>
    <p:extLst>
      <p:ext uri="{BB962C8B-B14F-4D97-AF65-F5344CB8AC3E}">
        <p14:creationId xmlns:p14="http://schemas.microsoft.com/office/powerpoint/2010/main" val="1781886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framapad.org/"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framasoft.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421686"/>
            <a:ext cx="10515600" cy="1325563"/>
          </a:xfrm>
        </p:spPr>
        <p:txBody>
          <a:bodyPr>
            <a:normAutofit/>
          </a:bodyPr>
          <a:lstStyle/>
          <a:p>
            <a:pPr algn="ctr"/>
            <a:r>
              <a:rPr lang="fr-FR" sz="3600" dirty="0">
                <a:solidFill>
                  <a:schemeClr val="accent1">
                    <a:lumMod val="75000"/>
                  </a:schemeClr>
                </a:solidFill>
                <a:latin typeface="Comic Sans MS" panose="030F0702030302020204" pitchFamily="66" charset="0"/>
              </a:rPr>
              <a:t>Dans la série des tutos des p’tits trucs de la Doc</a:t>
            </a:r>
          </a:p>
        </p:txBody>
      </p:sp>
      <p:sp>
        <p:nvSpPr>
          <p:cNvPr id="3" name="Espace réservé du contenu 2"/>
          <p:cNvSpPr>
            <a:spLocks noGrp="1"/>
          </p:cNvSpPr>
          <p:nvPr>
            <p:ph idx="1"/>
          </p:nvPr>
        </p:nvSpPr>
        <p:spPr/>
        <p:txBody>
          <a:bodyPr>
            <a:normAutofit fontScale="92500" lnSpcReduction="20000"/>
          </a:bodyPr>
          <a:lstStyle/>
          <a:p>
            <a:pPr marL="0" indent="0" algn="ctr">
              <a:buNone/>
            </a:pPr>
            <a:endParaRPr lang="fr-FR" dirty="0">
              <a:solidFill>
                <a:schemeClr val="accent1">
                  <a:lumMod val="75000"/>
                </a:schemeClr>
              </a:solidFill>
              <a:latin typeface="Comic Sans MS" panose="030F0702030302020204" pitchFamily="66" charset="0"/>
            </a:endParaRPr>
          </a:p>
          <a:p>
            <a:pPr marL="0" indent="0" algn="ctr">
              <a:buNone/>
            </a:pPr>
            <a:endParaRPr lang="fr-FR" sz="4000" dirty="0">
              <a:solidFill>
                <a:schemeClr val="accent1">
                  <a:lumMod val="75000"/>
                </a:schemeClr>
              </a:solidFill>
              <a:latin typeface="Comic Sans MS" panose="030F0702030302020204" pitchFamily="66" charset="0"/>
            </a:endParaRPr>
          </a:p>
          <a:p>
            <a:pPr marL="0" indent="0" algn="ctr">
              <a:buNone/>
            </a:pPr>
            <a:r>
              <a:rPr lang="fr-FR" sz="4000" dirty="0">
                <a:solidFill>
                  <a:schemeClr val="accent1">
                    <a:lumMod val="75000"/>
                  </a:schemeClr>
                </a:solidFill>
                <a:latin typeface="Comic Sans MS" panose="030F0702030302020204" pitchFamily="66" charset="0"/>
              </a:rPr>
              <a:t>Le Pad </a:t>
            </a:r>
          </a:p>
          <a:p>
            <a:pPr marL="0" indent="0" algn="ctr">
              <a:buNone/>
            </a:pPr>
            <a:r>
              <a:rPr lang="fr-FR" sz="4000" dirty="0">
                <a:solidFill>
                  <a:schemeClr val="accent1">
                    <a:lumMod val="75000"/>
                  </a:schemeClr>
                </a:solidFill>
                <a:latin typeface="Comic Sans MS" panose="030F0702030302020204" pitchFamily="66" charset="0"/>
              </a:rPr>
              <a:t>ou traitement de texte collaboratif </a:t>
            </a:r>
          </a:p>
          <a:p>
            <a:pPr marL="0" indent="0" algn="ctr">
              <a:buNone/>
            </a:pPr>
            <a:r>
              <a:rPr lang="fr-FR" sz="4000" dirty="0">
                <a:solidFill>
                  <a:schemeClr val="accent1">
                    <a:lumMod val="75000"/>
                  </a:schemeClr>
                </a:solidFill>
                <a:latin typeface="Comic Sans MS" panose="030F0702030302020204" pitchFamily="66" charset="0"/>
              </a:rPr>
              <a:t>expliqué aux élèves </a:t>
            </a:r>
          </a:p>
          <a:p>
            <a:pPr marL="0" indent="0" algn="ctr">
              <a:buNone/>
            </a:pPr>
            <a:endParaRPr lang="fr-FR" sz="4000" dirty="0">
              <a:solidFill>
                <a:schemeClr val="accent1">
                  <a:lumMod val="75000"/>
                </a:schemeClr>
              </a:solidFill>
              <a:latin typeface="Comic Sans MS" panose="030F0702030302020204" pitchFamily="66" charset="0"/>
            </a:endParaRPr>
          </a:p>
          <a:p>
            <a:pPr marL="0" indent="0">
              <a:buNone/>
            </a:pPr>
            <a:r>
              <a:rPr lang="fr-FR" sz="2000" dirty="0">
                <a:solidFill>
                  <a:schemeClr val="accent1">
                    <a:lumMod val="75000"/>
                  </a:schemeClr>
                </a:solidFill>
                <a:latin typeface="Comic Sans MS" panose="030F0702030302020204" pitchFamily="66" charset="0"/>
              </a:rPr>
              <a:t>Françoise Grave</a:t>
            </a:r>
          </a:p>
          <a:p>
            <a:pPr marL="0" indent="0">
              <a:buNone/>
            </a:pPr>
            <a:r>
              <a:rPr lang="fr-FR" sz="2000" dirty="0">
                <a:solidFill>
                  <a:schemeClr val="accent1">
                    <a:lumMod val="75000"/>
                  </a:schemeClr>
                </a:solidFill>
                <a:latin typeface="Comic Sans MS" panose="030F0702030302020204" pitchFamily="66" charset="0"/>
              </a:rPr>
              <a:t>Professeur documentaliste</a:t>
            </a:r>
          </a:p>
          <a:p>
            <a:pPr marL="0" indent="0">
              <a:buNone/>
            </a:pPr>
            <a:r>
              <a:rPr lang="fr-FR" sz="2000" dirty="0">
                <a:solidFill>
                  <a:schemeClr val="accent1">
                    <a:lumMod val="75000"/>
                  </a:schemeClr>
                </a:solidFill>
                <a:latin typeface="Comic Sans MS" panose="030F0702030302020204" pitchFamily="66" charset="0"/>
              </a:rPr>
              <a:t>Collège Camille Claudel</a:t>
            </a:r>
          </a:p>
          <a:p>
            <a:pPr marL="0" indent="0">
              <a:buNone/>
            </a:pPr>
            <a:r>
              <a:rPr lang="fr-FR" sz="2000" dirty="0">
                <a:solidFill>
                  <a:schemeClr val="accent1">
                    <a:lumMod val="75000"/>
                  </a:schemeClr>
                </a:solidFill>
                <a:latin typeface="Comic Sans MS" panose="030F0702030302020204" pitchFamily="66" charset="0"/>
              </a:rPr>
              <a:t>59650 Villeneuve d’ Ascq </a:t>
            </a:r>
          </a:p>
          <a:p>
            <a:pPr marL="0" indent="0" algn="ctr">
              <a:buNone/>
            </a:pPr>
            <a:endParaRPr lang="fr-FR" dirty="0">
              <a:solidFill>
                <a:schemeClr val="accent1">
                  <a:lumMod val="75000"/>
                </a:schemeClr>
              </a:solidFill>
              <a:latin typeface="Comic Sans MS" panose="030F0702030302020204" pitchFamily="66" charset="0"/>
            </a:endParaRPr>
          </a:p>
          <a:p>
            <a:pPr marL="0" indent="0" algn="ctr">
              <a:buNone/>
            </a:pPr>
            <a:endParaRPr lang="fr-FR" dirty="0">
              <a:solidFill>
                <a:schemeClr val="accent1">
                  <a:lumMod val="75000"/>
                </a:schemeClr>
              </a:solidFill>
              <a:latin typeface="Comic Sans MS" panose="030F0702030302020204" pitchFamily="66" charset="0"/>
            </a:endParaRPr>
          </a:p>
          <a:p>
            <a:pPr marL="0" indent="0" algn="ctr">
              <a:buNone/>
            </a:pPr>
            <a:endParaRPr lang="fr-FR" dirty="0">
              <a:solidFill>
                <a:schemeClr val="accent1">
                  <a:lumMod val="75000"/>
                </a:schemeClr>
              </a:solidFill>
              <a:latin typeface="Comic Sans MS" panose="030F0702030302020204" pitchFamily="66" charset="0"/>
            </a:endParaRPr>
          </a:p>
        </p:txBody>
      </p:sp>
    </p:spTree>
    <p:extLst>
      <p:ext uri="{BB962C8B-B14F-4D97-AF65-F5344CB8AC3E}">
        <p14:creationId xmlns:p14="http://schemas.microsoft.com/office/powerpoint/2010/main" val="3438410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a:solidFill>
                  <a:schemeClr val="accent1">
                    <a:lumMod val="75000"/>
                  </a:schemeClr>
                </a:solidFill>
                <a:latin typeface="Comic Sans MS" panose="030F0702030302020204" pitchFamily="66" charset="0"/>
              </a:rPr>
              <a:t>Définition du mot : « pad »</a:t>
            </a:r>
          </a:p>
        </p:txBody>
      </p:sp>
      <p:sp>
        <p:nvSpPr>
          <p:cNvPr id="3" name="Espace réservé du contenu 2"/>
          <p:cNvSpPr>
            <a:spLocks noGrp="1"/>
          </p:cNvSpPr>
          <p:nvPr>
            <p:ph idx="1"/>
          </p:nvPr>
        </p:nvSpPr>
        <p:spPr>
          <a:xfrm>
            <a:off x="838200" y="1690688"/>
            <a:ext cx="10515600" cy="4351338"/>
          </a:xfrm>
        </p:spPr>
        <p:txBody>
          <a:bodyPr>
            <a:normAutofit/>
          </a:bodyPr>
          <a:lstStyle/>
          <a:p>
            <a:pPr marL="0" indent="0" algn="just">
              <a:buNone/>
            </a:pPr>
            <a:r>
              <a:rPr lang="fr-FR" sz="2400" dirty="0">
                <a:latin typeface="Comic Sans MS" panose="030F0702030302020204" pitchFamily="66" charset="0"/>
              </a:rPr>
              <a:t>   D’après  une publication de l’académie de Grenoble, u</a:t>
            </a:r>
            <a:r>
              <a:rPr lang="fr-FR" sz="2400" dirty="0">
                <a:latin typeface="Comic Sans MS" panose="030F0702030302020204" pitchFamily="66" charset="0"/>
              </a:rPr>
              <a:t>n «  pad  » est un</a:t>
            </a:r>
          </a:p>
          <a:p>
            <a:pPr marL="0" indent="0" algn="just">
              <a:buNone/>
            </a:pPr>
            <a:r>
              <a:rPr lang="fr-FR" sz="2400" dirty="0">
                <a:latin typeface="Comic Sans MS" panose="030F0702030302020204" pitchFamily="66" charset="0"/>
              </a:rPr>
              <a:t> éditeur de texte collaboratif en ligne. </a:t>
            </a:r>
          </a:p>
          <a:p>
            <a:pPr marL="0" indent="0" algn="just">
              <a:buNone/>
            </a:pPr>
            <a:r>
              <a:rPr lang="fr-FR" sz="2400" dirty="0">
                <a:latin typeface="Comic Sans MS" panose="030F0702030302020204" pitchFamily="66" charset="0"/>
              </a:rPr>
              <a:t>  Il permet de travailler </a:t>
            </a:r>
            <a:r>
              <a:rPr lang="fr-FR" sz="2400" u="sng" dirty="0">
                <a:latin typeface="Comic Sans MS" panose="030F0702030302020204" pitchFamily="66" charset="0"/>
              </a:rPr>
              <a:t>collectivement</a:t>
            </a:r>
            <a:r>
              <a:rPr lang="fr-FR" sz="2400" dirty="0">
                <a:latin typeface="Comic Sans MS" panose="030F0702030302020204" pitchFamily="66" charset="0"/>
              </a:rPr>
              <a:t> ( à plusieurs) sur un texte dont</a:t>
            </a:r>
          </a:p>
          <a:p>
            <a:pPr marL="0" indent="0" algn="just">
              <a:buNone/>
            </a:pPr>
            <a:r>
              <a:rPr lang="fr-FR" sz="2400" dirty="0">
                <a:latin typeface="Comic Sans MS" panose="030F0702030302020204" pitchFamily="66" charset="0"/>
              </a:rPr>
              <a:t> les contributions (ce qui est écrit sur la page) de chaque utilisateur</a:t>
            </a:r>
          </a:p>
          <a:p>
            <a:pPr marL="0" indent="0" algn="just">
              <a:buNone/>
            </a:pPr>
            <a:r>
              <a:rPr lang="fr-FR" sz="2400" dirty="0">
                <a:latin typeface="Comic Sans MS" panose="030F0702030302020204" pitchFamily="66" charset="0"/>
              </a:rPr>
              <a:t>apparaissent immédiatement dans les pads de tous les participants,</a:t>
            </a:r>
          </a:p>
          <a:p>
            <a:pPr marL="0" indent="0" algn="just">
              <a:buNone/>
            </a:pPr>
            <a:r>
              <a:rPr lang="fr-FR" sz="2400" dirty="0">
                <a:latin typeface="Comic Sans MS" panose="030F0702030302020204" pitchFamily="66" charset="0"/>
              </a:rPr>
              <a:t> signalées par un </a:t>
            </a:r>
            <a:r>
              <a:rPr lang="fr-FR" sz="2400" u="sng" dirty="0">
                <a:latin typeface="Comic Sans MS" panose="030F0702030302020204" pitchFamily="66" charset="0"/>
              </a:rPr>
              <a:t>code couleur </a:t>
            </a:r>
            <a:r>
              <a:rPr lang="fr-FR" sz="2400" dirty="0">
                <a:latin typeface="Comic Sans MS" panose="030F0702030302020204" pitchFamily="66" charset="0"/>
              </a:rPr>
              <a:t>( chaque élève écrit sur</a:t>
            </a:r>
          </a:p>
          <a:p>
            <a:pPr marL="0" indent="0" algn="just">
              <a:buNone/>
            </a:pPr>
            <a:r>
              <a:rPr lang="fr-FR" sz="2400" dirty="0">
                <a:latin typeface="Comic Sans MS" panose="030F0702030302020204" pitchFamily="66" charset="0"/>
              </a:rPr>
              <a:t> la page en ligne avec une couleur différente). » </a:t>
            </a:r>
          </a:p>
          <a:p>
            <a:pPr marL="0" indent="0" algn="just">
              <a:buNone/>
            </a:pPr>
            <a:r>
              <a:rPr lang="fr-FR" sz="2400" dirty="0">
                <a:latin typeface="Comic Sans MS" panose="030F0702030302020204" pitchFamily="66" charset="0"/>
              </a:rPr>
              <a:t>On peut travailler à distance, en étant à des centaines, des milliers de</a:t>
            </a:r>
          </a:p>
          <a:p>
            <a:pPr marL="0" indent="0" algn="just">
              <a:buNone/>
            </a:pPr>
            <a:r>
              <a:rPr lang="fr-FR" sz="2400" dirty="0">
                <a:latin typeface="Comic Sans MS" panose="030F0702030302020204" pitchFamily="66" charset="0"/>
              </a:rPr>
              <a:t> kilomètres de distance, avec un ordinateur et une connexion internet.</a:t>
            </a:r>
            <a:endParaRPr lang="fr-FR" sz="2400" dirty="0">
              <a:latin typeface="Comic Sans MS" panose="030F0702030302020204" pitchFamily="66" charset="0"/>
            </a:endParaRPr>
          </a:p>
        </p:txBody>
      </p:sp>
    </p:spTree>
    <p:extLst>
      <p:ext uri="{BB962C8B-B14F-4D97-AF65-F5344CB8AC3E}">
        <p14:creationId xmlns:p14="http://schemas.microsoft.com/office/powerpoint/2010/main" val="3149639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solidFill>
                  <a:schemeClr val="accent1">
                    <a:lumMod val="75000"/>
                  </a:schemeClr>
                </a:solidFill>
                <a:latin typeface="Comic Sans MS" panose="030F0702030302020204" pitchFamily="66" charset="0"/>
              </a:rPr>
              <a:t>Un texte écrit sur Pad </a:t>
            </a:r>
          </a:p>
        </p:txBody>
      </p:sp>
      <p:pic>
        <p:nvPicPr>
          <p:cNvPr id="5" name="Espace réservé du conten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3508" y="1825625"/>
            <a:ext cx="6456824" cy="4351338"/>
          </a:xfrm>
        </p:spPr>
      </p:pic>
      <p:sp>
        <p:nvSpPr>
          <p:cNvPr id="6" name="ZoneTexte 5"/>
          <p:cNvSpPr txBox="1"/>
          <p:nvPr/>
        </p:nvSpPr>
        <p:spPr>
          <a:xfrm>
            <a:off x="7670800" y="5618480"/>
            <a:ext cx="4206240" cy="923330"/>
          </a:xfrm>
          <a:prstGeom prst="rect">
            <a:avLst/>
          </a:prstGeom>
          <a:noFill/>
        </p:spPr>
        <p:txBody>
          <a:bodyPr wrap="square" rtlCol="0">
            <a:spAutoFit/>
          </a:bodyPr>
          <a:lstStyle/>
          <a:p>
            <a:r>
              <a:rPr lang="fr-FR" dirty="0">
                <a:latin typeface="Comic Sans MS" panose="030F0702030302020204" pitchFamily="66" charset="0"/>
              </a:rPr>
              <a:t>Source image </a:t>
            </a:r>
          </a:p>
          <a:p>
            <a:r>
              <a:rPr lang="fr-FR" dirty="0">
                <a:hlinkClick r:id="rId3"/>
              </a:rPr>
              <a:t>https://framapad.org/</a:t>
            </a:r>
            <a:endParaRPr lang="fr-FR" dirty="0"/>
          </a:p>
          <a:p>
            <a:endParaRPr lang="fr-FR" dirty="0"/>
          </a:p>
        </p:txBody>
      </p:sp>
      <p:sp>
        <p:nvSpPr>
          <p:cNvPr id="9" name="Flèche : gauche 8"/>
          <p:cNvSpPr/>
          <p:nvPr/>
        </p:nvSpPr>
        <p:spPr>
          <a:xfrm>
            <a:off x="6624320" y="2133600"/>
            <a:ext cx="1371600" cy="4978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8402320" y="2225040"/>
            <a:ext cx="3474720" cy="1200329"/>
          </a:xfrm>
          <a:prstGeom prst="rect">
            <a:avLst/>
          </a:prstGeom>
          <a:noFill/>
        </p:spPr>
        <p:txBody>
          <a:bodyPr wrap="square" rtlCol="0">
            <a:spAutoFit/>
          </a:bodyPr>
          <a:lstStyle/>
          <a:p>
            <a:r>
              <a:rPr lang="fr-FR" dirty="0">
                <a:latin typeface="Comic Sans MS" panose="030F0702030302020204" pitchFamily="66" charset="0"/>
              </a:rPr>
              <a:t>La couleur correspond à un utilisateur.  On écrit son prénom</a:t>
            </a:r>
          </a:p>
          <a:p>
            <a:r>
              <a:rPr lang="fr-FR" dirty="0">
                <a:latin typeface="Comic Sans MS" panose="030F0702030302020204" pitchFamily="66" charset="0"/>
              </a:rPr>
              <a:t> et son groupe.  </a:t>
            </a:r>
          </a:p>
        </p:txBody>
      </p:sp>
      <p:sp>
        <p:nvSpPr>
          <p:cNvPr id="11" name="Flèche : gauche 10"/>
          <p:cNvSpPr/>
          <p:nvPr/>
        </p:nvSpPr>
        <p:spPr>
          <a:xfrm rot="20242437">
            <a:off x="6897406" y="5181600"/>
            <a:ext cx="1036320" cy="4368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7670800" y="4160798"/>
            <a:ext cx="3606800" cy="923330"/>
          </a:xfrm>
          <a:prstGeom prst="rect">
            <a:avLst/>
          </a:prstGeom>
          <a:noFill/>
        </p:spPr>
        <p:txBody>
          <a:bodyPr wrap="square" rtlCol="0">
            <a:spAutoFit/>
          </a:bodyPr>
          <a:lstStyle/>
          <a:p>
            <a:r>
              <a:rPr lang="fr-FR" dirty="0">
                <a:latin typeface="Comic Sans MS" panose="030F0702030302020204" pitchFamily="66" charset="0"/>
              </a:rPr>
              <a:t>Chat : on peut envoyer des messages en respectant la Nétiquette.</a:t>
            </a:r>
          </a:p>
        </p:txBody>
      </p:sp>
    </p:spTree>
    <p:extLst>
      <p:ext uri="{BB962C8B-B14F-4D97-AF65-F5344CB8AC3E}">
        <p14:creationId xmlns:p14="http://schemas.microsoft.com/office/powerpoint/2010/main" val="2404239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605915"/>
          </a:xfrm>
        </p:spPr>
        <p:txBody>
          <a:bodyPr>
            <a:normAutofit/>
          </a:bodyPr>
          <a:lstStyle/>
          <a:p>
            <a:pPr algn="ctr"/>
            <a:r>
              <a:rPr lang="fr-FR" sz="2800" dirty="0">
                <a:solidFill>
                  <a:schemeClr val="accent1">
                    <a:lumMod val="75000"/>
                  </a:schemeClr>
                </a:solidFill>
                <a:latin typeface="Comic Sans MS" panose="030F0702030302020204" pitchFamily="66" charset="0"/>
              </a:rPr>
              <a:t>Framapad : les pads de </a:t>
            </a:r>
            <a:r>
              <a:rPr lang="fr-FR" sz="2800" dirty="0" err="1">
                <a:solidFill>
                  <a:schemeClr val="accent1">
                    <a:lumMod val="75000"/>
                  </a:schemeClr>
                </a:solidFill>
                <a:latin typeface="Comic Sans MS" panose="030F0702030302020204" pitchFamily="66" charset="0"/>
              </a:rPr>
              <a:t>Framasoft</a:t>
            </a:r>
            <a:br>
              <a:rPr lang="fr-FR" sz="2800" dirty="0">
                <a:solidFill>
                  <a:schemeClr val="accent1">
                    <a:lumMod val="75000"/>
                  </a:schemeClr>
                </a:solidFill>
                <a:latin typeface="Comic Sans MS" panose="030F0702030302020204" pitchFamily="66" charset="0"/>
              </a:rPr>
            </a:br>
            <a:r>
              <a:rPr lang="fr-FR" sz="2800" dirty="0">
                <a:solidFill>
                  <a:schemeClr val="accent1">
                    <a:lumMod val="75000"/>
                  </a:schemeClr>
                </a:solidFill>
                <a:latin typeface="Comic Sans MS" panose="030F0702030302020204" pitchFamily="66" charset="0"/>
                <a:hlinkClick r:id="rId2"/>
              </a:rPr>
              <a:t>https://framasoft.org/</a:t>
            </a:r>
            <a:br>
              <a:rPr lang="fr-FR" sz="2800" dirty="0">
                <a:solidFill>
                  <a:schemeClr val="accent1">
                    <a:lumMod val="75000"/>
                  </a:schemeClr>
                </a:solidFill>
                <a:latin typeface="Comic Sans MS" panose="030F0702030302020204" pitchFamily="66" charset="0"/>
                <a:hlinkClick r:id="rId2"/>
              </a:rPr>
            </a:br>
            <a:r>
              <a:rPr lang="fr-FR" sz="2800" dirty="0">
                <a:solidFill>
                  <a:schemeClr val="accent1">
                    <a:lumMod val="75000"/>
                  </a:schemeClr>
                </a:solidFill>
                <a:latin typeface="Comic Sans MS" panose="030F0702030302020204" pitchFamily="66" charset="0"/>
              </a:rPr>
              <a:t> </a:t>
            </a:r>
          </a:p>
        </p:txBody>
      </p:sp>
      <p:sp>
        <p:nvSpPr>
          <p:cNvPr id="3" name="Espace réservé du contenu 2"/>
          <p:cNvSpPr>
            <a:spLocks noGrp="1"/>
          </p:cNvSpPr>
          <p:nvPr>
            <p:ph idx="1"/>
          </p:nvPr>
        </p:nvSpPr>
        <p:spPr/>
        <p:txBody>
          <a:bodyPr/>
          <a:lstStyle/>
          <a:p>
            <a:r>
              <a:rPr lang="fr-FR" dirty="0" err="1"/>
              <a:t>Framasoft</a:t>
            </a:r>
            <a:r>
              <a:rPr lang="fr-FR" dirty="0"/>
              <a:t> est une association. </a:t>
            </a:r>
          </a:p>
          <a:p>
            <a:r>
              <a:rPr lang="fr-FR" dirty="0" err="1"/>
              <a:t>Framasoft</a:t>
            </a:r>
            <a:r>
              <a:rPr lang="fr-FR" dirty="0"/>
              <a:t> est un aussi réseau d'éducation populaire, issu du monde éducatif, qui se consacre principalement au logiciel libre. </a:t>
            </a:r>
          </a:p>
          <a:p>
            <a:r>
              <a:rPr lang="fr-FR" dirty="0"/>
              <a:t>Il fait la promotion des logiciels libres, diffuse et développe des logiciels libres, et offre des services libres en ligne.</a:t>
            </a:r>
          </a:p>
          <a:p>
            <a:r>
              <a:rPr lang="fr-FR" dirty="0" err="1"/>
              <a:t>Framasoft</a:t>
            </a:r>
            <a:r>
              <a:rPr lang="fr-FR" dirty="0"/>
              <a:t> est gratuit mais on peut faire des dons. </a:t>
            </a:r>
          </a:p>
          <a:p>
            <a:r>
              <a:rPr lang="fr-FR" dirty="0"/>
              <a:t>Scratch est aussi un logiciel libre. </a:t>
            </a:r>
            <a:endParaRPr lang="fr-FR" dirty="0"/>
          </a:p>
        </p:txBody>
      </p:sp>
    </p:spTree>
    <p:extLst>
      <p:ext uri="{BB962C8B-B14F-4D97-AF65-F5344CB8AC3E}">
        <p14:creationId xmlns:p14="http://schemas.microsoft.com/office/powerpoint/2010/main" val="1023713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a:solidFill>
                  <a:schemeClr val="accent1">
                    <a:lumMod val="75000"/>
                  </a:schemeClr>
                </a:solidFill>
                <a:latin typeface="Comic Sans MS" panose="030F0702030302020204" pitchFamily="66" charset="0"/>
              </a:rPr>
              <a:t>Les consignes d’écriture sur le Pad </a:t>
            </a:r>
          </a:p>
        </p:txBody>
      </p:sp>
      <p:sp>
        <p:nvSpPr>
          <p:cNvPr id="3" name="Espace réservé du contenu 2"/>
          <p:cNvSpPr>
            <a:spLocks noGrp="1"/>
          </p:cNvSpPr>
          <p:nvPr>
            <p:ph idx="1"/>
          </p:nvPr>
        </p:nvSpPr>
        <p:spPr/>
        <p:txBody>
          <a:bodyPr>
            <a:normAutofit/>
          </a:bodyPr>
          <a:lstStyle/>
          <a:p>
            <a:pPr algn="just"/>
            <a:r>
              <a:rPr lang="fr-FR" sz="2000" dirty="0">
                <a:latin typeface="Comic Sans MS" panose="030F0702030302020204" pitchFamily="66" charset="0"/>
              </a:rPr>
              <a:t>Utilisation de la fenêtre de chat : on n’écrit pas le texte de la carte d’identité. On peut commenter les idées mais pas utiliser des mots grossiers, s’insulter ou écrire des bêtises qui n’ont pas de rapport avec la consigne. Le professeur a accès au chat et peut intervenir. </a:t>
            </a:r>
          </a:p>
          <a:p>
            <a:pPr algn="just"/>
            <a:endParaRPr lang="fr-FR" sz="2000" dirty="0">
              <a:latin typeface="Comic Sans MS" panose="030F0702030302020204" pitchFamily="66" charset="0"/>
            </a:endParaRPr>
          </a:p>
          <a:p>
            <a:pPr algn="just"/>
            <a:r>
              <a:rPr lang="fr-FR" sz="2000" dirty="0">
                <a:latin typeface="Comic Sans MS" panose="030F0702030302020204" pitchFamily="66" charset="0"/>
              </a:rPr>
              <a:t>Il faut vous concerter, être d’accord pour supprimer, ajouter. </a:t>
            </a:r>
          </a:p>
          <a:p>
            <a:pPr algn="just"/>
            <a:endParaRPr lang="fr-FR" sz="2000" dirty="0">
              <a:latin typeface="Comic Sans MS" panose="030F0702030302020204" pitchFamily="66" charset="0"/>
            </a:endParaRPr>
          </a:p>
          <a:p>
            <a:pPr algn="just"/>
            <a:r>
              <a:rPr lang="fr-FR" sz="2000" dirty="0">
                <a:latin typeface="Comic Sans MS" panose="030F0702030302020204" pitchFamily="66" charset="0"/>
              </a:rPr>
              <a:t>Chaque élève doit apporter des idées. Le professeur peut vérifier le travail : il peut éditer une version de l’historique du pad, avec toutes les versions du texte. </a:t>
            </a:r>
          </a:p>
          <a:p>
            <a:pPr algn="just"/>
            <a:endParaRPr lang="fr-FR" sz="2000" dirty="0">
              <a:latin typeface="Comic Sans MS" panose="030F0702030302020204" pitchFamily="66" charset="0"/>
            </a:endParaRPr>
          </a:p>
          <a:p>
            <a:pPr algn="just"/>
            <a:r>
              <a:rPr lang="fr-FR" sz="2000" dirty="0">
                <a:latin typeface="Comic Sans MS" panose="030F0702030302020204" pitchFamily="66" charset="0"/>
              </a:rPr>
              <a:t>Le groupe est évalué sur le respect des règles : respect de la Nétiquette, contribution au travail de  groupe. </a:t>
            </a:r>
          </a:p>
        </p:txBody>
      </p:sp>
    </p:spTree>
    <p:extLst>
      <p:ext uri="{BB962C8B-B14F-4D97-AF65-F5344CB8AC3E}">
        <p14:creationId xmlns:p14="http://schemas.microsoft.com/office/powerpoint/2010/main" val="168834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a:solidFill>
                  <a:schemeClr val="accent1">
                    <a:lumMod val="75000"/>
                  </a:schemeClr>
                </a:solidFill>
                <a:latin typeface="Comic Sans MS" panose="030F0702030302020204" pitchFamily="66" charset="0"/>
              </a:rPr>
              <a:t>La carte d’identité de la classe pour le défi Babélio</a:t>
            </a:r>
          </a:p>
        </p:txBody>
      </p:sp>
      <p:sp>
        <p:nvSpPr>
          <p:cNvPr id="3" name="Espace réservé du contenu 2"/>
          <p:cNvSpPr>
            <a:spLocks noGrp="1"/>
          </p:cNvSpPr>
          <p:nvPr>
            <p:ph idx="1"/>
          </p:nvPr>
        </p:nvSpPr>
        <p:spPr/>
        <p:txBody>
          <a:bodyPr>
            <a:normAutofit/>
          </a:bodyPr>
          <a:lstStyle/>
          <a:p>
            <a:pPr algn="just"/>
            <a:r>
              <a:rPr lang="fr-FR" sz="2000" dirty="0">
                <a:latin typeface="Comic Sans MS" panose="030F0702030302020204" pitchFamily="66" charset="0"/>
              </a:rPr>
              <a:t>Sur la feuille : prends connaissance de ton groupe. </a:t>
            </a:r>
          </a:p>
          <a:p>
            <a:pPr algn="just"/>
            <a:endParaRPr lang="fr-FR" sz="2000" dirty="0">
              <a:latin typeface="Comic Sans MS" panose="030F0702030302020204" pitchFamily="66" charset="0"/>
            </a:endParaRPr>
          </a:p>
          <a:p>
            <a:pPr algn="just"/>
            <a:r>
              <a:rPr lang="fr-FR" sz="2000" dirty="0">
                <a:latin typeface="Comic Sans MS" panose="030F0702030302020204" pitchFamily="66" charset="0"/>
              </a:rPr>
              <a:t>Connecte-toi au pad de ton groupe. Si tu es dans le groupe 1, tu te connectes au pad du groupe 1. </a:t>
            </a:r>
          </a:p>
          <a:p>
            <a:pPr algn="just"/>
            <a:endParaRPr lang="fr-FR" sz="2000" dirty="0">
              <a:latin typeface="Comic Sans MS" panose="030F0702030302020204" pitchFamily="66" charset="0"/>
            </a:endParaRPr>
          </a:p>
          <a:p>
            <a:pPr algn="just"/>
            <a:r>
              <a:rPr lang="fr-FR" sz="2000" dirty="0">
                <a:latin typeface="Comic Sans MS" panose="030F0702030302020204" pitchFamily="66" charset="0"/>
              </a:rPr>
              <a:t>Pour te connecter au pad du groupe, écris l’adresse du pad dans la barre d’adresse. Ne te trompe pas en écrivant l’adresse !</a:t>
            </a:r>
          </a:p>
          <a:p>
            <a:pPr algn="just"/>
            <a:endParaRPr lang="fr-FR" sz="2000" dirty="0">
              <a:latin typeface="Comic Sans MS" panose="030F0702030302020204" pitchFamily="66" charset="0"/>
            </a:endParaRPr>
          </a:p>
          <a:p>
            <a:pPr algn="just"/>
            <a:r>
              <a:rPr lang="fr-FR" sz="2000" dirty="0">
                <a:latin typeface="Comic Sans MS" panose="030F0702030302020204" pitchFamily="66" charset="0"/>
              </a:rPr>
              <a:t>Les consignes : décris une image ou une photographie qui représente ta ville, le quartier de ton collège, ta classe. Il est possible de créer un montage.   Rédige le slogan de ta classe. </a:t>
            </a:r>
          </a:p>
        </p:txBody>
      </p:sp>
    </p:spTree>
    <p:extLst>
      <p:ext uri="{BB962C8B-B14F-4D97-AF65-F5344CB8AC3E}">
        <p14:creationId xmlns:p14="http://schemas.microsoft.com/office/powerpoint/2010/main" val="2349476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a:solidFill>
                  <a:schemeClr val="accent1">
                    <a:lumMod val="75000"/>
                  </a:schemeClr>
                </a:solidFill>
                <a:latin typeface="Comic Sans MS" panose="030F0702030302020204" pitchFamily="66" charset="0"/>
              </a:rPr>
              <a:t>Bon courage !</a:t>
            </a: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val="77934004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397</Words>
  <Application>Microsoft Office PowerPoint</Application>
  <PresentationFormat>Grand écran</PresentationFormat>
  <Paragraphs>51</Paragraphs>
  <Slides>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Calibri</vt:lpstr>
      <vt:lpstr>Calibri Light</vt:lpstr>
      <vt:lpstr>Comic Sans MS</vt:lpstr>
      <vt:lpstr>Thème Office</vt:lpstr>
      <vt:lpstr>Dans la série des tutos des p’tits trucs de la Doc</vt:lpstr>
      <vt:lpstr>Définition du mot : « pad »</vt:lpstr>
      <vt:lpstr>Un texte écrit sur Pad </vt:lpstr>
      <vt:lpstr>Framapad : les pads de Framasoft https://framasoft.org/  </vt:lpstr>
      <vt:lpstr>Les consignes d’écriture sur le Pad </vt:lpstr>
      <vt:lpstr>La carte d’identité de la classe pour le défi Babélio</vt:lpstr>
      <vt:lpstr>Bon courage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Dans la série des tutos des p’tits trucs de la Doc</dc:title>
  <dc:creator>Doc</dc:creator>
  <cp:lastModifiedBy>Doc</cp:lastModifiedBy>
  <cp:revision>19</cp:revision>
  <dcterms:created xsi:type="dcterms:W3CDTF">2017-03-07T18:18:30Z</dcterms:created>
  <dcterms:modified xsi:type="dcterms:W3CDTF">2017-03-07T19:34:47Z</dcterms:modified>
</cp:coreProperties>
</file>