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36" r:id="rId1"/>
  </p:sldMasterIdLst>
  <p:sldIdLst>
    <p:sldId id="257" r:id="rId2"/>
    <p:sldId id="256" r:id="rId3"/>
    <p:sldId id="276" r:id="rId4"/>
    <p:sldId id="258" r:id="rId5"/>
    <p:sldId id="261" r:id="rId6"/>
    <p:sldId id="277" r:id="rId7"/>
    <p:sldId id="272" r:id="rId8"/>
    <p:sldId id="278" r:id="rId9"/>
    <p:sldId id="271" r:id="rId10"/>
    <p:sldId id="279" r:id="rId11"/>
    <p:sldId id="282" r:id="rId12"/>
    <p:sldId id="280" r:id="rId13"/>
    <p:sldId id="281" r:id="rId14"/>
    <p:sldId id="273" r:id="rId15"/>
    <p:sldId id="283" r:id="rId16"/>
    <p:sldId id="274" r:id="rId17"/>
    <p:sldId id="275" r:id="rId18"/>
    <p:sldId id="284" r:id="rId19"/>
    <p:sldId id="262" r:id="rId20"/>
    <p:sldId id="266" r:id="rId21"/>
    <p:sldId id="267" r:id="rId22"/>
    <p:sldId id="268" r:id="rId23"/>
    <p:sldId id="269" r:id="rId24"/>
    <p:sldId id="270" r:id="rId2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80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9/17/19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11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785C6-EBAF-49D5-AD4D-BABF4DFAAD59}" type="datetime1">
              <a:rPr lang="en-US" smtClean="0"/>
              <a:pPr/>
              <a:t>9/17/19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14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04122-9A3A-4FD8-98B8-22631F32846C}" type="datetime1">
              <a:rPr lang="en-US" smtClean="0"/>
              <a:pPr/>
              <a:t>9/17/19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889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A7B8-0EC4-44C9-AFEF-25E144F11C06}" type="datetime1">
              <a:rPr lang="en-US" smtClean="0"/>
              <a:pPr/>
              <a:t>9/17/19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51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9/17/19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15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AE48-94E6-46E0-BE32-5F0716DE9115}" type="datetime1">
              <a:rPr lang="en-US" smtClean="0"/>
              <a:pPr/>
              <a:t>9/17/19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58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4C285-8BCE-48FC-97D9-E2837AF38351}" type="datetime1">
              <a:rPr lang="en-US" smtClean="0"/>
              <a:pPr/>
              <a:t>9/17/19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349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0D3E6-EF16-4488-94A4-211508FE4682}" type="datetime1">
              <a:rPr lang="en-US" smtClean="0"/>
              <a:pPr/>
              <a:t>9/17/19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41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FB3B-20DA-4D0E-BF16-8262B7156612}" type="datetime1">
              <a:rPr lang="en-US" smtClean="0"/>
              <a:pPr/>
              <a:t>9/17/19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13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3C2C-6BD0-40EC-8D8D-4D51F089C5EB}" type="datetime1">
              <a:rPr lang="en-US" smtClean="0"/>
              <a:pPr/>
              <a:t>9/17/19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213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7F5C-EDA7-4864-9756-35769B0E62CF}" type="datetime1">
              <a:rPr lang="en-US" smtClean="0"/>
              <a:pPr/>
              <a:t>9/17/19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86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99C93-F56F-46AB-9EB8-53614A95B15F}" type="datetime1">
              <a:rPr lang="en-US" smtClean="0"/>
              <a:pPr/>
              <a:t>9/17/19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15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7" r:id="rId1"/>
    <p:sldLayoutId id="2147484138" r:id="rId2"/>
    <p:sldLayoutId id="2147484139" r:id="rId3"/>
    <p:sldLayoutId id="2147484140" r:id="rId4"/>
    <p:sldLayoutId id="2147484141" r:id="rId5"/>
    <p:sldLayoutId id="2147484142" r:id="rId6"/>
    <p:sldLayoutId id="2147484143" r:id="rId7"/>
    <p:sldLayoutId id="2147484144" r:id="rId8"/>
    <p:sldLayoutId id="2147484145" r:id="rId9"/>
    <p:sldLayoutId id="2147484146" r:id="rId10"/>
    <p:sldLayoutId id="2147484147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ctrTitle"/>
          </p:nvPr>
        </p:nvSpPr>
        <p:spPr>
          <a:xfrm>
            <a:off x="805157" y="1959796"/>
            <a:ext cx="7342188" cy="2237929"/>
          </a:xfrm>
          <a:solidFill>
            <a:schemeClr val="bg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anchor="ctr">
            <a:norm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+mn-lt"/>
              </a:rPr>
              <a:t>Chapitre A2 </a:t>
            </a:r>
            <a:r>
              <a:rPr lang="fr-FR" dirty="0" smtClean="0">
                <a:latin typeface="+mn-lt"/>
              </a:rPr>
              <a:t>: </a:t>
            </a:r>
            <a:r>
              <a:rPr lang="fr-FR" dirty="0" smtClean="0">
                <a:latin typeface="+mn-lt"/>
              </a:rPr>
              <a:t/>
            </a:r>
            <a:br>
              <a:rPr lang="fr-FR" dirty="0" smtClean="0">
                <a:latin typeface="+mn-lt"/>
              </a:rPr>
            </a:br>
            <a:r>
              <a:rPr lang="fr-FR" dirty="0" smtClean="0">
                <a:latin typeface="+mn-lt"/>
              </a:rPr>
              <a:t>Le </a:t>
            </a:r>
            <a:r>
              <a:rPr lang="fr-FR" dirty="0" smtClean="0">
                <a:latin typeface="+mn-lt"/>
              </a:rPr>
              <a:t>métabolisme des cellules</a:t>
            </a:r>
            <a:endParaRPr lang="fr-FR" dirty="0">
              <a:latin typeface="+mn-lt"/>
            </a:endParaRPr>
          </a:p>
        </p:txBody>
      </p:sp>
      <p:sp>
        <p:nvSpPr>
          <p:cNvPr id="2" name="Sous-titre 1"/>
          <p:cNvSpPr>
            <a:spLocks noGrp="1"/>
          </p:cNvSpPr>
          <p:nvPr>
            <p:ph type="subTitle" idx="1"/>
          </p:nvPr>
        </p:nvSpPr>
        <p:spPr>
          <a:xfrm>
            <a:off x="916968" y="304034"/>
            <a:ext cx="6858000" cy="1655762"/>
          </a:xfrm>
        </p:spPr>
        <p:txBody>
          <a:bodyPr>
            <a:normAutofit/>
          </a:bodyPr>
          <a:lstStyle/>
          <a:p>
            <a:r>
              <a:rPr lang="fr-FR" dirty="0" smtClean="0"/>
              <a:t>Thème A : Terre, vie et organisation du vivant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99881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95902" y="1150705"/>
            <a:ext cx="79727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0432FF"/>
                </a:solidFill>
              </a:rPr>
              <a:t>Quelles voies métaboliques les levures utilisent-elles pour réaliser leur respiration et avec quel organite spécialisé ?</a:t>
            </a:r>
          </a:p>
          <a:p>
            <a:endParaRPr lang="fr-FR" dirty="0"/>
          </a:p>
          <a:p>
            <a:pPr algn="ctr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655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30" y="554806"/>
            <a:ext cx="8686333" cy="493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031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25" y="770561"/>
            <a:ext cx="8659134" cy="247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350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28" y="1273996"/>
            <a:ext cx="8653087" cy="340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627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360" y="339046"/>
            <a:ext cx="4894764" cy="612853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88369" y="595901"/>
            <a:ext cx="25746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Voies métaboliques chez</a:t>
            </a:r>
          </a:p>
          <a:p>
            <a:r>
              <a:rPr lang="fr-FR" dirty="0"/>
              <a:t>u</a:t>
            </a:r>
            <a:r>
              <a:rPr lang="fr-FR" dirty="0" smtClean="0"/>
              <a:t>ne cellule </a:t>
            </a:r>
            <a:r>
              <a:rPr lang="fr-FR" dirty="0" smtClean="0"/>
              <a:t>hétérotrophe</a:t>
            </a:r>
          </a:p>
          <a:p>
            <a:r>
              <a:rPr lang="fr-FR" dirty="0" smtClean="0"/>
              <a:t>(Exemple de la levure)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3778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2409" y="557843"/>
            <a:ext cx="79265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u="sng" dirty="0" smtClean="0">
                <a:solidFill>
                  <a:srgbClr val="FF0000"/>
                </a:solidFill>
              </a:rPr>
              <a:t>B. </a:t>
            </a:r>
            <a:r>
              <a:rPr lang="fr-FR" sz="3200" b="1" u="sng" dirty="0">
                <a:solidFill>
                  <a:srgbClr val="FF0000"/>
                </a:solidFill>
              </a:rPr>
              <a:t>L’étude d’êtres vivants </a:t>
            </a:r>
            <a:r>
              <a:rPr lang="fr-FR" sz="3200" b="1" u="sng" dirty="0" smtClean="0">
                <a:solidFill>
                  <a:srgbClr val="FF0000"/>
                </a:solidFill>
              </a:rPr>
              <a:t>autotrophes: </a:t>
            </a:r>
            <a:endParaRPr lang="fr-FR" sz="3200" b="1" u="sng" dirty="0">
              <a:solidFill>
                <a:srgbClr val="FF0000"/>
              </a:solidFill>
            </a:endParaRPr>
          </a:p>
          <a:p>
            <a:pPr algn="ctr"/>
            <a:r>
              <a:rPr lang="fr-FR" sz="3200" b="1" u="sng" dirty="0">
                <a:solidFill>
                  <a:srgbClr val="FF0000"/>
                </a:solidFill>
              </a:rPr>
              <a:t>les </a:t>
            </a:r>
            <a:r>
              <a:rPr lang="fr-FR" sz="3200" b="1" u="sng" dirty="0" smtClean="0">
                <a:solidFill>
                  <a:srgbClr val="FF0000"/>
                </a:solidFill>
              </a:rPr>
              <a:t>euglènes</a:t>
            </a:r>
            <a:endParaRPr lang="fr-FR" sz="3200" b="1" u="sng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2409" y="2136339"/>
            <a:ext cx="7926512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Les </a:t>
            </a:r>
            <a:r>
              <a:rPr lang="fr-FR" b="1" dirty="0">
                <a:solidFill>
                  <a:srgbClr val="FF0000"/>
                </a:solidFill>
              </a:rPr>
              <a:t>euglènes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/>
              <a:t>sont des êtres vivants unicellulaires chlorophylliens (possédant de la chlorophylle).</a:t>
            </a:r>
          </a:p>
          <a:p>
            <a:endParaRPr lang="fr-FR" dirty="0"/>
          </a:p>
          <a:p>
            <a:pPr algn="ctr"/>
            <a:r>
              <a:rPr lang="fr-FR" sz="2400" b="1" dirty="0" smtClean="0">
                <a:solidFill>
                  <a:srgbClr val="0432FF"/>
                </a:solidFill>
              </a:rPr>
              <a:t>Ces </a:t>
            </a:r>
            <a:r>
              <a:rPr lang="fr-FR" sz="2400" b="1" dirty="0">
                <a:solidFill>
                  <a:srgbClr val="0432FF"/>
                </a:solidFill>
              </a:rPr>
              <a:t>cellules </a:t>
            </a:r>
            <a:r>
              <a:rPr lang="fr-FR" sz="2400" b="1" dirty="0" err="1" smtClean="0">
                <a:solidFill>
                  <a:srgbClr val="0432FF"/>
                </a:solidFill>
              </a:rPr>
              <a:t>ont-elles</a:t>
            </a:r>
            <a:r>
              <a:rPr lang="fr-FR" sz="2400" b="1" dirty="0" smtClean="0">
                <a:solidFill>
                  <a:srgbClr val="0432FF"/>
                </a:solidFill>
              </a:rPr>
              <a:t> </a:t>
            </a:r>
            <a:r>
              <a:rPr lang="fr-FR" sz="2400" b="1" dirty="0">
                <a:solidFill>
                  <a:srgbClr val="0432FF"/>
                </a:solidFill>
              </a:rPr>
              <a:t>impérativement </a:t>
            </a:r>
            <a:r>
              <a:rPr lang="fr-FR" sz="2400" b="1" dirty="0" smtClean="0">
                <a:solidFill>
                  <a:srgbClr val="0432FF"/>
                </a:solidFill>
              </a:rPr>
              <a:t>besoin, </a:t>
            </a:r>
            <a:r>
              <a:rPr lang="fr-FR" sz="2400" b="1" dirty="0">
                <a:solidFill>
                  <a:srgbClr val="0432FF"/>
                </a:solidFill>
              </a:rPr>
              <a:t>ou </a:t>
            </a:r>
            <a:r>
              <a:rPr lang="fr-FR" sz="2400" b="1" dirty="0" smtClean="0">
                <a:solidFill>
                  <a:srgbClr val="0432FF"/>
                </a:solidFill>
              </a:rPr>
              <a:t>non, </a:t>
            </a:r>
            <a:r>
              <a:rPr lang="fr-FR" sz="2400" b="1" dirty="0">
                <a:solidFill>
                  <a:srgbClr val="0432FF"/>
                </a:solidFill>
              </a:rPr>
              <a:t>de nutriments organiques comme le glucose </a:t>
            </a:r>
            <a:r>
              <a:rPr lang="fr-FR" sz="2400" b="1" dirty="0" smtClean="0">
                <a:solidFill>
                  <a:srgbClr val="0432FF"/>
                </a:solidFill>
              </a:rPr>
              <a:t>et </a:t>
            </a:r>
            <a:r>
              <a:rPr lang="fr-FR" sz="2400" b="1" dirty="0">
                <a:solidFill>
                  <a:srgbClr val="0432FF"/>
                </a:solidFill>
              </a:rPr>
              <a:t>l’exposition à la lumière leur </a:t>
            </a:r>
            <a:r>
              <a:rPr lang="fr-FR" sz="2400" b="1" dirty="0" smtClean="0">
                <a:solidFill>
                  <a:srgbClr val="0432FF"/>
                </a:solidFill>
              </a:rPr>
              <a:t>est-elle indispensable ?</a:t>
            </a:r>
          </a:p>
          <a:p>
            <a:pPr algn="ctr"/>
            <a:endParaRPr lang="fr-FR" sz="2400" b="1" dirty="0">
              <a:solidFill>
                <a:srgbClr val="0432FF"/>
              </a:solidFill>
            </a:endParaRPr>
          </a:p>
          <a:p>
            <a:pPr algn="ctr"/>
            <a:endParaRPr lang="fr-FR" sz="2400" b="1" dirty="0" smtClean="0">
              <a:solidFill>
                <a:srgbClr val="0432FF"/>
              </a:solidFill>
            </a:endParaRPr>
          </a:p>
          <a:p>
            <a:pPr algn="ctr"/>
            <a:r>
              <a:rPr lang="fr-FR" sz="1600" dirty="0" smtClean="0"/>
              <a:t>Proposez un protocole expérimental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1899811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226" y="625540"/>
            <a:ext cx="5024389" cy="241541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615" y="1833245"/>
            <a:ext cx="2978078" cy="447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862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279" y="242013"/>
            <a:ext cx="8549577" cy="601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33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95902" y="1150705"/>
            <a:ext cx="818850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0432FF"/>
                </a:solidFill>
              </a:rPr>
              <a:t>Quels échanges de gaz les euglènes </a:t>
            </a:r>
          </a:p>
          <a:p>
            <a:pPr algn="ctr"/>
            <a:r>
              <a:rPr lang="fr-FR" sz="2800" b="1" dirty="0" smtClean="0">
                <a:solidFill>
                  <a:srgbClr val="0432FF"/>
                </a:solidFill>
              </a:rPr>
              <a:t>pratiquent-elles ?</a:t>
            </a:r>
          </a:p>
          <a:p>
            <a:endParaRPr lang="fr-FR" dirty="0"/>
          </a:p>
          <a:p>
            <a:pPr algn="ctr"/>
            <a:endParaRPr lang="fr-FR" dirty="0" smtClean="0"/>
          </a:p>
          <a:p>
            <a:pPr algn="ctr"/>
            <a:r>
              <a:rPr lang="fr-FR" dirty="0" smtClean="0"/>
              <a:t>Proposez un protocole expérimental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75488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8" y="353740"/>
            <a:ext cx="8702211" cy="646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52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653643" y="513619"/>
            <a:ext cx="78063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 </a:t>
            </a:r>
            <a:r>
              <a:rPr lang="fr-FR" b="1" dirty="0" smtClean="0">
                <a:solidFill>
                  <a:srgbClr val="FF0000"/>
                </a:solidFill>
              </a:rPr>
              <a:t>métabolisme</a:t>
            </a:r>
            <a:r>
              <a:rPr lang="fr-FR" dirty="0" smtClean="0"/>
              <a:t> se définit comme l’ensemble des réactions chimiques qui se déroulent dans les cellules d’un organisme et qui permettent </a:t>
            </a:r>
            <a:r>
              <a:rPr lang="fr-FR" dirty="0"/>
              <a:t>de produire l’énergie nécessaire à </a:t>
            </a:r>
            <a:r>
              <a:rPr lang="fr-FR" dirty="0" smtClean="0"/>
              <a:t>leur bon fonctionnement et à leur division.</a:t>
            </a:r>
          </a:p>
          <a:p>
            <a:endParaRPr lang="fr-FR" dirty="0"/>
          </a:p>
          <a:p>
            <a:endParaRPr lang="fr-FR" dirty="0" smtClean="0"/>
          </a:p>
          <a:p>
            <a:pPr algn="ctr"/>
            <a:r>
              <a:rPr lang="fr-FR" b="1" dirty="0" smtClean="0">
                <a:solidFill>
                  <a:srgbClr val="0000FF"/>
                </a:solidFill>
              </a:rPr>
              <a:t>On cherche à mettre en évidence les </a:t>
            </a:r>
            <a:r>
              <a:rPr lang="fr-FR" b="1" u="sng" dirty="0" smtClean="0">
                <a:solidFill>
                  <a:srgbClr val="0000FF"/>
                </a:solidFill>
              </a:rPr>
              <a:t>deux grands types de métabolismes </a:t>
            </a:r>
            <a:r>
              <a:rPr lang="fr-FR" b="1" dirty="0" smtClean="0">
                <a:solidFill>
                  <a:srgbClr val="0000FF"/>
                </a:solidFill>
              </a:rPr>
              <a:t>en analysant les besoins nutritifs </a:t>
            </a:r>
            <a:r>
              <a:rPr lang="fr-FR" b="1" dirty="0" smtClean="0">
                <a:solidFill>
                  <a:srgbClr val="0000FF"/>
                </a:solidFill>
              </a:rPr>
              <a:t>de différents types de cellules :</a:t>
            </a:r>
          </a:p>
          <a:p>
            <a:pPr algn="ctr"/>
            <a:endParaRPr lang="fr-FR" b="1" dirty="0">
              <a:solidFill>
                <a:srgbClr val="0000FF"/>
              </a:solidFill>
            </a:endParaRPr>
          </a:p>
          <a:p>
            <a:pPr marL="285750" indent="-285750" algn="ctr">
              <a:buFontTx/>
              <a:buChar char="-"/>
            </a:pPr>
            <a:r>
              <a:rPr lang="fr-FR" b="1" dirty="0" smtClean="0">
                <a:solidFill>
                  <a:srgbClr val="0000FF"/>
                </a:solidFill>
              </a:rPr>
              <a:t>Les cellules hétérotrophes</a:t>
            </a:r>
          </a:p>
          <a:p>
            <a:pPr marL="285750" indent="-285750" algn="ctr">
              <a:buFontTx/>
              <a:buChar char="-"/>
            </a:pPr>
            <a:r>
              <a:rPr lang="fr-FR" b="1" dirty="0" smtClean="0">
                <a:solidFill>
                  <a:srgbClr val="0000FF"/>
                </a:solidFill>
              </a:rPr>
              <a:t>Les cellules autotrophes</a:t>
            </a:r>
            <a:endParaRPr lang="fr-FR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7263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95902" y="1150705"/>
            <a:ext cx="79727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0432FF"/>
                </a:solidFill>
              </a:rPr>
              <a:t>Quelles voies métaboliques les euglènes utilisent-elles pour réaliser leur photosynthèse et avec quel organite spécialisé ?</a:t>
            </a:r>
          </a:p>
          <a:p>
            <a:endParaRPr lang="fr-FR" dirty="0"/>
          </a:p>
          <a:p>
            <a:pPr algn="ctr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2433112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8" y="1448656"/>
            <a:ext cx="8999247" cy="400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536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0" y="1605644"/>
            <a:ext cx="8917968" cy="372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0149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600"/>
            <a:ext cx="9144000" cy="334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20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1500"/>
            <a:ext cx="9144000" cy="317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9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36158" y="448251"/>
            <a:ext cx="833861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u="sng" dirty="0" smtClean="0">
                <a:solidFill>
                  <a:srgbClr val="FF0000"/>
                </a:solidFill>
              </a:rPr>
              <a:t>A. L’étude d’</a:t>
            </a:r>
            <a:r>
              <a:rPr lang="fr-FR" sz="3200" b="1" u="sng" dirty="0" smtClean="0">
                <a:solidFill>
                  <a:srgbClr val="FF0000"/>
                </a:solidFill>
              </a:rPr>
              <a:t>êtres vivants hétérotrophes</a:t>
            </a:r>
            <a:r>
              <a:rPr lang="fr-FR" sz="3200" b="1" u="sng" dirty="0" smtClean="0">
                <a:solidFill>
                  <a:srgbClr val="FF0000"/>
                </a:solidFill>
              </a:rPr>
              <a:t> </a:t>
            </a:r>
            <a:r>
              <a:rPr lang="fr-FR" sz="3200" b="1" u="sng" dirty="0" smtClean="0">
                <a:solidFill>
                  <a:srgbClr val="FF0000"/>
                </a:solidFill>
              </a:rPr>
              <a:t>: </a:t>
            </a:r>
            <a:endParaRPr lang="fr-FR" sz="3200" b="1" u="sng" dirty="0" smtClean="0">
              <a:solidFill>
                <a:srgbClr val="FF0000"/>
              </a:solidFill>
            </a:endParaRPr>
          </a:p>
          <a:p>
            <a:pPr algn="ctr"/>
            <a:r>
              <a:rPr lang="fr-FR" sz="3200" b="1" u="sng" dirty="0" smtClean="0">
                <a:solidFill>
                  <a:srgbClr val="FF0000"/>
                </a:solidFill>
              </a:rPr>
              <a:t>les levures</a:t>
            </a:r>
            <a:endParaRPr lang="fr-FR" sz="3200" b="1" u="sng" dirty="0" smtClean="0">
              <a:solidFill>
                <a:srgbClr val="FF0000"/>
              </a:solidFill>
            </a:endParaRPr>
          </a:p>
          <a:p>
            <a:endParaRPr lang="fr-FR" sz="1400" dirty="0"/>
          </a:p>
          <a:p>
            <a:endParaRPr lang="fr-FR" sz="2400" dirty="0" smtClean="0"/>
          </a:p>
          <a:p>
            <a:r>
              <a:rPr lang="fr-FR" sz="2400" dirty="0" smtClean="0"/>
              <a:t>Les </a:t>
            </a:r>
            <a:r>
              <a:rPr lang="fr-FR" sz="2400" b="1" dirty="0" smtClean="0">
                <a:solidFill>
                  <a:srgbClr val="FF0000"/>
                </a:solidFill>
              </a:rPr>
              <a:t>levures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smtClean="0"/>
              <a:t>sont des êtres vivants unicellulaires (champignons).</a:t>
            </a:r>
          </a:p>
          <a:p>
            <a:endParaRPr lang="fr-FR" sz="2400" dirty="0"/>
          </a:p>
          <a:p>
            <a:r>
              <a:rPr lang="fr-FR" sz="2400" b="1" dirty="0" smtClean="0">
                <a:solidFill>
                  <a:srgbClr val="0432FF"/>
                </a:solidFill>
              </a:rPr>
              <a:t>Ces </a:t>
            </a:r>
            <a:r>
              <a:rPr lang="fr-FR" sz="2400" b="1" dirty="0" smtClean="0">
                <a:solidFill>
                  <a:srgbClr val="0432FF"/>
                </a:solidFill>
              </a:rPr>
              <a:t>cellules </a:t>
            </a:r>
            <a:r>
              <a:rPr lang="fr-FR" sz="2400" b="1" dirty="0" err="1" smtClean="0">
                <a:solidFill>
                  <a:srgbClr val="0432FF"/>
                </a:solidFill>
              </a:rPr>
              <a:t>ont-elles</a:t>
            </a:r>
            <a:r>
              <a:rPr lang="fr-FR" sz="2400" b="1" dirty="0" smtClean="0">
                <a:solidFill>
                  <a:srgbClr val="0432FF"/>
                </a:solidFill>
              </a:rPr>
              <a:t> </a:t>
            </a:r>
            <a:r>
              <a:rPr lang="fr-FR" sz="2400" b="1" dirty="0" smtClean="0">
                <a:solidFill>
                  <a:srgbClr val="0432FF"/>
                </a:solidFill>
              </a:rPr>
              <a:t>impérativement </a:t>
            </a:r>
            <a:r>
              <a:rPr lang="fr-FR" sz="2400" b="1" dirty="0" smtClean="0">
                <a:solidFill>
                  <a:srgbClr val="0432FF"/>
                </a:solidFill>
              </a:rPr>
              <a:t>besoin, </a:t>
            </a:r>
            <a:r>
              <a:rPr lang="fr-FR" sz="2400" b="1" dirty="0" smtClean="0">
                <a:solidFill>
                  <a:srgbClr val="0432FF"/>
                </a:solidFill>
              </a:rPr>
              <a:t>ou </a:t>
            </a:r>
            <a:r>
              <a:rPr lang="fr-FR" sz="2400" b="1" dirty="0" smtClean="0">
                <a:solidFill>
                  <a:srgbClr val="0432FF"/>
                </a:solidFill>
              </a:rPr>
              <a:t>non, </a:t>
            </a:r>
            <a:r>
              <a:rPr lang="fr-FR" sz="2400" b="1" dirty="0" smtClean="0">
                <a:solidFill>
                  <a:srgbClr val="0432FF"/>
                </a:solidFill>
              </a:rPr>
              <a:t>de nutriments organiques comme le </a:t>
            </a:r>
            <a:r>
              <a:rPr lang="fr-FR" sz="2400" b="1" dirty="0" smtClean="0">
                <a:solidFill>
                  <a:srgbClr val="0432FF"/>
                </a:solidFill>
              </a:rPr>
              <a:t>glucose ?</a:t>
            </a:r>
          </a:p>
          <a:p>
            <a:endParaRPr lang="fr-FR" sz="2400" dirty="0"/>
          </a:p>
          <a:p>
            <a:endParaRPr lang="fr-FR" sz="2400" dirty="0" smtClean="0"/>
          </a:p>
          <a:p>
            <a:endParaRPr lang="fr-FR" sz="2400" dirty="0"/>
          </a:p>
          <a:p>
            <a:endParaRPr lang="fr-FR" sz="2400" dirty="0" smtClean="0"/>
          </a:p>
          <a:p>
            <a:pPr algn="ctr"/>
            <a:r>
              <a:rPr lang="fr-FR" dirty="0" smtClean="0"/>
              <a:t>Proposez un protocole expérimental</a:t>
            </a:r>
            <a:endParaRPr lang="fr-FR" dirty="0" smtClean="0"/>
          </a:p>
          <a:p>
            <a:endParaRPr lang="fr-FR" sz="2400" dirty="0"/>
          </a:p>
          <a:p>
            <a:endParaRPr lang="fr-FR" sz="2400" dirty="0" smtClean="0"/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474744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148" y="589973"/>
            <a:ext cx="6998107" cy="237809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4832" y="2292302"/>
            <a:ext cx="3423190" cy="431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695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941" y="366003"/>
            <a:ext cx="7899744" cy="618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078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95902" y="1150705"/>
            <a:ext cx="797274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0432FF"/>
                </a:solidFill>
              </a:rPr>
              <a:t>Que devient le glucose présent dans la suspension de levures ?</a:t>
            </a:r>
          </a:p>
          <a:p>
            <a:endParaRPr lang="fr-FR" dirty="0"/>
          </a:p>
          <a:p>
            <a:pPr algn="ctr"/>
            <a:endParaRPr lang="fr-FR" dirty="0" smtClean="0"/>
          </a:p>
          <a:p>
            <a:pPr algn="ctr"/>
            <a:r>
              <a:rPr lang="fr-FR" dirty="0" smtClean="0"/>
              <a:t>Proposez un protocole expérimental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93093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955" y="2448424"/>
            <a:ext cx="7927769" cy="359767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47272" y="226031"/>
            <a:ext cx="809603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/>
              <a:t>Mesure des concentrations en glucose dans une suspension de levures à l’aide de bandelettes-test. </a:t>
            </a:r>
          </a:p>
          <a:p>
            <a:endParaRPr lang="fr-FR" dirty="0" smtClean="0"/>
          </a:p>
          <a:p>
            <a:r>
              <a:rPr lang="fr-FR" dirty="0" smtClean="0"/>
              <a:t>On prépare une suspension de levures.</a:t>
            </a:r>
          </a:p>
          <a:p>
            <a:r>
              <a:rPr lang="fr-FR" dirty="0" smtClean="0"/>
              <a:t>Au début de l’expérience (vers 2-3 minutes) on injecte du glucose dans la suspension.</a:t>
            </a:r>
          </a:p>
          <a:p>
            <a:r>
              <a:rPr lang="fr-FR" dirty="0" smtClean="0"/>
              <a:t>Puis on laisse la suspension avec une simple agitation magnétique.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42497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95902" y="1150705"/>
            <a:ext cx="818850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0432FF"/>
                </a:solidFill>
              </a:rPr>
              <a:t>Quels échanges de gaz les levures pratiquent-elles ?</a:t>
            </a:r>
          </a:p>
          <a:p>
            <a:endParaRPr lang="fr-FR" dirty="0"/>
          </a:p>
          <a:p>
            <a:pPr algn="ctr"/>
            <a:endParaRPr lang="fr-FR" dirty="0" smtClean="0"/>
          </a:p>
          <a:p>
            <a:pPr algn="ctr"/>
            <a:r>
              <a:rPr lang="fr-FR" dirty="0" smtClean="0"/>
              <a:t>Proposez un protocole expérimental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44219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194" y="407826"/>
            <a:ext cx="7929842" cy="545830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914398" y="164388"/>
            <a:ext cx="7279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 smtClean="0"/>
              <a:t>Mesure des concentrations en O</a:t>
            </a:r>
            <a:r>
              <a:rPr lang="fr-FR" u="sng" baseline="-25000" dirty="0" smtClean="0"/>
              <a:t>2</a:t>
            </a:r>
            <a:r>
              <a:rPr lang="fr-FR" u="sng" dirty="0" smtClean="0"/>
              <a:t> et CO</a:t>
            </a:r>
            <a:r>
              <a:rPr lang="fr-FR" u="sng" baseline="-25000" dirty="0" smtClean="0"/>
              <a:t>2</a:t>
            </a:r>
            <a:r>
              <a:rPr lang="fr-FR" u="sng" dirty="0" smtClean="0"/>
              <a:t> dans une suspension de levures</a:t>
            </a:r>
            <a:endParaRPr lang="fr-FR" u="sng" dirty="0"/>
          </a:p>
        </p:txBody>
      </p:sp>
    </p:spTree>
    <p:extLst>
      <p:ext uri="{BB962C8B-B14F-4D97-AF65-F5344CB8AC3E}">
        <p14:creationId xmlns:p14="http://schemas.microsoft.com/office/powerpoint/2010/main" val="202073860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</TotalTime>
  <Words>310</Words>
  <Application>Microsoft Macintosh PowerPoint</Application>
  <PresentationFormat>Présentation à l'écran (4:3)</PresentationFormat>
  <Paragraphs>54</Paragraphs>
  <Slides>24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8" baseType="lpstr">
      <vt:lpstr>Calibri</vt:lpstr>
      <vt:lpstr>Calibri Light</vt:lpstr>
      <vt:lpstr>Arial</vt:lpstr>
      <vt:lpstr>Thème Office</vt:lpstr>
      <vt:lpstr>Chapitre A2 :  Le métabolisme des cellules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Chapitre A2 : Le métabolisme des cellules</dc:title>
  <dc:creator>Nanou</dc:creator>
  <cp:lastModifiedBy>Utilisateur de Microsoft Office</cp:lastModifiedBy>
  <cp:revision>17</cp:revision>
  <dcterms:created xsi:type="dcterms:W3CDTF">2019-06-13T20:29:13Z</dcterms:created>
  <dcterms:modified xsi:type="dcterms:W3CDTF">2019-09-17T08:29:28Z</dcterms:modified>
</cp:coreProperties>
</file>