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315" r:id="rId2"/>
    <p:sldId id="258" r:id="rId3"/>
    <p:sldId id="260" r:id="rId4"/>
    <p:sldId id="261" r:id="rId5"/>
    <p:sldId id="262" r:id="rId6"/>
    <p:sldId id="259" r:id="rId7"/>
    <p:sldId id="263" r:id="rId8"/>
    <p:sldId id="264" r:id="rId9"/>
    <p:sldId id="265" r:id="rId10"/>
    <p:sldId id="266" r:id="rId11"/>
    <p:sldId id="267" r:id="rId12"/>
    <p:sldId id="268" r:id="rId13"/>
    <p:sldId id="269" r:id="rId14"/>
    <p:sldId id="270" r:id="rId15"/>
    <p:sldId id="310" r:id="rId16"/>
    <p:sldId id="311" r:id="rId17"/>
    <p:sldId id="312" r:id="rId18"/>
    <p:sldId id="313" r:id="rId19"/>
    <p:sldId id="314" r:id="rId20"/>
    <p:sldId id="316" r:id="rId21"/>
    <p:sldId id="317" r:id="rId22"/>
    <p:sldId id="318" r:id="rId23"/>
    <p:sldId id="319" r:id="rId24"/>
    <p:sldId id="320" r:id="rId25"/>
    <p:sldId id="321" r:id="rId26"/>
    <p:sldId id="322" r:id="rId27"/>
    <p:sldId id="323" r:id="rId28"/>
    <p:sldId id="324" r:id="rId29"/>
    <p:sldId id="807" r:id="rId30"/>
    <p:sldId id="325" r:id="rId31"/>
    <p:sldId id="808" r:id="rId32"/>
    <p:sldId id="394" r:id="rId33"/>
    <p:sldId id="806"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3"/>
    <p:restoredTop sz="91393"/>
  </p:normalViewPr>
  <p:slideViewPr>
    <p:cSldViewPr snapToGrid="0" snapToObjects="1">
      <p:cViewPr varScale="1">
        <p:scale>
          <a:sx n="229" d="100"/>
          <a:sy n="229" d="100"/>
        </p:scale>
        <p:origin x="416" y="192"/>
      </p:cViewPr>
      <p:guideLst/>
    </p:cSldViewPr>
  </p:slideViewPr>
  <p:outlineViewPr>
    <p:cViewPr>
      <p:scale>
        <a:sx n="33" d="100"/>
        <a:sy n="33" d="100"/>
      </p:scale>
      <p:origin x="0" y="-1114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8" d="100"/>
          <a:sy n="118" d="100"/>
        </p:scale>
        <p:origin x="420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D7937-650B-0541-BB3C-4DBD87117FCB}" type="datetimeFigureOut">
              <a:rPr lang="fr-FR" smtClean="0"/>
              <a:t>03/05/2019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0AF55-6333-F34C-8118-9F2AF63DF248}" type="slidenum">
              <a:rPr lang="fr-FR" smtClean="0"/>
              <a:t>‹N°›</a:t>
            </a:fld>
            <a:endParaRPr lang="fr-FR"/>
          </a:p>
        </p:txBody>
      </p:sp>
    </p:spTree>
    <p:extLst>
      <p:ext uri="{BB962C8B-B14F-4D97-AF65-F5344CB8AC3E}">
        <p14:creationId xmlns:p14="http://schemas.microsoft.com/office/powerpoint/2010/main" val="235571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E3E280-97B4-0C48-85E9-A85F7B58C06F}" type="slidenum">
              <a:rPr lang="fr-FR" smtClean="0"/>
              <a:t>2</a:t>
            </a:fld>
            <a:endParaRPr lang="fr-FR"/>
          </a:p>
        </p:txBody>
      </p:sp>
    </p:spTree>
    <p:extLst>
      <p:ext uri="{BB962C8B-B14F-4D97-AF65-F5344CB8AC3E}">
        <p14:creationId xmlns:p14="http://schemas.microsoft.com/office/powerpoint/2010/main" val="365127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12</a:t>
            </a:fld>
            <a:endParaRPr lang="fr-FR"/>
          </a:p>
        </p:txBody>
      </p:sp>
    </p:spTree>
    <p:extLst>
      <p:ext uri="{BB962C8B-B14F-4D97-AF65-F5344CB8AC3E}">
        <p14:creationId xmlns:p14="http://schemas.microsoft.com/office/powerpoint/2010/main" val="403003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13</a:t>
            </a:fld>
            <a:endParaRPr lang="fr-FR"/>
          </a:p>
        </p:txBody>
      </p:sp>
    </p:spTree>
    <p:extLst>
      <p:ext uri="{BB962C8B-B14F-4D97-AF65-F5344CB8AC3E}">
        <p14:creationId xmlns:p14="http://schemas.microsoft.com/office/powerpoint/2010/main" val="631184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16</a:t>
            </a:fld>
            <a:endParaRPr lang="fr-FR"/>
          </a:p>
        </p:txBody>
      </p:sp>
    </p:spTree>
    <p:extLst>
      <p:ext uri="{BB962C8B-B14F-4D97-AF65-F5344CB8AC3E}">
        <p14:creationId xmlns:p14="http://schemas.microsoft.com/office/powerpoint/2010/main" val="209051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19</a:t>
            </a:fld>
            <a:endParaRPr lang="fr-FR"/>
          </a:p>
        </p:txBody>
      </p:sp>
    </p:spTree>
    <p:extLst>
      <p:ext uri="{BB962C8B-B14F-4D97-AF65-F5344CB8AC3E}">
        <p14:creationId xmlns:p14="http://schemas.microsoft.com/office/powerpoint/2010/main" val="153957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22</a:t>
            </a:fld>
            <a:endParaRPr lang="fr-FR"/>
          </a:p>
        </p:txBody>
      </p:sp>
    </p:spTree>
    <p:extLst>
      <p:ext uri="{BB962C8B-B14F-4D97-AF65-F5344CB8AC3E}">
        <p14:creationId xmlns:p14="http://schemas.microsoft.com/office/powerpoint/2010/main" val="109957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itchFamily="2" charset="2"/>
            </a:endParaRPr>
          </a:p>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23</a:t>
            </a:fld>
            <a:endParaRPr lang="fr-FR"/>
          </a:p>
        </p:txBody>
      </p:sp>
    </p:spTree>
    <p:extLst>
      <p:ext uri="{BB962C8B-B14F-4D97-AF65-F5344CB8AC3E}">
        <p14:creationId xmlns:p14="http://schemas.microsoft.com/office/powerpoint/2010/main" val="3518635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26</a:t>
            </a:fld>
            <a:endParaRPr lang="fr-FR"/>
          </a:p>
        </p:txBody>
      </p:sp>
    </p:spTree>
    <p:extLst>
      <p:ext uri="{BB962C8B-B14F-4D97-AF65-F5344CB8AC3E}">
        <p14:creationId xmlns:p14="http://schemas.microsoft.com/office/powerpoint/2010/main" val="21490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31</a:t>
            </a:fld>
            <a:endParaRPr lang="fr-FR"/>
          </a:p>
        </p:txBody>
      </p:sp>
    </p:spTree>
    <p:extLst>
      <p:ext uri="{BB962C8B-B14F-4D97-AF65-F5344CB8AC3E}">
        <p14:creationId xmlns:p14="http://schemas.microsoft.com/office/powerpoint/2010/main" val="234625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E3E280-97B4-0C48-85E9-A85F7B58C06F}" type="slidenum">
              <a:rPr lang="fr-FR" smtClean="0"/>
              <a:t>3</a:t>
            </a:fld>
            <a:endParaRPr lang="fr-FR"/>
          </a:p>
        </p:txBody>
      </p:sp>
    </p:spTree>
    <p:extLst>
      <p:ext uri="{BB962C8B-B14F-4D97-AF65-F5344CB8AC3E}">
        <p14:creationId xmlns:p14="http://schemas.microsoft.com/office/powerpoint/2010/main" val="384542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E3E280-97B4-0C48-85E9-A85F7B58C06F}" type="slidenum">
              <a:rPr lang="fr-FR" smtClean="0"/>
              <a:t>4</a:t>
            </a:fld>
            <a:endParaRPr lang="fr-FR"/>
          </a:p>
        </p:txBody>
      </p:sp>
    </p:spTree>
    <p:extLst>
      <p:ext uri="{BB962C8B-B14F-4D97-AF65-F5344CB8AC3E}">
        <p14:creationId xmlns:p14="http://schemas.microsoft.com/office/powerpoint/2010/main" val="339219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5</a:t>
            </a:fld>
            <a:endParaRPr lang="fr-FR"/>
          </a:p>
        </p:txBody>
      </p:sp>
    </p:spTree>
    <p:extLst>
      <p:ext uri="{BB962C8B-B14F-4D97-AF65-F5344CB8AC3E}">
        <p14:creationId xmlns:p14="http://schemas.microsoft.com/office/powerpoint/2010/main" val="127780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itchFamily="2" charset="2"/>
            </a:endParaRPr>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7</a:t>
            </a:fld>
            <a:endParaRPr lang="fr-FR"/>
          </a:p>
        </p:txBody>
      </p:sp>
    </p:spTree>
    <p:extLst>
      <p:ext uri="{BB962C8B-B14F-4D97-AF65-F5344CB8AC3E}">
        <p14:creationId xmlns:p14="http://schemas.microsoft.com/office/powerpoint/2010/main" val="370265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8</a:t>
            </a:fld>
            <a:endParaRPr lang="fr-FR"/>
          </a:p>
        </p:txBody>
      </p:sp>
    </p:spTree>
    <p:extLst>
      <p:ext uri="{BB962C8B-B14F-4D97-AF65-F5344CB8AC3E}">
        <p14:creationId xmlns:p14="http://schemas.microsoft.com/office/powerpoint/2010/main" val="169945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9</a:t>
            </a:fld>
            <a:endParaRPr lang="fr-FR"/>
          </a:p>
        </p:txBody>
      </p:sp>
    </p:spTree>
    <p:extLst>
      <p:ext uri="{BB962C8B-B14F-4D97-AF65-F5344CB8AC3E}">
        <p14:creationId xmlns:p14="http://schemas.microsoft.com/office/powerpoint/2010/main" val="188898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10</a:t>
            </a:fld>
            <a:endParaRPr lang="fr-FR"/>
          </a:p>
        </p:txBody>
      </p:sp>
    </p:spTree>
    <p:extLst>
      <p:ext uri="{BB962C8B-B14F-4D97-AF65-F5344CB8AC3E}">
        <p14:creationId xmlns:p14="http://schemas.microsoft.com/office/powerpoint/2010/main" val="127495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itchFamily="2" charset="2"/>
            </a:endParaRPr>
          </a:p>
          <a:p>
            <a:endParaRPr lang="fr-FR" dirty="0"/>
          </a:p>
        </p:txBody>
      </p:sp>
      <p:sp>
        <p:nvSpPr>
          <p:cNvPr id="4" name="Espace réservé du numéro de diapositive 3"/>
          <p:cNvSpPr>
            <a:spLocks noGrp="1"/>
          </p:cNvSpPr>
          <p:nvPr>
            <p:ph type="sldNum" sz="quarter" idx="5"/>
          </p:nvPr>
        </p:nvSpPr>
        <p:spPr/>
        <p:txBody>
          <a:bodyPr/>
          <a:lstStyle/>
          <a:p>
            <a:fld id="{1D20AF55-6333-F34C-8118-9F2AF63DF248}" type="slidenum">
              <a:rPr lang="fr-FR" smtClean="0"/>
              <a:t>11</a:t>
            </a:fld>
            <a:endParaRPr lang="fr-FR"/>
          </a:p>
        </p:txBody>
      </p:sp>
    </p:spTree>
    <p:extLst>
      <p:ext uri="{BB962C8B-B14F-4D97-AF65-F5344CB8AC3E}">
        <p14:creationId xmlns:p14="http://schemas.microsoft.com/office/powerpoint/2010/main" val="2817207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F89809F-ECE5-BC4F-B814-6F930C193FCB}" type="datetime1">
              <a:rPr lang="fr-FR" smtClean="0"/>
              <a:t>03/05/2019</a:t>
            </a:fld>
            <a:endParaRPr lang="fr-F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fr-FR"/>
              <a:t>UTL - La place de la monnaie - Rodrigues 2019</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0AD6AD37-5AC9-A64F-A055-8CC08279926E}" type="slidenum">
              <a:rPr lang="fr-FR" smtClean="0"/>
              <a:t>‹N°›</a:t>
            </a:fld>
            <a:endParaRPr lang="fr-FR"/>
          </a:p>
        </p:txBody>
      </p:sp>
      <p:pic>
        <p:nvPicPr>
          <p:cNvPr id="19" name="Image 18">
            <a:extLst>
              <a:ext uri="{FF2B5EF4-FFF2-40B4-BE49-F238E27FC236}">
                <a16:creationId xmlns:a16="http://schemas.microsoft.com/office/drawing/2014/main" id="{A373E86B-2CAF-CE49-806C-75DA73AC4F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1813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9AB51A6-2923-DD49-8D33-190C178E1C06}" type="datetime1">
              <a:rPr lang="fr-FR" smtClean="0"/>
              <a:t>03/05/2019</a:t>
            </a:fld>
            <a:endParaRPr lang="fr-FR"/>
          </a:p>
        </p:txBody>
      </p:sp>
      <p:sp>
        <p:nvSpPr>
          <p:cNvPr id="6" name="Footer Placeholder 5"/>
          <p:cNvSpPr>
            <a:spLocks noGrp="1"/>
          </p:cNvSpPr>
          <p:nvPr>
            <p:ph type="ftr" sz="quarter" idx="11"/>
          </p:nvPr>
        </p:nvSpPr>
        <p:spPr/>
        <p:txBody>
          <a:bodyPr/>
          <a:lstStyle/>
          <a:p>
            <a:r>
              <a:rPr lang="fr-FR"/>
              <a:t>UTL - La place de la monnaie - Rodrigues 2019</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D6AD37-5AC9-A64F-A055-8CC08279926E}" type="slidenum">
              <a:rPr lang="fr-FR" smtClean="0"/>
              <a:t>‹N°›</a:t>
            </a:fld>
            <a:endParaRPr lang="fr-FR"/>
          </a:p>
        </p:txBody>
      </p:sp>
      <p:pic>
        <p:nvPicPr>
          <p:cNvPr id="20" name="Image 19">
            <a:extLst>
              <a:ext uri="{FF2B5EF4-FFF2-40B4-BE49-F238E27FC236}">
                <a16:creationId xmlns:a16="http://schemas.microsoft.com/office/drawing/2014/main" id="{13BC9FD7-545B-6A47-90FE-B31653A216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361421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737EBCFB-BDD3-044F-B812-A6EBEC7C0873}"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pic>
        <p:nvPicPr>
          <p:cNvPr id="19" name="Image 18">
            <a:extLst>
              <a:ext uri="{FF2B5EF4-FFF2-40B4-BE49-F238E27FC236}">
                <a16:creationId xmlns:a16="http://schemas.microsoft.com/office/drawing/2014/main" id="{C123A1CA-D4EF-7643-BE46-45B28A9812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46167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C8660C73-6B68-1941-ACB2-59FCEC272898}"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pic>
        <p:nvPicPr>
          <p:cNvPr id="25" name="Image 24">
            <a:extLst>
              <a:ext uri="{FF2B5EF4-FFF2-40B4-BE49-F238E27FC236}">
                <a16:creationId xmlns:a16="http://schemas.microsoft.com/office/drawing/2014/main" id="{A8102F2C-50D1-094B-BFE9-6EB326C286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3938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professionnel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2B574CE-F865-444F-A243-42E3A6F76EEF}"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pic>
        <p:nvPicPr>
          <p:cNvPr id="19" name="Image 18">
            <a:extLst>
              <a:ext uri="{FF2B5EF4-FFF2-40B4-BE49-F238E27FC236}">
                <a16:creationId xmlns:a16="http://schemas.microsoft.com/office/drawing/2014/main" id="{F7ABF650-07E8-F443-B7D4-1C0BBB5F19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166636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691225-03B7-0E43-B1DD-74F4D4E635D7}" type="datetime1">
              <a:rPr lang="fr-FR" smtClean="0"/>
              <a:t>03/05/2019</a:t>
            </a:fld>
            <a:endParaRPr lang="fr-FR"/>
          </a:p>
        </p:txBody>
      </p:sp>
      <p:sp>
        <p:nvSpPr>
          <p:cNvPr id="8" name="Footer Placeholder 7"/>
          <p:cNvSpPr>
            <a:spLocks noGrp="1"/>
          </p:cNvSpPr>
          <p:nvPr>
            <p:ph type="ftr" sz="quarter" idx="11"/>
          </p:nvPr>
        </p:nvSpPr>
        <p:spPr/>
        <p:txBody>
          <a:bodyPr/>
          <a:lstStyle/>
          <a:p>
            <a:r>
              <a:rPr lang="fr-FR"/>
              <a:t>UTL - La place de la monnaie - Rodrigues 2019</a:t>
            </a:r>
          </a:p>
        </p:txBody>
      </p:sp>
      <p:sp>
        <p:nvSpPr>
          <p:cNvPr id="9" name="Slide Number Placeholder 8"/>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342422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139720-E68F-E641-B6D1-041D7C75B150}" type="datetime1">
              <a:rPr lang="fr-FR" smtClean="0"/>
              <a:t>03/05/2019</a:t>
            </a:fld>
            <a:endParaRPr lang="fr-FR"/>
          </a:p>
        </p:txBody>
      </p:sp>
      <p:sp>
        <p:nvSpPr>
          <p:cNvPr id="8" name="Footer Placeholder 7"/>
          <p:cNvSpPr>
            <a:spLocks noGrp="1"/>
          </p:cNvSpPr>
          <p:nvPr>
            <p:ph type="ftr" sz="quarter" idx="11"/>
          </p:nvPr>
        </p:nvSpPr>
        <p:spPr/>
        <p:txBody>
          <a:bodyPr/>
          <a:lstStyle/>
          <a:p>
            <a:r>
              <a:rPr lang="fr-FR"/>
              <a:t>UTL - La place de la monnaie - Rodrigues 2019</a:t>
            </a:r>
          </a:p>
        </p:txBody>
      </p:sp>
      <p:sp>
        <p:nvSpPr>
          <p:cNvPr id="9" name="Slide Number Placeholder 8"/>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24551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FE3BBF-6AD4-4744-A963-22951B6A56B9}"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14539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FB079E-D984-D44E-B32C-3C233F5E2DB2}"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26095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12CDCB-6C49-7649-BAA2-A9457FB77E59}"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370278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AF647FC-E293-CE42-AF37-83E53FDF72AD}" type="datetime1">
              <a:rPr lang="fr-FR" smtClean="0"/>
              <a:t>03/05/2019</a:t>
            </a:fld>
            <a:endParaRPr lang="fr-FR"/>
          </a:p>
        </p:txBody>
      </p:sp>
      <p:sp>
        <p:nvSpPr>
          <p:cNvPr id="5" name="Footer Placeholder 4"/>
          <p:cNvSpPr>
            <a:spLocks noGrp="1"/>
          </p:cNvSpPr>
          <p:nvPr>
            <p:ph type="ftr" sz="quarter" idx="11"/>
          </p:nvPr>
        </p:nvSpPr>
        <p:spPr/>
        <p:txBody>
          <a:bodyPr/>
          <a:lstStyle/>
          <a:p>
            <a:r>
              <a:rPr lang="fr-FR"/>
              <a:t>UTL - La place de la monnaie - Rodrigues 2019</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D6AD37-5AC9-A64F-A055-8CC08279926E}" type="slidenum">
              <a:rPr lang="fr-FR" smtClean="0"/>
              <a:t>‹N°›</a:t>
            </a:fld>
            <a:endParaRPr lang="fr-FR"/>
          </a:p>
        </p:txBody>
      </p:sp>
      <p:pic>
        <p:nvPicPr>
          <p:cNvPr id="20" name="Image 19">
            <a:extLst>
              <a:ext uri="{FF2B5EF4-FFF2-40B4-BE49-F238E27FC236}">
                <a16:creationId xmlns:a16="http://schemas.microsoft.com/office/drawing/2014/main" id="{577B53B6-8499-AE4A-9F12-5780259D1D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66432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0AE6C8C-B9ED-7045-8230-9B6B470A33FE}" type="datetime1">
              <a:rPr lang="fr-FR" smtClean="0"/>
              <a:t>03/05/2019</a:t>
            </a:fld>
            <a:endParaRPr lang="fr-FR"/>
          </a:p>
        </p:txBody>
      </p:sp>
      <p:sp>
        <p:nvSpPr>
          <p:cNvPr id="6" name="Footer Placeholder 5"/>
          <p:cNvSpPr>
            <a:spLocks noGrp="1"/>
          </p:cNvSpPr>
          <p:nvPr>
            <p:ph type="ftr" sz="quarter" idx="11"/>
          </p:nvPr>
        </p:nvSpPr>
        <p:spPr/>
        <p:txBody>
          <a:bodyPr/>
          <a:lstStyle/>
          <a:p>
            <a:r>
              <a:rPr lang="fr-FR"/>
              <a:t>UTL - La place de la monnaie - Rodrigues 2019</a:t>
            </a:r>
          </a:p>
        </p:txBody>
      </p:sp>
      <p:sp>
        <p:nvSpPr>
          <p:cNvPr id="7" name="Slide Number Placeholder 6"/>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22773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F6F4B37-8D80-AC4A-8D42-0816AE2D2CE8}" type="datetime1">
              <a:rPr lang="fr-FR" smtClean="0"/>
              <a:t>03/05/2019</a:t>
            </a:fld>
            <a:endParaRPr lang="fr-FR"/>
          </a:p>
        </p:txBody>
      </p:sp>
      <p:sp>
        <p:nvSpPr>
          <p:cNvPr id="8" name="Footer Placeholder 7"/>
          <p:cNvSpPr>
            <a:spLocks noGrp="1"/>
          </p:cNvSpPr>
          <p:nvPr>
            <p:ph type="ftr" sz="quarter" idx="11"/>
          </p:nvPr>
        </p:nvSpPr>
        <p:spPr/>
        <p:txBody>
          <a:bodyPr/>
          <a:lstStyle/>
          <a:p>
            <a:r>
              <a:rPr lang="fr-FR"/>
              <a:t>UTL - La place de la monnaie - Rodrigues 2019</a:t>
            </a:r>
          </a:p>
        </p:txBody>
      </p:sp>
      <p:sp>
        <p:nvSpPr>
          <p:cNvPr id="9" name="Slide Number Placeholder 8"/>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528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DA4DCE4-BF04-2D44-BBB8-7266227738F8}" type="datetime1">
              <a:rPr lang="fr-FR" smtClean="0"/>
              <a:t>03/05/2019</a:t>
            </a:fld>
            <a:endParaRPr lang="fr-FR"/>
          </a:p>
        </p:txBody>
      </p:sp>
      <p:sp>
        <p:nvSpPr>
          <p:cNvPr id="4" name="Footer Placeholder 3"/>
          <p:cNvSpPr>
            <a:spLocks noGrp="1"/>
          </p:cNvSpPr>
          <p:nvPr>
            <p:ph type="ftr" sz="quarter" idx="11"/>
          </p:nvPr>
        </p:nvSpPr>
        <p:spPr/>
        <p:txBody>
          <a:bodyPr/>
          <a:lstStyle/>
          <a:p>
            <a:r>
              <a:rPr lang="fr-FR"/>
              <a:t>UTL - La place de la monnaie - Rodrigues 2019</a:t>
            </a:r>
          </a:p>
        </p:txBody>
      </p:sp>
      <p:sp>
        <p:nvSpPr>
          <p:cNvPr id="5" name="Slide Number Placeholder 4"/>
          <p:cNvSpPr>
            <a:spLocks noGrp="1"/>
          </p:cNvSpPr>
          <p:nvPr>
            <p:ph type="sldNum" sz="quarter" idx="12"/>
          </p:nvPr>
        </p:nvSpPr>
        <p:spPr/>
        <p:txBody>
          <a:bodyPr/>
          <a:lstStyle/>
          <a:p>
            <a:fld id="{0AD6AD37-5AC9-A64F-A055-8CC08279926E}" type="slidenum">
              <a:rPr lang="fr-FR" smtClean="0"/>
              <a:t>‹N°›</a:t>
            </a:fld>
            <a:endParaRPr lang="fr-FR"/>
          </a:p>
        </p:txBody>
      </p:sp>
    </p:spTree>
    <p:extLst>
      <p:ext uri="{BB962C8B-B14F-4D97-AF65-F5344CB8AC3E}">
        <p14:creationId xmlns:p14="http://schemas.microsoft.com/office/powerpoint/2010/main" val="5047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FB16C-C69E-AD4C-B126-FF77AE89298E}" type="datetime1">
              <a:rPr lang="fr-FR" smtClean="0"/>
              <a:t>03/05/2019</a:t>
            </a:fld>
            <a:endParaRPr lang="fr-FR"/>
          </a:p>
        </p:txBody>
      </p:sp>
      <p:sp>
        <p:nvSpPr>
          <p:cNvPr id="3" name="Footer Placeholder 2"/>
          <p:cNvSpPr>
            <a:spLocks noGrp="1"/>
          </p:cNvSpPr>
          <p:nvPr>
            <p:ph type="ftr" sz="quarter" idx="11"/>
          </p:nvPr>
        </p:nvSpPr>
        <p:spPr/>
        <p:txBody>
          <a:bodyPr/>
          <a:lstStyle/>
          <a:p>
            <a:r>
              <a:rPr lang="fr-FR"/>
              <a:t>UTL - La place de la monnaie - Rodrigues 2019</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AD6AD37-5AC9-A64F-A055-8CC08279926E}" type="slidenum">
              <a:rPr lang="fr-FR" smtClean="0"/>
              <a:t>‹N°›</a:t>
            </a:fld>
            <a:endParaRPr lang="fr-FR"/>
          </a:p>
        </p:txBody>
      </p:sp>
      <p:pic>
        <p:nvPicPr>
          <p:cNvPr id="7" name="Image 6">
            <a:extLst>
              <a:ext uri="{FF2B5EF4-FFF2-40B4-BE49-F238E27FC236}">
                <a16:creationId xmlns:a16="http://schemas.microsoft.com/office/drawing/2014/main" id="{BF908D00-CAD3-2747-BF8F-A61D77180E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260902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EC284A8-38C7-D248-9FED-D66983F822D4}" type="datetime1">
              <a:rPr lang="fr-FR" smtClean="0"/>
              <a:t>03/05/2019</a:t>
            </a:fld>
            <a:endParaRPr lang="fr-FR"/>
          </a:p>
        </p:txBody>
      </p:sp>
      <p:sp>
        <p:nvSpPr>
          <p:cNvPr id="6" name="Footer Placeholder 5"/>
          <p:cNvSpPr>
            <a:spLocks noGrp="1"/>
          </p:cNvSpPr>
          <p:nvPr>
            <p:ph type="ftr" sz="quarter" idx="11"/>
          </p:nvPr>
        </p:nvSpPr>
        <p:spPr/>
        <p:txBody>
          <a:bodyPr/>
          <a:lstStyle/>
          <a:p>
            <a:r>
              <a:rPr lang="fr-FR"/>
              <a:t>UTL - La place de la monnaie - Rodrigues 2019</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D6AD37-5AC9-A64F-A055-8CC08279926E}" type="slidenum">
              <a:rPr lang="fr-FR" smtClean="0"/>
              <a:t>‹N°›</a:t>
            </a:fld>
            <a:endParaRPr lang="fr-FR"/>
          </a:p>
        </p:txBody>
      </p:sp>
      <p:pic>
        <p:nvPicPr>
          <p:cNvPr id="21" name="Image 20">
            <a:extLst>
              <a:ext uri="{FF2B5EF4-FFF2-40B4-BE49-F238E27FC236}">
                <a16:creationId xmlns:a16="http://schemas.microsoft.com/office/drawing/2014/main" id="{F5163DBD-81FF-354D-A430-93550990D70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352997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0CD1D0E-A8F3-CC4E-8DB6-E4D8AD67B0BC}" type="datetime1">
              <a:rPr lang="fr-FR" smtClean="0"/>
              <a:t>03/05/2019</a:t>
            </a:fld>
            <a:endParaRPr lang="fr-FR"/>
          </a:p>
        </p:txBody>
      </p:sp>
      <p:sp>
        <p:nvSpPr>
          <p:cNvPr id="6" name="Footer Placeholder 5"/>
          <p:cNvSpPr>
            <a:spLocks noGrp="1"/>
          </p:cNvSpPr>
          <p:nvPr>
            <p:ph type="ftr" sz="quarter" idx="11"/>
          </p:nvPr>
        </p:nvSpPr>
        <p:spPr/>
        <p:txBody>
          <a:bodyPr/>
          <a:lstStyle/>
          <a:p>
            <a:r>
              <a:rPr lang="fr-FR"/>
              <a:t>UTL - La place de la monnaie - Rodrigues 2019</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D6AD37-5AC9-A64F-A055-8CC08279926E}" type="slidenum">
              <a:rPr lang="fr-FR" smtClean="0"/>
              <a:t>‹N°›</a:t>
            </a:fld>
            <a:endParaRPr lang="fr-FR"/>
          </a:p>
        </p:txBody>
      </p:sp>
      <p:pic>
        <p:nvPicPr>
          <p:cNvPr id="21" name="Image 20">
            <a:extLst>
              <a:ext uri="{FF2B5EF4-FFF2-40B4-BE49-F238E27FC236}">
                <a16:creationId xmlns:a16="http://schemas.microsoft.com/office/drawing/2014/main" id="{F0CD025C-E117-4741-836A-E833E6D2A0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25385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fr-FR"/>
              <a:t>UTL - La place de la monnaie - Rodrigues 2019</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388E21B-722E-3A40-82B8-8BD5386C934D}" type="datetime1">
              <a:rPr lang="fr-FR" smtClean="0"/>
              <a:t>03/05/2019</a:t>
            </a:fld>
            <a:endParaRPr lang="fr-F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AD6AD37-5AC9-A64F-A055-8CC08279926E}" type="slidenum">
              <a:rPr lang="fr-FR" smtClean="0"/>
              <a:t>‹N°›</a:t>
            </a:fld>
            <a:endParaRPr lang="fr-FR"/>
          </a:p>
        </p:txBody>
      </p:sp>
      <p:pic>
        <p:nvPicPr>
          <p:cNvPr id="22" name="Image 21">
            <a:extLst>
              <a:ext uri="{FF2B5EF4-FFF2-40B4-BE49-F238E27FC236}">
                <a16:creationId xmlns:a16="http://schemas.microsoft.com/office/drawing/2014/main" id="{CAEEA645-6143-134C-AD6C-29D3CAF4AA9C}"/>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323002" y="479270"/>
            <a:ext cx="3029538" cy="414814"/>
          </a:xfrm>
          <a:prstGeom prst="rect">
            <a:avLst/>
          </a:prstGeom>
        </p:spPr>
      </p:pic>
    </p:spTree>
    <p:extLst>
      <p:ext uri="{BB962C8B-B14F-4D97-AF65-F5344CB8AC3E}">
        <p14:creationId xmlns:p14="http://schemas.microsoft.com/office/powerpoint/2010/main" val="375114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vignon.fr/toutes-les-actualites/actualite/formation-sur-la-roue-monnaie-locale-complementaire-de-provence/"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s://fr.statista.com/infographie/9502/cours-bitcoin-once-or/"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https://abc-economie.banque-france.fr/sites/default/files/medias/documents/le-bitcoin.pdf"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ewebpedagogique.com/christopherodrigues/didactique-des-ses/" TargetMode="External"/><Relationship Id="rId2" Type="http://schemas.openxmlformats.org/officeDocument/2006/relationships/hyperlink" Target="mailto:kriss.rodrigues13@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A71627-B431-E746-9958-98B40E31CCC7}"/>
              </a:ext>
            </a:extLst>
          </p:cNvPr>
          <p:cNvSpPr txBox="1"/>
          <p:nvPr/>
        </p:nvSpPr>
        <p:spPr>
          <a:xfrm>
            <a:off x="2731050" y="4333922"/>
            <a:ext cx="5676718" cy="2031325"/>
          </a:xfrm>
          <a:prstGeom prst="rect">
            <a:avLst/>
          </a:prstGeom>
          <a:noFill/>
        </p:spPr>
        <p:txBody>
          <a:bodyPr wrap="square" rtlCol="0">
            <a:spAutoFit/>
          </a:bodyPr>
          <a:lstStyle/>
          <a:p>
            <a:pPr algn="ctr"/>
            <a:r>
              <a:rPr lang="fr-FR" dirty="0">
                <a:solidFill>
                  <a:schemeClr val="tx1">
                    <a:lumMod val="75000"/>
                    <a:lumOff val="25000"/>
                  </a:schemeClr>
                </a:solidFill>
              </a:rPr>
              <a:t>Conférence – Université du temps libre</a:t>
            </a:r>
          </a:p>
          <a:p>
            <a:pPr algn="ctr"/>
            <a:r>
              <a:rPr lang="fr-FR" dirty="0">
                <a:solidFill>
                  <a:schemeClr val="tx1">
                    <a:lumMod val="75000"/>
                    <a:lumOff val="25000"/>
                  </a:schemeClr>
                </a:solidFill>
              </a:rPr>
              <a:t>11, rue Edmond Rostand, 13006 Marseille</a:t>
            </a:r>
          </a:p>
          <a:p>
            <a:pPr algn="ctr"/>
            <a:r>
              <a:rPr lang="fr-FR" dirty="0">
                <a:solidFill>
                  <a:schemeClr val="tx1">
                    <a:lumMod val="75000"/>
                    <a:lumOff val="25000"/>
                  </a:schemeClr>
                </a:solidFill>
              </a:rPr>
              <a:t>Amphi « Massalia »</a:t>
            </a:r>
          </a:p>
          <a:p>
            <a:pPr algn="ctr"/>
            <a:r>
              <a:rPr lang="fr-FR" dirty="0">
                <a:solidFill>
                  <a:schemeClr val="tx1">
                    <a:lumMod val="75000"/>
                    <a:lumOff val="25000"/>
                  </a:schemeClr>
                </a:solidFill>
              </a:rPr>
              <a:t>Mercredi 3 mai 2019 / 14h30 – 16h00</a:t>
            </a:r>
          </a:p>
          <a:p>
            <a:pPr algn="ctr"/>
            <a:endParaRPr lang="fr-FR" b="1" dirty="0">
              <a:solidFill>
                <a:schemeClr val="accent2"/>
              </a:solidFill>
            </a:endParaRPr>
          </a:p>
          <a:p>
            <a:pPr algn="ctr"/>
            <a:r>
              <a:rPr lang="fr-FR" b="1" dirty="0">
                <a:solidFill>
                  <a:schemeClr val="accent2"/>
                </a:solidFill>
              </a:rPr>
              <a:t>Christophe RODRIGUES</a:t>
            </a:r>
          </a:p>
          <a:p>
            <a:pPr algn="ctr"/>
            <a:r>
              <a:rPr lang="fr-FR" dirty="0"/>
              <a:t>Professeur d’économie en Classe Préparatoire</a:t>
            </a:r>
          </a:p>
        </p:txBody>
      </p:sp>
      <p:pic>
        <p:nvPicPr>
          <p:cNvPr id="9" name="Picture 2" descr="Image associée">
            <a:extLst>
              <a:ext uri="{FF2B5EF4-FFF2-40B4-BE49-F238E27FC236}">
                <a16:creationId xmlns:a16="http://schemas.microsoft.com/office/drawing/2014/main" id="{A745CB06-8AB1-4D4C-8A66-6A64F8904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368359">
            <a:off x="8513228" y="3854202"/>
            <a:ext cx="2190813" cy="2517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a:extLst>
              <a:ext uri="{FF2B5EF4-FFF2-40B4-BE49-F238E27FC236}">
                <a16:creationId xmlns:a16="http://schemas.microsoft.com/office/drawing/2014/main" id="{2F833151-1F64-0548-9BF7-8411B829D3BA}"/>
              </a:ext>
            </a:extLst>
          </p:cNvPr>
          <p:cNvSpPr/>
          <p:nvPr/>
        </p:nvSpPr>
        <p:spPr>
          <a:xfrm>
            <a:off x="1540042" y="1015434"/>
            <a:ext cx="7738712" cy="1551274"/>
          </a:xfrm>
          <a:prstGeom prst="roundRect">
            <a:avLst>
              <a:gd name="adj" fmla="val 71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r>
              <a:rPr lang="fr-FR" sz="2400" b="1" dirty="0"/>
              <a:t>La monnaie dans nos sociétés : quelle place, quels enjeux ?</a:t>
            </a:r>
          </a:p>
        </p:txBody>
      </p:sp>
      <p:pic>
        <p:nvPicPr>
          <p:cNvPr id="8" name="Image 7">
            <a:extLst>
              <a:ext uri="{FF2B5EF4-FFF2-40B4-BE49-F238E27FC236}">
                <a16:creationId xmlns:a16="http://schemas.microsoft.com/office/drawing/2014/main" id="{0E373F31-8BC1-D941-84BB-473BF86AEFD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20959119">
            <a:off x="1141624" y="2498512"/>
            <a:ext cx="3598880" cy="1361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à coins arrondis 1">
            <a:extLst>
              <a:ext uri="{FF2B5EF4-FFF2-40B4-BE49-F238E27FC236}">
                <a16:creationId xmlns:a16="http://schemas.microsoft.com/office/drawing/2014/main" id="{F07BB8F0-4889-BE46-9C10-1448297BA604}"/>
              </a:ext>
            </a:extLst>
          </p:cNvPr>
          <p:cNvSpPr/>
          <p:nvPr/>
        </p:nvSpPr>
        <p:spPr>
          <a:xfrm rot="169658">
            <a:off x="4636737" y="2487849"/>
            <a:ext cx="6487002" cy="1626499"/>
          </a:xfrm>
          <a:prstGeom prst="roundRect">
            <a:avLst>
              <a:gd name="adj" fmla="val 6020"/>
            </a:avLst>
          </a:prstGeom>
        </p:spPr>
        <p:style>
          <a:lnRef idx="2">
            <a:schemeClr val="accent1"/>
          </a:lnRef>
          <a:fillRef idx="1">
            <a:schemeClr val="lt1"/>
          </a:fillRef>
          <a:effectRef idx="0">
            <a:schemeClr val="accent1"/>
          </a:effectRef>
          <a:fontRef idx="minor">
            <a:schemeClr val="dk1"/>
          </a:fontRef>
        </p:style>
        <p:txBody>
          <a:bodyPr lIns="90000" rtlCol="0" anchor="ctr">
            <a:normAutofit fontScale="70000" lnSpcReduction="20000"/>
          </a:bodyPr>
          <a:lstStyle/>
          <a:p>
            <a:pPr algn="just">
              <a:lnSpc>
                <a:spcPct val="120000"/>
              </a:lnSpc>
            </a:pPr>
            <a:r>
              <a:rPr lang="fr-FR" b="1" dirty="0"/>
              <a:t>Face à une certaine défiance dans le débat public à l’encontre de l’euro, face à la montée de projets de monnaies locales complémentaires, comment penser la place de la monnaie dans nos sociétés ?</a:t>
            </a:r>
          </a:p>
          <a:p>
            <a:pPr algn="just">
              <a:lnSpc>
                <a:spcPct val="120000"/>
              </a:lnSpc>
            </a:pPr>
            <a:endParaRPr lang="fr-FR" b="1" dirty="0"/>
          </a:p>
          <a:p>
            <a:pPr algn="just">
              <a:lnSpc>
                <a:spcPct val="120000"/>
              </a:lnSpc>
            </a:pPr>
            <a:r>
              <a:rPr lang="fr-FR" b="1" dirty="0"/>
              <a:t>Comment la monnaie institue-t-elle les relations entre les individus et quelle régulation politique implique-t-elle ? </a:t>
            </a:r>
          </a:p>
        </p:txBody>
      </p:sp>
      <p:sp>
        <p:nvSpPr>
          <p:cNvPr id="4" name="Espace réservé du pied de page 3">
            <a:extLst>
              <a:ext uri="{FF2B5EF4-FFF2-40B4-BE49-F238E27FC236}">
                <a16:creationId xmlns:a16="http://schemas.microsoft.com/office/drawing/2014/main" id="{1FAC02F9-60F3-8B4B-9983-EA5BF90F93A7}"/>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DA73EEFC-4433-6F47-9B16-73AAF88D18F1}"/>
              </a:ext>
            </a:extLst>
          </p:cNvPr>
          <p:cNvSpPr>
            <a:spLocks noGrp="1"/>
          </p:cNvSpPr>
          <p:nvPr>
            <p:ph type="sldNum" sz="quarter" idx="12"/>
          </p:nvPr>
        </p:nvSpPr>
        <p:spPr/>
        <p:txBody>
          <a:bodyPr/>
          <a:lstStyle/>
          <a:p>
            <a:fld id="{0AD6AD37-5AC9-A64F-A055-8CC08279926E}" type="slidenum">
              <a:rPr lang="fr-FR" smtClean="0"/>
              <a:t>1</a:t>
            </a:fld>
            <a:endParaRPr lang="fr-FR"/>
          </a:p>
        </p:txBody>
      </p:sp>
      <p:pic>
        <p:nvPicPr>
          <p:cNvPr id="10" name="Image 9">
            <a:extLst>
              <a:ext uri="{FF2B5EF4-FFF2-40B4-BE49-F238E27FC236}">
                <a16:creationId xmlns:a16="http://schemas.microsoft.com/office/drawing/2014/main" id="{32FB8B73-03D3-9847-9961-8CC80D580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70885">
            <a:off x="812916" y="3620954"/>
            <a:ext cx="2135961" cy="2714143"/>
          </a:xfrm>
          <a:prstGeom prst="rect">
            <a:avLst/>
          </a:prstGeom>
          <a:ln>
            <a:solidFill>
              <a:schemeClr val="tx1">
                <a:lumMod val="75000"/>
                <a:lumOff val="25000"/>
              </a:schemeClr>
            </a:solidFill>
          </a:ln>
        </p:spPr>
      </p:pic>
    </p:spTree>
    <p:extLst>
      <p:ext uri="{BB962C8B-B14F-4D97-AF65-F5344CB8AC3E}">
        <p14:creationId xmlns:p14="http://schemas.microsoft.com/office/powerpoint/2010/main" val="374903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10</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3"/>
            <a:ext cx="5306311" cy="1763364"/>
          </a:xfrm>
        </p:spPr>
        <p:txBody>
          <a:bodyPr>
            <a:normAutofit/>
          </a:bodyPr>
          <a:lstStyle/>
          <a:p>
            <a:pPr algn="just"/>
            <a:r>
              <a:rPr lang="fr-FR" dirty="0"/>
              <a:t>Une </a:t>
            </a:r>
            <a:r>
              <a:rPr lang="fr-FR" b="1" dirty="0">
                <a:solidFill>
                  <a:srgbClr val="C00000"/>
                </a:solidFill>
              </a:rPr>
              <a:t>seconde approche </a:t>
            </a:r>
            <a:r>
              <a:rPr lang="fr-FR" dirty="0"/>
              <a:t>pour définir la monnaie : la monnaie est une </a:t>
            </a:r>
            <a:r>
              <a:rPr lang="fr-FR" b="1" dirty="0">
                <a:solidFill>
                  <a:schemeClr val="accent6"/>
                </a:solidFill>
              </a:rPr>
              <a:t>institution </a:t>
            </a:r>
            <a:r>
              <a:rPr lang="fr-FR" dirty="0"/>
              <a:t>!</a:t>
            </a:r>
          </a:p>
          <a:p>
            <a:pPr marL="400050" indent="-400050" algn="just">
              <a:buSzPct val="100000"/>
              <a:buFont typeface="+mj-lt"/>
              <a:buAutoNum type="romanUcPeriod"/>
            </a:pPr>
            <a:endParaRPr lang="fr-FR" dirty="0"/>
          </a:p>
          <a:p>
            <a:pPr marL="400050" indent="-400050" algn="just">
              <a:buSzPct val="100000"/>
              <a:buFont typeface="+mj-lt"/>
              <a:buAutoNum type="romanUcPeriod"/>
            </a:pPr>
            <a:r>
              <a:rPr lang="fr-FR" dirty="0"/>
              <a:t>La monnaie n’est pas une </a:t>
            </a:r>
            <a:r>
              <a:rPr lang="fr-FR" b="1" dirty="0">
                <a:solidFill>
                  <a:schemeClr val="accent2"/>
                </a:solidFill>
              </a:rPr>
              <a:t>substance</a:t>
            </a:r>
            <a:r>
              <a:rPr lang="fr-FR" dirty="0"/>
              <a:t>… mais un </a:t>
            </a:r>
            <a:r>
              <a:rPr lang="fr-FR" b="1" dirty="0">
                <a:solidFill>
                  <a:schemeClr val="accent2"/>
                </a:solidFill>
              </a:rPr>
              <a:t>rapport social</a:t>
            </a:r>
          </a:p>
        </p:txBody>
      </p:sp>
      <p:sp>
        <p:nvSpPr>
          <p:cNvPr id="14" name="Espace réservé du contenu 2">
            <a:extLst>
              <a:ext uri="{FF2B5EF4-FFF2-40B4-BE49-F238E27FC236}">
                <a16:creationId xmlns:a16="http://schemas.microsoft.com/office/drawing/2014/main" id="{A69D3921-80E3-BB4A-B4E1-F5FE3E6E4C7C}"/>
              </a:ext>
            </a:extLst>
          </p:cNvPr>
          <p:cNvSpPr txBox="1">
            <a:spLocks/>
          </p:cNvSpPr>
          <p:nvPr/>
        </p:nvSpPr>
        <p:spPr>
          <a:xfrm>
            <a:off x="6831105" y="2496221"/>
            <a:ext cx="4787153" cy="389561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120000"/>
              </a:lnSpc>
            </a:pPr>
            <a:r>
              <a:rPr lang="fr-FR" dirty="0"/>
              <a:t>« </a:t>
            </a:r>
            <a:r>
              <a:rPr lang="fr-FR" i="1" dirty="0"/>
              <a:t>Les institutions sont les contraintes établies par les hommes qui structurent les interactions entre eux</a:t>
            </a:r>
            <a:r>
              <a:rPr lang="fr-FR" dirty="0"/>
              <a:t> »</a:t>
            </a:r>
          </a:p>
          <a:p>
            <a:pPr algn="just">
              <a:lnSpc>
                <a:spcPct val="120000"/>
              </a:lnSpc>
            </a:pPr>
            <a:endParaRPr lang="fr-FR" dirty="0"/>
          </a:p>
          <a:p>
            <a:pPr algn="just">
              <a:lnSpc>
                <a:spcPct val="120000"/>
              </a:lnSpc>
            </a:pPr>
            <a:r>
              <a:rPr lang="fr-FR" dirty="0"/>
              <a:t>« </a:t>
            </a:r>
            <a:r>
              <a:rPr lang="fr-FR" i="1" dirty="0"/>
              <a:t>Ces contraintes prennent la forme de règles dont les individus se dotent pour vivre en société, règles sur lesquelles ces derniers ont peu de prise</a:t>
            </a:r>
            <a:r>
              <a:rPr lang="fr-FR" dirty="0"/>
              <a:t> »</a:t>
            </a:r>
          </a:p>
          <a:p>
            <a:pPr algn="just">
              <a:lnSpc>
                <a:spcPct val="120000"/>
              </a:lnSpc>
            </a:pPr>
            <a:endParaRPr lang="fr-FR" dirty="0"/>
          </a:p>
          <a:p>
            <a:pPr algn="just">
              <a:lnSpc>
                <a:spcPct val="120000"/>
              </a:lnSpc>
            </a:pPr>
            <a:r>
              <a:rPr lang="fr-FR" dirty="0"/>
              <a:t>« </a:t>
            </a:r>
            <a:r>
              <a:rPr lang="fr-FR" i="1" dirty="0"/>
              <a:t>Les institutions sont les règles du jeu à l’intérieur desquelles se déroulent les relations économiques</a:t>
            </a:r>
            <a:r>
              <a:rPr lang="fr-FR" dirty="0"/>
              <a:t> »</a:t>
            </a:r>
          </a:p>
        </p:txBody>
      </p:sp>
      <p:pic>
        <p:nvPicPr>
          <p:cNvPr id="15" name="Picture 2" descr="Résultat de recherche d'images pour &quot;douglass north&quot;">
            <a:extLst>
              <a:ext uri="{FF2B5EF4-FFF2-40B4-BE49-F238E27FC236}">
                <a16:creationId xmlns:a16="http://schemas.microsoft.com/office/drawing/2014/main" id="{B6006E78-D2C4-044D-8532-2534AC1933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6094" y="4021977"/>
            <a:ext cx="1493013" cy="236986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AC4AD48-F2A3-8F4D-87B6-FCBDDA6BE376}"/>
              </a:ext>
            </a:extLst>
          </p:cNvPr>
          <p:cNvSpPr txBox="1"/>
          <p:nvPr/>
        </p:nvSpPr>
        <p:spPr>
          <a:xfrm>
            <a:off x="3133773" y="5991729"/>
            <a:ext cx="1922321" cy="400110"/>
          </a:xfrm>
          <a:prstGeom prst="rect">
            <a:avLst/>
          </a:prstGeom>
          <a:noFill/>
        </p:spPr>
        <p:txBody>
          <a:bodyPr wrap="none" rtlCol="0">
            <a:spAutoFit/>
          </a:bodyPr>
          <a:lstStyle/>
          <a:p>
            <a:pPr algn="r"/>
            <a:r>
              <a:rPr lang="fr-FR" sz="1000" dirty="0">
                <a:solidFill>
                  <a:schemeClr val="accent2"/>
                </a:solidFill>
              </a:rPr>
              <a:t>Douglass North (1920-2015)</a:t>
            </a:r>
          </a:p>
          <a:p>
            <a:pPr algn="r"/>
            <a:r>
              <a:rPr lang="fr-FR" sz="1000" dirty="0">
                <a:solidFill>
                  <a:schemeClr val="accent2"/>
                </a:solidFill>
              </a:rPr>
              <a:t>Prix Nobel d’économie 1993</a:t>
            </a:r>
          </a:p>
        </p:txBody>
      </p:sp>
    </p:spTree>
    <p:extLst>
      <p:ext uri="{BB962C8B-B14F-4D97-AF65-F5344CB8AC3E}">
        <p14:creationId xmlns:p14="http://schemas.microsoft.com/office/powerpoint/2010/main" val="37915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11</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3"/>
            <a:ext cx="5306311" cy="1763364"/>
          </a:xfrm>
        </p:spPr>
        <p:txBody>
          <a:bodyPr>
            <a:normAutofit fontScale="92500" lnSpcReduction="20000"/>
          </a:bodyPr>
          <a:lstStyle/>
          <a:p>
            <a:pPr algn="just">
              <a:lnSpc>
                <a:spcPct val="110000"/>
              </a:lnSpc>
            </a:pPr>
            <a:r>
              <a:rPr lang="fr-FR" dirty="0"/>
              <a:t>Une </a:t>
            </a:r>
            <a:r>
              <a:rPr lang="fr-FR" b="1" dirty="0">
                <a:solidFill>
                  <a:srgbClr val="C00000"/>
                </a:solidFill>
              </a:rPr>
              <a:t>seconde approche </a:t>
            </a:r>
            <a:r>
              <a:rPr lang="fr-FR" dirty="0"/>
              <a:t>pour définir la monnaie : la monnaie est une </a:t>
            </a:r>
            <a:r>
              <a:rPr lang="fr-FR" b="1" dirty="0">
                <a:solidFill>
                  <a:schemeClr val="accent6"/>
                </a:solidFill>
              </a:rPr>
              <a:t>institution </a:t>
            </a:r>
            <a:r>
              <a:rPr lang="fr-FR" dirty="0"/>
              <a:t>!</a:t>
            </a:r>
          </a:p>
          <a:p>
            <a:pPr marL="400050" indent="-400050" algn="just">
              <a:lnSpc>
                <a:spcPct val="110000"/>
              </a:lnSpc>
              <a:buSzPct val="100000"/>
              <a:buFont typeface="+mj-lt"/>
              <a:buAutoNum type="romanUcPeriod"/>
            </a:pPr>
            <a:endParaRPr lang="fr-FR" dirty="0"/>
          </a:p>
          <a:p>
            <a:pPr marL="400050" indent="-400050" algn="just">
              <a:lnSpc>
                <a:spcPct val="110000"/>
              </a:lnSpc>
              <a:buSzPct val="100000"/>
              <a:buFont typeface="+mj-lt"/>
              <a:buAutoNum type="romanUcPeriod" startAt="2"/>
            </a:pPr>
            <a:r>
              <a:rPr lang="fr-FR" dirty="0"/>
              <a:t>La monnaie est un </a:t>
            </a:r>
            <a:r>
              <a:rPr lang="fr-FR" b="1" dirty="0">
                <a:solidFill>
                  <a:schemeClr val="accent2"/>
                </a:solidFill>
              </a:rPr>
              <a:t>rapport social </a:t>
            </a:r>
            <a:r>
              <a:rPr lang="fr-FR" dirty="0">
                <a:solidFill>
                  <a:schemeClr val="tx1"/>
                </a:solidFill>
              </a:rPr>
              <a:t>qui rend possible la coordination des activités marchandes</a:t>
            </a:r>
          </a:p>
        </p:txBody>
      </p:sp>
      <p:sp>
        <p:nvSpPr>
          <p:cNvPr id="9" name="Rectangle à coins arrondis 8">
            <a:extLst>
              <a:ext uri="{FF2B5EF4-FFF2-40B4-BE49-F238E27FC236}">
                <a16:creationId xmlns:a16="http://schemas.microsoft.com/office/drawing/2014/main" id="{24A8579D-2E06-FB45-85A9-F0A1937A45EE}"/>
              </a:ext>
            </a:extLst>
          </p:cNvPr>
          <p:cNvSpPr/>
          <p:nvPr/>
        </p:nvSpPr>
        <p:spPr>
          <a:xfrm>
            <a:off x="587135" y="4759740"/>
            <a:ext cx="5254260" cy="10463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92500" lnSpcReduction="10000"/>
          </a:bodyPr>
          <a:lstStyle/>
          <a:p>
            <a:pPr algn="just">
              <a:lnSpc>
                <a:spcPct val="120000"/>
              </a:lnSpc>
            </a:pPr>
            <a:r>
              <a:rPr lang="fr-FR" b="1" dirty="0">
                <a:solidFill>
                  <a:schemeClr val="accent2"/>
                </a:solidFill>
              </a:rPr>
              <a:t>Coordination</a:t>
            </a:r>
            <a:r>
              <a:rPr lang="fr-FR" dirty="0"/>
              <a:t> : procédure qui permet de rendre cohérentes et compatibles entre elles les décisions des agents économiques</a:t>
            </a:r>
            <a:endParaRPr lang="fr-FR" dirty="0">
              <a:sym typeface="Wingdings" pitchFamily="2" charset="2"/>
            </a:endParaRPr>
          </a:p>
        </p:txBody>
      </p:sp>
      <p:sp>
        <p:nvSpPr>
          <p:cNvPr id="10" name="Rectangle à coins arrondis 9">
            <a:extLst>
              <a:ext uri="{FF2B5EF4-FFF2-40B4-BE49-F238E27FC236}">
                <a16:creationId xmlns:a16="http://schemas.microsoft.com/office/drawing/2014/main" id="{4C782B3D-F9E6-1640-AA2F-E492951178F6}"/>
              </a:ext>
            </a:extLst>
          </p:cNvPr>
          <p:cNvSpPr/>
          <p:nvPr/>
        </p:nvSpPr>
        <p:spPr>
          <a:xfrm>
            <a:off x="7121562" y="2410603"/>
            <a:ext cx="4563028" cy="838206"/>
          </a:xfrm>
          <a:prstGeom prst="roundRect">
            <a:avLst>
              <a:gd name="adj" fmla="val 10498"/>
            </a:avLst>
          </a:prstGeom>
        </p:spPr>
        <p:style>
          <a:lnRef idx="2">
            <a:schemeClr val="accent2"/>
          </a:lnRef>
          <a:fillRef idx="1">
            <a:schemeClr val="lt1"/>
          </a:fillRef>
          <a:effectRef idx="0">
            <a:schemeClr val="accent2"/>
          </a:effectRef>
          <a:fontRef idx="minor">
            <a:schemeClr val="dk1"/>
          </a:fontRef>
        </p:style>
        <p:txBody>
          <a:bodyPr rtlCol="0" anchor="ctr">
            <a:normAutofit/>
          </a:bodyPr>
          <a:lstStyle/>
          <a:p>
            <a:pPr algn="ctr">
              <a:lnSpc>
                <a:spcPct val="120000"/>
              </a:lnSpc>
            </a:pPr>
            <a:r>
              <a:rPr lang="fr-FR" dirty="0">
                <a:solidFill>
                  <a:schemeClr val="tx1"/>
                </a:solidFill>
              </a:rPr>
              <a:t>Coordination par la hiérarchie (organisation, économie planifiée)</a:t>
            </a:r>
            <a:endParaRPr lang="fr-FR" dirty="0">
              <a:solidFill>
                <a:schemeClr val="tx1"/>
              </a:solidFill>
              <a:sym typeface="Wingdings" pitchFamily="2" charset="2"/>
            </a:endParaRPr>
          </a:p>
        </p:txBody>
      </p:sp>
      <p:sp>
        <p:nvSpPr>
          <p:cNvPr id="11" name="Rectangle à coins arrondis 10">
            <a:extLst>
              <a:ext uri="{FF2B5EF4-FFF2-40B4-BE49-F238E27FC236}">
                <a16:creationId xmlns:a16="http://schemas.microsoft.com/office/drawing/2014/main" id="{0CD2A6D1-9BEC-C541-9630-AFBED7F59A6C}"/>
              </a:ext>
            </a:extLst>
          </p:cNvPr>
          <p:cNvSpPr/>
          <p:nvPr/>
        </p:nvSpPr>
        <p:spPr>
          <a:xfrm>
            <a:off x="7121562" y="3459849"/>
            <a:ext cx="4563028" cy="810937"/>
          </a:xfrm>
          <a:prstGeom prst="roundRect">
            <a:avLst>
              <a:gd name="adj" fmla="val 10498"/>
            </a:avLst>
          </a:prstGeom>
        </p:spPr>
        <p:style>
          <a:lnRef idx="2">
            <a:schemeClr val="accent2"/>
          </a:lnRef>
          <a:fillRef idx="1">
            <a:schemeClr val="lt1"/>
          </a:fillRef>
          <a:effectRef idx="0">
            <a:schemeClr val="accent2"/>
          </a:effectRef>
          <a:fontRef idx="minor">
            <a:schemeClr val="dk1"/>
          </a:fontRef>
        </p:style>
        <p:txBody>
          <a:bodyPr rtlCol="0" anchor="ctr">
            <a:normAutofit/>
          </a:bodyPr>
          <a:lstStyle/>
          <a:p>
            <a:pPr algn="ctr">
              <a:lnSpc>
                <a:spcPct val="120000"/>
              </a:lnSpc>
            </a:pPr>
            <a:r>
              <a:rPr lang="fr-FR" dirty="0">
                <a:solidFill>
                  <a:schemeClr val="tx1"/>
                </a:solidFill>
              </a:rPr>
              <a:t>Coordination par les normes et les valeurs (coutumes)</a:t>
            </a:r>
            <a:endParaRPr lang="fr-FR" dirty="0">
              <a:solidFill>
                <a:schemeClr val="tx1"/>
              </a:solidFill>
              <a:sym typeface="Wingdings" pitchFamily="2" charset="2"/>
            </a:endParaRPr>
          </a:p>
        </p:txBody>
      </p:sp>
      <p:sp>
        <p:nvSpPr>
          <p:cNvPr id="12" name="Rectangle à coins arrondis 11">
            <a:extLst>
              <a:ext uri="{FF2B5EF4-FFF2-40B4-BE49-F238E27FC236}">
                <a16:creationId xmlns:a16="http://schemas.microsoft.com/office/drawing/2014/main" id="{D19FBA07-ED9E-C148-AF59-A96E8605BD39}"/>
              </a:ext>
            </a:extLst>
          </p:cNvPr>
          <p:cNvSpPr/>
          <p:nvPr/>
        </p:nvSpPr>
        <p:spPr>
          <a:xfrm>
            <a:off x="7121562" y="4471966"/>
            <a:ext cx="4563028" cy="810937"/>
          </a:xfrm>
          <a:prstGeom prst="roundRect">
            <a:avLst>
              <a:gd name="adj" fmla="val 10498"/>
            </a:avLst>
          </a:prstGeom>
        </p:spPr>
        <p:style>
          <a:lnRef idx="2">
            <a:schemeClr val="accent2"/>
          </a:lnRef>
          <a:fillRef idx="1">
            <a:schemeClr val="lt1"/>
          </a:fillRef>
          <a:effectRef idx="0">
            <a:schemeClr val="accent2"/>
          </a:effectRef>
          <a:fontRef idx="minor">
            <a:schemeClr val="dk1"/>
          </a:fontRef>
        </p:style>
        <p:txBody>
          <a:bodyPr rtlCol="0" anchor="ctr">
            <a:normAutofit/>
          </a:bodyPr>
          <a:lstStyle/>
          <a:p>
            <a:pPr algn="ctr">
              <a:lnSpc>
                <a:spcPct val="120000"/>
              </a:lnSpc>
            </a:pPr>
            <a:r>
              <a:rPr lang="fr-FR" dirty="0">
                <a:solidFill>
                  <a:schemeClr val="tx1"/>
                </a:solidFill>
              </a:rPr>
              <a:t>Coordination par la coopération</a:t>
            </a:r>
            <a:endParaRPr lang="fr-FR" dirty="0">
              <a:solidFill>
                <a:schemeClr val="tx1"/>
              </a:solidFill>
              <a:sym typeface="Wingdings" pitchFamily="2" charset="2"/>
            </a:endParaRPr>
          </a:p>
        </p:txBody>
      </p:sp>
      <p:sp>
        <p:nvSpPr>
          <p:cNvPr id="13" name="Rectangle à coins arrondis 12">
            <a:extLst>
              <a:ext uri="{FF2B5EF4-FFF2-40B4-BE49-F238E27FC236}">
                <a16:creationId xmlns:a16="http://schemas.microsoft.com/office/drawing/2014/main" id="{3F04EE8F-FD74-8447-931C-E7B89E282D1B}"/>
              </a:ext>
            </a:extLst>
          </p:cNvPr>
          <p:cNvSpPr/>
          <p:nvPr/>
        </p:nvSpPr>
        <p:spPr>
          <a:xfrm>
            <a:off x="7121562" y="5484083"/>
            <a:ext cx="4563028" cy="810937"/>
          </a:xfrm>
          <a:prstGeom prst="roundRect">
            <a:avLst>
              <a:gd name="adj" fmla="val 10498"/>
            </a:avLst>
          </a:prstGeom>
        </p:spPr>
        <p:style>
          <a:lnRef idx="2">
            <a:schemeClr val="accent2"/>
          </a:lnRef>
          <a:fillRef idx="1">
            <a:schemeClr val="lt1"/>
          </a:fillRef>
          <a:effectRef idx="0">
            <a:schemeClr val="accent2"/>
          </a:effectRef>
          <a:fontRef idx="minor">
            <a:schemeClr val="dk1"/>
          </a:fontRef>
        </p:style>
        <p:txBody>
          <a:bodyPr rtlCol="0" anchor="ctr">
            <a:normAutofit/>
          </a:bodyPr>
          <a:lstStyle/>
          <a:p>
            <a:pPr algn="ctr">
              <a:lnSpc>
                <a:spcPct val="120000"/>
              </a:lnSpc>
            </a:pPr>
            <a:r>
              <a:rPr lang="fr-FR" dirty="0">
                <a:solidFill>
                  <a:schemeClr val="tx1"/>
                </a:solidFill>
              </a:rPr>
              <a:t>Coordination par le marché</a:t>
            </a:r>
            <a:endParaRPr lang="fr-FR" dirty="0">
              <a:solidFill>
                <a:schemeClr val="tx1"/>
              </a:solidFill>
              <a:sym typeface="Wingdings" pitchFamily="2" charset="2"/>
            </a:endParaRPr>
          </a:p>
        </p:txBody>
      </p:sp>
      <p:cxnSp>
        <p:nvCxnSpPr>
          <p:cNvPr id="8" name="Connecteur en angle 7">
            <a:extLst>
              <a:ext uri="{FF2B5EF4-FFF2-40B4-BE49-F238E27FC236}">
                <a16:creationId xmlns:a16="http://schemas.microsoft.com/office/drawing/2014/main" id="{9686448D-5CA4-D343-9AE6-D9C1A2EB6606}"/>
              </a:ext>
            </a:extLst>
          </p:cNvPr>
          <p:cNvCxnSpPr>
            <a:cxnSpLocks/>
            <a:stCxn id="9" idx="3"/>
            <a:endCxn id="10" idx="1"/>
          </p:cNvCxnSpPr>
          <p:nvPr/>
        </p:nvCxnSpPr>
        <p:spPr>
          <a:xfrm flipV="1">
            <a:off x="5841395" y="2829706"/>
            <a:ext cx="1280167" cy="245319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ngle 16">
            <a:extLst>
              <a:ext uri="{FF2B5EF4-FFF2-40B4-BE49-F238E27FC236}">
                <a16:creationId xmlns:a16="http://schemas.microsoft.com/office/drawing/2014/main" id="{4C1BDC23-F92D-2843-BC49-9D8ADA71614E}"/>
              </a:ext>
            </a:extLst>
          </p:cNvPr>
          <p:cNvCxnSpPr>
            <a:cxnSpLocks/>
            <a:stCxn id="9" idx="3"/>
            <a:endCxn id="11" idx="1"/>
          </p:cNvCxnSpPr>
          <p:nvPr/>
        </p:nvCxnSpPr>
        <p:spPr>
          <a:xfrm flipV="1">
            <a:off x="5841395" y="3865318"/>
            <a:ext cx="1280167" cy="1417585"/>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en angle 20">
            <a:extLst>
              <a:ext uri="{FF2B5EF4-FFF2-40B4-BE49-F238E27FC236}">
                <a16:creationId xmlns:a16="http://schemas.microsoft.com/office/drawing/2014/main" id="{998E5A44-71BA-3447-BB20-8305DF80E428}"/>
              </a:ext>
            </a:extLst>
          </p:cNvPr>
          <p:cNvCxnSpPr>
            <a:cxnSpLocks/>
            <a:stCxn id="9" idx="3"/>
            <a:endCxn id="12" idx="1"/>
          </p:cNvCxnSpPr>
          <p:nvPr/>
        </p:nvCxnSpPr>
        <p:spPr>
          <a:xfrm flipV="1">
            <a:off x="5841395" y="4877435"/>
            <a:ext cx="1280167" cy="405468"/>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4">
            <a:extLst>
              <a:ext uri="{FF2B5EF4-FFF2-40B4-BE49-F238E27FC236}">
                <a16:creationId xmlns:a16="http://schemas.microsoft.com/office/drawing/2014/main" id="{D7775FEB-8E78-4446-930E-B27A8FF73F8A}"/>
              </a:ext>
            </a:extLst>
          </p:cNvPr>
          <p:cNvCxnSpPr>
            <a:cxnSpLocks/>
            <a:stCxn id="9" idx="3"/>
            <a:endCxn id="13" idx="1"/>
          </p:cNvCxnSpPr>
          <p:nvPr/>
        </p:nvCxnSpPr>
        <p:spPr>
          <a:xfrm>
            <a:off x="5841395" y="5282903"/>
            <a:ext cx="1280167" cy="606649"/>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12</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3"/>
            <a:ext cx="6624998" cy="3981236"/>
          </a:xfrm>
        </p:spPr>
        <p:txBody>
          <a:bodyPr>
            <a:normAutofit/>
          </a:bodyPr>
          <a:lstStyle/>
          <a:p>
            <a:pPr algn="just">
              <a:lnSpc>
                <a:spcPct val="110000"/>
              </a:lnSpc>
            </a:pPr>
            <a:r>
              <a:rPr lang="fr-FR" dirty="0"/>
              <a:t>Une </a:t>
            </a:r>
            <a:r>
              <a:rPr lang="fr-FR" b="1" dirty="0">
                <a:solidFill>
                  <a:srgbClr val="C00000"/>
                </a:solidFill>
              </a:rPr>
              <a:t>seconde approche</a:t>
            </a:r>
            <a:r>
              <a:rPr lang="fr-FR" dirty="0"/>
              <a:t> pour définir la monnaie : la monnaie est une </a:t>
            </a:r>
            <a:r>
              <a:rPr lang="fr-FR" b="1" dirty="0">
                <a:solidFill>
                  <a:schemeClr val="accent6"/>
                </a:solidFill>
              </a:rPr>
              <a:t>institution </a:t>
            </a:r>
            <a:r>
              <a:rPr lang="fr-FR" dirty="0"/>
              <a:t>!</a:t>
            </a:r>
          </a:p>
          <a:p>
            <a:pPr marL="400050" indent="-400050" algn="just">
              <a:lnSpc>
                <a:spcPct val="110000"/>
              </a:lnSpc>
              <a:buSzPct val="100000"/>
              <a:buFont typeface="+mj-lt"/>
              <a:buAutoNum type="romanUcPeriod" startAt="2"/>
            </a:pPr>
            <a:r>
              <a:rPr lang="fr-FR" dirty="0"/>
              <a:t>La monnaie est un </a:t>
            </a:r>
            <a:r>
              <a:rPr lang="fr-FR" b="1" dirty="0">
                <a:solidFill>
                  <a:schemeClr val="accent2"/>
                </a:solidFill>
              </a:rPr>
              <a:t>rapport social </a:t>
            </a:r>
            <a:r>
              <a:rPr lang="fr-FR" dirty="0">
                <a:solidFill>
                  <a:schemeClr val="tx1"/>
                </a:solidFill>
              </a:rPr>
              <a:t>qui rend possible la coordination des activités marchandes</a:t>
            </a:r>
          </a:p>
          <a:p>
            <a:pPr marL="400050" indent="-400050" algn="just">
              <a:lnSpc>
                <a:spcPct val="110000"/>
              </a:lnSpc>
              <a:buSzPct val="100000"/>
              <a:buFont typeface="+mj-lt"/>
              <a:buAutoNum type="romanUcPeriod" startAt="2"/>
            </a:pPr>
            <a:endParaRPr lang="fr-FR" dirty="0">
              <a:solidFill>
                <a:schemeClr val="tx1"/>
              </a:solidFill>
            </a:endParaRPr>
          </a:p>
          <a:p>
            <a:pPr algn="just">
              <a:lnSpc>
                <a:spcPct val="110000"/>
              </a:lnSpc>
            </a:pPr>
            <a:r>
              <a:rPr lang="fr-FR" dirty="0"/>
              <a:t>Marché comme mode principal de coordination des activités économiques </a:t>
            </a:r>
            <a:r>
              <a:rPr lang="fr-FR" dirty="0">
                <a:sym typeface="Wingdings" pitchFamily="2" charset="2"/>
              </a:rPr>
              <a:t> </a:t>
            </a:r>
            <a:r>
              <a:rPr lang="fr-FR" dirty="0"/>
              <a:t>fragmentation de la société</a:t>
            </a:r>
          </a:p>
          <a:p>
            <a:pPr marL="0" indent="0" algn="just">
              <a:lnSpc>
                <a:spcPct val="110000"/>
              </a:lnSpc>
              <a:buNone/>
            </a:pPr>
            <a:endParaRPr lang="fr-FR" dirty="0"/>
          </a:p>
          <a:p>
            <a:pPr algn="just">
              <a:lnSpc>
                <a:spcPct val="110000"/>
              </a:lnSpc>
            </a:pPr>
            <a:r>
              <a:rPr lang="fr-FR" dirty="0"/>
              <a:t>Nécessité d’un </a:t>
            </a:r>
            <a:r>
              <a:rPr lang="fr-FR" b="1" dirty="0">
                <a:solidFill>
                  <a:schemeClr val="accent2"/>
                </a:solidFill>
              </a:rPr>
              <a:t>dispositif institutionnel de socialisation des travaux privés</a:t>
            </a:r>
          </a:p>
        </p:txBody>
      </p:sp>
      <p:pic>
        <p:nvPicPr>
          <p:cNvPr id="15" name="Picture 2" descr="Résultat de recherche d'images pour &quot;karl marx&quot;">
            <a:extLst>
              <a:ext uri="{FF2B5EF4-FFF2-40B4-BE49-F238E27FC236}">
                <a16:creationId xmlns:a16="http://schemas.microsoft.com/office/drawing/2014/main" id="{328872CB-D790-6A44-B957-AC7A466667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2161" y="2318790"/>
            <a:ext cx="1463459" cy="188054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15A4F545-DEFF-DB4C-A131-2E1D2E4CA84E}"/>
              </a:ext>
            </a:extLst>
          </p:cNvPr>
          <p:cNvSpPr txBox="1"/>
          <p:nvPr/>
        </p:nvSpPr>
        <p:spPr>
          <a:xfrm>
            <a:off x="7856356" y="4199335"/>
            <a:ext cx="1359264" cy="523220"/>
          </a:xfrm>
          <a:prstGeom prst="rect">
            <a:avLst/>
          </a:prstGeom>
          <a:noFill/>
        </p:spPr>
        <p:txBody>
          <a:bodyPr wrap="square" rtlCol="0">
            <a:spAutoFit/>
          </a:bodyPr>
          <a:lstStyle/>
          <a:p>
            <a:pPr algn="r"/>
            <a:r>
              <a:rPr lang="fr-FR" sz="1400" dirty="0"/>
              <a:t>Karl Marx</a:t>
            </a:r>
          </a:p>
          <a:p>
            <a:pPr algn="r"/>
            <a:r>
              <a:rPr lang="fr-FR" sz="1400" dirty="0"/>
              <a:t>(1818-1883)</a:t>
            </a:r>
          </a:p>
        </p:txBody>
      </p:sp>
      <p:pic>
        <p:nvPicPr>
          <p:cNvPr id="18" name="Picture 4" descr="Résultat de recherche d'images pour &quot;karl marx le capital&quot;">
            <a:extLst>
              <a:ext uri="{FF2B5EF4-FFF2-40B4-BE49-F238E27FC236}">
                <a16:creationId xmlns:a16="http://schemas.microsoft.com/office/drawing/2014/main" id="{B84E7E93-364B-E04E-8887-A08744561A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44355" y="2318790"/>
            <a:ext cx="2016369" cy="3403633"/>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EF639A3-C5A0-7E4E-BFA1-D909CF967336}"/>
              </a:ext>
            </a:extLst>
          </p:cNvPr>
          <p:cNvSpPr txBox="1"/>
          <p:nvPr/>
        </p:nvSpPr>
        <p:spPr>
          <a:xfrm>
            <a:off x="9344355" y="5722423"/>
            <a:ext cx="2016369" cy="307777"/>
          </a:xfrm>
          <a:prstGeom prst="rect">
            <a:avLst/>
          </a:prstGeom>
          <a:noFill/>
        </p:spPr>
        <p:txBody>
          <a:bodyPr wrap="square" rtlCol="0">
            <a:spAutoFit/>
          </a:bodyPr>
          <a:lstStyle/>
          <a:p>
            <a:pPr algn="r"/>
            <a:r>
              <a:rPr lang="fr-FR" sz="1400" dirty="0"/>
              <a:t>Le Capital, 1867</a:t>
            </a:r>
          </a:p>
        </p:txBody>
      </p:sp>
    </p:spTree>
    <p:extLst>
      <p:ext uri="{BB962C8B-B14F-4D97-AF65-F5344CB8AC3E}">
        <p14:creationId xmlns:p14="http://schemas.microsoft.com/office/powerpoint/2010/main" val="20850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dissolve">
                                      <p:cBhvr>
                                        <p:cTn id="7" dur="500"/>
                                        <p:tgtEl>
                                          <p:spTgt spid="7">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dissolve">
                                      <p:cBhvr>
                                        <p:cTn id="10" dur="500"/>
                                        <p:tgtEl>
                                          <p:spTgt spid="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13</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3"/>
            <a:ext cx="6072955" cy="3981236"/>
          </a:xfrm>
        </p:spPr>
        <p:txBody>
          <a:bodyPr>
            <a:normAutofit/>
          </a:bodyPr>
          <a:lstStyle/>
          <a:p>
            <a:pPr algn="just">
              <a:lnSpc>
                <a:spcPct val="110000"/>
              </a:lnSpc>
            </a:pPr>
            <a:r>
              <a:rPr lang="fr-FR" dirty="0"/>
              <a:t>Une </a:t>
            </a:r>
            <a:r>
              <a:rPr lang="fr-FR" b="1" dirty="0">
                <a:solidFill>
                  <a:srgbClr val="C00000"/>
                </a:solidFill>
              </a:rPr>
              <a:t>seconde approche </a:t>
            </a:r>
            <a:r>
              <a:rPr lang="fr-FR" dirty="0"/>
              <a:t>pour définir la monnaie : la monnaie est une </a:t>
            </a:r>
            <a:r>
              <a:rPr lang="fr-FR" b="1" dirty="0">
                <a:solidFill>
                  <a:schemeClr val="accent6"/>
                </a:solidFill>
              </a:rPr>
              <a:t>institution </a:t>
            </a:r>
            <a:r>
              <a:rPr lang="fr-FR" dirty="0"/>
              <a:t>!</a:t>
            </a:r>
          </a:p>
          <a:p>
            <a:pPr marL="400050" indent="-400050" algn="just">
              <a:lnSpc>
                <a:spcPct val="110000"/>
              </a:lnSpc>
              <a:buSzPct val="100000"/>
              <a:buFont typeface="+mj-lt"/>
              <a:buAutoNum type="romanUcPeriod" startAt="2"/>
            </a:pPr>
            <a:r>
              <a:rPr lang="fr-FR" dirty="0"/>
              <a:t>La monnaie est un </a:t>
            </a:r>
            <a:r>
              <a:rPr lang="fr-FR" b="1" dirty="0">
                <a:solidFill>
                  <a:schemeClr val="accent2"/>
                </a:solidFill>
              </a:rPr>
              <a:t>rapport social </a:t>
            </a:r>
            <a:r>
              <a:rPr lang="fr-FR" dirty="0">
                <a:solidFill>
                  <a:schemeClr val="tx1"/>
                </a:solidFill>
              </a:rPr>
              <a:t>qui rend possible la coordination des activités marchandes</a:t>
            </a:r>
          </a:p>
          <a:p>
            <a:pPr marL="400050" indent="-400050" algn="just">
              <a:lnSpc>
                <a:spcPct val="110000"/>
              </a:lnSpc>
              <a:buSzPct val="100000"/>
              <a:buFont typeface="+mj-lt"/>
              <a:buAutoNum type="romanUcPeriod" startAt="2"/>
            </a:pPr>
            <a:endParaRPr lang="fr-FR" dirty="0">
              <a:solidFill>
                <a:schemeClr val="tx1"/>
              </a:solidFill>
            </a:endParaRPr>
          </a:p>
          <a:p>
            <a:pPr algn="just">
              <a:lnSpc>
                <a:spcPct val="110000"/>
              </a:lnSpc>
            </a:pPr>
            <a:r>
              <a:rPr lang="fr-FR" dirty="0"/>
              <a:t>La monnaie n’est pas réductible à un actif (actif physique ou métal précieux) auquel on attribuerait des fonctions singulières</a:t>
            </a:r>
          </a:p>
          <a:p>
            <a:pPr algn="just">
              <a:lnSpc>
                <a:spcPct val="110000"/>
              </a:lnSpc>
            </a:pPr>
            <a:r>
              <a:rPr lang="fr-FR" dirty="0"/>
              <a:t>La monnaie est la </a:t>
            </a:r>
            <a:r>
              <a:rPr lang="fr-FR" b="1" dirty="0"/>
              <a:t>réponse institutionnelle à la fragmentation que produit l’échange marchand</a:t>
            </a:r>
          </a:p>
        </p:txBody>
      </p:sp>
      <p:pic>
        <p:nvPicPr>
          <p:cNvPr id="10" name="Image 9">
            <a:extLst>
              <a:ext uri="{FF2B5EF4-FFF2-40B4-BE49-F238E27FC236}">
                <a16:creationId xmlns:a16="http://schemas.microsoft.com/office/drawing/2014/main" id="{4330693E-17B5-FD46-B53B-8B0125925F7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7190" y="2410603"/>
            <a:ext cx="1253161" cy="16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3">
            <a:extLst>
              <a:ext uri="{FF2B5EF4-FFF2-40B4-BE49-F238E27FC236}">
                <a16:creationId xmlns:a16="http://schemas.microsoft.com/office/drawing/2014/main" id="{27391111-799B-924C-876D-2580BD16DAD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3207" y="2410603"/>
            <a:ext cx="1451576" cy="1146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Résultat de recherche d'images pour &quot;la monnaie souveraine&quot;">
            <a:extLst>
              <a:ext uri="{FF2B5EF4-FFF2-40B4-BE49-F238E27FC236}">
                <a16:creationId xmlns:a16="http://schemas.microsoft.com/office/drawing/2014/main" id="{B7D43BB4-E6CA-BF4F-A641-1418A48598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49433" y="2410603"/>
            <a:ext cx="1303107" cy="20515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a:extLst>
              <a:ext uri="{FF2B5EF4-FFF2-40B4-BE49-F238E27FC236}">
                <a16:creationId xmlns:a16="http://schemas.microsoft.com/office/drawing/2014/main" id="{7B64BC6F-DC38-4B44-9CB8-9DF33E3F4A23}"/>
              </a:ext>
            </a:extLst>
          </p:cNvPr>
          <p:cNvSpPr/>
          <p:nvPr/>
        </p:nvSpPr>
        <p:spPr>
          <a:xfrm>
            <a:off x="7268066" y="4904264"/>
            <a:ext cx="4383464" cy="1055803"/>
          </a:xfrm>
          <a:prstGeom prst="roundRect">
            <a:avLst>
              <a:gd name="adj" fmla="val 11310"/>
            </a:avLst>
          </a:prstGeom>
        </p:spPr>
        <p:style>
          <a:lnRef idx="2">
            <a:schemeClr val="accent1">
              <a:shade val="50000"/>
            </a:schemeClr>
          </a:lnRef>
          <a:fillRef idx="1">
            <a:schemeClr val="accent1"/>
          </a:fillRef>
          <a:effectRef idx="0">
            <a:schemeClr val="accent1"/>
          </a:effectRef>
          <a:fontRef idx="minor">
            <a:schemeClr val="lt1"/>
          </a:fontRef>
        </p:style>
        <p:txBody>
          <a:bodyPr lIns="90000" rtlCol="0" anchor="ctr">
            <a:normAutofit fontScale="85000" lnSpcReduction="20000"/>
          </a:bodyPr>
          <a:lstStyle/>
          <a:p>
            <a:pPr algn="ctr">
              <a:lnSpc>
                <a:spcPct val="110000"/>
              </a:lnSpc>
              <a:spcBef>
                <a:spcPts val="300"/>
              </a:spcBef>
            </a:pPr>
            <a:r>
              <a:rPr lang="fr-FR" dirty="0"/>
              <a:t>« </a:t>
            </a:r>
            <a:r>
              <a:rPr lang="fr-FR" i="1" dirty="0"/>
              <a:t>Dans l’ordre économique, la monnaie est l’instrument de conversion de l’individuel en collectif et du privé en social</a:t>
            </a:r>
            <a:r>
              <a:rPr lang="fr-FR" dirty="0"/>
              <a:t> »</a:t>
            </a:r>
          </a:p>
          <a:p>
            <a:pPr algn="ctr">
              <a:lnSpc>
                <a:spcPct val="110000"/>
              </a:lnSpc>
              <a:spcBef>
                <a:spcPts val="300"/>
              </a:spcBef>
            </a:pPr>
            <a:r>
              <a:rPr lang="fr-FR" dirty="0"/>
              <a:t>(Aglietta, </a:t>
            </a:r>
            <a:r>
              <a:rPr lang="fr-FR" dirty="0" err="1"/>
              <a:t>Orléan</a:t>
            </a:r>
            <a:r>
              <a:rPr lang="fr-FR" dirty="0"/>
              <a:t>, 1998)</a:t>
            </a:r>
          </a:p>
        </p:txBody>
      </p:sp>
    </p:spTree>
    <p:extLst>
      <p:ext uri="{BB962C8B-B14F-4D97-AF65-F5344CB8AC3E}">
        <p14:creationId xmlns:p14="http://schemas.microsoft.com/office/powerpoint/2010/main" val="25588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dissolve">
                                      <p:cBhvr>
                                        <p:cTn id="7" dur="500"/>
                                        <p:tgtEl>
                                          <p:spTgt spid="7">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dissolv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14</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2"/>
            <a:ext cx="6054294" cy="2152573"/>
          </a:xfrm>
        </p:spPr>
        <p:txBody>
          <a:bodyPr>
            <a:normAutofit/>
          </a:bodyPr>
          <a:lstStyle/>
          <a:p>
            <a:pPr algn="just">
              <a:lnSpc>
                <a:spcPct val="110000"/>
              </a:lnSpc>
            </a:pPr>
            <a:r>
              <a:rPr lang="fr-FR" dirty="0"/>
              <a:t>Une </a:t>
            </a:r>
            <a:r>
              <a:rPr lang="fr-FR" b="1" dirty="0">
                <a:solidFill>
                  <a:srgbClr val="C00000"/>
                </a:solidFill>
              </a:rPr>
              <a:t>seconde approche </a:t>
            </a:r>
            <a:r>
              <a:rPr lang="fr-FR" dirty="0"/>
              <a:t>pour définir la monnaie : la monnaie est une </a:t>
            </a:r>
            <a:r>
              <a:rPr lang="fr-FR" b="1" dirty="0">
                <a:solidFill>
                  <a:schemeClr val="accent6"/>
                </a:solidFill>
              </a:rPr>
              <a:t>institution </a:t>
            </a:r>
            <a:r>
              <a:rPr lang="fr-FR" dirty="0"/>
              <a:t>!</a:t>
            </a:r>
          </a:p>
          <a:p>
            <a:pPr marL="400050" indent="-400050" algn="just">
              <a:lnSpc>
                <a:spcPct val="110000"/>
              </a:lnSpc>
              <a:buSzPct val="100000"/>
              <a:buFont typeface="+mj-lt"/>
              <a:buAutoNum type="romanUcPeriod" startAt="2"/>
            </a:pPr>
            <a:r>
              <a:rPr lang="fr-FR" dirty="0"/>
              <a:t>La monnaie est un </a:t>
            </a:r>
            <a:r>
              <a:rPr lang="fr-FR" b="1" dirty="0">
                <a:solidFill>
                  <a:schemeClr val="accent2"/>
                </a:solidFill>
              </a:rPr>
              <a:t>rapport social </a:t>
            </a:r>
            <a:r>
              <a:rPr lang="fr-FR" dirty="0">
                <a:solidFill>
                  <a:schemeClr val="tx1"/>
                </a:solidFill>
              </a:rPr>
              <a:t>qui rend possible la coordination des activités marchandes</a:t>
            </a:r>
          </a:p>
        </p:txBody>
      </p:sp>
      <p:sp>
        <p:nvSpPr>
          <p:cNvPr id="14" name="Rectangle à coins arrondis 13">
            <a:extLst>
              <a:ext uri="{FF2B5EF4-FFF2-40B4-BE49-F238E27FC236}">
                <a16:creationId xmlns:a16="http://schemas.microsoft.com/office/drawing/2014/main" id="{96E1FAE8-1011-F943-9900-B38CD5E3278B}"/>
              </a:ext>
            </a:extLst>
          </p:cNvPr>
          <p:cNvSpPr/>
          <p:nvPr/>
        </p:nvSpPr>
        <p:spPr>
          <a:xfrm>
            <a:off x="2416258" y="5067268"/>
            <a:ext cx="4009293" cy="1008185"/>
          </a:xfrm>
          <a:prstGeom prst="roundRect">
            <a:avLst>
              <a:gd name="adj" fmla="val 116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Trois enseignements de la monnaie comme rapport social</a:t>
            </a:r>
          </a:p>
        </p:txBody>
      </p:sp>
      <p:sp>
        <p:nvSpPr>
          <p:cNvPr id="15" name="Rectangle avec coin diagonal arrondi 14">
            <a:extLst>
              <a:ext uri="{FF2B5EF4-FFF2-40B4-BE49-F238E27FC236}">
                <a16:creationId xmlns:a16="http://schemas.microsoft.com/office/drawing/2014/main" id="{170E442F-5756-B640-8DF1-0A9CAEFDAA8B}"/>
              </a:ext>
            </a:extLst>
          </p:cNvPr>
          <p:cNvSpPr/>
          <p:nvPr/>
        </p:nvSpPr>
        <p:spPr>
          <a:xfrm>
            <a:off x="7379744" y="2805441"/>
            <a:ext cx="4271126" cy="1008185"/>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normAutofit fontScale="92500" lnSpcReduction="10000"/>
          </a:bodyPr>
          <a:lstStyle/>
          <a:p>
            <a:pPr algn="ctr">
              <a:lnSpc>
                <a:spcPct val="110000"/>
              </a:lnSpc>
            </a:pPr>
            <a:r>
              <a:rPr lang="fr-FR" dirty="0"/>
              <a:t>La monnaie n’est pas une substance, mais une </a:t>
            </a:r>
            <a:r>
              <a:rPr lang="fr-FR" b="1" dirty="0"/>
              <a:t>relation fondée sur un ensemble de règles</a:t>
            </a:r>
          </a:p>
        </p:txBody>
      </p:sp>
      <p:sp>
        <p:nvSpPr>
          <p:cNvPr id="16" name="Rectangle avec coin diagonal arrondi 15">
            <a:extLst>
              <a:ext uri="{FF2B5EF4-FFF2-40B4-BE49-F238E27FC236}">
                <a16:creationId xmlns:a16="http://schemas.microsoft.com/office/drawing/2014/main" id="{7AD19645-68FA-4B45-BB62-8A9CF7D73F55}"/>
              </a:ext>
            </a:extLst>
          </p:cNvPr>
          <p:cNvSpPr/>
          <p:nvPr/>
        </p:nvSpPr>
        <p:spPr>
          <a:xfrm>
            <a:off x="7379745" y="3936355"/>
            <a:ext cx="4271126" cy="1008185"/>
          </a:xfrm>
          <a:prstGeom prst="round2DiagRect">
            <a:avLst>
              <a:gd name="adj1" fmla="val 9198"/>
              <a:gd name="adj2" fmla="val 0"/>
            </a:avLst>
          </a:prstGeom>
        </p:spPr>
        <p:style>
          <a:lnRef idx="2">
            <a:schemeClr val="accent4"/>
          </a:lnRef>
          <a:fillRef idx="1">
            <a:schemeClr val="lt1"/>
          </a:fillRef>
          <a:effectRef idx="0">
            <a:schemeClr val="accent4"/>
          </a:effectRef>
          <a:fontRef idx="minor">
            <a:schemeClr val="dk1"/>
          </a:fontRef>
        </p:style>
        <p:txBody>
          <a:bodyPr rtlCol="0" anchor="ctr">
            <a:normAutofit fontScale="85000" lnSpcReduction="10000"/>
          </a:bodyPr>
          <a:lstStyle/>
          <a:p>
            <a:pPr algn="ctr">
              <a:lnSpc>
                <a:spcPct val="120000"/>
              </a:lnSpc>
            </a:pPr>
            <a:r>
              <a:rPr lang="fr-FR" dirty="0"/>
              <a:t>Une économie marchande dépourvue de monnaie ne peut exister : </a:t>
            </a:r>
            <a:r>
              <a:rPr lang="fr-FR" b="1" dirty="0"/>
              <a:t>la monnaie rend possible le marché</a:t>
            </a:r>
          </a:p>
        </p:txBody>
      </p:sp>
      <p:sp>
        <p:nvSpPr>
          <p:cNvPr id="17" name="Rectangle avec coin diagonal arrondi 16">
            <a:extLst>
              <a:ext uri="{FF2B5EF4-FFF2-40B4-BE49-F238E27FC236}">
                <a16:creationId xmlns:a16="http://schemas.microsoft.com/office/drawing/2014/main" id="{4328E347-7D74-A34C-9F0F-6865DB7CCE1A}"/>
              </a:ext>
            </a:extLst>
          </p:cNvPr>
          <p:cNvSpPr/>
          <p:nvPr/>
        </p:nvSpPr>
        <p:spPr>
          <a:xfrm>
            <a:off x="7379745" y="5067269"/>
            <a:ext cx="4271125" cy="1008185"/>
          </a:xfrm>
          <a:prstGeom prst="round2DiagRect">
            <a:avLst>
              <a:gd name="adj1" fmla="val 10265"/>
              <a:gd name="adj2" fmla="val 0"/>
            </a:avLst>
          </a:prstGeom>
        </p:spPr>
        <p:style>
          <a:lnRef idx="2">
            <a:schemeClr val="accent4"/>
          </a:lnRef>
          <a:fillRef idx="1">
            <a:schemeClr val="lt1"/>
          </a:fillRef>
          <a:effectRef idx="0">
            <a:schemeClr val="accent4"/>
          </a:effectRef>
          <a:fontRef idx="minor">
            <a:schemeClr val="dk1"/>
          </a:fontRef>
        </p:style>
        <p:txBody>
          <a:bodyPr rtlCol="0" anchor="ctr">
            <a:normAutofit fontScale="77500" lnSpcReduction="20000"/>
          </a:bodyPr>
          <a:lstStyle/>
          <a:p>
            <a:pPr algn="ctr">
              <a:lnSpc>
                <a:spcPct val="120000"/>
              </a:lnSpc>
            </a:pPr>
            <a:r>
              <a:rPr lang="fr-FR" dirty="0"/>
              <a:t>Les </a:t>
            </a:r>
            <a:r>
              <a:rPr lang="fr-FR" b="1" dirty="0"/>
              <a:t>économies non marchandes sont dépourvues de monnaie </a:t>
            </a:r>
            <a:r>
              <a:rPr lang="fr-FR" dirty="0"/>
              <a:t>: elles coordonnent sur d’autres dispositifs les activités économiques</a:t>
            </a:r>
          </a:p>
        </p:txBody>
      </p:sp>
      <p:cxnSp>
        <p:nvCxnSpPr>
          <p:cNvPr id="18" name="Connecteur en angle 17">
            <a:extLst>
              <a:ext uri="{FF2B5EF4-FFF2-40B4-BE49-F238E27FC236}">
                <a16:creationId xmlns:a16="http://schemas.microsoft.com/office/drawing/2014/main" id="{3C929175-C943-BC41-BFB3-4896767236F2}"/>
              </a:ext>
            </a:extLst>
          </p:cNvPr>
          <p:cNvCxnSpPr>
            <a:cxnSpLocks/>
            <a:stCxn id="14" idx="3"/>
            <a:endCxn id="15" idx="2"/>
          </p:cNvCxnSpPr>
          <p:nvPr/>
        </p:nvCxnSpPr>
        <p:spPr>
          <a:xfrm flipV="1">
            <a:off x="6425551" y="3309534"/>
            <a:ext cx="954193" cy="2261827"/>
          </a:xfrm>
          <a:prstGeom prst="bentConnector3">
            <a:avLst>
              <a:gd name="adj1" fmla="val 54509"/>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ngle 18">
            <a:extLst>
              <a:ext uri="{FF2B5EF4-FFF2-40B4-BE49-F238E27FC236}">
                <a16:creationId xmlns:a16="http://schemas.microsoft.com/office/drawing/2014/main" id="{A7FD7B66-E482-1B48-8E0C-867DABFB57E1}"/>
              </a:ext>
            </a:extLst>
          </p:cNvPr>
          <p:cNvCxnSpPr>
            <a:cxnSpLocks/>
            <a:stCxn id="14" idx="3"/>
            <a:endCxn id="17" idx="2"/>
          </p:cNvCxnSpPr>
          <p:nvPr/>
        </p:nvCxnSpPr>
        <p:spPr>
          <a:xfrm>
            <a:off x="6425551" y="5571361"/>
            <a:ext cx="954194" cy="1"/>
          </a:xfrm>
          <a:prstGeom prst="bentConnector3">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19">
            <a:extLst>
              <a:ext uri="{FF2B5EF4-FFF2-40B4-BE49-F238E27FC236}">
                <a16:creationId xmlns:a16="http://schemas.microsoft.com/office/drawing/2014/main" id="{E9FCB09E-0379-1145-A03C-F2C133795B61}"/>
              </a:ext>
            </a:extLst>
          </p:cNvPr>
          <p:cNvCxnSpPr>
            <a:cxnSpLocks/>
            <a:stCxn id="14" idx="3"/>
            <a:endCxn id="16" idx="2"/>
          </p:cNvCxnSpPr>
          <p:nvPr/>
        </p:nvCxnSpPr>
        <p:spPr>
          <a:xfrm flipV="1">
            <a:off x="6425551" y="4440448"/>
            <a:ext cx="954194" cy="1130913"/>
          </a:xfrm>
          <a:prstGeom prst="bentConnector3">
            <a:avLst>
              <a:gd name="adj1" fmla="val 54509"/>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15</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2"/>
            <a:ext cx="5864440" cy="3775594"/>
          </a:xfrm>
        </p:spPr>
        <p:txBody>
          <a:bodyPr>
            <a:normAutofit fontScale="92500"/>
          </a:bodyPr>
          <a:lstStyle/>
          <a:p>
            <a:pPr algn="just">
              <a:lnSpc>
                <a:spcPct val="110000"/>
              </a:lnSpc>
            </a:pPr>
            <a:r>
              <a:rPr lang="fr-FR" dirty="0"/>
              <a:t>Une </a:t>
            </a:r>
            <a:r>
              <a:rPr lang="fr-FR" b="1" dirty="0">
                <a:solidFill>
                  <a:srgbClr val="C00000"/>
                </a:solidFill>
              </a:rPr>
              <a:t>seconde approche </a:t>
            </a:r>
            <a:r>
              <a:rPr lang="fr-FR" dirty="0"/>
              <a:t>pour définir la monnaie : la monnaie est une </a:t>
            </a:r>
            <a:r>
              <a:rPr lang="fr-FR" b="1" dirty="0">
                <a:solidFill>
                  <a:schemeClr val="accent6"/>
                </a:solidFill>
              </a:rPr>
              <a:t>institution </a:t>
            </a:r>
            <a:r>
              <a:rPr lang="fr-FR" dirty="0"/>
              <a:t>!</a:t>
            </a:r>
          </a:p>
          <a:p>
            <a:pPr marL="400050" indent="-400050" algn="just">
              <a:lnSpc>
                <a:spcPct val="110000"/>
              </a:lnSpc>
              <a:buSzPct val="100000"/>
              <a:buFont typeface="+mj-lt"/>
              <a:buAutoNum type="romanUcPeriod" startAt="3"/>
            </a:pPr>
            <a:r>
              <a:rPr lang="fr-FR" dirty="0"/>
              <a:t>La monnaie : une institution </a:t>
            </a:r>
            <a:r>
              <a:rPr lang="fr-FR" b="1" dirty="0">
                <a:solidFill>
                  <a:schemeClr val="accent2"/>
                </a:solidFill>
              </a:rPr>
              <a:t>ambivalente</a:t>
            </a:r>
            <a:r>
              <a:rPr lang="fr-FR" dirty="0"/>
              <a:t>…</a:t>
            </a:r>
          </a:p>
          <a:p>
            <a:pPr marL="400050" indent="-400050" algn="just">
              <a:lnSpc>
                <a:spcPct val="110000"/>
              </a:lnSpc>
              <a:buSzPct val="100000"/>
              <a:buFont typeface="+mj-lt"/>
              <a:buAutoNum type="romanUcPeriod" startAt="3"/>
            </a:pPr>
            <a:endParaRPr lang="fr-FR" dirty="0">
              <a:solidFill>
                <a:schemeClr val="tx1"/>
              </a:solidFill>
            </a:endParaRPr>
          </a:p>
          <a:p>
            <a:pPr algn="just">
              <a:lnSpc>
                <a:spcPct val="120000"/>
              </a:lnSpc>
              <a:buFont typeface="+mj-lt"/>
              <a:buAutoNum type="alphaLcParenR"/>
            </a:pPr>
            <a:r>
              <a:rPr lang="fr-FR" b="1" dirty="0"/>
              <a:t>La monnaie produit une violence symbolique et physique </a:t>
            </a:r>
            <a:r>
              <a:rPr lang="fr-FR" dirty="0"/>
              <a:t>: elle légitime les hiérarchies dans l’ordre social tout en canalisant cette violence</a:t>
            </a:r>
          </a:p>
          <a:p>
            <a:pPr algn="just">
              <a:lnSpc>
                <a:spcPct val="120000"/>
              </a:lnSpc>
              <a:buFont typeface="+mj-lt"/>
              <a:buAutoNum type="alphaLcParenR"/>
            </a:pPr>
            <a:r>
              <a:rPr lang="fr-FR" b="1" dirty="0"/>
              <a:t>La monnaie garantit le caractère décentralisé des décisions</a:t>
            </a:r>
            <a:r>
              <a:rPr lang="fr-FR" dirty="0"/>
              <a:t>, la liberté des contractants et l’équité requise pour le transfert des droits de propriété</a:t>
            </a:r>
          </a:p>
          <a:p>
            <a:pPr algn="just">
              <a:lnSpc>
                <a:spcPct val="110000"/>
              </a:lnSpc>
              <a:buSzPct val="100000"/>
            </a:pPr>
            <a:endParaRPr lang="fr-FR" dirty="0">
              <a:solidFill>
                <a:schemeClr val="tx1"/>
              </a:solidFill>
            </a:endParaRPr>
          </a:p>
        </p:txBody>
      </p:sp>
      <p:sp>
        <p:nvSpPr>
          <p:cNvPr id="11" name="Rectangle à coins arrondis 10">
            <a:extLst>
              <a:ext uri="{FF2B5EF4-FFF2-40B4-BE49-F238E27FC236}">
                <a16:creationId xmlns:a16="http://schemas.microsoft.com/office/drawing/2014/main" id="{39A63C51-0A56-E542-839A-7FF67C79B414}"/>
              </a:ext>
            </a:extLst>
          </p:cNvPr>
          <p:cNvSpPr/>
          <p:nvPr/>
        </p:nvSpPr>
        <p:spPr>
          <a:xfrm>
            <a:off x="6807077" y="2410602"/>
            <a:ext cx="4826524" cy="1055803"/>
          </a:xfrm>
          <a:prstGeom prst="roundRect">
            <a:avLst>
              <a:gd name="adj" fmla="val 11310"/>
            </a:avLst>
          </a:prstGeom>
        </p:spPr>
        <p:style>
          <a:lnRef idx="2">
            <a:schemeClr val="accent1">
              <a:shade val="50000"/>
            </a:schemeClr>
          </a:lnRef>
          <a:fillRef idx="1">
            <a:schemeClr val="accent1"/>
          </a:fillRef>
          <a:effectRef idx="0">
            <a:schemeClr val="accent1"/>
          </a:effectRef>
          <a:fontRef idx="minor">
            <a:schemeClr val="lt1"/>
          </a:fontRef>
        </p:style>
        <p:txBody>
          <a:bodyPr lIns="90000" rtlCol="0" anchor="ctr">
            <a:normAutofit fontScale="70000" lnSpcReduction="20000"/>
          </a:bodyPr>
          <a:lstStyle/>
          <a:p>
            <a:pPr algn="ctr">
              <a:lnSpc>
                <a:spcPct val="120000"/>
              </a:lnSpc>
              <a:spcBef>
                <a:spcPts val="50"/>
              </a:spcBef>
            </a:pPr>
            <a:r>
              <a:rPr lang="fr-FR" dirty="0"/>
              <a:t>« </a:t>
            </a:r>
            <a:r>
              <a:rPr lang="fr-FR" i="1" dirty="0"/>
              <a:t>La monnaie est un lien social à double face : celle de la nécessité et de l’obligation d’un côté, celle de l’ouverture à l’échange et de la confiance de l’autre</a:t>
            </a:r>
            <a:r>
              <a:rPr lang="fr-FR" dirty="0"/>
              <a:t> »</a:t>
            </a:r>
          </a:p>
          <a:p>
            <a:pPr algn="ctr">
              <a:lnSpc>
                <a:spcPct val="120000"/>
              </a:lnSpc>
              <a:spcBef>
                <a:spcPts val="50"/>
              </a:spcBef>
            </a:pPr>
            <a:r>
              <a:rPr lang="fr-FR" dirty="0"/>
              <a:t>(Aglietta, </a:t>
            </a:r>
            <a:r>
              <a:rPr lang="fr-FR" dirty="0" err="1"/>
              <a:t>Orléan</a:t>
            </a:r>
            <a:r>
              <a:rPr lang="fr-FR" dirty="0"/>
              <a:t>, 1998)</a:t>
            </a:r>
          </a:p>
        </p:txBody>
      </p:sp>
      <p:pic>
        <p:nvPicPr>
          <p:cNvPr id="3074" name="Picture 2" descr="Résultat de recherche d'images pour &quot;euros liasse&quot;">
            <a:extLst>
              <a:ext uri="{FF2B5EF4-FFF2-40B4-BE49-F238E27FC236}">
                <a16:creationId xmlns:a16="http://schemas.microsoft.com/office/drawing/2014/main" id="{1E330B22-6391-3C4B-BB73-EF8F39C8E7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113178">
            <a:off x="7295168" y="3906688"/>
            <a:ext cx="3850340" cy="228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1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dissolve">
                                      <p:cBhvr>
                                        <p:cTn id="7" dur="500"/>
                                        <p:tgtEl>
                                          <p:spTgt spid="7">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dissolv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dissolv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16</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2"/>
            <a:ext cx="5864440" cy="3775594"/>
          </a:xfrm>
        </p:spPr>
        <p:txBody>
          <a:bodyPr>
            <a:normAutofit/>
          </a:bodyPr>
          <a:lstStyle/>
          <a:p>
            <a:pPr algn="just">
              <a:lnSpc>
                <a:spcPct val="110000"/>
              </a:lnSpc>
            </a:pPr>
            <a:r>
              <a:rPr lang="fr-FR" dirty="0"/>
              <a:t>Une </a:t>
            </a:r>
            <a:r>
              <a:rPr lang="fr-FR" b="1" dirty="0">
                <a:solidFill>
                  <a:srgbClr val="C00000"/>
                </a:solidFill>
              </a:rPr>
              <a:t>seconde approche </a:t>
            </a:r>
            <a:r>
              <a:rPr lang="fr-FR" dirty="0"/>
              <a:t>pour définir la monnaie : la monnaie est une </a:t>
            </a:r>
            <a:r>
              <a:rPr lang="fr-FR" b="1" dirty="0">
                <a:solidFill>
                  <a:schemeClr val="accent6"/>
                </a:solidFill>
              </a:rPr>
              <a:t>institution </a:t>
            </a:r>
            <a:r>
              <a:rPr lang="fr-FR" dirty="0"/>
              <a:t>!</a:t>
            </a:r>
          </a:p>
          <a:p>
            <a:pPr marL="400050" indent="-400050" algn="just">
              <a:lnSpc>
                <a:spcPct val="110000"/>
              </a:lnSpc>
              <a:buSzPct val="100000"/>
              <a:buFont typeface="+mj-lt"/>
              <a:buAutoNum type="romanUcPeriod" startAt="4"/>
            </a:pPr>
            <a:r>
              <a:rPr lang="fr-FR" dirty="0"/>
              <a:t>La monnaie : une institution ambivalente qui implique une </a:t>
            </a:r>
            <a:r>
              <a:rPr lang="fr-FR" b="1" dirty="0">
                <a:solidFill>
                  <a:schemeClr val="accent2"/>
                </a:solidFill>
              </a:rPr>
              <a:t>confiance</a:t>
            </a:r>
          </a:p>
          <a:p>
            <a:pPr marL="400050" indent="-400050" algn="just">
              <a:lnSpc>
                <a:spcPct val="110000"/>
              </a:lnSpc>
              <a:buSzPct val="100000"/>
              <a:buFont typeface="+mj-lt"/>
              <a:buAutoNum type="romanUcPeriod" startAt="4"/>
            </a:pPr>
            <a:endParaRPr lang="fr-FR" dirty="0">
              <a:solidFill>
                <a:schemeClr val="tx1"/>
              </a:solidFill>
            </a:endParaRPr>
          </a:p>
          <a:p>
            <a:pPr algn="just">
              <a:lnSpc>
                <a:spcPct val="120000"/>
              </a:lnSpc>
            </a:pPr>
            <a:r>
              <a:rPr lang="fr-FR" dirty="0"/>
              <a:t>La </a:t>
            </a:r>
            <a:r>
              <a:rPr lang="fr-FR" b="1" dirty="0"/>
              <a:t>confiance dans la monnaie </a:t>
            </a:r>
            <a:r>
              <a:rPr lang="fr-FR" dirty="0"/>
              <a:t>est une </a:t>
            </a:r>
            <a:r>
              <a:rPr lang="fr-FR" b="1" dirty="0">
                <a:solidFill>
                  <a:srgbClr val="C00000"/>
                </a:solidFill>
              </a:rPr>
              <a:t>convention</a:t>
            </a:r>
            <a:r>
              <a:rPr lang="fr-FR" dirty="0"/>
              <a:t> qui découle d’un construit social</a:t>
            </a:r>
          </a:p>
          <a:p>
            <a:pPr algn="just">
              <a:lnSpc>
                <a:spcPct val="120000"/>
              </a:lnSpc>
            </a:pPr>
            <a:r>
              <a:rPr lang="fr-FR" b="1" dirty="0"/>
              <a:t>Communauté des paiements </a:t>
            </a:r>
            <a:r>
              <a:rPr lang="fr-FR" b="1" dirty="0">
                <a:sym typeface="Wingdings" pitchFamily="2" charset="2"/>
              </a:rPr>
              <a:t></a:t>
            </a:r>
            <a:r>
              <a:rPr lang="fr-FR" dirty="0"/>
              <a:t> confiance possible par les liens qui se tissent entre les individus et les institutions</a:t>
            </a:r>
          </a:p>
        </p:txBody>
      </p:sp>
      <p:grpSp>
        <p:nvGrpSpPr>
          <p:cNvPr id="2" name="Groupe 1">
            <a:extLst>
              <a:ext uri="{FF2B5EF4-FFF2-40B4-BE49-F238E27FC236}">
                <a16:creationId xmlns:a16="http://schemas.microsoft.com/office/drawing/2014/main" id="{5C2C86CD-BDC9-A04F-8EDF-2D3E76B472F4}"/>
              </a:ext>
            </a:extLst>
          </p:cNvPr>
          <p:cNvGrpSpPr/>
          <p:nvPr/>
        </p:nvGrpSpPr>
        <p:grpSpPr>
          <a:xfrm>
            <a:off x="6755363" y="2547257"/>
            <a:ext cx="4938045" cy="3398496"/>
            <a:chOff x="6025661" y="2591776"/>
            <a:chExt cx="5826368" cy="3773855"/>
          </a:xfrm>
        </p:grpSpPr>
        <p:sp>
          <p:nvSpPr>
            <p:cNvPr id="11" name="Rectangle à coins arrondis 10">
              <a:extLst>
                <a:ext uri="{FF2B5EF4-FFF2-40B4-BE49-F238E27FC236}">
                  <a16:creationId xmlns:a16="http://schemas.microsoft.com/office/drawing/2014/main" id="{E8D40C8D-2122-EA4A-BC66-5A4AB67E98A9}"/>
                </a:ext>
              </a:extLst>
            </p:cNvPr>
            <p:cNvSpPr/>
            <p:nvPr/>
          </p:nvSpPr>
          <p:spPr>
            <a:xfrm>
              <a:off x="7747117" y="2591776"/>
              <a:ext cx="2280851" cy="678803"/>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90000" rtlCol="0" anchor="ctr">
              <a:normAutofit fontScale="55000" lnSpcReduction="20000"/>
            </a:bodyPr>
            <a:lstStyle/>
            <a:p>
              <a:pPr algn="ctr"/>
              <a:r>
                <a:rPr lang="fr-FR" sz="2200" dirty="0"/>
                <a:t>Quels fondements de la confiance dans la monnaie ?</a:t>
              </a:r>
            </a:p>
          </p:txBody>
        </p:sp>
        <p:sp>
          <p:nvSpPr>
            <p:cNvPr id="12" name="Arrondir un rectangle avec un coin diagonal 5">
              <a:extLst>
                <a:ext uri="{FF2B5EF4-FFF2-40B4-BE49-F238E27FC236}">
                  <a16:creationId xmlns:a16="http://schemas.microsoft.com/office/drawing/2014/main" id="{F1C5FFC8-3333-404A-9BC9-6CD8B4A5C65A}"/>
                </a:ext>
              </a:extLst>
            </p:cNvPr>
            <p:cNvSpPr/>
            <p:nvPr/>
          </p:nvSpPr>
          <p:spPr>
            <a:xfrm>
              <a:off x="6142963" y="5883395"/>
              <a:ext cx="2194314" cy="472860"/>
            </a:xfrm>
            <a:prstGeom prst="round2Diag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ormAutofit fontScale="47500" lnSpcReduction="20000"/>
            </a:bodyPr>
            <a:lstStyle/>
            <a:p>
              <a:pPr algn="ctr"/>
              <a:r>
                <a:rPr lang="fr-FR" sz="2200" b="1" dirty="0"/>
                <a:t>Contrainte métallique :</a:t>
              </a:r>
            </a:p>
            <a:p>
              <a:pPr algn="ctr"/>
              <a:r>
                <a:rPr lang="fr-FR" sz="2200" b="1" dirty="0"/>
                <a:t>Monnaie substance</a:t>
              </a:r>
            </a:p>
          </p:txBody>
        </p:sp>
        <p:sp>
          <p:nvSpPr>
            <p:cNvPr id="13" name="Arrondir un rectangle avec un coin diagonal 6">
              <a:extLst>
                <a:ext uri="{FF2B5EF4-FFF2-40B4-BE49-F238E27FC236}">
                  <a16:creationId xmlns:a16="http://schemas.microsoft.com/office/drawing/2014/main" id="{DB819892-8861-6448-B759-707FC9E013A6}"/>
                </a:ext>
              </a:extLst>
            </p:cNvPr>
            <p:cNvSpPr/>
            <p:nvPr/>
          </p:nvSpPr>
          <p:spPr>
            <a:xfrm>
              <a:off x="9657715" y="5892771"/>
              <a:ext cx="2194314" cy="472860"/>
            </a:xfrm>
            <a:prstGeom prst="round2Diag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ormAutofit fontScale="47500" lnSpcReduction="20000"/>
            </a:bodyPr>
            <a:lstStyle/>
            <a:p>
              <a:pPr algn="ctr"/>
              <a:r>
                <a:rPr lang="fr-FR" sz="2200" b="1" dirty="0"/>
                <a:t>Contrainte institutionnelle :</a:t>
              </a:r>
            </a:p>
            <a:p>
              <a:pPr algn="ctr"/>
              <a:r>
                <a:rPr lang="fr-FR" sz="2200" b="1" dirty="0"/>
                <a:t>Monnaie signe</a:t>
              </a:r>
            </a:p>
          </p:txBody>
        </p:sp>
        <p:sp>
          <p:nvSpPr>
            <p:cNvPr id="17" name="Arrondir un rectangle avec un coin diagonal 7">
              <a:extLst>
                <a:ext uri="{FF2B5EF4-FFF2-40B4-BE49-F238E27FC236}">
                  <a16:creationId xmlns:a16="http://schemas.microsoft.com/office/drawing/2014/main" id="{658B5697-BDF4-9248-AED6-B40166DF7634}"/>
                </a:ext>
              </a:extLst>
            </p:cNvPr>
            <p:cNvSpPr/>
            <p:nvPr/>
          </p:nvSpPr>
          <p:spPr>
            <a:xfrm>
              <a:off x="8184434" y="3588120"/>
              <a:ext cx="1406216" cy="453302"/>
            </a:xfrm>
            <a:prstGeom prst="round2DiagRect">
              <a:avLst/>
            </a:prstGeom>
            <a:ln/>
          </p:spPr>
          <p:style>
            <a:lnRef idx="2">
              <a:schemeClr val="accent2"/>
            </a:lnRef>
            <a:fillRef idx="1">
              <a:schemeClr val="lt1"/>
            </a:fillRef>
            <a:effectRef idx="0">
              <a:schemeClr val="accent2"/>
            </a:effectRef>
            <a:fontRef idx="minor">
              <a:schemeClr val="dk1"/>
            </a:fontRef>
          </p:style>
          <p:txBody>
            <a:bodyPr lIns="90000" rtlCol="0" anchor="ctr">
              <a:normAutofit fontScale="55000" lnSpcReduction="20000"/>
            </a:bodyPr>
            <a:lstStyle/>
            <a:p>
              <a:pPr algn="ctr"/>
              <a:r>
                <a:rPr lang="fr-FR" sz="2200" dirty="0"/>
                <a:t>Convention</a:t>
              </a:r>
            </a:p>
          </p:txBody>
        </p:sp>
        <p:sp>
          <p:nvSpPr>
            <p:cNvPr id="18" name="Arrondir un rectangle avec un coin diagonal 8">
              <a:extLst>
                <a:ext uri="{FF2B5EF4-FFF2-40B4-BE49-F238E27FC236}">
                  <a16:creationId xmlns:a16="http://schemas.microsoft.com/office/drawing/2014/main" id="{495C4D15-3556-6641-A3DE-4D588F8EF93C}"/>
                </a:ext>
              </a:extLst>
            </p:cNvPr>
            <p:cNvSpPr/>
            <p:nvPr/>
          </p:nvSpPr>
          <p:spPr>
            <a:xfrm>
              <a:off x="8018470" y="5139457"/>
              <a:ext cx="1721455" cy="338252"/>
            </a:xfrm>
            <a:prstGeom prst="round2DiagRect">
              <a:avLst/>
            </a:prstGeom>
            <a:ln/>
          </p:spPr>
          <p:style>
            <a:lnRef idx="2">
              <a:schemeClr val="accent2"/>
            </a:lnRef>
            <a:fillRef idx="1">
              <a:schemeClr val="lt1"/>
            </a:fillRef>
            <a:effectRef idx="0">
              <a:schemeClr val="accent2"/>
            </a:effectRef>
            <a:fontRef idx="minor">
              <a:schemeClr val="dk1"/>
            </a:fontRef>
          </p:style>
          <p:txBody>
            <a:bodyPr lIns="90000" rtlCol="0" anchor="ctr">
              <a:normAutofit fontScale="40000" lnSpcReduction="20000"/>
            </a:bodyPr>
            <a:lstStyle/>
            <a:p>
              <a:pPr algn="ctr"/>
              <a:r>
                <a:rPr lang="fr-FR" sz="2200" dirty="0"/>
                <a:t>Contrainte monétaire</a:t>
              </a:r>
            </a:p>
          </p:txBody>
        </p:sp>
        <p:sp>
          <p:nvSpPr>
            <p:cNvPr id="19" name="Rectangle à coins arrondis 18">
              <a:extLst>
                <a:ext uri="{FF2B5EF4-FFF2-40B4-BE49-F238E27FC236}">
                  <a16:creationId xmlns:a16="http://schemas.microsoft.com/office/drawing/2014/main" id="{8733371C-1E49-F74B-87B1-EC7607E47EDA}"/>
                </a:ext>
              </a:extLst>
            </p:cNvPr>
            <p:cNvSpPr/>
            <p:nvPr/>
          </p:nvSpPr>
          <p:spPr>
            <a:xfrm>
              <a:off x="6025661" y="4310066"/>
              <a:ext cx="1721456" cy="484672"/>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90000" rtlCol="0" anchor="ctr">
              <a:normAutofit fontScale="62500" lnSpcReduction="20000"/>
            </a:bodyPr>
            <a:lstStyle/>
            <a:p>
              <a:pPr algn="ctr"/>
              <a:r>
                <a:rPr lang="fr-FR" b="1" dirty="0"/>
                <a:t>Confiance méthodique</a:t>
              </a:r>
            </a:p>
          </p:txBody>
        </p:sp>
        <p:sp>
          <p:nvSpPr>
            <p:cNvPr id="20" name="Rectangle à coins arrondis 19">
              <a:extLst>
                <a:ext uri="{FF2B5EF4-FFF2-40B4-BE49-F238E27FC236}">
                  <a16:creationId xmlns:a16="http://schemas.microsoft.com/office/drawing/2014/main" id="{393A7C39-ED22-2C40-AF45-A3F76AD1CE4F}"/>
                </a:ext>
              </a:extLst>
            </p:cNvPr>
            <p:cNvSpPr/>
            <p:nvPr/>
          </p:nvSpPr>
          <p:spPr>
            <a:xfrm>
              <a:off x="8018469" y="4310065"/>
              <a:ext cx="1721456" cy="484671"/>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90000" rtlCol="0" anchor="ctr">
              <a:normAutofit fontScale="62500" lnSpcReduction="20000"/>
            </a:bodyPr>
            <a:lstStyle/>
            <a:p>
              <a:pPr algn="ctr"/>
              <a:r>
                <a:rPr lang="fr-FR" b="1" dirty="0"/>
                <a:t>Confiance hiérarchique</a:t>
              </a:r>
            </a:p>
          </p:txBody>
        </p:sp>
        <p:sp>
          <p:nvSpPr>
            <p:cNvPr id="21" name="Rectangle à coins arrondis 20">
              <a:extLst>
                <a:ext uri="{FF2B5EF4-FFF2-40B4-BE49-F238E27FC236}">
                  <a16:creationId xmlns:a16="http://schemas.microsoft.com/office/drawing/2014/main" id="{196609D7-8D53-F74E-9577-28F8B932F055}"/>
                </a:ext>
              </a:extLst>
            </p:cNvPr>
            <p:cNvSpPr/>
            <p:nvPr/>
          </p:nvSpPr>
          <p:spPr>
            <a:xfrm>
              <a:off x="10076798" y="4310066"/>
              <a:ext cx="1721456" cy="484670"/>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90000" rtlCol="0" anchor="ctr">
              <a:normAutofit fontScale="62500" lnSpcReduction="20000"/>
            </a:bodyPr>
            <a:lstStyle/>
            <a:p>
              <a:pPr algn="ctr"/>
              <a:r>
                <a:rPr lang="fr-FR" b="1" dirty="0"/>
                <a:t>Confiance éthique</a:t>
              </a:r>
            </a:p>
          </p:txBody>
        </p:sp>
        <p:cxnSp>
          <p:nvCxnSpPr>
            <p:cNvPr id="22" name="Connecteur en angle 21">
              <a:extLst>
                <a:ext uri="{FF2B5EF4-FFF2-40B4-BE49-F238E27FC236}">
                  <a16:creationId xmlns:a16="http://schemas.microsoft.com/office/drawing/2014/main" id="{2D268ABC-8BDE-B04E-9E12-924B66772900}"/>
                </a:ext>
              </a:extLst>
            </p:cNvPr>
            <p:cNvCxnSpPr>
              <a:cxnSpLocks/>
              <a:stCxn id="17" idx="2"/>
              <a:endCxn id="19" idx="0"/>
            </p:cNvCxnSpPr>
            <p:nvPr/>
          </p:nvCxnSpPr>
          <p:spPr>
            <a:xfrm rot="10800000" flipV="1">
              <a:off x="6886390" y="3814770"/>
              <a:ext cx="1298045" cy="495295"/>
            </a:xfrm>
            <a:prstGeom prst="bentConnector2">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B13FCA46-DBC1-0E47-B741-34AB804B2BF1}"/>
                </a:ext>
              </a:extLst>
            </p:cNvPr>
            <p:cNvCxnSpPr>
              <a:stCxn id="11" idx="2"/>
              <a:endCxn id="17" idx="3"/>
            </p:cNvCxnSpPr>
            <p:nvPr/>
          </p:nvCxnSpPr>
          <p:spPr>
            <a:xfrm>
              <a:off x="8887543" y="3270579"/>
              <a:ext cx="0" cy="317541"/>
            </a:xfrm>
            <a:prstGeom prst="straightConnector1">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Connecteur en angle 23">
              <a:extLst>
                <a:ext uri="{FF2B5EF4-FFF2-40B4-BE49-F238E27FC236}">
                  <a16:creationId xmlns:a16="http://schemas.microsoft.com/office/drawing/2014/main" id="{D4F33B3E-B46D-5345-B15D-39F9E9D6AF32}"/>
                </a:ext>
              </a:extLst>
            </p:cNvPr>
            <p:cNvCxnSpPr>
              <a:cxnSpLocks/>
              <a:stCxn id="17" idx="0"/>
              <a:endCxn id="21" idx="0"/>
            </p:cNvCxnSpPr>
            <p:nvPr/>
          </p:nvCxnSpPr>
          <p:spPr>
            <a:xfrm>
              <a:off x="9590650" y="3814771"/>
              <a:ext cx="1346876" cy="495295"/>
            </a:xfrm>
            <a:prstGeom prst="bentConnector2">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B11DF8C9-C332-7143-971A-2A794286811A}"/>
                </a:ext>
              </a:extLst>
            </p:cNvPr>
            <p:cNvCxnSpPr>
              <a:cxnSpLocks/>
              <a:stCxn id="17" idx="1"/>
              <a:endCxn id="20" idx="0"/>
            </p:cNvCxnSpPr>
            <p:nvPr/>
          </p:nvCxnSpPr>
          <p:spPr>
            <a:xfrm flipH="1">
              <a:off x="8879197" y="4041422"/>
              <a:ext cx="8345" cy="268643"/>
            </a:xfrm>
            <a:prstGeom prst="straightConnector1">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480B4724-082F-8C42-AF53-192A21655104}"/>
                </a:ext>
              </a:extLst>
            </p:cNvPr>
            <p:cNvCxnSpPr>
              <a:cxnSpLocks/>
              <a:stCxn id="19" idx="2"/>
              <a:endCxn id="18" idx="2"/>
            </p:cNvCxnSpPr>
            <p:nvPr/>
          </p:nvCxnSpPr>
          <p:spPr>
            <a:xfrm>
              <a:off x="6886389" y="4794738"/>
              <a:ext cx="1132081" cy="513845"/>
            </a:xfrm>
            <a:prstGeom prst="straightConnector1">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ADBDF58D-B26C-8D43-8A92-7A72CF2C3718}"/>
                </a:ext>
              </a:extLst>
            </p:cNvPr>
            <p:cNvCxnSpPr>
              <a:cxnSpLocks/>
              <a:stCxn id="20" idx="2"/>
              <a:endCxn id="18" idx="3"/>
            </p:cNvCxnSpPr>
            <p:nvPr/>
          </p:nvCxnSpPr>
          <p:spPr>
            <a:xfrm>
              <a:off x="8879197" y="4794736"/>
              <a:ext cx="0" cy="344721"/>
            </a:xfrm>
            <a:prstGeom prst="straightConnector1">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589CF591-C38B-6047-898A-09FEB9E1221E}"/>
                </a:ext>
              </a:extLst>
            </p:cNvPr>
            <p:cNvCxnSpPr>
              <a:cxnSpLocks/>
              <a:stCxn id="21" idx="2"/>
              <a:endCxn id="18" idx="0"/>
            </p:cNvCxnSpPr>
            <p:nvPr/>
          </p:nvCxnSpPr>
          <p:spPr>
            <a:xfrm flipH="1">
              <a:off x="9739925" y="4794736"/>
              <a:ext cx="1197600" cy="513847"/>
            </a:xfrm>
            <a:prstGeom prst="straightConnector1">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Connecteur en angle 28">
              <a:extLst>
                <a:ext uri="{FF2B5EF4-FFF2-40B4-BE49-F238E27FC236}">
                  <a16:creationId xmlns:a16="http://schemas.microsoft.com/office/drawing/2014/main" id="{F284AFB7-E848-9D47-887D-D1CBC90E6D25}"/>
                </a:ext>
              </a:extLst>
            </p:cNvPr>
            <p:cNvCxnSpPr>
              <a:stCxn id="18" idx="1"/>
              <a:endCxn id="12" idx="3"/>
            </p:cNvCxnSpPr>
            <p:nvPr/>
          </p:nvCxnSpPr>
          <p:spPr>
            <a:xfrm rot="5400000">
              <a:off x="7856815" y="4861013"/>
              <a:ext cx="405687" cy="1639078"/>
            </a:xfrm>
            <a:prstGeom prst="bentConnector3">
              <a:avLst>
                <a:gd name="adj1" fmla="val 50000"/>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0" name="Connecteur en angle 29">
              <a:extLst>
                <a:ext uri="{FF2B5EF4-FFF2-40B4-BE49-F238E27FC236}">
                  <a16:creationId xmlns:a16="http://schemas.microsoft.com/office/drawing/2014/main" id="{2CE89FA1-BBF9-2345-8B88-A6EF4CB967DD}"/>
                </a:ext>
              </a:extLst>
            </p:cNvPr>
            <p:cNvCxnSpPr>
              <a:stCxn id="18" idx="1"/>
              <a:endCxn id="13" idx="3"/>
            </p:cNvCxnSpPr>
            <p:nvPr/>
          </p:nvCxnSpPr>
          <p:spPr>
            <a:xfrm rot="16200000" flipH="1">
              <a:off x="9609504" y="4747402"/>
              <a:ext cx="415062" cy="1875675"/>
            </a:xfrm>
            <a:prstGeom prst="bentConnector3">
              <a:avLst>
                <a:gd name="adj1" fmla="val 50000"/>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1" name="Connecteur en angle 30">
              <a:extLst>
                <a:ext uri="{FF2B5EF4-FFF2-40B4-BE49-F238E27FC236}">
                  <a16:creationId xmlns:a16="http://schemas.microsoft.com/office/drawing/2014/main" id="{DE3E9AC9-8FD0-3542-B039-6FACBC3440E9}"/>
                </a:ext>
              </a:extLst>
            </p:cNvPr>
            <p:cNvCxnSpPr>
              <a:stCxn id="12" idx="2"/>
              <a:endCxn id="11" idx="1"/>
            </p:cNvCxnSpPr>
            <p:nvPr/>
          </p:nvCxnSpPr>
          <p:spPr>
            <a:xfrm rot="10800000" flipH="1">
              <a:off x="6142963" y="2931179"/>
              <a:ext cx="1604154" cy="3188647"/>
            </a:xfrm>
            <a:prstGeom prst="bentConnector3">
              <a:avLst>
                <a:gd name="adj1" fmla="val -14251"/>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Connecteur en angle 31">
              <a:extLst>
                <a:ext uri="{FF2B5EF4-FFF2-40B4-BE49-F238E27FC236}">
                  <a16:creationId xmlns:a16="http://schemas.microsoft.com/office/drawing/2014/main" id="{9D840E2B-18CF-ED4C-B4C2-9E3BA886C5FE}"/>
                </a:ext>
              </a:extLst>
            </p:cNvPr>
            <p:cNvCxnSpPr>
              <a:stCxn id="13" idx="0"/>
              <a:endCxn id="11" idx="3"/>
            </p:cNvCxnSpPr>
            <p:nvPr/>
          </p:nvCxnSpPr>
          <p:spPr>
            <a:xfrm flipH="1" flipV="1">
              <a:off x="10027968" y="2931178"/>
              <a:ext cx="1824061" cy="3198023"/>
            </a:xfrm>
            <a:prstGeom prst="bentConnector3">
              <a:avLst>
                <a:gd name="adj1" fmla="val -12532"/>
              </a:avLst>
            </a:prstGeom>
            <a:ln w="4445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6087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ésultat de recherche d'images pour &quot;luciole Ardèche&quot;">
            <a:extLst>
              <a:ext uri="{FF2B5EF4-FFF2-40B4-BE49-F238E27FC236}">
                <a16:creationId xmlns:a16="http://schemas.microsoft.com/office/drawing/2014/main" id="{7C1E549D-A01A-0D42-BFC7-A8D218FA54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0201" y="5114601"/>
            <a:ext cx="1590029" cy="158203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65235A0-277C-F644-8235-EC9941084DC4}"/>
              </a:ext>
            </a:extLst>
          </p:cNvPr>
          <p:cNvSpPr>
            <a:spLocks noGrp="1"/>
          </p:cNvSpPr>
          <p:nvPr>
            <p:ph idx="1"/>
          </p:nvPr>
        </p:nvSpPr>
        <p:spPr>
          <a:xfrm>
            <a:off x="561110" y="2519524"/>
            <a:ext cx="6502163" cy="3787970"/>
          </a:xfrm>
        </p:spPr>
        <p:txBody>
          <a:bodyPr>
            <a:normAutofit fontScale="92500" lnSpcReduction="10000"/>
          </a:bodyPr>
          <a:lstStyle/>
          <a:p>
            <a:pPr algn="just">
              <a:lnSpc>
                <a:spcPct val="110000"/>
              </a:lnSpc>
            </a:pPr>
            <a:r>
              <a:rPr lang="fr-FR" dirty="0"/>
              <a:t>Propos d’étape :</a:t>
            </a:r>
          </a:p>
          <a:p>
            <a:pPr algn="just">
              <a:lnSpc>
                <a:spcPct val="110000"/>
              </a:lnSpc>
            </a:pPr>
            <a:endParaRPr lang="fr-FR" dirty="0"/>
          </a:p>
          <a:p>
            <a:pPr algn="just">
              <a:lnSpc>
                <a:spcPct val="110000"/>
              </a:lnSpc>
            </a:pPr>
            <a:r>
              <a:rPr lang="fr-FR" dirty="0"/>
              <a:t>Une première composante de la définition de la monnaie :</a:t>
            </a:r>
          </a:p>
          <a:p>
            <a:pPr algn="just">
              <a:lnSpc>
                <a:spcPct val="110000"/>
              </a:lnSpc>
            </a:pPr>
            <a:endParaRPr lang="fr-FR" dirty="0"/>
          </a:p>
          <a:p>
            <a:pPr marL="400050" indent="-400050" algn="just">
              <a:lnSpc>
                <a:spcPct val="110000"/>
              </a:lnSpc>
              <a:buFont typeface="+mj-lt"/>
              <a:buAutoNum type="romanLcPeriod"/>
            </a:pPr>
            <a:r>
              <a:rPr lang="fr-FR" dirty="0">
                <a:solidFill>
                  <a:schemeClr val="accent2"/>
                </a:solidFill>
              </a:rPr>
              <a:t>La monnaie est une institution centrale pour les sociétés qui accordent une place significative au marché dans la coordination de leurs activités économiques</a:t>
            </a:r>
          </a:p>
          <a:p>
            <a:pPr marL="400050" indent="-400050" algn="just">
              <a:lnSpc>
                <a:spcPct val="110000"/>
              </a:lnSpc>
              <a:buFont typeface="+mj-lt"/>
              <a:buAutoNum type="romanLcPeriod"/>
            </a:pPr>
            <a:r>
              <a:rPr lang="fr-FR" dirty="0">
                <a:solidFill>
                  <a:schemeClr val="accent2"/>
                </a:solidFill>
              </a:rPr>
              <a:t>La monnaie est un moyen de paiement qui est l’actif le plus liquide dans une économie : elle présente un pouvoir libératoire général</a:t>
            </a:r>
          </a:p>
          <a:p>
            <a:pPr>
              <a:lnSpc>
                <a:spcPct val="110000"/>
              </a:lnSpc>
            </a:pPr>
            <a:endParaRPr lang="fr-FR" dirty="0"/>
          </a:p>
        </p:txBody>
      </p:sp>
      <p:sp>
        <p:nvSpPr>
          <p:cNvPr id="4" name="Espace réservé du pied de page 3">
            <a:extLst>
              <a:ext uri="{FF2B5EF4-FFF2-40B4-BE49-F238E27FC236}">
                <a16:creationId xmlns:a16="http://schemas.microsoft.com/office/drawing/2014/main" id="{8FDB7BF0-30ED-914A-B69A-B9DB492E847D}"/>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C6A03F62-A842-C94A-BC57-B6F3CC1683E4}"/>
              </a:ext>
            </a:extLst>
          </p:cNvPr>
          <p:cNvSpPr>
            <a:spLocks noGrp="1"/>
          </p:cNvSpPr>
          <p:nvPr>
            <p:ph type="sldNum" sz="quarter" idx="12"/>
          </p:nvPr>
        </p:nvSpPr>
        <p:spPr/>
        <p:txBody>
          <a:bodyPr/>
          <a:lstStyle/>
          <a:p>
            <a:fld id="{0AD6AD37-5AC9-A64F-A055-8CC08279926E}" type="slidenum">
              <a:rPr lang="fr-FR" smtClean="0"/>
              <a:t>17</a:t>
            </a:fld>
            <a:endParaRPr lang="fr-FR"/>
          </a:p>
        </p:txBody>
      </p:sp>
      <p:sp>
        <p:nvSpPr>
          <p:cNvPr id="6" name="Titre 1">
            <a:extLst>
              <a:ext uri="{FF2B5EF4-FFF2-40B4-BE49-F238E27FC236}">
                <a16:creationId xmlns:a16="http://schemas.microsoft.com/office/drawing/2014/main" id="{1037E1FF-594A-0946-A7E5-3FE3F5CE233E}"/>
              </a:ext>
            </a:extLst>
          </p:cNvPr>
          <p:cNvSpPr>
            <a:spLocks noGrp="1"/>
          </p:cNvSpPr>
          <p:nvPr>
            <p:ph type="title"/>
          </p:nvPr>
        </p:nvSpPr>
        <p:spPr/>
        <p:txBody>
          <a:bodyPr/>
          <a:lstStyle/>
          <a:p>
            <a:r>
              <a:rPr lang="fr-FR" sz="2600" dirty="0"/>
              <a:t>1. La monnaie : une institution qui permet les relations marchandes et qui fonde la société </a:t>
            </a:r>
          </a:p>
        </p:txBody>
      </p:sp>
      <p:pic>
        <p:nvPicPr>
          <p:cNvPr id="8" name="Picture 2" descr="Résultat de recherche d'images pour &quot;BCE&quot;">
            <a:extLst>
              <a:ext uri="{FF2B5EF4-FFF2-40B4-BE49-F238E27FC236}">
                <a16:creationId xmlns:a16="http://schemas.microsoft.com/office/drawing/2014/main" id="{A7F69FD9-3E90-2A40-8E78-7F28054BCB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64651">
            <a:off x="7969228" y="1739270"/>
            <a:ext cx="3469029" cy="2311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ticket restaurant&quot;">
            <a:extLst>
              <a:ext uri="{FF2B5EF4-FFF2-40B4-BE49-F238E27FC236}">
                <a16:creationId xmlns:a16="http://schemas.microsoft.com/office/drawing/2014/main" id="{DDB84C97-2D58-2141-94AF-CBD31D705B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53926">
            <a:off x="9153141" y="4969066"/>
            <a:ext cx="2548956" cy="14326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euros&quot;">
            <a:extLst>
              <a:ext uri="{FF2B5EF4-FFF2-40B4-BE49-F238E27FC236}">
                <a16:creationId xmlns:a16="http://schemas.microsoft.com/office/drawing/2014/main" id="{E1BCB868-DDC9-4E4D-AC90-B2AF3295ED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089182">
            <a:off x="7437323" y="3622323"/>
            <a:ext cx="3131976" cy="154519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e 25">
            <a:extLst>
              <a:ext uri="{FF2B5EF4-FFF2-40B4-BE49-F238E27FC236}">
                <a16:creationId xmlns:a16="http://schemas.microsoft.com/office/drawing/2014/main" id="{27B39A56-62AC-E944-8878-39D4397BAF54}"/>
              </a:ext>
            </a:extLst>
          </p:cNvPr>
          <p:cNvGrpSpPr/>
          <p:nvPr/>
        </p:nvGrpSpPr>
        <p:grpSpPr>
          <a:xfrm>
            <a:off x="8135215" y="3808797"/>
            <a:ext cx="868096" cy="1033082"/>
            <a:chOff x="8135215" y="3808797"/>
            <a:chExt cx="868096" cy="1033082"/>
          </a:xfrm>
        </p:grpSpPr>
        <p:cxnSp>
          <p:nvCxnSpPr>
            <p:cNvPr id="7" name="Connecteur droit 6">
              <a:extLst>
                <a:ext uri="{FF2B5EF4-FFF2-40B4-BE49-F238E27FC236}">
                  <a16:creationId xmlns:a16="http://schemas.microsoft.com/office/drawing/2014/main" id="{F4A79449-4FEE-6849-8E3B-B47DF4D55455}"/>
                </a:ext>
              </a:extLst>
            </p:cNvPr>
            <p:cNvCxnSpPr/>
            <p:nvPr/>
          </p:nvCxnSpPr>
          <p:spPr>
            <a:xfrm>
              <a:off x="8135215" y="3921551"/>
              <a:ext cx="868096" cy="801278"/>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D927E5F-ABBF-C045-A352-0E9133939561}"/>
                </a:ext>
              </a:extLst>
            </p:cNvPr>
            <p:cNvCxnSpPr>
              <a:cxnSpLocks/>
            </p:cNvCxnSpPr>
            <p:nvPr/>
          </p:nvCxnSpPr>
          <p:spPr>
            <a:xfrm flipH="1">
              <a:off x="8328454" y="3808797"/>
              <a:ext cx="480889" cy="1033082"/>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03DDEE13-DE3E-A44C-A4A6-649900E5C689}"/>
              </a:ext>
            </a:extLst>
          </p:cNvPr>
          <p:cNvGrpSpPr/>
          <p:nvPr/>
        </p:nvGrpSpPr>
        <p:grpSpPr>
          <a:xfrm>
            <a:off x="7340199" y="5233651"/>
            <a:ext cx="1663112" cy="1347439"/>
            <a:chOff x="8287615" y="3961197"/>
            <a:chExt cx="868096" cy="1033082"/>
          </a:xfrm>
        </p:grpSpPr>
        <p:cxnSp>
          <p:nvCxnSpPr>
            <p:cNvPr id="17" name="Connecteur droit 16">
              <a:extLst>
                <a:ext uri="{FF2B5EF4-FFF2-40B4-BE49-F238E27FC236}">
                  <a16:creationId xmlns:a16="http://schemas.microsoft.com/office/drawing/2014/main" id="{48CE031C-89CF-EB40-A8EA-5BCC884B91C7}"/>
                </a:ext>
              </a:extLst>
            </p:cNvPr>
            <p:cNvCxnSpPr/>
            <p:nvPr/>
          </p:nvCxnSpPr>
          <p:spPr>
            <a:xfrm>
              <a:off x="8287615" y="4073951"/>
              <a:ext cx="868096" cy="801278"/>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BAA8E2F-A77F-C747-B0C4-9094C14446BA}"/>
                </a:ext>
              </a:extLst>
            </p:cNvPr>
            <p:cNvCxnSpPr>
              <a:cxnSpLocks/>
            </p:cNvCxnSpPr>
            <p:nvPr/>
          </p:nvCxnSpPr>
          <p:spPr>
            <a:xfrm flipH="1">
              <a:off x="8480854" y="3961197"/>
              <a:ext cx="480889" cy="1033082"/>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941D8153-D443-7D48-940A-D24165AE1B11}"/>
              </a:ext>
            </a:extLst>
          </p:cNvPr>
          <p:cNvGrpSpPr/>
          <p:nvPr/>
        </p:nvGrpSpPr>
        <p:grpSpPr>
          <a:xfrm>
            <a:off x="9601201" y="5114601"/>
            <a:ext cx="1435429" cy="1192893"/>
            <a:chOff x="9601201" y="5114601"/>
            <a:chExt cx="1435429" cy="1192893"/>
          </a:xfrm>
        </p:grpSpPr>
        <p:cxnSp>
          <p:nvCxnSpPr>
            <p:cNvPr id="20" name="Connecteur droit 19">
              <a:extLst>
                <a:ext uri="{FF2B5EF4-FFF2-40B4-BE49-F238E27FC236}">
                  <a16:creationId xmlns:a16="http://schemas.microsoft.com/office/drawing/2014/main" id="{E086C1B8-C7DE-A24A-B0B5-D15A3F30335D}"/>
                </a:ext>
              </a:extLst>
            </p:cNvPr>
            <p:cNvCxnSpPr>
              <a:cxnSpLocks/>
            </p:cNvCxnSpPr>
            <p:nvPr/>
          </p:nvCxnSpPr>
          <p:spPr>
            <a:xfrm>
              <a:off x="9700054" y="5114601"/>
              <a:ext cx="1336576" cy="1192893"/>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C0EB959C-E6C4-914B-BA11-595F16E2FC4E}"/>
                </a:ext>
              </a:extLst>
            </p:cNvPr>
            <p:cNvCxnSpPr>
              <a:cxnSpLocks/>
            </p:cNvCxnSpPr>
            <p:nvPr/>
          </p:nvCxnSpPr>
          <p:spPr>
            <a:xfrm flipH="1">
              <a:off x="9601201" y="5120897"/>
              <a:ext cx="1180486" cy="1186597"/>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87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dissolv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dissolve">
                                      <p:cBhvr>
                                        <p:cTn id="36" dur="500"/>
                                        <p:tgtEl>
                                          <p:spTgt spid="1028"/>
                                        </p:tgtEl>
                                      </p:cBhvr>
                                    </p:animEffect>
                                  </p:childTnLst>
                                </p:cTn>
                              </p:par>
                              <p:par>
                                <p:cTn id="37" presetID="9"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D4B6F5-A818-A24B-8F64-4055C7156B72}"/>
              </a:ext>
            </a:extLst>
          </p:cNvPr>
          <p:cNvSpPr>
            <a:spLocks noGrp="1"/>
          </p:cNvSpPr>
          <p:nvPr>
            <p:ph idx="1"/>
          </p:nvPr>
        </p:nvSpPr>
        <p:spPr>
          <a:xfrm>
            <a:off x="561111" y="2530672"/>
            <a:ext cx="5516008" cy="3416300"/>
          </a:xfrm>
        </p:spPr>
        <p:txBody>
          <a:bodyPr/>
          <a:lstStyle/>
          <a:p>
            <a:pPr algn="just"/>
            <a:r>
              <a:rPr lang="fr-FR" dirty="0"/>
              <a:t>Une proposition de cheminement en deux temps :</a:t>
            </a:r>
          </a:p>
          <a:p>
            <a:pPr algn="just"/>
            <a:endParaRPr lang="fr-FR" dirty="0"/>
          </a:p>
          <a:p>
            <a:pPr algn="just">
              <a:buFont typeface="+mj-lt"/>
              <a:buAutoNum type="arabicPeriod"/>
            </a:pPr>
            <a:r>
              <a:rPr lang="fr-FR" dirty="0"/>
              <a:t>La monnaie : une institution qui permet les relations marchandes et qui fonde la société</a:t>
            </a:r>
          </a:p>
          <a:p>
            <a:pPr algn="just">
              <a:buFont typeface="+mj-lt"/>
              <a:buAutoNum type="arabicPeriod"/>
            </a:pPr>
            <a:endParaRPr lang="fr-FR" dirty="0"/>
          </a:p>
          <a:p>
            <a:pPr algn="just">
              <a:buFont typeface="+mj-lt"/>
              <a:buAutoNum type="arabicPeriod"/>
            </a:pPr>
            <a:r>
              <a:rPr lang="fr-FR" b="1" dirty="0">
                <a:solidFill>
                  <a:schemeClr val="accent2"/>
                </a:solidFill>
              </a:rPr>
              <a:t>La monnaie : une relation de créance et de dette essentielle au lien social</a:t>
            </a:r>
          </a:p>
        </p:txBody>
      </p:sp>
      <p:sp>
        <p:nvSpPr>
          <p:cNvPr id="4" name="Espace réservé du pied de page 3">
            <a:extLst>
              <a:ext uri="{FF2B5EF4-FFF2-40B4-BE49-F238E27FC236}">
                <a16:creationId xmlns:a16="http://schemas.microsoft.com/office/drawing/2014/main" id="{2D419892-4601-EC4F-B324-766036709CEA}"/>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6B5CCBBE-F5E0-234F-AF85-F444F7016C83}"/>
              </a:ext>
            </a:extLst>
          </p:cNvPr>
          <p:cNvSpPr>
            <a:spLocks noGrp="1"/>
          </p:cNvSpPr>
          <p:nvPr>
            <p:ph type="sldNum" sz="quarter" idx="12"/>
          </p:nvPr>
        </p:nvSpPr>
        <p:spPr/>
        <p:txBody>
          <a:bodyPr/>
          <a:lstStyle/>
          <a:p>
            <a:fld id="{0AD6AD37-5AC9-A64F-A055-8CC08279926E}" type="slidenum">
              <a:rPr lang="fr-FR" smtClean="0"/>
              <a:t>18</a:t>
            </a:fld>
            <a:endParaRPr lang="fr-FR"/>
          </a:p>
        </p:txBody>
      </p:sp>
      <p:sp>
        <p:nvSpPr>
          <p:cNvPr id="6" name="Titre 1">
            <a:extLst>
              <a:ext uri="{FF2B5EF4-FFF2-40B4-BE49-F238E27FC236}">
                <a16:creationId xmlns:a16="http://schemas.microsoft.com/office/drawing/2014/main" id="{604BD406-D41A-4D44-B8AE-2C79CA19C641}"/>
              </a:ext>
            </a:extLst>
          </p:cNvPr>
          <p:cNvSpPr>
            <a:spLocks noGrp="1"/>
          </p:cNvSpPr>
          <p:nvPr>
            <p:ph type="title"/>
          </p:nvPr>
        </p:nvSpPr>
        <p:spPr/>
        <p:txBody>
          <a:bodyPr/>
          <a:lstStyle/>
          <a:p>
            <a:pPr algn="ctr"/>
            <a:r>
              <a:rPr lang="fr-FR" sz="2800" b="1" dirty="0"/>
              <a:t>La monnaie dans nos sociétés : quelle place, quels enjeux ?</a:t>
            </a:r>
            <a:endParaRPr lang="fr-FR" sz="2800" i="1" dirty="0"/>
          </a:p>
        </p:txBody>
      </p:sp>
      <p:sp>
        <p:nvSpPr>
          <p:cNvPr id="13" name="Rectangle à coins arrondis 12">
            <a:extLst>
              <a:ext uri="{FF2B5EF4-FFF2-40B4-BE49-F238E27FC236}">
                <a16:creationId xmlns:a16="http://schemas.microsoft.com/office/drawing/2014/main" id="{5FA66363-7A1F-3744-8A71-81EDD3C50389}"/>
              </a:ext>
            </a:extLst>
          </p:cNvPr>
          <p:cNvSpPr/>
          <p:nvPr/>
        </p:nvSpPr>
        <p:spPr>
          <a:xfrm>
            <a:off x="7031979" y="2646096"/>
            <a:ext cx="2884388" cy="736375"/>
          </a:xfrm>
          <a:prstGeom prst="roundRect">
            <a:avLst>
              <a:gd name="adj" fmla="val 11173"/>
            </a:avLst>
          </a:prstGeom>
        </p:spPr>
        <p:style>
          <a:lnRef idx="2">
            <a:schemeClr val="accent2">
              <a:shade val="50000"/>
            </a:schemeClr>
          </a:lnRef>
          <a:fillRef idx="1">
            <a:schemeClr val="accent2"/>
          </a:fillRef>
          <a:effectRef idx="0">
            <a:schemeClr val="accent2"/>
          </a:effectRef>
          <a:fontRef idx="minor">
            <a:schemeClr val="lt1"/>
          </a:fontRef>
        </p:style>
        <p:txBody>
          <a:bodyPr lIns="90000" rtlCol="0" anchor="ctr">
            <a:normAutofit fontScale="85000" lnSpcReduction="10000"/>
          </a:bodyPr>
          <a:lstStyle/>
          <a:p>
            <a:pPr algn="ctr"/>
            <a:r>
              <a:rPr lang="fr-FR" dirty="0"/>
              <a:t>La monnaie : un échange de promesses ?</a:t>
            </a:r>
          </a:p>
        </p:txBody>
      </p:sp>
      <p:sp>
        <p:nvSpPr>
          <p:cNvPr id="15" name="Rectangle à coins arrondis 14">
            <a:extLst>
              <a:ext uri="{FF2B5EF4-FFF2-40B4-BE49-F238E27FC236}">
                <a16:creationId xmlns:a16="http://schemas.microsoft.com/office/drawing/2014/main" id="{67395ED3-4879-4B44-B844-40729FA29507}"/>
              </a:ext>
            </a:extLst>
          </p:cNvPr>
          <p:cNvSpPr/>
          <p:nvPr/>
        </p:nvSpPr>
        <p:spPr>
          <a:xfrm>
            <a:off x="8306349" y="3622421"/>
            <a:ext cx="2884388" cy="842003"/>
          </a:xfrm>
          <a:prstGeom prst="roundRect">
            <a:avLst>
              <a:gd name="adj" fmla="val 11173"/>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85000" lnSpcReduction="20000"/>
          </a:bodyPr>
          <a:lstStyle/>
          <a:p>
            <a:pPr algn="just">
              <a:lnSpc>
                <a:spcPct val="120000"/>
              </a:lnSpc>
            </a:pPr>
            <a:r>
              <a:rPr lang="fr-FR" dirty="0"/>
              <a:t>1. La monnaie : une substance ou une promesse ?</a:t>
            </a:r>
          </a:p>
        </p:txBody>
      </p:sp>
      <p:sp>
        <p:nvSpPr>
          <p:cNvPr id="18" name="Rectangle à coins arrondis 17">
            <a:extLst>
              <a:ext uri="{FF2B5EF4-FFF2-40B4-BE49-F238E27FC236}">
                <a16:creationId xmlns:a16="http://schemas.microsoft.com/office/drawing/2014/main" id="{EFE42646-06C2-FE47-9087-A158DC03CEC4}"/>
              </a:ext>
            </a:extLst>
          </p:cNvPr>
          <p:cNvSpPr/>
          <p:nvPr/>
        </p:nvSpPr>
        <p:spPr>
          <a:xfrm>
            <a:off x="8306349" y="4731989"/>
            <a:ext cx="2884384" cy="994634"/>
          </a:xfrm>
          <a:prstGeom prst="roundRect">
            <a:avLst>
              <a:gd name="adj" fmla="val 11173"/>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85000" lnSpcReduction="10000"/>
          </a:bodyPr>
          <a:lstStyle/>
          <a:p>
            <a:pPr algn="just">
              <a:lnSpc>
                <a:spcPct val="120000"/>
              </a:lnSpc>
            </a:pPr>
            <a:r>
              <a:rPr lang="fr-FR" dirty="0"/>
              <a:t>2. Créer la monnaie : quel socle institutionnel pour assurer la confiance ?</a:t>
            </a:r>
          </a:p>
        </p:txBody>
      </p:sp>
      <p:cxnSp>
        <p:nvCxnSpPr>
          <p:cNvPr id="19" name="Connecteur en angle 18">
            <a:extLst>
              <a:ext uri="{FF2B5EF4-FFF2-40B4-BE49-F238E27FC236}">
                <a16:creationId xmlns:a16="http://schemas.microsoft.com/office/drawing/2014/main" id="{F49208CA-25EB-D442-BE36-F6660E86C38A}"/>
              </a:ext>
            </a:extLst>
          </p:cNvPr>
          <p:cNvCxnSpPr>
            <a:cxnSpLocks/>
            <a:endCxn id="15" idx="1"/>
          </p:cNvCxnSpPr>
          <p:nvPr/>
        </p:nvCxnSpPr>
        <p:spPr>
          <a:xfrm>
            <a:off x="7371838" y="3382471"/>
            <a:ext cx="934511" cy="660952"/>
          </a:xfrm>
          <a:prstGeom prst="bentConnector3">
            <a:avLst>
              <a:gd name="adj1" fmla="val 5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en angle 20">
            <a:extLst>
              <a:ext uri="{FF2B5EF4-FFF2-40B4-BE49-F238E27FC236}">
                <a16:creationId xmlns:a16="http://schemas.microsoft.com/office/drawing/2014/main" id="{83F18751-51D3-1245-8659-036CDD360656}"/>
              </a:ext>
            </a:extLst>
          </p:cNvPr>
          <p:cNvCxnSpPr>
            <a:cxnSpLocks/>
            <a:endCxn id="18" idx="1"/>
          </p:cNvCxnSpPr>
          <p:nvPr/>
        </p:nvCxnSpPr>
        <p:spPr>
          <a:xfrm rot="16200000" flipH="1">
            <a:off x="6915676" y="3838632"/>
            <a:ext cx="1846835" cy="934511"/>
          </a:xfrm>
          <a:prstGeom prst="bentConnector2">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6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3BF28D-9C69-1949-A9F4-652B8BD8A893}"/>
              </a:ext>
            </a:extLst>
          </p:cNvPr>
          <p:cNvSpPr>
            <a:spLocks noGrp="1"/>
          </p:cNvSpPr>
          <p:nvPr>
            <p:ph idx="1"/>
          </p:nvPr>
        </p:nvSpPr>
        <p:spPr>
          <a:xfrm>
            <a:off x="561111" y="2585571"/>
            <a:ext cx="5911408" cy="3416300"/>
          </a:xfrm>
        </p:spPr>
        <p:txBody>
          <a:bodyPr/>
          <a:lstStyle/>
          <a:p>
            <a:pPr marL="400050" indent="-400050">
              <a:buFont typeface="+mj-lt"/>
              <a:buAutoNum type="romanUcPeriod"/>
            </a:pPr>
            <a:r>
              <a:rPr lang="fr-FR" b="1" dirty="0">
                <a:solidFill>
                  <a:schemeClr val="accent2"/>
                </a:solidFill>
              </a:rPr>
              <a:t>La monnaie : une substance ou une promesse ?</a:t>
            </a:r>
          </a:p>
          <a:p>
            <a:pPr marL="0" indent="0">
              <a:buNone/>
            </a:pPr>
            <a:endParaRPr lang="fr-FR" dirty="0"/>
          </a:p>
          <a:p>
            <a:pPr marL="400050" indent="-400050">
              <a:buFont typeface="+mj-lt"/>
              <a:buAutoNum type="romanUcPeriod"/>
            </a:pPr>
            <a:r>
              <a:rPr lang="fr-FR" dirty="0"/>
              <a:t>Monnaie marchandise</a:t>
            </a:r>
          </a:p>
          <a:p>
            <a:pPr marL="400050" indent="-400050">
              <a:buFont typeface="+mj-lt"/>
              <a:buAutoNum type="romanUcPeriod"/>
            </a:pPr>
            <a:r>
              <a:rPr lang="fr-FR" dirty="0"/>
              <a:t>Monnaie de crédit</a:t>
            </a:r>
          </a:p>
        </p:txBody>
      </p:sp>
      <p:sp>
        <p:nvSpPr>
          <p:cNvPr id="4" name="Espace réservé du pied de page 3">
            <a:extLst>
              <a:ext uri="{FF2B5EF4-FFF2-40B4-BE49-F238E27FC236}">
                <a16:creationId xmlns:a16="http://schemas.microsoft.com/office/drawing/2014/main" id="{68E22075-D8F6-264C-A511-9C7E0E5AC464}"/>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00486444-74A5-164B-AEA8-946202BCFAF3}"/>
              </a:ext>
            </a:extLst>
          </p:cNvPr>
          <p:cNvSpPr>
            <a:spLocks noGrp="1"/>
          </p:cNvSpPr>
          <p:nvPr>
            <p:ph type="sldNum" sz="quarter" idx="12"/>
          </p:nvPr>
        </p:nvSpPr>
        <p:spPr/>
        <p:txBody>
          <a:bodyPr/>
          <a:lstStyle/>
          <a:p>
            <a:fld id="{0AD6AD37-5AC9-A64F-A055-8CC08279926E}" type="slidenum">
              <a:rPr lang="fr-FR" smtClean="0"/>
              <a:t>19</a:t>
            </a:fld>
            <a:endParaRPr lang="fr-FR"/>
          </a:p>
        </p:txBody>
      </p:sp>
      <p:sp>
        <p:nvSpPr>
          <p:cNvPr id="6" name="Titre 1">
            <a:extLst>
              <a:ext uri="{FF2B5EF4-FFF2-40B4-BE49-F238E27FC236}">
                <a16:creationId xmlns:a16="http://schemas.microsoft.com/office/drawing/2014/main" id="{B629DA78-E052-5444-AA76-F8673B40DA5F}"/>
              </a:ext>
            </a:extLst>
          </p:cNvPr>
          <p:cNvSpPr>
            <a:spLocks noGrp="1"/>
          </p:cNvSpPr>
          <p:nvPr>
            <p:ph type="title"/>
          </p:nvPr>
        </p:nvSpPr>
        <p:spPr/>
        <p:txBody>
          <a:bodyPr/>
          <a:lstStyle/>
          <a:p>
            <a:r>
              <a:rPr lang="fr-FR" sz="2600" dirty="0"/>
              <a:t>2. La monnaie : une relation de créance et de dette essentielle au lien social</a:t>
            </a:r>
          </a:p>
        </p:txBody>
      </p:sp>
      <p:sp>
        <p:nvSpPr>
          <p:cNvPr id="7" name="Rectangle avec coin diagonal arrondi 6">
            <a:extLst>
              <a:ext uri="{FF2B5EF4-FFF2-40B4-BE49-F238E27FC236}">
                <a16:creationId xmlns:a16="http://schemas.microsoft.com/office/drawing/2014/main" id="{C60B3339-F8E3-5944-9EAD-6D84107C66BB}"/>
              </a:ext>
            </a:extLst>
          </p:cNvPr>
          <p:cNvSpPr/>
          <p:nvPr/>
        </p:nvSpPr>
        <p:spPr>
          <a:xfrm>
            <a:off x="5487067" y="3172388"/>
            <a:ext cx="4488955" cy="151130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lnSpc>
                <a:spcPct val="110000"/>
              </a:lnSpc>
            </a:pPr>
            <a:r>
              <a:rPr lang="fr-FR" b="1" dirty="0"/>
              <a:t>Monnaie marchandise </a:t>
            </a:r>
            <a:r>
              <a:rPr lang="fr-FR" b="1" dirty="0">
                <a:sym typeface="Wingdings" pitchFamily="2" charset="2"/>
              </a:rPr>
              <a:t> </a:t>
            </a:r>
            <a:r>
              <a:rPr lang="fr-FR" dirty="0"/>
              <a:t>le moyen de paiement présente une valeur intrinsèque égale à sa valeur monétaire</a:t>
            </a:r>
          </a:p>
        </p:txBody>
      </p:sp>
      <p:sp>
        <p:nvSpPr>
          <p:cNvPr id="8" name="Rectangle avec coin diagonal arrondi 7">
            <a:extLst>
              <a:ext uri="{FF2B5EF4-FFF2-40B4-BE49-F238E27FC236}">
                <a16:creationId xmlns:a16="http://schemas.microsoft.com/office/drawing/2014/main" id="{4A077797-4E34-1E41-9879-E7DBFFC4B759}"/>
              </a:ext>
            </a:extLst>
          </p:cNvPr>
          <p:cNvSpPr/>
          <p:nvPr/>
        </p:nvSpPr>
        <p:spPr>
          <a:xfrm>
            <a:off x="7087630" y="4880538"/>
            <a:ext cx="4488955" cy="1511301"/>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just">
              <a:lnSpc>
                <a:spcPct val="110000"/>
              </a:lnSpc>
            </a:pPr>
            <a:r>
              <a:rPr lang="fr-FR" b="1" dirty="0"/>
              <a:t>Monnaie de crédit </a:t>
            </a:r>
            <a:r>
              <a:rPr lang="fr-FR" b="1" dirty="0">
                <a:sym typeface="Wingdings" pitchFamily="2" charset="2"/>
              </a:rPr>
              <a:t> </a:t>
            </a:r>
            <a:r>
              <a:rPr lang="fr-FR" dirty="0"/>
              <a:t>le moyen de paiement est constitué par une créance sur une institution émettrice</a:t>
            </a:r>
          </a:p>
        </p:txBody>
      </p:sp>
    </p:spTree>
    <p:extLst>
      <p:ext uri="{BB962C8B-B14F-4D97-AF65-F5344CB8AC3E}">
        <p14:creationId xmlns:p14="http://schemas.microsoft.com/office/powerpoint/2010/main" val="404777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b="1" dirty="0"/>
              <a:t>La monnaie dans nos sociétés : quelle place, quels enjeux ?</a:t>
            </a:r>
            <a:endParaRPr lang="fr-FR" sz="2800" i="1" dirty="0"/>
          </a:p>
        </p:txBody>
      </p:sp>
      <p:sp>
        <p:nvSpPr>
          <p:cNvPr id="5" name="Espace réservé du pied de page 4">
            <a:extLst>
              <a:ext uri="{FF2B5EF4-FFF2-40B4-BE49-F238E27FC236}">
                <a16:creationId xmlns:a16="http://schemas.microsoft.com/office/drawing/2014/main" id="{654E0C3E-C6F9-294A-96C2-868086947F7A}"/>
              </a:ext>
            </a:extLst>
          </p:cNvPr>
          <p:cNvSpPr>
            <a:spLocks noGrp="1"/>
          </p:cNvSpPr>
          <p:nvPr>
            <p:ph type="ftr" sz="quarter" idx="11"/>
          </p:nvPr>
        </p:nvSpPr>
        <p:spPr/>
        <p:txBody>
          <a:bodyPr/>
          <a:lstStyle/>
          <a:p>
            <a:r>
              <a:rPr lang="fr-FR"/>
              <a:t>UTL - La place de la monnaie - Rodrigues 2019</a:t>
            </a:r>
          </a:p>
        </p:txBody>
      </p:sp>
      <p:sp>
        <p:nvSpPr>
          <p:cNvPr id="6" name="Espace réservé du numéro de diapositive 5">
            <a:extLst>
              <a:ext uri="{FF2B5EF4-FFF2-40B4-BE49-F238E27FC236}">
                <a16:creationId xmlns:a16="http://schemas.microsoft.com/office/drawing/2014/main" id="{1054D607-BD90-E34D-8D39-9205B2688A1C}"/>
              </a:ext>
            </a:extLst>
          </p:cNvPr>
          <p:cNvSpPr>
            <a:spLocks noGrp="1"/>
          </p:cNvSpPr>
          <p:nvPr>
            <p:ph type="sldNum" sz="quarter" idx="12"/>
          </p:nvPr>
        </p:nvSpPr>
        <p:spPr/>
        <p:txBody>
          <a:bodyPr/>
          <a:lstStyle/>
          <a:p>
            <a:fld id="{0AD6AD37-5AC9-A64F-A055-8CC08279926E}" type="slidenum">
              <a:rPr lang="fr-FR" smtClean="0"/>
              <a:t>2</a:t>
            </a:fld>
            <a:endParaRPr lang="fr-FR"/>
          </a:p>
        </p:txBody>
      </p:sp>
      <p:pic>
        <p:nvPicPr>
          <p:cNvPr id="7" name="Picture 2" descr="Image associée">
            <a:extLst>
              <a:ext uri="{FF2B5EF4-FFF2-40B4-BE49-F238E27FC236}">
                <a16:creationId xmlns:a16="http://schemas.microsoft.com/office/drawing/2014/main" id="{D8C97883-D66F-5F48-B2DE-D3A7388E9C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109" y="2392780"/>
            <a:ext cx="2768255" cy="318054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D88BBBA6-9E7B-644E-ABE5-5AE851A7E0DD}"/>
              </a:ext>
            </a:extLst>
          </p:cNvPr>
          <p:cNvSpPr txBox="1"/>
          <p:nvPr/>
        </p:nvSpPr>
        <p:spPr>
          <a:xfrm>
            <a:off x="561110" y="5573328"/>
            <a:ext cx="2502432" cy="600164"/>
          </a:xfrm>
          <a:prstGeom prst="rect">
            <a:avLst/>
          </a:prstGeom>
          <a:noFill/>
        </p:spPr>
        <p:txBody>
          <a:bodyPr wrap="square" rtlCol="0">
            <a:spAutoFit/>
          </a:bodyPr>
          <a:lstStyle/>
          <a:p>
            <a:r>
              <a:rPr lang="fr-FR" sz="1100" b="1" dirty="0">
                <a:solidFill>
                  <a:schemeClr val="accent6">
                    <a:lumMod val="50000"/>
                  </a:schemeClr>
                </a:solidFill>
              </a:rPr>
              <a:t>Petrus Christus.</a:t>
            </a:r>
          </a:p>
          <a:p>
            <a:r>
              <a:rPr lang="fr-FR" sz="1100" b="1" i="1" dirty="0">
                <a:solidFill>
                  <a:schemeClr val="accent6">
                    <a:lumMod val="50000"/>
                  </a:schemeClr>
                </a:solidFill>
              </a:rPr>
              <a:t>Un orfèvre dans son atelier </a:t>
            </a:r>
            <a:r>
              <a:rPr lang="fr-FR" sz="1100" b="1" dirty="0">
                <a:solidFill>
                  <a:schemeClr val="accent6">
                    <a:lumMod val="50000"/>
                  </a:schemeClr>
                </a:solidFill>
              </a:rPr>
              <a:t>(1449)</a:t>
            </a:r>
          </a:p>
          <a:p>
            <a:r>
              <a:rPr lang="fr-FR" sz="1100" b="1" dirty="0">
                <a:solidFill>
                  <a:schemeClr val="accent6">
                    <a:lumMod val="50000"/>
                  </a:schemeClr>
                </a:solidFill>
              </a:rPr>
              <a:t>MMA, New-York</a:t>
            </a:r>
          </a:p>
        </p:txBody>
      </p:sp>
      <p:pic>
        <p:nvPicPr>
          <p:cNvPr id="5122" name="Picture 2" descr="Résultat de recherche d'images pour &quot;quentin metsys le changeur et sa femme&quot;">
            <a:extLst>
              <a:ext uri="{FF2B5EF4-FFF2-40B4-BE49-F238E27FC236}">
                <a16:creationId xmlns:a16="http://schemas.microsoft.com/office/drawing/2014/main" id="{68306D53-FCF4-3844-AEFB-16BD5F8799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0905" y="2392780"/>
            <a:ext cx="3383015" cy="318054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46E2AB1F-4078-D142-A416-9E644FDDFFEC}"/>
              </a:ext>
            </a:extLst>
          </p:cNvPr>
          <p:cNvSpPr txBox="1"/>
          <p:nvPr/>
        </p:nvSpPr>
        <p:spPr>
          <a:xfrm>
            <a:off x="4888340" y="5573330"/>
            <a:ext cx="2698343" cy="600164"/>
          </a:xfrm>
          <a:prstGeom prst="rect">
            <a:avLst/>
          </a:prstGeom>
          <a:noFill/>
        </p:spPr>
        <p:txBody>
          <a:bodyPr wrap="square" rtlCol="0">
            <a:spAutoFit/>
          </a:bodyPr>
          <a:lstStyle/>
          <a:p>
            <a:pPr algn="ctr"/>
            <a:r>
              <a:rPr lang="fr-FR" sz="1100" b="1" dirty="0">
                <a:solidFill>
                  <a:schemeClr val="accent6">
                    <a:lumMod val="50000"/>
                  </a:schemeClr>
                </a:solidFill>
              </a:rPr>
              <a:t>Quentin Metsys.</a:t>
            </a:r>
          </a:p>
          <a:p>
            <a:pPr algn="ctr"/>
            <a:r>
              <a:rPr lang="fr-FR" sz="1100" b="1" i="1" dirty="0">
                <a:solidFill>
                  <a:schemeClr val="accent6">
                    <a:lumMod val="50000"/>
                  </a:schemeClr>
                </a:solidFill>
              </a:rPr>
              <a:t>Le prêteur et sa femme </a:t>
            </a:r>
            <a:r>
              <a:rPr lang="fr-FR" sz="1100" b="1" dirty="0">
                <a:solidFill>
                  <a:schemeClr val="accent6">
                    <a:lumMod val="50000"/>
                  </a:schemeClr>
                </a:solidFill>
              </a:rPr>
              <a:t>(1514)</a:t>
            </a:r>
          </a:p>
          <a:p>
            <a:pPr algn="ctr"/>
            <a:r>
              <a:rPr lang="fr-FR" sz="1100" b="1" dirty="0">
                <a:solidFill>
                  <a:schemeClr val="accent6">
                    <a:lumMod val="50000"/>
                  </a:schemeClr>
                </a:solidFill>
              </a:rPr>
              <a:t>Musée du Louvres, Paris</a:t>
            </a:r>
          </a:p>
        </p:txBody>
      </p:sp>
      <p:sp>
        <p:nvSpPr>
          <p:cNvPr id="14" name="ZoneTexte 13">
            <a:extLst>
              <a:ext uri="{FF2B5EF4-FFF2-40B4-BE49-F238E27FC236}">
                <a16:creationId xmlns:a16="http://schemas.microsoft.com/office/drawing/2014/main" id="{0D1BD3B3-073C-8546-A3F0-51B399CC5B3B}"/>
              </a:ext>
            </a:extLst>
          </p:cNvPr>
          <p:cNvSpPr txBox="1"/>
          <p:nvPr/>
        </p:nvSpPr>
        <p:spPr>
          <a:xfrm>
            <a:off x="8788703" y="5574620"/>
            <a:ext cx="2631693" cy="600164"/>
          </a:xfrm>
          <a:prstGeom prst="rect">
            <a:avLst/>
          </a:prstGeom>
          <a:noFill/>
        </p:spPr>
        <p:txBody>
          <a:bodyPr wrap="square" rtlCol="0">
            <a:spAutoFit/>
          </a:bodyPr>
          <a:lstStyle/>
          <a:p>
            <a:pPr algn="r"/>
            <a:r>
              <a:rPr lang="fr-FR" sz="1100" b="1" dirty="0">
                <a:solidFill>
                  <a:schemeClr val="accent6">
                    <a:lumMod val="50000"/>
                  </a:schemeClr>
                </a:solidFill>
              </a:rPr>
              <a:t>Quentin Metsys.</a:t>
            </a:r>
          </a:p>
          <a:p>
            <a:pPr algn="r"/>
            <a:r>
              <a:rPr lang="fr-FR" sz="1100" b="1" i="1" dirty="0">
                <a:solidFill>
                  <a:schemeClr val="accent6">
                    <a:lumMod val="50000"/>
                  </a:schemeClr>
                </a:solidFill>
              </a:rPr>
              <a:t>Le collecteur d’impôt </a:t>
            </a:r>
            <a:r>
              <a:rPr lang="fr-FR" sz="1100" b="1" dirty="0">
                <a:solidFill>
                  <a:schemeClr val="accent6">
                    <a:lumMod val="50000"/>
                  </a:schemeClr>
                </a:solidFill>
              </a:rPr>
              <a:t>(1520)</a:t>
            </a:r>
          </a:p>
          <a:p>
            <a:pPr algn="r"/>
            <a:r>
              <a:rPr lang="fr-FR" sz="1100" b="1" dirty="0" err="1">
                <a:solidFill>
                  <a:schemeClr val="accent6">
                    <a:lumMod val="50000"/>
                  </a:schemeClr>
                </a:solidFill>
              </a:rPr>
              <a:t>Galleria</a:t>
            </a:r>
            <a:r>
              <a:rPr lang="fr-FR" sz="1100" b="1" dirty="0">
                <a:solidFill>
                  <a:schemeClr val="accent6">
                    <a:lumMod val="50000"/>
                  </a:schemeClr>
                </a:solidFill>
              </a:rPr>
              <a:t> Doria </a:t>
            </a:r>
            <a:r>
              <a:rPr lang="fr-FR" sz="1100" b="1" dirty="0" err="1">
                <a:solidFill>
                  <a:schemeClr val="accent6">
                    <a:lumMod val="50000"/>
                  </a:schemeClr>
                </a:solidFill>
              </a:rPr>
              <a:t>Pamphilj</a:t>
            </a:r>
            <a:r>
              <a:rPr lang="fr-FR" sz="1100" b="1" dirty="0">
                <a:solidFill>
                  <a:schemeClr val="accent6">
                    <a:lumMod val="50000"/>
                  </a:schemeClr>
                </a:solidFill>
              </a:rPr>
              <a:t> (Rome)</a:t>
            </a:r>
          </a:p>
        </p:txBody>
      </p:sp>
      <p:pic>
        <p:nvPicPr>
          <p:cNvPr id="4" name="Image 3">
            <a:extLst>
              <a:ext uri="{FF2B5EF4-FFF2-40B4-BE49-F238E27FC236}">
                <a16:creationId xmlns:a16="http://schemas.microsoft.com/office/drawing/2014/main" id="{FFDAB13B-B843-FD4D-8CCC-BFA9ED2966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88703" y="2392780"/>
            <a:ext cx="2631693" cy="3180549"/>
          </a:xfrm>
          <a:prstGeom prst="rect">
            <a:avLst/>
          </a:prstGeom>
        </p:spPr>
      </p:pic>
    </p:spTree>
    <p:extLst>
      <p:ext uri="{BB962C8B-B14F-4D97-AF65-F5344CB8AC3E}">
        <p14:creationId xmlns:p14="http://schemas.microsoft.com/office/powerpoint/2010/main" val="353290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3BF28D-9C69-1949-A9F4-652B8BD8A893}"/>
              </a:ext>
            </a:extLst>
          </p:cNvPr>
          <p:cNvSpPr>
            <a:spLocks noGrp="1"/>
          </p:cNvSpPr>
          <p:nvPr>
            <p:ph idx="1"/>
          </p:nvPr>
        </p:nvSpPr>
        <p:spPr>
          <a:xfrm>
            <a:off x="561111" y="2585571"/>
            <a:ext cx="5911408" cy="1750702"/>
          </a:xfrm>
        </p:spPr>
        <p:txBody>
          <a:bodyPr/>
          <a:lstStyle/>
          <a:p>
            <a:pPr marL="400050" indent="-400050">
              <a:buFont typeface="+mj-lt"/>
              <a:buAutoNum type="romanUcPeriod"/>
            </a:pPr>
            <a:r>
              <a:rPr lang="fr-FR" b="1" dirty="0">
                <a:solidFill>
                  <a:schemeClr val="accent2"/>
                </a:solidFill>
              </a:rPr>
              <a:t>La monnaie : une substance ou une promesse ?</a:t>
            </a:r>
          </a:p>
          <a:p>
            <a:pPr marL="0" indent="0">
              <a:buNone/>
            </a:pPr>
            <a:endParaRPr lang="fr-FR" dirty="0"/>
          </a:p>
          <a:p>
            <a:pPr marL="400050" indent="-400050">
              <a:buFont typeface="+mj-lt"/>
              <a:buAutoNum type="romanUcPeriod"/>
            </a:pPr>
            <a:r>
              <a:rPr lang="fr-FR" b="1" dirty="0"/>
              <a:t>Monnaie marchandise </a:t>
            </a:r>
            <a:r>
              <a:rPr lang="fr-FR" b="1" dirty="0">
                <a:sym typeface="Wingdings" pitchFamily="2" charset="2"/>
              </a:rPr>
              <a:t> monnaie métallique</a:t>
            </a:r>
            <a:endParaRPr lang="fr-FR" b="1" dirty="0"/>
          </a:p>
          <a:p>
            <a:pPr marL="400050" indent="-400050">
              <a:buFont typeface="+mj-lt"/>
              <a:buAutoNum type="romanUcPeriod"/>
            </a:pPr>
            <a:r>
              <a:rPr lang="fr-FR" dirty="0"/>
              <a:t>Monnaie de crédit</a:t>
            </a:r>
          </a:p>
        </p:txBody>
      </p:sp>
      <p:sp>
        <p:nvSpPr>
          <p:cNvPr id="4" name="Espace réservé du pied de page 3">
            <a:extLst>
              <a:ext uri="{FF2B5EF4-FFF2-40B4-BE49-F238E27FC236}">
                <a16:creationId xmlns:a16="http://schemas.microsoft.com/office/drawing/2014/main" id="{68E22075-D8F6-264C-A511-9C7E0E5AC464}"/>
              </a:ext>
            </a:extLst>
          </p:cNvPr>
          <p:cNvSpPr>
            <a:spLocks noGrp="1"/>
          </p:cNvSpPr>
          <p:nvPr>
            <p:ph type="ftr" sz="quarter" idx="11"/>
          </p:nvPr>
        </p:nvSpPr>
        <p:spPr/>
        <p:txBody>
          <a:bodyPr/>
          <a:lstStyle/>
          <a:p>
            <a:r>
              <a:rPr lang="fr-FR" dirty="0"/>
              <a:t>UTL - La place de la monnaie - Rodrigues 2019</a:t>
            </a:r>
          </a:p>
        </p:txBody>
      </p:sp>
      <p:sp>
        <p:nvSpPr>
          <p:cNvPr id="5" name="Espace réservé du numéro de diapositive 4">
            <a:extLst>
              <a:ext uri="{FF2B5EF4-FFF2-40B4-BE49-F238E27FC236}">
                <a16:creationId xmlns:a16="http://schemas.microsoft.com/office/drawing/2014/main" id="{00486444-74A5-164B-AEA8-946202BCFAF3}"/>
              </a:ext>
            </a:extLst>
          </p:cNvPr>
          <p:cNvSpPr>
            <a:spLocks noGrp="1"/>
          </p:cNvSpPr>
          <p:nvPr>
            <p:ph type="sldNum" sz="quarter" idx="12"/>
          </p:nvPr>
        </p:nvSpPr>
        <p:spPr/>
        <p:txBody>
          <a:bodyPr/>
          <a:lstStyle/>
          <a:p>
            <a:fld id="{0AD6AD37-5AC9-A64F-A055-8CC08279926E}" type="slidenum">
              <a:rPr lang="fr-FR" smtClean="0"/>
              <a:t>20</a:t>
            </a:fld>
            <a:endParaRPr lang="fr-FR"/>
          </a:p>
        </p:txBody>
      </p:sp>
      <p:sp>
        <p:nvSpPr>
          <p:cNvPr id="6" name="Titre 1">
            <a:extLst>
              <a:ext uri="{FF2B5EF4-FFF2-40B4-BE49-F238E27FC236}">
                <a16:creationId xmlns:a16="http://schemas.microsoft.com/office/drawing/2014/main" id="{B629DA78-E052-5444-AA76-F8673B40DA5F}"/>
              </a:ext>
            </a:extLst>
          </p:cNvPr>
          <p:cNvSpPr>
            <a:spLocks noGrp="1"/>
          </p:cNvSpPr>
          <p:nvPr>
            <p:ph type="title"/>
          </p:nvPr>
        </p:nvSpPr>
        <p:spPr/>
        <p:txBody>
          <a:bodyPr/>
          <a:lstStyle/>
          <a:p>
            <a:r>
              <a:rPr lang="fr-FR" sz="2600" dirty="0"/>
              <a:t>2. La monnaie : une relation de créance et de dette essentielle au lien social</a:t>
            </a:r>
          </a:p>
        </p:txBody>
      </p:sp>
      <p:sp>
        <p:nvSpPr>
          <p:cNvPr id="9" name="Rectangle avec coin diagonal arrondi 8">
            <a:extLst>
              <a:ext uri="{FF2B5EF4-FFF2-40B4-BE49-F238E27FC236}">
                <a16:creationId xmlns:a16="http://schemas.microsoft.com/office/drawing/2014/main" id="{97C6B7C4-5F52-504A-B11B-9481768CDCAA}"/>
              </a:ext>
            </a:extLst>
          </p:cNvPr>
          <p:cNvSpPr/>
          <p:nvPr/>
        </p:nvSpPr>
        <p:spPr>
          <a:xfrm>
            <a:off x="6701784" y="2406437"/>
            <a:ext cx="4488955" cy="91947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just">
              <a:lnSpc>
                <a:spcPct val="110000"/>
              </a:lnSpc>
            </a:pPr>
            <a:r>
              <a:rPr lang="fr-FR" dirty="0"/>
              <a:t>Typiquement, la </a:t>
            </a:r>
            <a:r>
              <a:rPr lang="fr-FR" b="1" dirty="0"/>
              <a:t>monnaie métallique </a:t>
            </a:r>
            <a:r>
              <a:rPr lang="fr-FR" b="1" dirty="0">
                <a:sym typeface="Wingdings" pitchFamily="2" charset="2"/>
              </a:rPr>
              <a:t> </a:t>
            </a:r>
            <a:r>
              <a:rPr lang="fr-FR" dirty="0"/>
              <a:t>pas de relation de créance et de dette</a:t>
            </a:r>
          </a:p>
        </p:txBody>
      </p:sp>
      <p:sp>
        <p:nvSpPr>
          <p:cNvPr id="10" name="Rectangle avec coin diagonal arrondi 9">
            <a:extLst>
              <a:ext uri="{FF2B5EF4-FFF2-40B4-BE49-F238E27FC236}">
                <a16:creationId xmlns:a16="http://schemas.microsoft.com/office/drawing/2014/main" id="{F2B7ECCF-0339-FD4E-841F-73F736975324}"/>
              </a:ext>
            </a:extLst>
          </p:cNvPr>
          <p:cNvSpPr/>
          <p:nvPr/>
        </p:nvSpPr>
        <p:spPr>
          <a:xfrm>
            <a:off x="6961943" y="3525047"/>
            <a:ext cx="4721978" cy="916117"/>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normAutofit fontScale="77500" lnSpcReduction="20000"/>
          </a:bodyPr>
          <a:lstStyle/>
          <a:p>
            <a:pPr algn="just">
              <a:lnSpc>
                <a:spcPct val="120000"/>
              </a:lnSpc>
            </a:pPr>
            <a:r>
              <a:rPr lang="fr-FR" dirty="0"/>
              <a:t>Mais toute forme de monnaie est une </a:t>
            </a:r>
            <a:r>
              <a:rPr lang="fr-FR" b="1" dirty="0"/>
              <a:t>institution</a:t>
            </a:r>
            <a:r>
              <a:rPr lang="fr-FR" dirty="0"/>
              <a:t> !</a:t>
            </a:r>
          </a:p>
          <a:p>
            <a:pPr algn="just">
              <a:lnSpc>
                <a:spcPct val="120000"/>
              </a:lnSpc>
            </a:pPr>
            <a:r>
              <a:rPr lang="fr-FR" b="1" dirty="0"/>
              <a:t>Détenir de la monnaie métallique, c’est détenir une créance sur l’institution émettrice</a:t>
            </a:r>
          </a:p>
        </p:txBody>
      </p:sp>
      <p:sp>
        <p:nvSpPr>
          <p:cNvPr id="11" name="Rectangle avec coin diagonal arrondi 10">
            <a:extLst>
              <a:ext uri="{FF2B5EF4-FFF2-40B4-BE49-F238E27FC236}">
                <a16:creationId xmlns:a16="http://schemas.microsoft.com/office/drawing/2014/main" id="{3AF90D74-1EDD-8F4F-B153-0F7E4148CC4B}"/>
              </a:ext>
            </a:extLst>
          </p:cNvPr>
          <p:cNvSpPr/>
          <p:nvPr/>
        </p:nvSpPr>
        <p:spPr>
          <a:xfrm>
            <a:off x="6701783" y="4640304"/>
            <a:ext cx="4488955" cy="142274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just">
              <a:lnSpc>
                <a:spcPct val="110000"/>
              </a:lnSpc>
            </a:pPr>
            <a:r>
              <a:rPr lang="fr-FR" dirty="0"/>
              <a:t>Monnaie métallique </a:t>
            </a:r>
            <a:r>
              <a:rPr lang="fr-FR" dirty="0">
                <a:sym typeface="Wingdings" pitchFamily="2" charset="2"/>
              </a:rPr>
              <a:t></a:t>
            </a:r>
            <a:r>
              <a:rPr lang="fr-FR" dirty="0"/>
              <a:t> le socle de la confiance dépend d’une convention construite par la communauté de paiement </a:t>
            </a:r>
            <a:r>
              <a:rPr lang="fr-FR" dirty="0">
                <a:sym typeface="Wingdings" pitchFamily="2" charset="2"/>
              </a:rPr>
              <a:t>:</a:t>
            </a:r>
            <a:r>
              <a:rPr lang="fr-FR" dirty="0"/>
              <a:t> </a:t>
            </a:r>
            <a:r>
              <a:rPr lang="fr-FR" b="1" dirty="0"/>
              <a:t>contrainte métallique</a:t>
            </a:r>
          </a:p>
        </p:txBody>
      </p:sp>
      <p:pic>
        <p:nvPicPr>
          <p:cNvPr id="12" name="Picture 5">
            <a:extLst>
              <a:ext uri="{FF2B5EF4-FFF2-40B4-BE49-F238E27FC236}">
                <a16:creationId xmlns:a16="http://schemas.microsoft.com/office/drawing/2014/main" id="{D0F7375A-E628-C94E-8A8E-9DC4CF5051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110" y="4431230"/>
            <a:ext cx="2476193" cy="1205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 name="Rectangle 6">
            <a:extLst>
              <a:ext uri="{FF2B5EF4-FFF2-40B4-BE49-F238E27FC236}">
                <a16:creationId xmlns:a16="http://schemas.microsoft.com/office/drawing/2014/main" id="{69D5D531-B1C2-6947-84AD-616A25A0498C}"/>
              </a:ext>
            </a:extLst>
          </p:cNvPr>
          <p:cNvSpPr>
            <a:spLocks noChangeArrowheads="1"/>
          </p:cNvSpPr>
          <p:nvPr/>
        </p:nvSpPr>
        <p:spPr bwMode="auto">
          <a:xfrm>
            <a:off x="462878" y="5789251"/>
            <a:ext cx="267265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fr-FR" sz="1300" b="1" dirty="0">
                <a:solidFill>
                  <a:schemeClr val="accent2"/>
                </a:solidFill>
                <a:latin typeface="+mn-lt"/>
                <a:cs typeface="+mn-cs"/>
              </a:rPr>
              <a:t>LOUIS XIII (1610-1643). Louis d'or à la mèche longue, 1641 </a:t>
            </a:r>
          </a:p>
        </p:txBody>
      </p:sp>
      <p:pic>
        <p:nvPicPr>
          <p:cNvPr id="2052" name="Picture 4" descr="Image associée">
            <a:extLst>
              <a:ext uri="{FF2B5EF4-FFF2-40B4-BE49-F238E27FC236}">
                <a16:creationId xmlns:a16="http://schemas.microsoft.com/office/drawing/2014/main" id="{3EF2FCCF-342B-C04A-93A5-C6C8EFC4A4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6815" y="4336273"/>
            <a:ext cx="2671482" cy="131660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id="{359DE628-4003-884F-B78D-590487009A1E}"/>
              </a:ext>
            </a:extLst>
          </p:cNvPr>
          <p:cNvSpPr>
            <a:spLocks noChangeArrowheads="1"/>
          </p:cNvSpPr>
          <p:nvPr/>
        </p:nvSpPr>
        <p:spPr bwMode="auto">
          <a:xfrm>
            <a:off x="3687703" y="5789251"/>
            <a:ext cx="250059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r">
              <a:defRPr/>
            </a:pPr>
            <a:r>
              <a:rPr lang="fr-FR" sz="1300" b="1" dirty="0">
                <a:solidFill>
                  <a:schemeClr val="accent2"/>
                </a:solidFill>
                <a:latin typeface="+mn-lt"/>
                <a:cs typeface="+mn-cs"/>
              </a:rPr>
              <a:t>Franc germinal,</a:t>
            </a:r>
          </a:p>
          <a:p>
            <a:pPr algn="r">
              <a:defRPr/>
            </a:pPr>
            <a:r>
              <a:rPr lang="fr-FR" sz="1300" b="1" dirty="0">
                <a:solidFill>
                  <a:schemeClr val="accent2"/>
                </a:solidFill>
                <a:latin typeface="+mn-lt"/>
                <a:cs typeface="+mn-cs"/>
              </a:rPr>
              <a:t>Pièce de 20 </a:t>
            </a:r>
            <a:r>
              <a:rPr lang="fr-FR" sz="1300" b="1" dirty="0" err="1">
                <a:solidFill>
                  <a:schemeClr val="accent2"/>
                </a:solidFill>
                <a:latin typeface="+mn-lt"/>
                <a:cs typeface="+mn-cs"/>
              </a:rPr>
              <a:t>fr</a:t>
            </a:r>
            <a:r>
              <a:rPr lang="fr-FR" sz="1300" b="1" dirty="0">
                <a:solidFill>
                  <a:schemeClr val="accent2"/>
                </a:solidFill>
                <a:latin typeface="+mn-lt"/>
                <a:cs typeface="+mn-cs"/>
              </a:rPr>
              <a:t> en or, 1813</a:t>
            </a:r>
          </a:p>
        </p:txBody>
      </p:sp>
    </p:spTree>
    <p:extLst>
      <p:ext uri="{BB962C8B-B14F-4D97-AF65-F5344CB8AC3E}">
        <p14:creationId xmlns:p14="http://schemas.microsoft.com/office/powerpoint/2010/main" val="384087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3BF28D-9C69-1949-A9F4-652B8BD8A893}"/>
              </a:ext>
            </a:extLst>
          </p:cNvPr>
          <p:cNvSpPr>
            <a:spLocks noGrp="1"/>
          </p:cNvSpPr>
          <p:nvPr>
            <p:ph idx="1"/>
          </p:nvPr>
        </p:nvSpPr>
        <p:spPr>
          <a:xfrm>
            <a:off x="561111" y="2585571"/>
            <a:ext cx="5911408" cy="3416300"/>
          </a:xfrm>
        </p:spPr>
        <p:txBody>
          <a:bodyPr/>
          <a:lstStyle/>
          <a:p>
            <a:pPr marL="400050" indent="-400050">
              <a:buFont typeface="+mj-lt"/>
              <a:buAutoNum type="romanUcPeriod"/>
            </a:pPr>
            <a:r>
              <a:rPr lang="fr-FR" b="1" dirty="0">
                <a:solidFill>
                  <a:schemeClr val="accent2"/>
                </a:solidFill>
              </a:rPr>
              <a:t>La monnaie : une substance ou une promesse ?</a:t>
            </a:r>
          </a:p>
          <a:p>
            <a:pPr marL="0" indent="0">
              <a:buNone/>
            </a:pPr>
            <a:endParaRPr lang="fr-FR" dirty="0"/>
          </a:p>
          <a:p>
            <a:pPr marL="400050" indent="-400050">
              <a:buFont typeface="+mj-lt"/>
              <a:buAutoNum type="romanUcPeriod"/>
            </a:pPr>
            <a:r>
              <a:rPr lang="fr-FR" dirty="0"/>
              <a:t>Monnaie marchandise </a:t>
            </a:r>
            <a:r>
              <a:rPr lang="fr-FR" dirty="0">
                <a:sym typeface="Wingdings" pitchFamily="2" charset="2"/>
              </a:rPr>
              <a:t> monnaie métallique</a:t>
            </a:r>
            <a:endParaRPr lang="fr-FR" dirty="0"/>
          </a:p>
          <a:p>
            <a:pPr marL="400050" indent="-400050">
              <a:buFont typeface="+mj-lt"/>
              <a:buAutoNum type="romanUcPeriod"/>
            </a:pPr>
            <a:r>
              <a:rPr lang="fr-FR" b="1" dirty="0"/>
              <a:t>Monnaie de crédit</a:t>
            </a:r>
          </a:p>
        </p:txBody>
      </p:sp>
      <p:sp>
        <p:nvSpPr>
          <p:cNvPr id="4" name="Espace réservé du pied de page 3">
            <a:extLst>
              <a:ext uri="{FF2B5EF4-FFF2-40B4-BE49-F238E27FC236}">
                <a16:creationId xmlns:a16="http://schemas.microsoft.com/office/drawing/2014/main" id="{68E22075-D8F6-264C-A511-9C7E0E5AC464}"/>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00486444-74A5-164B-AEA8-946202BCFAF3}"/>
              </a:ext>
            </a:extLst>
          </p:cNvPr>
          <p:cNvSpPr>
            <a:spLocks noGrp="1"/>
          </p:cNvSpPr>
          <p:nvPr>
            <p:ph type="sldNum" sz="quarter" idx="12"/>
          </p:nvPr>
        </p:nvSpPr>
        <p:spPr/>
        <p:txBody>
          <a:bodyPr/>
          <a:lstStyle/>
          <a:p>
            <a:fld id="{0AD6AD37-5AC9-A64F-A055-8CC08279926E}" type="slidenum">
              <a:rPr lang="fr-FR" smtClean="0"/>
              <a:t>21</a:t>
            </a:fld>
            <a:endParaRPr lang="fr-FR"/>
          </a:p>
        </p:txBody>
      </p:sp>
      <p:sp>
        <p:nvSpPr>
          <p:cNvPr id="6" name="Titre 1">
            <a:extLst>
              <a:ext uri="{FF2B5EF4-FFF2-40B4-BE49-F238E27FC236}">
                <a16:creationId xmlns:a16="http://schemas.microsoft.com/office/drawing/2014/main" id="{B629DA78-E052-5444-AA76-F8673B40DA5F}"/>
              </a:ext>
            </a:extLst>
          </p:cNvPr>
          <p:cNvSpPr>
            <a:spLocks noGrp="1"/>
          </p:cNvSpPr>
          <p:nvPr>
            <p:ph type="title"/>
          </p:nvPr>
        </p:nvSpPr>
        <p:spPr/>
        <p:txBody>
          <a:bodyPr/>
          <a:lstStyle/>
          <a:p>
            <a:r>
              <a:rPr lang="fr-FR" sz="2600" dirty="0"/>
              <a:t>2. La monnaie : une relation de créance et de dette essentielle au lien social</a:t>
            </a:r>
          </a:p>
        </p:txBody>
      </p:sp>
      <p:sp>
        <p:nvSpPr>
          <p:cNvPr id="14" name="Rectangle avec coin diagonal arrondi 13">
            <a:extLst>
              <a:ext uri="{FF2B5EF4-FFF2-40B4-BE49-F238E27FC236}">
                <a16:creationId xmlns:a16="http://schemas.microsoft.com/office/drawing/2014/main" id="{47415D68-68F7-DB48-A0B2-1B52F02CA741}"/>
              </a:ext>
            </a:extLst>
          </p:cNvPr>
          <p:cNvSpPr/>
          <p:nvPr/>
        </p:nvSpPr>
        <p:spPr>
          <a:xfrm>
            <a:off x="6701784" y="2540374"/>
            <a:ext cx="4488955" cy="182021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2500" lnSpcReduction="20000"/>
          </a:bodyPr>
          <a:lstStyle/>
          <a:p>
            <a:pPr algn="just">
              <a:lnSpc>
                <a:spcPct val="110000"/>
              </a:lnSpc>
            </a:pPr>
            <a:r>
              <a:rPr lang="fr-FR" b="1" dirty="0"/>
              <a:t>Monnaie de crédit</a:t>
            </a:r>
            <a:r>
              <a:rPr lang="fr-FR" dirty="0"/>
              <a:t> </a:t>
            </a:r>
            <a:r>
              <a:rPr lang="fr-FR" dirty="0">
                <a:sym typeface="Wingdings" pitchFamily="2" charset="2"/>
              </a:rPr>
              <a:t> </a:t>
            </a:r>
            <a:r>
              <a:rPr lang="fr-FR" dirty="0"/>
              <a:t>relation de créance et de dette :</a:t>
            </a:r>
          </a:p>
          <a:p>
            <a:pPr algn="just">
              <a:lnSpc>
                <a:spcPct val="110000"/>
              </a:lnSpc>
            </a:pPr>
            <a:r>
              <a:rPr lang="fr-FR" b="1" dirty="0"/>
              <a:t>a) </a:t>
            </a:r>
            <a:r>
              <a:rPr lang="fr-FR" dirty="0"/>
              <a:t>entre les parties co-contractantes lors des échanges marchands</a:t>
            </a:r>
          </a:p>
          <a:p>
            <a:pPr algn="just">
              <a:lnSpc>
                <a:spcPct val="110000"/>
              </a:lnSpc>
            </a:pPr>
            <a:r>
              <a:rPr lang="fr-FR" b="1" dirty="0"/>
              <a:t>b) </a:t>
            </a:r>
            <a:r>
              <a:rPr lang="fr-FR" dirty="0"/>
              <a:t>entre les détenteurs de monnaie et le système institutionnel</a:t>
            </a:r>
          </a:p>
        </p:txBody>
      </p:sp>
      <p:sp>
        <p:nvSpPr>
          <p:cNvPr id="15" name="Rectangle avec coin diagonal arrondi 14">
            <a:extLst>
              <a:ext uri="{FF2B5EF4-FFF2-40B4-BE49-F238E27FC236}">
                <a16:creationId xmlns:a16="http://schemas.microsoft.com/office/drawing/2014/main" id="{5E80162C-D209-7E4A-9083-4BD8D3259D54}"/>
              </a:ext>
            </a:extLst>
          </p:cNvPr>
          <p:cNvSpPr/>
          <p:nvPr/>
        </p:nvSpPr>
        <p:spPr>
          <a:xfrm>
            <a:off x="7118886" y="4593415"/>
            <a:ext cx="4488955" cy="1798424"/>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just">
              <a:lnSpc>
                <a:spcPct val="110000"/>
              </a:lnSpc>
            </a:pPr>
            <a:r>
              <a:rPr lang="fr-FR" b="1" dirty="0"/>
              <a:t>Monnaie de crédit </a:t>
            </a:r>
            <a:r>
              <a:rPr lang="fr-FR" dirty="0">
                <a:sym typeface="Wingdings" pitchFamily="2" charset="2"/>
              </a:rPr>
              <a:t> </a:t>
            </a:r>
            <a:r>
              <a:rPr lang="fr-FR" dirty="0"/>
              <a:t>le socle de la confiance repose sur un dispositif institutionnel dans lequel les métaux précieux sont démonétisés : </a:t>
            </a:r>
            <a:r>
              <a:rPr lang="fr-FR" b="1" dirty="0"/>
              <a:t>contrainte institutionnelle</a:t>
            </a:r>
          </a:p>
        </p:txBody>
      </p:sp>
      <p:pic>
        <p:nvPicPr>
          <p:cNvPr id="1026" name="Picture 2" descr="Résultat de recherche d'images pour &quot;monnaie scripturale&quot;">
            <a:extLst>
              <a:ext uri="{FF2B5EF4-FFF2-40B4-BE49-F238E27FC236}">
                <a16:creationId xmlns:a16="http://schemas.microsoft.com/office/drawing/2014/main" id="{E6B07EDF-DB06-564C-AD5D-5F3173171C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169227">
            <a:off x="3912185" y="4360593"/>
            <a:ext cx="2466415" cy="1856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monnaie scripturale&quot;">
            <a:extLst>
              <a:ext uri="{FF2B5EF4-FFF2-40B4-BE49-F238E27FC236}">
                <a16:creationId xmlns:a16="http://schemas.microsoft.com/office/drawing/2014/main" id="{857CA32E-E108-7A43-B17F-8D96C5B757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12381">
            <a:off x="996907" y="4470922"/>
            <a:ext cx="2454120" cy="163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9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7A0657-65AC-4F4D-AA72-86D526DBBB52}"/>
              </a:ext>
            </a:extLst>
          </p:cNvPr>
          <p:cNvSpPr>
            <a:spLocks noGrp="1"/>
          </p:cNvSpPr>
          <p:nvPr>
            <p:ph idx="1"/>
          </p:nvPr>
        </p:nvSpPr>
        <p:spPr>
          <a:xfrm>
            <a:off x="556054" y="2603500"/>
            <a:ext cx="4374291" cy="3532124"/>
          </a:xfrm>
        </p:spPr>
        <p:txBody>
          <a:bodyPr>
            <a:normAutofit/>
          </a:bodyPr>
          <a:lstStyle/>
          <a:p>
            <a:pPr marL="400050" indent="-400050" algn="just">
              <a:buFont typeface="+mj-lt"/>
              <a:buAutoNum type="romanUcPeriod" startAt="2"/>
            </a:pPr>
            <a:r>
              <a:rPr lang="fr-FR" b="1" dirty="0">
                <a:solidFill>
                  <a:schemeClr val="accent2"/>
                </a:solidFill>
              </a:rPr>
              <a:t>Créer la monnaie : quel socle institutionnel ?</a:t>
            </a:r>
          </a:p>
          <a:p>
            <a:pPr marL="400050" indent="-400050" algn="just">
              <a:buFont typeface="+mj-lt"/>
              <a:buAutoNum type="romanUcPeriod" startAt="2"/>
            </a:pPr>
            <a:endParaRPr lang="fr-FR" b="1" dirty="0">
              <a:solidFill>
                <a:schemeClr val="accent2"/>
              </a:solidFill>
            </a:endParaRPr>
          </a:p>
          <a:p>
            <a:pPr marL="400050" indent="-400050" algn="just">
              <a:buFont typeface="+mj-lt"/>
              <a:buAutoNum type="romanUcPeriod" startAt="2"/>
            </a:pPr>
            <a:endParaRPr lang="fr-FR" b="1" dirty="0"/>
          </a:p>
          <a:p>
            <a:pPr algn="just">
              <a:buFont typeface="Wingdings" pitchFamily="2" charset="2"/>
              <a:buChar char="Ø"/>
            </a:pPr>
            <a:r>
              <a:rPr lang="fr-FR" sz="1700" dirty="0"/>
              <a:t>Quel dispositif institutionnel pour créer la monnaie dans chaque type-idéal ?</a:t>
            </a:r>
          </a:p>
          <a:p>
            <a:pPr algn="just">
              <a:buFont typeface="Wingdings" pitchFamily="2" charset="2"/>
              <a:buChar char="Ø"/>
            </a:pPr>
            <a:r>
              <a:rPr lang="fr-FR" sz="1700" dirty="0"/>
              <a:t>Quelle évolution historique pour passer d’un type idéal à l’autre, tout en assurant la pérennité du système économique ?</a:t>
            </a:r>
          </a:p>
        </p:txBody>
      </p:sp>
      <p:sp>
        <p:nvSpPr>
          <p:cNvPr id="4" name="Espace réservé du numéro de diapositive 3">
            <a:extLst>
              <a:ext uri="{FF2B5EF4-FFF2-40B4-BE49-F238E27FC236}">
                <a16:creationId xmlns:a16="http://schemas.microsoft.com/office/drawing/2014/main" id="{7DCA4632-28AA-F24C-94CF-7AD8F9E62FEE}"/>
              </a:ext>
            </a:extLst>
          </p:cNvPr>
          <p:cNvSpPr>
            <a:spLocks noGrp="1"/>
          </p:cNvSpPr>
          <p:nvPr>
            <p:ph type="sldNum" sz="quarter" idx="12"/>
          </p:nvPr>
        </p:nvSpPr>
        <p:spPr/>
        <p:txBody>
          <a:bodyPr/>
          <a:lstStyle/>
          <a:p>
            <a:fld id="{4FAB73BC-B049-4115-A692-8D63A059BFB8}" type="slidenum">
              <a:rPr lang="en-US" smtClean="0"/>
              <a:pPr/>
              <a:t>22</a:t>
            </a:fld>
            <a:endParaRPr lang="en-US" dirty="0"/>
          </a:p>
        </p:txBody>
      </p:sp>
      <p:grpSp>
        <p:nvGrpSpPr>
          <p:cNvPr id="2" name="Groupe 1">
            <a:extLst>
              <a:ext uri="{FF2B5EF4-FFF2-40B4-BE49-F238E27FC236}">
                <a16:creationId xmlns:a16="http://schemas.microsoft.com/office/drawing/2014/main" id="{C8FB2CDD-2B4A-5E43-A33B-C19BC85CEE42}"/>
              </a:ext>
            </a:extLst>
          </p:cNvPr>
          <p:cNvGrpSpPr/>
          <p:nvPr/>
        </p:nvGrpSpPr>
        <p:grpSpPr>
          <a:xfrm>
            <a:off x="5084064" y="2504646"/>
            <a:ext cx="6553785" cy="4027686"/>
            <a:chOff x="4930346" y="2504646"/>
            <a:chExt cx="6707503" cy="4027686"/>
          </a:xfrm>
        </p:grpSpPr>
        <p:sp>
          <p:nvSpPr>
            <p:cNvPr id="10" name="Arrondir un rectangle avec un coin diagonal 1">
              <a:extLst>
                <a:ext uri="{FF2B5EF4-FFF2-40B4-BE49-F238E27FC236}">
                  <a16:creationId xmlns:a16="http://schemas.microsoft.com/office/drawing/2014/main" id="{63F02B82-18F9-0F49-ACFD-C7DF2F1A6D0F}"/>
                </a:ext>
              </a:extLst>
            </p:cNvPr>
            <p:cNvSpPr/>
            <p:nvPr/>
          </p:nvSpPr>
          <p:spPr>
            <a:xfrm>
              <a:off x="4930346" y="4262329"/>
              <a:ext cx="1326373" cy="72911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70000" lnSpcReduction="20000"/>
            </a:bodyPr>
            <a:lstStyle/>
            <a:p>
              <a:pPr algn="ctr">
                <a:lnSpc>
                  <a:spcPct val="120000"/>
                </a:lnSpc>
              </a:pPr>
              <a:r>
                <a:rPr lang="fr-FR" sz="2200" dirty="0"/>
                <a:t>Formes monétaires</a:t>
              </a:r>
            </a:p>
          </p:txBody>
        </p:sp>
        <p:sp>
          <p:nvSpPr>
            <p:cNvPr id="11" name="Rectangle à coins arrondis 10">
              <a:extLst>
                <a:ext uri="{FF2B5EF4-FFF2-40B4-BE49-F238E27FC236}">
                  <a16:creationId xmlns:a16="http://schemas.microsoft.com/office/drawing/2014/main" id="{1035AA4B-1009-2240-B2AE-E9266AC95057}"/>
                </a:ext>
              </a:extLst>
            </p:cNvPr>
            <p:cNvSpPr/>
            <p:nvPr/>
          </p:nvSpPr>
          <p:spPr>
            <a:xfrm>
              <a:off x="6654573" y="2504646"/>
              <a:ext cx="2100084" cy="4723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77500" lnSpcReduction="20000"/>
            </a:bodyPr>
            <a:lstStyle/>
            <a:p>
              <a:pPr algn="ctr">
                <a:lnSpc>
                  <a:spcPct val="120000"/>
                </a:lnSpc>
              </a:pPr>
              <a:r>
                <a:rPr lang="fr-FR" sz="2200" dirty="0"/>
                <a:t>Paléo-monnaies</a:t>
              </a:r>
            </a:p>
          </p:txBody>
        </p:sp>
        <p:sp>
          <p:nvSpPr>
            <p:cNvPr id="12" name="Rectangle à coins arrondis 11">
              <a:extLst>
                <a:ext uri="{FF2B5EF4-FFF2-40B4-BE49-F238E27FC236}">
                  <a16:creationId xmlns:a16="http://schemas.microsoft.com/office/drawing/2014/main" id="{E89A7D48-F45E-A44A-A7B8-89FFC9DD02DA}"/>
                </a:ext>
              </a:extLst>
            </p:cNvPr>
            <p:cNvSpPr/>
            <p:nvPr/>
          </p:nvSpPr>
          <p:spPr>
            <a:xfrm>
              <a:off x="6654573" y="3278413"/>
              <a:ext cx="2087657" cy="4723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62500" lnSpcReduction="20000"/>
            </a:bodyPr>
            <a:lstStyle/>
            <a:p>
              <a:pPr algn="ctr">
                <a:lnSpc>
                  <a:spcPct val="120000"/>
                </a:lnSpc>
              </a:pPr>
              <a:r>
                <a:rPr lang="fr-FR" sz="2200" dirty="0"/>
                <a:t>Monnaie métallique</a:t>
              </a:r>
            </a:p>
          </p:txBody>
        </p:sp>
        <p:sp>
          <p:nvSpPr>
            <p:cNvPr id="13" name="Rectangle à coins arrondis 12">
              <a:extLst>
                <a:ext uri="{FF2B5EF4-FFF2-40B4-BE49-F238E27FC236}">
                  <a16:creationId xmlns:a16="http://schemas.microsoft.com/office/drawing/2014/main" id="{328B182A-FFBD-0140-A721-298569301249}"/>
                </a:ext>
              </a:extLst>
            </p:cNvPr>
            <p:cNvSpPr/>
            <p:nvPr/>
          </p:nvSpPr>
          <p:spPr>
            <a:xfrm>
              <a:off x="6654573" y="4746348"/>
              <a:ext cx="2100084" cy="4723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77500" lnSpcReduction="20000"/>
            </a:bodyPr>
            <a:lstStyle/>
            <a:p>
              <a:pPr algn="ctr">
                <a:lnSpc>
                  <a:spcPct val="120000"/>
                </a:lnSpc>
              </a:pPr>
              <a:r>
                <a:rPr lang="fr-FR" sz="2200" dirty="0"/>
                <a:t>Papier-monnaie</a:t>
              </a:r>
            </a:p>
          </p:txBody>
        </p:sp>
        <p:sp>
          <p:nvSpPr>
            <p:cNvPr id="14" name="Rectangle à coins arrondis 13">
              <a:extLst>
                <a:ext uri="{FF2B5EF4-FFF2-40B4-BE49-F238E27FC236}">
                  <a16:creationId xmlns:a16="http://schemas.microsoft.com/office/drawing/2014/main" id="{98585493-DF67-C44C-8C5D-90729CA3A686}"/>
                </a:ext>
              </a:extLst>
            </p:cNvPr>
            <p:cNvSpPr/>
            <p:nvPr/>
          </p:nvSpPr>
          <p:spPr>
            <a:xfrm>
              <a:off x="6654573" y="4031161"/>
              <a:ext cx="2100084" cy="4723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47500" lnSpcReduction="20000"/>
            </a:bodyPr>
            <a:lstStyle/>
            <a:p>
              <a:pPr algn="ctr">
                <a:lnSpc>
                  <a:spcPct val="120000"/>
                </a:lnSpc>
              </a:pPr>
              <a:r>
                <a:rPr lang="fr-FR" sz="2200" dirty="0"/>
                <a:t>Billets de banque convertible</a:t>
              </a:r>
            </a:p>
          </p:txBody>
        </p:sp>
        <p:sp>
          <p:nvSpPr>
            <p:cNvPr id="15" name="Rectangle à coins arrondis 14">
              <a:extLst>
                <a:ext uri="{FF2B5EF4-FFF2-40B4-BE49-F238E27FC236}">
                  <a16:creationId xmlns:a16="http://schemas.microsoft.com/office/drawing/2014/main" id="{089D1A95-E5DB-F04F-97E0-04D4A10B7157}"/>
                </a:ext>
              </a:extLst>
            </p:cNvPr>
            <p:cNvSpPr/>
            <p:nvPr/>
          </p:nvSpPr>
          <p:spPr>
            <a:xfrm>
              <a:off x="6667000" y="5410778"/>
              <a:ext cx="2075229" cy="11215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47500" lnSpcReduction="20000"/>
            </a:bodyPr>
            <a:lstStyle/>
            <a:p>
              <a:pPr algn="ctr">
                <a:lnSpc>
                  <a:spcPct val="120000"/>
                </a:lnSpc>
              </a:pPr>
              <a:r>
                <a:rPr lang="fr-FR" sz="2200" dirty="0"/>
                <a:t>Formes monétaires modernes :</a:t>
              </a:r>
            </a:p>
            <a:p>
              <a:pPr algn="ctr">
                <a:lnSpc>
                  <a:spcPct val="120000"/>
                </a:lnSpc>
              </a:pPr>
              <a:r>
                <a:rPr lang="fr-FR" sz="2200" b="1" dirty="0"/>
                <a:t>Monnaie fiduciaire </a:t>
              </a:r>
              <a:r>
                <a:rPr lang="fr-FR" sz="2200" dirty="0"/>
                <a:t>(billets de banque, monnaie divisionnaire)</a:t>
              </a:r>
            </a:p>
            <a:p>
              <a:pPr algn="ctr">
                <a:lnSpc>
                  <a:spcPct val="120000"/>
                </a:lnSpc>
              </a:pPr>
              <a:r>
                <a:rPr lang="fr-FR" sz="2200" b="1" dirty="0"/>
                <a:t>Monnaie scripturale</a:t>
              </a:r>
            </a:p>
          </p:txBody>
        </p:sp>
        <p:cxnSp>
          <p:nvCxnSpPr>
            <p:cNvPr id="16" name="Connecteur en angle 15">
              <a:extLst>
                <a:ext uri="{FF2B5EF4-FFF2-40B4-BE49-F238E27FC236}">
                  <a16:creationId xmlns:a16="http://schemas.microsoft.com/office/drawing/2014/main" id="{98CA40B2-7902-474C-8717-0A55F1B61453}"/>
                </a:ext>
              </a:extLst>
            </p:cNvPr>
            <p:cNvCxnSpPr>
              <a:stCxn id="10" idx="3"/>
              <a:endCxn id="11" idx="1"/>
            </p:cNvCxnSpPr>
            <p:nvPr/>
          </p:nvCxnSpPr>
          <p:spPr>
            <a:xfrm rot="5400000" flipH="1" flipV="1">
              <a:off x="5363301" y="2971058"/>
              <a:ext cx="1521504" cy="1061040"/>
            </a:xfrm>
            <a:prstGeom prst="bentConnector2">
              <a:avLst/>
            </a:prstGeom>
            <a:ln w="444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Connecteur en angle 16">
              <a:extLst>
                <a:ext uri="{FF2B5EF4-FFF2-40B4-BE49-F238E27FC236}">
                  <a16:creationId xmlns:a16="http://schemas.microsoft.com/office/drawing/2014/main" id="{63E013D0-8A12-1E43-AC5D-0D7FB4DED90D}"/>
                </a:ext>
              </a:extLst>
            </p:cNvPr>
            <p:cNvCxnSpPr>
              <a:stCxn id="10" idx="3"/>
              <a:endCxn id="12" idx="1"/>
            </p:cNvCxnSpPr>
            <p:nvPr/>
          </p:nvCxnSpPr>
          <p:spPr>
            <a:xfrm rot="5400000" flipH="1" flipV="1">
              <a:off x="5750184" y="3357941"/>
              <a:ext cx="747737" cy="1061040"/>
            </a:xfrm>
            <a:prstGeom prst="bentConnector2">
              <a:avLst/>
            </a:prstGeom>
            <a:ln w="444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Connecteur en angle 17">
              <a:extLst>
                <a:ext uri="{FF2B5EF4-FFF2-40B4-BE49-F238E27FC236}">
                  <a16:creationId xmlns:a16="http://schemas.microsoft.com/office/drawing/2014/main" id="{FB206615-3CA5-2346-85ED-0F929B8B3545}"/>
                </a:ext>
              </a:extLst>
            </p:cNvPr>
            <p:cNvCxnSpPr>
              <a:stCxn id="10" idx="0"/>
              <a:endCxn id="14" idx="1"/>
            </p:cNvCxnSpPr>
            <p:nvPr/>
          </p:nvCxnSpPr>
          <p:spPr>
            <a:xfrm flipV="1">
              <a:off x="6256719" y="4267341"/>
              <a:ext cx="397853" cy="359547"/>
            </a:xfrm>
            <a:prstGeom prst="bentConnector3">
              <a:avLst>
                <a:gd name="adj1" fmla="val 50000"/>
              </a:avLst>
            </a:prstGeom>
            <a:ln w="444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Connecteur en angle 18">
              <a:extLst>
                <a:ext uri="{FF2B5EF4-FFF2-40B4-BE49-F238E27FC236}">
                  <a16:creationId xmlns:a16="http://schemas.microsoft.com/office/drawing/2014/main" id="{BB6EEB8D-7D8B-294E-B9CF-8D6F12D0282A}"/>
                </a:ext>
              </a:extLst>
            </p:cNvPr>
            <p:cNvCxnSpPr>
              <a:stCxn id="10" idx="0"/>
              <a:endCxn id="13" idx="1"/>
            </p:cNvCxnSpPr>
            <p:nvPr/>
          </p:nvCxnSpPr>
          <p:spPr>
            <a:xfrm>
              <a:off x="6256719" y="4626888"/>
              <a:ext cx="397853" cy="355639"/>
            </a:xfrm>
            <a:prstGeom prst="bentConnector3">
              <a:avLst>
                <a:gd name="adj1" fmla="val 50000"/>
              </a:avLst>
            </a:prstGeom>
            <a:ln w="444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Connecteur en angle 19">
              <a:extLst>
                <a:ext uri="{FF2B5EF4-FFF2-40B4-BE49-F238E27FC236}">
                  <a16:creationId xmlns:a16="http://schemas.microsoft.com/office/drawing/2014/main" id="{0A4142DA-7D56-9C4C-8B60-B39156ADD83D}"/>
                </a:ext>
              </a:extLst>
            </p:cNvPr>
            <p:cNvCxnSpPr>
              <a:stCxn id="10" idx="1"/>
              <a:endCxn id="15" idx="1"/>
            </p:cNvCxnSpPr>
            <p:nvPr/>
          </p:nvCxnSpPr>
          <p:spPr>
            <a:xfrm rot="16200000" flipH="1">
              <a:off x="5640211" y="4944766"/>
              <a:ext cx="980109" cy="1073468"/>
            </a:xfrm>
            <a:prstGeom prst="bentConnector2">
              <a:avLst/>
            </a:prstGeom>
            <a:ln w="4445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Arrondir un rectangle avec un coin diagonal 31">
              <a:extLst>
                <a:ext uri="{FF2B5EF4-FFF2-40B4-BE49-F238E27FC236}">
                  <a16:creationId xmlns:a16="http://schemas.microsoft.com/office/drawing/2014/main" id="{205CD1ED-3B91-6A4D-9F63-D2FB6B16972C}"/>
                </a:ext>
              </a:extLst>
            </p:cNvPr>
            <p:cNvSpPr/>
            <p:nvPr/>
          </p:nvSpPr>
          <p:spPr>
            <a:xfrm>
              <a:off x="9226904" y="2504646"/>
              <a:ext cx="2410945" cy="7684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lnSpc>
                  <a:spcPct val="110000"/>
                </a:lnSpc>
              </a:pPr>
              <a:r>
                <a:rPr lang="fr-FR" sz="2200" dirty="0"/>
                <a:t>Monnaie marchandise</a:t>
              </a:r>
            </a:p>
          </p:txBody>
        </p:sp>
        <p:sp>
          <p:nvSpPr>
            <p:cNvPr id="22" name="Arrondir un rectangle avec un coin diagonal 32">
              <a:extLst>
                <a:ext uri="{FF2B5EF4-FFF2-40B4-BE49-F238E27FC236}">
                  <a16:creationId xmlns:a16="http://schemas.microsoft.com/office/drawing/2014/main" id="{FC9204D4-C4B1-794F-A0C6-3B4A27896276}"/>
                </a:ext>
              </a:extLst>
            </p:cNvPr>
            <p:cNvSpPr/>
            <p:nvPr/>
          </p:nvSpPr>
          <p:spPr>
            <a:xfrm>
              <a:off x="9226904" y="5758092"/>
              <a:ext cx="2410945" cy="7684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lnSpc>
                  <a:spcPct val="110000"/>
                </a:lnSpc>
              </a:pPr>
              <a:r>
                <a:rPr lang="fr-FR" sz="2200" dirty="0"/>
                <a:t>Monnaie de crédit</a:t>
              </a:r>
            </a:p>
          </p:txBody>
        </p:sp>
        <p:cxnSp>
          <p:nvCxnSpPr>
            <p:cNvPr id="23" name="Connecteur droit avec flèche 22">
              <a:extLst>
                <a:ext uri="{FF2B5EF4-FFF2-40B4-BE49-F238E27FC236}">
                  <a16:creationId xmlns:a16="http://schemas.microsoft.com/office/drawing/2014/main" id="{772247FF-0974-1D44-BBB8-937AC412ADC1}"/>
                </a:ext>
              </a:extLst>
            </p:cNvPr>
            <p:cNvCxnSpPr>
              <a:stCxn id="21" idx="1"/>
              <a:endCxn id="22" idx="3"/>
            </p:cNvCxnSpPr>
            <p:nvPr/>
          </p:nvCxnSpPr>
          <p:spPr>
            <a:xfrm>
              <a:off x="10432377" y="3273094"/>
              <a:ext cx="0" cy="2484998"/>
            </a:xfrm>
            <a:prstGeom prst="straightConnector1">
              <a:avLst/>
            </a:prstGeom>
            <a:ln w="76200" cmpd="sng">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Arrondir un rectangle avec un coin diagonal 36">
              <a:extLst>
                <a:ext uri="{FF2B5EF4-FFF2-40B4-BE49-F238E27FC236}">
                  <a16:creationId xmlns:a16="http://schemas.microsoft.com/office/drawing/2014/main" id="{AC0615DE-4A76-E04A-938F-AB7072A07273}"/>
                </a:ext>
              </a:extLst>
            </p:cNvPr>
            <p:cNvSpPr/>
            <p:nvPr/>
          </p:nvSpPr>
          <p:spPr>
            <a:xfrm>
              <a:off x="9226904" y="4031161"/>
              <a:ext cx="2410945" cy="118754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55000" lnSpcReduction="20000"/>
            </a:bodyPr>
            <a:lstStyle/>
            <a:p>
              <a:pPr algn="ctr">
                <a:lnSpc>
                  <a:spcPct val="120000"/>
                </a:lnSpc>
              </a:pPr>
              <a:r>
                <a:rPr lang="fr-FR" sz="2200" dirty="0"/>
                <a:t>Dématérialisation de la monnaie :</a:t>
              </a:r>
            </a:p>
            <a:p>
              <a:pPr algn="ctr">
                <a:lnSpc>
                  <a:spcPct val="120000"/>
                </a:lnSpc>
              </a:pPr>
              <a:r>
                <a:rPr lang="fr-FR" sz="2200" b="1" dirty="0"/>
                <a:t>Passage de la contrainte métallique à la contrainte institutionnelle</a:t>
              </a:r>
            </a:p>
          </p:txBody>
        </p:sp>
      </p:grpSp>
      <p:sp>
        <p:nvSpPr>
          <p:cNvPr id="25" name="Titre 1">
            <a:extLst>
              <a:ext uri="{FF2B5EF4-FFF2-40B4-BE49-F238E27FC236}">
                <a16:creationId xmlns:a16="http://schemas.microsoft.com/office/drawing/2014/main" id="{8F596228-6A06-C341-B24C-4D4D46FF4608}"/>
              </a:ext>
            </a:extLst>
          </p:cNvPr>
          <p:cNvSpPr>
            <a:spLocks noGrp="1"/>
          </p:cNvSpPr>
          <p:nvPr>
            <p:ph type="title"/>
          </p:nvPr>
        </p:nvSpPr>
        <p:spPr/>
        <p:txBody>
          <a:bodyPr/>
          <a:lstStyle/>
          <a:p>
            <a:r>
              <a:rPr lang="fr-FR" sz="2600" dirty="0"/>
              <a:t>2. La monnaie : une relation de créance et de dette essentielle au lien social</a:t>
            </a:r>
          </a:p>
        </p:txBody>
      </p:sp>
      <p:sp>
        <p:nvSpPr>
          <p:cNvPr id="7" name="Espace réservé du pied de page 6">
            <a:extLst>
              <a:ext uri="{FF2B5EF4-FFF2-40B4-BE49-F238E27FC236}">
                <a16:creationId xmlns:a16="http://schemas.microsoft.com/office/drawing/2014/main" id="{17D4CB3F-039B-424E-BB7F-982A96AEA333}"/>
              </a:ext>
            </a:extLst>
          </p:cNvPr>
          <p:cNvSpPr>
            <a:spLocks noGrp="1"/>
          </p:cNvSpPr>
          <p:nvPr>
            <p:ph type="ftr" sz="quarter" idx="11"/>
          </p:nvPr>
        </p:nvSpPr>
        <p:spPr/>
        <p:txBody>
          <a:bodyPr/>
          <a:lstStyle/>
          <a:p>
            <a:r>
              <a:rPr lang="fr-FR"/>
              <a:t>UTL - La place de la monnaie - Rodrigues 2019</a:t>
            </a:r>
          </a:p>
        </p:txBody>
      </p:sp>
    </p:spTree>
    <p:extLst>
      <p:ext uri="{BB962C8B-B14F-4D97-AF65-F5344CB8AC3E}">
        <p14:creationId xmlns:p14="http://schemas.microsoft.com/office/powerpoint/2010/main" val="367200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7A0657-65AC-4F4D-AA72-86D526DBBB52}"/>
              </a:ext>
            </a:extLst>
          </p:cNvPr>
          <p:cNvSpPr>
            <a:spLocks noGrp="1"/>
          </p:cNvSpPr>
          <p:nvPr>
            <p:ph idx="1"/>
          </p:nvPr>
        </p:nvSpPr>
        <p:spPr>
          <a:xfrm>
            <a:off x="556054" y="2603500"/>
            <a:ext cx="4374291" cy="3564218"/>
          </a:xfrm>
        </p:spPr>
        <p:txBody>
          <a:bodyPr>
            <a:normAutofit lnSpcReduction="10000"/>
          </a:bodyPr>
          <a:lstStyle/>
          <a:p>
            <a:pPr marL="400050" indent="-400050" algn="just">
              <a:buFont typeface="+mj-lt"/>
              <a:buAutoNum type="romanUcPeriod" startAt="2"/>
            </a:pPr>
            <a:r>
              <a:rPr lang="fr-FR" b="1" dirty="0">
                <a:solidFill>
                  <a:schemeClr val="accent2"/>
                </a:solidFill>
              </a:rPr>
              <a:t>Créer la monnaie : quel socle institutionnel ?</a:t>
            </a:r>
          </a:p>
          <a:p>
            <a:pPr marL="400050" indent="-400050" algn="just">
              <a:buFont typeface="+mj-lt"/>
              <a:buAutoNum type="romanUcPeriod" startAt="2"/>
            </a:pPr>
            <a:endParaRPr lang="fr-FR" b="1" dirty="0">
              <a:solidFill>
                <a:schemeClr val="accent2"/>
              </a:solidFill>
            </a:endParaRPr>
          </a:p>
          <a:p>
            <a:pPr algn="just">
              <a:lnSpc>
                <a:spcPct val="110000"/>
              </a:lnSpc>
            </a:pPr>
            <a:r>
              <a:rPr lang="fr-FR" dirty="0"/>
              <a:t>Le système économique « invente » des institutions dédiées pour créer et réguler la monnaie : les institutions financières bancaires</a:t>
            </a:r>
          </a:p>
          <a:p>
            <a:pPr algn="just">
              <a:lnSpc>
                <a:spcPct val="110000"/>
              </a:lnSpc>
            </a:pPr>
            <a:r>
              <a:rPr lang="fr-FR" dirty="0"/>
              <a:t>Cette institutionnalisation est le fruit d’une histoire… mouvementée !</a:t>
            </a:r>
          </a:p>
        </p:txBody>
      </p:sp>
      <p:sp>
        <p:nvSpPr>
          <p:cNvPr id="4" name="Espace réservé du numéro de diapositive 3">
            <a:extLst>
              <a:ext uri="{FF2B5EF4-FFF2-40B4-BE49-F238E27FC236}">
                <a16:creationId xmlns:a16="http://schemas.microsoft.com/office/drawing/2014/main" id="{7DCA4632-28AA-F24C-94CF-7AD8F9E62FEE}"/>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
        <p:nvSpPr>
          <p:cNvPr id="25" name="Titre 1">
            <a:extLst>
              <a:ext uri="{FF2B5EF4-FFF2-40B4-BE49-F238E27FC236}">
                <a16:creationId xmlns:a16="http://schemas.microsoft.com/office/drawing/2014/main" id="{8F596228-6A06-C341-B24C-4D4D46FF4608}"/>
              </a:ext>
            </a:extLst>
          </p:cNvPr>
          <p:cNvSpPr>
            <a:spLocks noGrp="1"/>
          </p:cNvSpPr>
          <p:nvPr>
            <p:ph type="title"/>
          </p:nvPr>
        </p:nvSpPr>
        <p:spPr/>
        <p:txBody>
          <a:bodyPr/>
          <a:lstStyle/>
          <a:p>
            <a:r>
              <a:rPr lang="fr-FR" sz="2600" dirty="0"/>
              <a:t>2. La monnaie : une relation de créance et de dette essentielle au lien social</a:t>
            </a:r>
          </a:p>
        </p:txBody>
      </p:sp>
      <p:sp>
        <p:nvSpPr>
          <p:cNvPr id="7" name="Espace réservé du pied de page 6">
            <a:extLst>
              <a:ext uri="{FF2B5EF4-FFF2-40B4-BE49-F238E27FC236}">
                <a16:creationId xmlns:a16="http://schemas.microsoft.com/office/drawing/2014/main" id="{17D4CB3F-039B-424E-BB7F-982A96AEA333}"/>
              </a:ext>
            </a:extLst>
          </p:cNvPr>
          <p:cNvSpPr>
            <a:spLocks noGrp="1"/>
          </p:cNvSpPr>
          <p:nvPr>
            <p:ph type="ftr" sz="quarter" idx="11"/>
          </p:nvPr>
        </p:nvSpPr>
        <p:spPr/>
        <p:txBody>
          <a:bodyPr/>
          <a:lstStyle/>
          <a:p>
            <a:r>
              <a:rPr lang="fr-FR"/>
              <a:t>UTL - La place de la monnaie - Rodrigues 2019</a:t>
            </a:r>
          </a:p>
        </p:txBody>
      </p:sp>
      <p:pic>
        <p:nvPicPr>
          <p:cNvPr id="26" name="Picture 6">
            <a:extLst>
              <a:ext uri="{FF2B5EF4-FFF2-40B4-BE49-F238E27FC236}">
                <a16:creationId xmlns:a16="http://schemas.microsoft.com/office/drawing/2014/main" id="{33374E16-ECE9-D545-9153-F50A6CD045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330444" y="2603500"/>
            <a:ext cx="1819275" cy="2592387"/>
          </a:xfrm>
          <a:prstGeom prst="rect">
            <a:avLst/>
          </a:prstGeom>
        </p:spPr>
      </p:pic>
      <p:pic>
        <p:nvPicPr>
          <p:cNvPr id="27" name="Image 8" descr="Capture d’écran 2012-03-20 à 21.11.55.png">
            <a:extLst>
              <a:ext uri="{FF2B5EF4-FFF2-40B4-BE49-F238E27FC236}">
                <a16:creationId xmlns:a16="http://schemas.microsoft.com/office/drawing/2014/main" id="{D688432C-556E-B04A-B6DD-DBF05EBFE4B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0524" y="4064129"/>
            <a:ext cx="1887537" cy="197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ZoneTexte 27">
            <a:extLst>
              <a:ext uri="{FF2B5EF4-FFF2-40B4-BE49-F238E27FC236}">
                <a16:creationId xmlns:a16="http://schemas.microsoft.com/office/drawing/2014/main" id="{651283D6-065F-A54E-A748-4E9303DF887F}"/>
              </a:ext>
            </a:extLst>
          </p:cNvPr>
          <p:cNvSpPr txBox="1"/>
          <p:nvPr/>
        </p:nvSpPr>
        <p:spPr>
          <a:xfrm>
            <a:off x="5330444" y="5256375"/>
            <a:ext cx="1819275" cy="276999"/>
          </a:xfrm>
          <a:prstGeom prst="rect">
            <a:avLst/>
          </a:prstGeom>
          <a:noFill/>
        </p:spPr>
        <p:txBody>
          <a:bodyPr wrap="square" rtlCol="0">
            <a:spAutoFit/>
          </a:bodyPr>
          <a:lstStyle/>
          <a:p>
            <a:pPr algn="ctr"/>
            <a:r>
              <a:rPr lang="fr-FR" sz="1200" dirty="0">
                <a:solidFill>
                  <a:schemeClr val="accent2"/>
                </a:solidFill>
              </a:rPr>
              <a:t>John Law (1671-1721)</a:t>
            </a:r>
          </a:p>
        </p:txBody>
      </p:sp>
      <p:sp>
        <p:nvSpPr>
          <p:cNvPr id="29" name="ZoneTexte 28">
            <a:extLst>
              <a:ext uri="{FF2B5EF4-FFF2-40B4-BE49-F238E27FC236}">
                <a16:creationId xmlns:a16="http://schemas.microsoft.com/office/drawing/2014/main" id="{08B57E99-6284-FF46-A039-FE7855E12949}"/>
              </a:ext>
            </a:extLst>
          </p:cNvPr>
          <p:cNvSpPr txBox="1"/>
          <p:nvPr/>
        </p:nvSpPr>
        <p:spPr>
          <a:xfrm>
            <a:off x="9178061" y="5344895"/>
            <a:ext cx="2647792" cy="692497"/>
          </a:xfrm>
          <a:prstGeom prst="rect">
            <a:avLst/>
          </a:prstGeom>
          <a:noFill/>
        </p:spPr>
        <p:txBody>
          <a:bodyPr wrap="square" rtlCol="0">
            <a:spAutoFit/>
          </a:bodyPr>
          <a:lstStyle/>
          <a:p>
            <a:r>
              <a:rPr lang="fr-FR" sz="1300" b="1" dirty="0">
                <a:solidFill>
                  <a:schemeClr val="accent2"/>
                </a:solidFill>
              </a:rPr>
              <a:t>Attaque de la calèche de Law, 22 mars 1720</a:t>
            </a:r>
          </a:p>
          <a:p>
            <a:r>
              <a:rPr lang="fr-FR" sz="1300" b="1" dirty="0">
                <a:solidFill>
                  <a:schemeClr val="accent2"/>
                </a:solidFill>
              </a:rPr>
              <a:t>Rue </a:t>
            </a:r>
            <a:r>
              <a:rPr lang="fr-FR" sz="1300" b="1" dirty="0" err="1">
                <a:solidFill>
                  <a:schemeClr val="accent2"/>
                </a:solidFill>
              </a:rPr>
              <a:t>Quincampoix</a:t>
            </a:r>
            <a:r>
              <a:rPr lang="fr-FR" sz="1300" b="1" dirty="0">
                <a:solidFill>
                  <a:schemeClr val="accent2"/>
                </a:solidFill>
              </a:rPr>
              <a:t>, Paris</a:t>
            </a:r>
          </a:p>
        </p:txBody>
      </p:sp>
      <p:sp>
        <p:nvSpPr>
          <p:cNvPr id="30" name="ZoneTexte 29">
            <a:extLst>
              <a:ext uri="{FF2B5EF4-FFF2-40B4-BE49-F238E27FC236}">
                <a16:creationId xmlns:a16="http://schemas.microsoft.com/office/drawing/2014/main" id="{580B30F5-6DAB-2645-A836-E913AAFE1739}"/>
              </a:ext>
            </a:extLst>
          </p:cNvPr>
          <p:cNvSpPr txBox="1"/>
          <p:nvPr/>
        </p:nvSpPr>
        <p:spPr>
          <a:xfrm>
            <a:off x="7149719" y="2603500"/>
            <a:ext cx="4358886" cy="369332"/>
          </a:xfrm>
          <a:prstGeom prst="rect">
            <a:avLst/>
          </a:prstGeom>
          <a:noFill/>
        </p:spPr>
        <p:txBody>
          <a:bodyPr wrap="square" rtlCol="0">
            <a:spAutoFit/>
          </a:bodyPr>
          <a:lstStyle/>
          <a:p>
            <a:r>
              <a:rPr lang="fr-FR" b="1" dirty="0">
                <a:solidFill>
                  <a:schemeClr val="accent2"/>
                </a:solidFill>
              </a:rPr>
              <a:t>La Banque royale est fondée en 1718</a:t>
            </a:r>
          </a:p>
        </p:txBody>
      </p:sp>
      <p:sp>
        <p:nvSpPr>
          <p:cNvPr id="31" name="Rectangle 30">
            <a:extLst>
              <a:ext uri="{FF2B5EF4-FFF2-40B4-BE49-F238E27FC236}">
                <a16:creationId xmlns:a16="http://schemas.microsoft.com/office/drawing/2014/main" id="{DA5A29FF-97CC-2D47-BF86-20B037B1E863}"/>
              </a:ext>
            </a:extLst>
          </p:cNvPr>
          <p:cNvSpPr/>
          <p:nvPr/>
        </p:nvSpPr>
        <p:spPr>
          <a:xfrm>
            <a:off x="7290524" y="2989334"/>
            <a:ext cx="4218081" cy="954107"/>
          </a:xfrm>
          <a:prstGeom prst="rect">
            <a:avLst/>
          </a:prstGeom>
        </p:spPr>
        <p:txBody>
          <a:bodyPr wrap="square">
            <a:spAutoFit/>
          </a:bodyPr>
          <a:lstStyle/>
          <a:p>
            <a:pPr algn="just">
              <a:spcBef>
                <a:spcPts val="600"/>
              </a:spcBef>
            </a:pPr>
            <a:r>
              <a:rPr lang="fr-FR" sz="1400" i="1" dirty="0"/>
              <a:t>« C’est la grosse quantité de monnaie et le faible intérêt qui lui est assorti qui permettent aux hollandais de commercer à meilleur prix que les autres nations » </a:t>
            </a:r>
            <a:r>
              <a:rPr lang="fr-FR" sz="1400" b="1" i="1" dirty="0"/>
              <a:t>J. Law</a:t>
            </a:r>
            <a:r>
              <a:rPr lang="fr-FR" sz="1400" i="1" dirty="0"/>
              <a:t>.</a:t>
            </a:r>
          </a:p>
        </p:txBody>
      </p:sp>
    </p:spTree>
    <p:extLst>
      <p:ext uri="{BB962C8B-B14F-4D97-AF65-F5344CB8AC3E}">
        <p14:creationId xmlns:p14="http://schemas.microsoft.com/office/powerpoint/2010/main" val="54105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7A0657-65AC-4F4D-AA72-86D526DBBB52}"/>
              </a:ext>
            </a:extLst>
          </p:cNvPr>
          <p:cNvSpPr>
            <a:spLocks noGrp="1"/>
          </p:cNvSpPr>
          <p:nvPr>
            <p:ph idx="1"/>
          </p:nvPr>
        </p:nvSpPr>
        <p:spPr>
          <a:xfrm>
            <a:off x="556054" y="2603500"/>
            <a:ext cx="4374291" cy="3564218"/>
          </a:xfrm>
        </p:spPr>
        <p:txBody>
          <a:bodyPr>
            <a:normAutofit lnSpcReduction="10000"/>
          </a:bodyPr>
          <a:lstStyle/>
          <a:p>
            <a:pPr marL="400050" indent="-400050" algn="just">
              <a:buFont typeface="+mj-lt"/>
              <a:buAutoNum type="romanUcPeriod" startAt="2"/>
            </a:pPr>
            <a:r>
              <a:rPr lang="fr-FR" b="1" dirty="0">
                <a:solidFill>
                  <a:schemeClr val="accent2"/>
                </a:solidFill>
              </a:rPr>
              <a:t>Créer la monnaie : quel socle institutionnel ?</a:t>
            </a:r>
          </a:p>
          <a:p>
            <a:pPr marL="400050" indent="-400050" algn="just">
              <a:buFont typeface="+mj-lt"/>
              <a:buAutoNum type="romanUcPeriod" startAt="2"/>
            </a:pPr>
            <a:endParaRPr lang="fr-FR" b="1" dirty="0">
              <a:solidFill>
                <a:schemeClr val="accent2"/>
              </a:solidFill>
            </a:endParaRPr>
          </a:p>
          <a:p>
            <a:pPr algn="just">
              <a:lnSpc>
                <a:spcPct val="110000"/>
              </a:lnSpc>
            </a:pPr>
            <a:r>
              <a:rPr lang="fr-FR" dirty="0"/>
              <a:t>Le système économique « invente » des institutions dédiées pour créer et réguler la monnaie : les institutions financières bancaires</a:t>
            </a:r>
          </a:p>
          <a:p>
            <a:pPr algn="just">
              <a:lnSpc>
                <a:spcPct val="110000"/>
              </a:lnSpc>
            </a:pPr>
            <a:r>
              <a:rPr lang="fr-FR" dirty="0"/>
              <a:t>Cette institutionnalisation est le fruit d’une histoire… mouvementée !</a:t>
            </a:r>
          </a:p>
        </p:txBody>
      </p:sp>
      <p:sp>
        <p:nvSpPr>
          <p:cNvPr id="4" name="Espace réservé du numéro de diapositive 3">
            <a:extLst>
              <a:ext uri="{FF2B5EF4-FFF2-40B4-BE49-F238E27FC236}">
                <a16:creationId xmlns:a16="http://schemas.microsoft.com/office/drawing/2014/main" id="{7DCA4632-28AA-F24C-94CF-7AD8F9E62FEE}"/>
              </a:ext>
            </a:extLst>
          </p:cNvPr>
          <p:cNvSpPr>
            <a:spLocks noGrp="1"/>
          </p:cNvSpPr>
          <p:nvPr>
            <p:ph type="sldNum" sz="quarter" idx="12"/>
          </p:nvPr>
        </p:nvSpPr>
        <p:spPr/>
        <p:txBody>
          <a:bodyPr/>
          <a:lstStyle/>
          <a:p>
            <a:fld id="{4FAB73BC-B049-4115-A692-8D63A059BFB8}" type="slidenum">
              <a:rPr lang="en-US" smtClean="0"/>
              <a:pPr/>
              <a:t>24</a:t>
            </a:fld>
            <a:endParaRPr lang="en-US" dirty="0"/>
          </a:p>
        </p:txBody>
      </p:sp>
      <p:sp>
        <p:nvSpPr>
          <p:cNvPr id="25" name="Titre 1">
            <a:extLst>
              <a:ext uri="{FF2B5EF4-FFF2-40B4-BE49-F238E27FC236}">
                <a16:creationId xmlns:a16="http://schemas.microsoft.com/office/drawing/2014/main" id="{8F596228-6A06-C341-B24C-4D4D46FF4608}"/>
              </a:ext>
            </a:extLst>
          </p:cNvPr>
          <p:cNvSpPr>
            <a:spLocks noGrp="1"/>
          </p:cNvSpPr>
          <p:nvPr>
            <p:ph type="title"/>
          </p:nvPr>
        </p:nvSpPr>
        <p:spPr/>
        <p:txBody>
          <a:bodyPr/>
          <a:lstStyle/>
          <a:p>
            <a:r>
              <a:rPr lang="fr-FR" sz="2600" dirty="0"/>
              <a:t>2. La monnaie : une relation de créance et de dette essentielle au lien social</a:t>
            </a:r>
          </a:p>
        </p:txBody>
      </p:sp>
      <p:sp>
        <p:nvSpPr>
          <p:cNvPr id="7" name="Espace réservé du pied de page 6">
            <a:extLst>
              <a:ext uri="{FF2B5EF4-FFF2-40B4-BE49-F238E27FC236}">
                <a16:creationId xmlns:a16="http://schemas.microsoft.com/office/drawing/2014/main" id="{17D4CB3F-039B-424E-BB7F-982A96AEA333}"/>
              </a:ext>
            </a:extLst>
          </p:cNvPr>
          <p:cNvSpPr>
            <a:spLocks noGrp="1"/>
          </p:cNvSpPr>
          <p:nvPr>
            <p:ph type="ftr" sz="quarter" idx="11"/>
          </p:nvPr>
        </p:nvSpPr>
        <p:spPr/>
        <p:txBody>
          <a:bodyPr/>
          <a:lstStyle/>
          <a:p>
            <a:r>
              <a:rPr lang="fr-FR"/>
              <a:t>UTL - La place de la monnaie - Rodrigues 2019</a:t>
            </a:r>
          </a:p>
        </p:txBody>
      </p:sp>
      <p:pic>
        <p:nvPicPr>
          <p:cNvPr id="12" name="Image 11">
            <a:extLst>
              <a:ext uri="{FF2B5EF4-FFF2-40B4-BE49-F238E27FC236}">
                <a16:creationId xmlns:a16="http://schemas.microsoft.com/office/drawing/2014/main" id="{9603A5FD-D2B1-4A4B-90B4-93796C6CB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4999" y="2603500"/>
            <a:ext cx="2082335" cy="2878250"/>
          </a:xfrm>
          <a:prstGeom prst="rect">
            <a:avLst/>
          </a:prstGeom>
        </p:spPr>
      </p:pic>
      <p:sp>
        <p:nvSpPr>
          <p:cNvPr id="13" name="ZoneTexte 12">
            <a:extLst>
              <a:ext uri="{FF2B5EF4-FFF2-40B4-BE49-F238E27FC236}">
                <a16:creationId xmlns:a16="http://schemas.microsoft.com/office/drawing/2014/main" id="{3C4E540D-9591-2A4B-B6C3-3BB87E31443D}"/>
              </a:ext>
            </a:extLst>
          </p:cNvPr>
          <p:cNvSpPr txBox="1"/>
          <p:nvPr/>
        </p:nvSpPr>
        <p:spPr>
          <a:xfrm>
            <a:off x="10003935" y="5481750"/>
            <a:ext cx="1643399" cy="553998"/>
          </a:xfrm>
          <a:prstGeom prst="rect">
            <a:avLst/>
          </a:prstGeom>
          <a:noFill/>
        </p:spPr>
        <p:txBody>
          <a:bodyPr wrap="none" rtlCol="0">
            <a:spAutoFit/>
          </a:bodyPr>
          <a:lstStyle/>
          <a:p>
            <a:pPr algn="r"/>
            <a:r>
              <a:rPr lang="fr-FR" sz="1500" b="1" dirty="0">
                <a:solidFill>
                  <a:schemeClr val="accent2"/>
                </a:solidFill>
              </a:rPr>
              <a:t>C. Kindleberger</a:t>
            </a:r>
          </a:p>
          <a:p>
            <a:pPr algn="r"/>
            <a:r>
              <a:rPr lang="fr-FR" sz="1500" b="1" dirty="0">
                <a:solidFill>
                  <a:schemeClr val="accent2"/>
                </a:solidFill>
              </a:rPr>
              <a:t>(1910-2003)</a:t>
            </a:r>
          </a:p>
        </p:txBody>
      </p:sp>
      <p:sp>
        <p:nvSpPr>
          <p:cNvPr id="14" name="Rectangle 13">
            <a:extLst>
              <a:ext uri="{FF2B5EF4-FFF2-40B4-BE49-F238E27FC236}">
                <a16:creationId xmlns:a16="http://schemas.microsoft.com/office/drawing/2014/main" id="{0922EDE7-7102-F849-A3BF-4B3301527D79}"/>
              </a:ext>
            </a:extLst>
          </p:cNvPr>
          <p:cNvSpPr/>
          <p:nvPr/>
        </p:nvSpPr>
        <p:spPr>
          <a:xfrm>
            <a:off x="5369281" y="2603500"/>
            <a:ext cx="3973296" cy="3564217"/>
          </a:xfrm>
          <a:prstGeom prst="rect">
            <a:avLst/>
          </a:prstGeom>
        </p:spPr>
        <p:txBody>
          <a:bodyPr wrap="square">
            <a:normAutofit fontScale="92500" lnSpcReduction="20000"/>
          </a:bodyPr>
          <a:lstStyle/>
          <a:p>
            <a:pPr algn="just">
              <a:lnSpc>
                <a:spcPct val="120000"/>
              </a:lnSpc>
            </a:pPr>
            <a:r>
              <a:rPr lang="fr-FR" dirty="0">
                <a:solidFill>
                  <a:srgbClr val="800000"/>
                </a:solidFill>
              </a:rPr>
              <a:t>« </a:t>
            </a:r>
            <a:r>
              <a:rPr lang="fr-FR" i="1" dirty="0">
                <a:solidFill>
                  <a:srgbClr val="800000"/>
                </a:solidFill>
              </a:rPr>
              <a:t>L’expérience que fit la France avec J. Law fut telle qu’on hésita même à prononcer le nom de « banque » pendant les 150 années suivantes (…). La banque de France fondée en 1800 fut une exception. (…) Il est révélateur de constater que les institutions bancaires se nommèrent caisses, crédit, société ou comptoir, mais pas banque </a:t>
            </a:r>
            <a:r>
              <a:rPr lang="fr-FR" dirty="0">
                <a:solidFill>
                  <a:srgbClr val="800000"/>
                </a:solidFill>
              </a:rPr>
              <a:t>».</a:t>
            </a:r>
          </a:p>
          <a:p>
            <a:pPr algn="just">
              <a:lnSpc>
                <a:spcPct val="120000"/>
              </a:lnSpc>
            </a:pPr>
            <a:r>
              <a:rPr lang="fr-FR" b="1" dirty="0"/>
              <a:t>C. Kindelberger</a:t>
            </a:r>
            <a:r>
              <a:rPr lang="fr-FR" dirty="0"/>
              <a:t>, </a:t>
            </a:r>
            <a:r>
              <a:rPr lang="fr-FR" i="1" dirty="0"/>
              <a:t>Histoire financière de l’Europe occidentale</a:t>
            </a:r>
            <a:r>
              <a:rPr lang="fr-FR" dirty="0"/>
              <a:t>, 1990</a:t>
            </a:r>
            <a:endParaRPr lang="fr-FR" dirty="0">
              <a:solidFill>
                <a:srgbClr val="800000"/>
              </a:solidFill>
            </a:endParaRPr>
          </a:p>
        </p:txBody>
      </p:sp>
    </p:spTree>
    <p:extLst>
      <p:ext uri="{BB962C8B-B14F-4D97-AF65-F5344CB8AC3E}">
        <p14:creationId xmlns:p14="http://schemas.microsoft.com/office/powerpoint/2010/main" val="42650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9ACA205-79EC-1442-9945-BB9C06385BE3}"/>
              </a:ext>
            </a:extLst>
          </p:cNvPr>
          <p:cNvSpPr>
            <a:spLocks noGrp="1"/>
          </p:cNvSpPr>
          <p:nvPr>
            <p:ph type="sldNum" sz="quarter" idx="12"/>
          </p:nvPr>
        </p:nvSpPr>
        <p:spPr/>
        <p:txBody>
          <a:bodyPr/>
          <a:lstStyle/>
          <a:p>
            <a:fld id="{4FAB73BC-B049-4115-A692-8D63A059BFB8}" type="slidenum">
              <a:rPr lang="en-US" smtClean="0"/>
              <a:pPr/>
              <a:t>25</a:t>
            </a:fld>
            <a:endParaRPr lang="en-US" dirty="0"/>
          </a:p>
        </p:txBody>
      </p:sp>
      <p:sp>
        <p:nvSpPr>
          <p:cNvPr id="6" name="Espace réservé du contenu 2">
            <a:extLst>
              <a:ext uri="{FF2B5EF4-FFF2-40B4-BE49-F238E27FC236}">
                <a16:creationId xmlns:a16="http://schemas.microsoft.com/office/drawing/2014/main" id="{B382F930-3C2D-A043-A853-646B9D1DED45}"/>
              </a:ext>
            </a:extLst>
          </p:cNvPr>
          <p:cNvSpPr>
            <a:spLocks noGrp="1"/>
          </p:cNvSpPr>
          <p:nvPr>
            <p:ph idx="1"/>
          </p:nvPr>
        </p:nvSpPr>
        <p:spPr>
          <a:xfrm>
            <a:off x="524759" y="2591142"/>
            <a:ext cx="4269663" cy="3772587"/>
          </a:xfrm>
        </p:spPr>
        <p:txBody>
          <a:bodyPr>
            <a:normAutofit fontScale="92500" lnSpcReduction="10000"/>
          </a:bodyPr>
          <a:lstStyle/>
          <a:p>
            <a:pPr marL="400050" indent="-400050" algn="just">
              <a:buFont typeface="+mj-lt"/>
              <a:buAutoNum type="romanUcPeriod" startAt="2"/>
            </a:pPr>
            <a:r>
              <a:rPr lang="fr-FR" b="1" dirty="0">
                <a:solidFill>
                  <a:schemeClr val="accent2"/>
                </a:solidFill>
              </a:rPr>
              <a:t>Créer la monnaie : quel socle institutionnel ?</a:t>
            </a:r>
          </a:p>
          <a:p>
            <a:pPr algn="just">
              <a:lnSpc>
                <a:spcPct val="110000"/>
              </a:lnSpc>
            </a:pPr>
            <a:endParaRPr lang="fr-FR" dirty="0"/>
          </a:p>
          <a:p>
            <a:pPr algn="just">
              <a:lnSpc>
                <a:spcPct val="110000"/>
              </a:lnSpc>
            </a:pPr>
            <a:r>
              <a:rPr lang="fr-FR" dirty="0"/>
              <a:t>En situation de </a:t>
            </a:r>
            <a:r>
              <a:rPr lang="fr-FR" b="1" dirty="0"/>
              <a:t>contrainte métallique</a:t>
            </a:r>
            <a:r>
              <a:rPr lang="fr-FR" dirty="0"/>
              <a:t> : pas de création monétaire par les banques</a:t>
            </a:r>
          </a:p>
          <a:p>
            <a:pPr algn="just">
              <a:lnSpc>
                <a:spcPct val="110000"/>
              </a:lnSpc>
            </a:pPr>
            <a:r>
              <a:rPr lang="fr-FR" dirty="0"/>
              <a:t>Le volume de « papier » est strictement égal à la quantité de métal mis en réserve</a:t>
            </a:r>
          </a:p>
          <a:p>
            <a:pPr algn="just">
              <a:lnSpc>
                <a:spcPct val="110000"/>
              </a:lnSpc>
            </a:pPr>
            <a:r>
              <a:rPr lang="fr-FR" dirty="0"/>
              <a:t>La monnaie de crédit est un </a:t>
            </a:r>
            <a:r>
              <a:rPr lang="fr-FR" b="1" dirty="0"/>
              <a:t>substitut monétaire </a:t>
            </a:r>
            <a:r>
              <a:rPr lang="fr-FR" dirty="0"/>
              <a:t>à la monnaie métallique</a:t>
            </a:r>
          </a:p>
        </p:txBody>
      </p:sp>
      <p:sp>
        <p:nvSpPr>
          <p:cNvPr id="7" name="Rectangle avec coin diagonal arrondi 6">
            <a:extLst>
              <a:ext uri="{FF2B5EF4-FFF2-40B4-BE49-F238E27FC236}">
                <a16:creationId xmlns:a16="http://schemas.microsoft.com/office/drawing/2014/main" id="{C6615DF7-D9E1-9541-BF81-09EEA1EBA17A}"/>
              </a:ext>
            </a:extLst>
          </p:cNvPr>
          <p:cNvSpPr/>
          <p:nvPr/>
        </p:nvSpPr>
        <p:spPr>
          <a:xfrm>
            <a:off x="7895968" y="4635362"/>
            <a:ext cx="1594021" cy="698974"/>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200" b="1" dirty="0"/>
              <a:t>BANQUE</a:t>
            </a:r>
          </a:p>
        </p:txBody>
      </p:sp>
      <p:pic>
        <p:nvPicPr>
          <p:cNvPr id="23554" name="Picture 2" descr="Résultat de recherche d'images pour &quot;monnaie métallique&quot;">
            <a:extLst>
              <a:ext uri="{FF2B5EF4-FFF2-40B4-BE49-F238E27FC236}">
                <a16:creationId xmlns:a16="http://schemas.microsoft.com/office/drawing/2014/main" id="{84785082-E580-6044-841D-A3C5432127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4616" y="2502953"/>
            <a:ext cx="2001439" cy="12195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a:extLst>
              <a:ext uri="{FF2B5EF4-FFF2-40B4-BE49-F238E27FC236}">
                <a16:creationId xmlns:a16="http://schemas.microsoft.com/office/drawing/2014/main" id="{CC4AF0F8-5061-274B-BA2F-BBC13F73F12A}"/>
              </a:ext>
            </a:extLst>
          </p:cNvPr>
          <p:cNvSpPr/>
          <p:nvPr/>
        </p:nvSpPr>
        <p:spPr>
          <a:xfrm>
            <a:off x="5412443" y="4635362"/>
            <a:ext cx="2001439" cy="69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lnSpc>
                <a:spcPct val="120000"/>
              </a:lnSpc>
            </a:pPr>
            <a:r>
              <a:rPr lang="fr-FR" dirty="0"/>
              <a:t>Mise en réserve</a:t>
            </a:r>
          </a:p>
          <a:p>
            <a:pPr algn="ctr">
              <a:lnSpc>
                <a:spcPct val="120000"/>
              </a:lnSpc>
            </a:pPr>
            <a:r>
              <a:rPr lang="fr-FR" dirty="0"/>
              <a:t>(</a:t>
            </a:r>
            <a:r>
              <a:rPr lang="fr-FR" b="1" dirty="0"/>
              <a:t>mise en banque</a:t>
            </a:r>
            <a:r>
              <a:rPr lang="fr-FR" dirty="0"/>
              <a:t> !)</a:t>
            </a:r>
          </a:p>
        </p:txBody>
      </p:sp>
      <p:sp>
        <p:nvSpPr>
          <p:cNvPr id="11" name="Rectangle à coins arrondis 10">
            <a:extLst>
              <a:ext uri="{FF2B5EF4-FFF2-40B4-BE49-F238E27FC236}">
                <a16:creationId xmlns:a16="http://schemas.microsoft.com/office/drawing/2014/main" id="{4FDA2F7E-2CEF-6347-8FF4-244BA84081C2}"/>
              </a:ext>
            </a:extLst>
          </p:cNvPr>
          <p:cNvSpPr/>
          <p:nvPr/>
        </p:nvSpPr>
        <p:spPr>
          <a:xfrm>
            <a:off x="9968771" y="4635361"/>
            <a:ext cx="2068409" cy="68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400" dirty="0"/>
              <a:t>Mise en circulation</a:t>
            </a:r>
          </a:p>
          <a:p>
            <a:pPr algn="ctr"/>
            <a:r>
              <a:rPr lang="fr-FR" sz="1400" dirty="0"/>
              <a:t>(</a:t>
            </a:r>
            <a:r>
              <a:rPr lang="fr-FR" sz="1400" b="1" dirty="0"/>
              <a:t>ticket de consigne</a:t>
            </a:r>
            <a:r>
              <a:rPr lang="fr-FR" sz="1400" dirty="0"/>
              <a:t> !)</a:t>
            </a:r>
          </a:p>
        </p:txBody>
      </p:sp>
      <p:pic>
        <p:nvPicPr>
          <p:cNvPr id="23556" name="Picture 4" descr="Résultat de recherche d'images pour &quot;billet de banque 1800 france&quot;">
            <a:extLst>
              <a:ext uri="{FF2B5EF4-FFF2-40B4-BE49-F238E27FC236}">
                <a16:creationId xmlns:a16="http://schemas.microsoft.com/office/drawing/2014/main" id="{8B1E5B11-D078-D546-B333-AB1A7C5CA4E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9970287" y="2446945"/>
            <a:ext cx="2068409" cy="113143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avec coin diagonal arrondi 12">
            <a:extLst>
              <a:ext uri="{FF2B5EF4-FFF2-40B4-BE49-F238E27FC236}">
                <a16:creationId xmlns:a16="http://schemas.microsoft.com/office/drawing/2014/main" id="{0878E46B-E4C3-194E-B34B-DF6FD4FB8161}"/>
              </a:ext>
            </a:extLst>
          </p:cNvPr>
          <p:cNvSpPr/>
          <p:nvPr/>
        </p:nvSpPr>
        <p:spPr>
          <a:xfrm>
            <a:off x="7595502" y="2502467"/>
            <a:ext cx="2205338" cy="864973"/>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normAutofit fontScale="77500" lnSpcReduction="20000"/>
          </a:bodyPr>
          <a:lstStyle/>
          <a:p>
            <a:pPr algn="ctr"/>
            <a:r>
              <a:rPr lang="fr-FR" sz="2200" b="1" dirty="0"/>
              <a:t>Masse monétaire constante</a:t>
            </a:r>
          </a:p>
        </p:txBody>
      </p:sp>
      <p:cxnSp>
        <p:nvCxnSpPr>
          <p:cNvPr id="12" name="Connecteur droit avec flèche 11">
            <a:extLst>
              <a:ext uri="{FF2B5EF4-FFF2-40B4-BE49-F238E27FC236}">
                <a16:creationId xmlns:a16="http://schemas.microsoft.com/office/drawing/2014/main" id="{5C8DDD2D-F3B9-7945-BC91-C0A222694060}"/>
              </a:ext>
            </a:extLst>
          </p:cNvPr>
          <p:cNvCxnSpPr>
            <a:cxnSpLocks/>
            <a:stCxn id="23554" idx="2"/>
            <a:endCxn id="9" idx="0"/>
          </p:cNvCxnSpPr>
          <p:nvPr/>
        </p:nvCxnSpPr>
        <p:spPr>
          <a:xfrm flipH="1">
            <a:off x="6413163" y="3722471"/>
            <a:ext cx="12173" cy="91289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977FF071-26FD-1F4A-8793-C0513D0C0633}"/>
              </a:ext>
            </a:extLst>
          </p:cNvPr>
          <p:cNvCxnSpPr>
            <a:cxnSpLocks/>
            <a:stCxn id="11" idx="0"/>
            <a:endCxn id="23556" idx="2"/>
          </p:cNvCxnSpPr>
          <p:nvPr/>
        </p:nvCxnSpPr>
        <p:spPr>
          <a:xfrm flipV="1">
            <a:off x="11002976" y="3578375"/>
            <a:ext cx="1516" cy="105698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5B1C207F-1893-3146-8C40-E392C1FCBDC4}"/>
              </a:ext>
            </a:extLst>
          </p:cNvPr>
          <p:cNvCxnSpPr>
            <a:cxnSpLocks/>
            <a:stCxn id="7" idx="3"/>
            <a:endCxn id="13" idx="1"/>
          </p:cNvCxnSpPr>
          <p:nvPr/>
        </p:nvCxnSpPr>
        <p:spPr>
          <a:xfrm flipV="1">
            <a:off x="8692979" y="3367440"/>
            <a:ext cx="5192" cy="1267922"/>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572" name="Rectangle avec coin diagonal arrondi 23571">
            <a:extLst>
              <a:ext uri="{FF2B5EF4-FFF2-40B4-BE49-F238E27FC236}">
                <a16:creationId xmlns:a16="http://schemas.microsoft.com/office/drawing/2014/main" id="{6DD49B1C-BBAA-A347-8477-F584C44A90E0}"/>
              </a:ext>
            </a:extLst>
          </p:cNvPr>
          <p:cNvSpPr/>
          <p:nvPr/>
        </p:nvSpPr>
        <p:spPr>
          <a:xfrm>
            <a:off x="6425335" y="5814741"/>
            <a:ext cx="4589813" cy="790832"/>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t>La monnaie métallique est la contrepartie de la créance !</a:t>
            </a:r>
          </a:p>
        </p:txBody>
      </p:sp>
      <p:cxnSp>
        <p:nvCxnSpPr>
          <p:cNvPr id="89" name="Connecteur droit avec flèche 88">
            <a:extLst>
              <a:ext uri="{FF2B5EF4-FFF2-40B4-BE49-F238E27FC236}">
                <a16:creationId xmlns:a16="http://schemas.microsoft.com/office/drawing/2014/main" id="{B7628384-8839-6245-A96B-78A583033C0D}"/>
              </a:ext>
            </a:extLst>
          </p:cNvPr>
          <p:cNvCxnSpPr>
            <a:cxnSpLocks/>
            <a:stCxn id="9" idx="3"/>
            <a:endCxn id="7" idx="2"/>
          </p:cNvCxnSpPr>
          <p:nvPr/>
        </p:nvCxnSpPr>
        <p:spPr>
          <a:xfrm flipV="1">
            <a:off x="7413882" y="4984849"/>
            <a:ext cx="482086"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17A2EAC3-05C4-D94F-A745-EF98D7F36ED4}"/>
              </a:ext>
            </a:extLst>
          </p:cNvPr>
          <p:cNvCxnSpPr>
            <a:cxnSpLocks/>
            <a:stCxn id="7" idx="0"/>
            <a:endCxn id="11" idx="1"/>
          </p:cNvCxnSpPr>
          <p:nvPr/>
        </p:nvCxnSpPr>
        <p:spPr>
          <a:xfrm flipV="1">
            <a:off x="9489989" y="4977265"/>
            <a:ext cx="478782" cy="758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Titre 1">
            <a:extLst>
              <a:ext uri="{FF2B5EF4-FFF2-40B4-BE49-F238E27FC236}">
                <a16:creationId xmlns:a16="http://schemas.microsoft.com/office/drawing/2014/main" id="{F83B02F3-4BAD-7246-B50F-43D4386FA669}"/>
              </a:ext>
            </a:extLst>
          </p:cNvPr>
          <p:cNvSpPr>
            <a:spLocks noGrp="1"/>
          </p:cNvSpPr>
          <p:nvPr>
            <p:ph type="title"/>
          </p:nvPr>
        </p:nvSpPr>
        <p:spPr/>
        <p:txBody>
          <a:bodyPr/>
          <a:lstStyle/>
          <a:p>
            <a:r>
              <a:rPr lang="fr-FR" sz="2600" dirty="0"/>
              <a:t>2. La monnaie : une relation de créance et de dette essentielle au lien social</a:t>
            </a:r>
          </a:p>
        </p:txBody>
      </p:sp>
    </p:spTree>
    <p:extLst>
      <p:ext uri="{BB962C8B-B14F-4D97-AF65-F5344CB8AC3E}">
        <p14:creationId xmlns:p14="http://schemas.microsoft.com/office/powerpoint/2010/main" val="171452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ssolv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3554"/>
                                        </p:tgtEl>
                                        <p:attrNameLst>
                                          <p:attrName>style.visibility</p:attrName>
                                        </p:attrNameLst>
                                      </p:cBhvr>
                                      <p:to>
                                        <p:strVal val="visible"/>
                                      </p:to>
                                    </p:set>
                                    <p:animEffect transition="in" filter="dissolve">
                                      <p:cBhvr>
                                        <p:cTn id="18" dur="500"/>
                                        <p:tgtEl>
                                          <p:spTgt spid="23554"/>
                                        </p:tgtEl>
                                      </p:cBhvr>
                                    </p:animEffect>
                                  </p:childTnLst>
                                </p:cTn>
                              </p:par>
                              <p:par>
                                <p:cTn id="19" presetID="9"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dissolve">
                                      <p:cBhvr>
                                        <p:cTn id="27" dur="500"/>
                                        <p:tgtEl>
                                          <p:spTgt spid="8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dissolve">
                                      <p:cBhvr>
                                        <p:cTn id="36" dur="500"/>
                                        <p:tgtEl>
                                          <p:spTgt spid="57"/>
                                        </p:tgtEl>
                                      </p:cBhvr>
                                    </p:animEffect>
                                  </p:childTnLst>
                                </p:cTn>
                              </p:par>
                              <p:par>
                                <p:cTn id="37" presetID="9" presetClass="entr" presetSubtype="0" fill="hold" nodeType="withEffect">
                                  <p:stCondLst>
                                    <p:cond delay="0"/>
                                  </p:stCondLst>
                                  <p:childTnLst>
                                    <p:set>
                                      <p:cBhvr>
                                        <p:cTn id="38" dur="1" fill="hold">
                                          <p:stCondLst>
                                            <p:cond delay="0"/>
                                          </p:stCondLst>
                                        </p:cTn>
                                        <p:tgtEl>
                                          <p:spTgt spid="23556"/>
                                        </p:tgtEl>
                                        <p:attrNameLst>
                                          <p:attrName>style.visibility</p:attrName>
                                        </p:attrNameLst>
                                      </p:cBhvr>
                                      <p:to>
                                        <p:strVal val="visible"/>
                                      </p:to>
                                    </p:set>
                                    <p:animEffect transition="in" filter="dissolve">
                                      <p:cBhvr>
                                        <p:cTn id="39" dur="500"/>
                                        <p:tgtEl>
                                          <p:spTgt spid="23556"/>
                                        </p:tgtEl>
                                      </p:cBhvr>
                                    </p:animEffect>
                                  </p:childTnLst>
                                </p:cTn>
                              </p:par>
                              <p:par>
                                <p:cTn id="40" presetID="9"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dissolve">
                                      <p:cBhvr>
                                        <p:cTn id="48" dur="500"/>
                                        <p:tgtEl>
                                          <p:spTgt spid="9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3572"/>
                                        </p:tgtEl>
                                        <p:attrNameLst>
                                          <p:attrName>style.visibility</p:attrName>
                                        </p:attrNameLst>
                                      </p:cBhvr>
                                      <p:to>
                                        <p:strVal val="visible"/>
                                      </p:to>
                                    </p:set>
                                    <p:animEffect transition="in" filter="dissolve">
                                      <p:cBhvr>
                                        <p:cTn id="51" dur="5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2357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EBF211D-6033-1640-A0CD-443F67473287}"/>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
        <p:nvSpPr>
          <p:cNvPr id="6" name="Espace réservé du contenu 2">
            <a:extLst>
              <a:ext uri="{FF2B5EF4-FFF2-40B4-BE49-F238E27FC236}">
                <a16:creationId xmlns:a16="http://schemas.microsoft.com/office/drawing/2014/main" id="{ACC9EF3F-3A8E-D94A-AA25-2EE940990F6D}"/>
              </a:ext>
            </a:extLst>
          </p:cNvPr>
          <p:cNvSpPr>
            <a:spLocks noGrp="1"/>
          </p:cNvSpPr>
          <p:nvPr>
            <p:ph idx="1"/>
          </p:nvPr>
        </p:nvSpPr>
        <p:spPr>
          <a:xfrm>
            <a:off x="524759" y="2342456"/>
            <a:ext cx="5372361" cy="4292806"/>
          </a:xfrm>
        </p:spPr>
        <p:txBody>
          <a:bodyPr>
            <a:normAutofit fontScale="85000" lnSpcReduction="10000"/>
          </a:bodyPr>
          <a:lstStyle/>
          <a:p>
            <a:pPr marL="400050" indent="-400050" algn="just">
              <a:buFont typeface="+mj-lt"/>
              <a:buAutoNum type="romanUcPeriod" startAt="2"/>
            </a:pPr>
            <a:r>
              <a:rPr lang="fr-FR" b="1" dirty="0">
                <a:solidFill>
                  <a:schemeClr val="accent2"/>
                </a:solidFill>
              </a:rPr>
              <a:t>Créer la monnaie : quel socle institutionnel ?</a:t>
            </a:r>
          </a:p>
          <a:p>
            <a:pPr algn="just">
              <a:lnSpc>
                <a:spcPct val="120000"/>
              </a:lnSpc>
            </a:pPr>
            <a:r>
              <a:rPr lang="fr-FR" dirty="0"/>
              <a:t>Avec la </a:t>
            </a:r>
            <a:r>
              <a:rPr lang="fr-FR" b="1" dirty="0"/>
              <a:t>démonétisation de l’or </a:t>
            </a:r>
            <a:r>
              <a:rPr lang="fr-FR" dirty="0"/>
              <a:t>: disparition de la fonction du banquier mandataire</a:t>
            </a:r>
          </a:p>
          <a:p>
            <a:pPr algn="just">
              <a:lnSpc>
                <a:spcPct val="120000"/>
              </a:lnSpc>
            </a:pPr>
            <a:r>
              <a:rPr lang="fr-FR" dirty="0"/>
              <a:t>La monnaie est créée avec sa mise en circulation !</a:t>
            </a:r>
          </a:p>
          <a:p>
            <a:pPr algn="just">
              <a:lnSpc>
                <a:spcPct val="120000"/>
              </a:lnSpc>
            </a:pPr>
            <a:endParaRPr lang="fr-FR" dirty="0"/>
          </a:p>
          <a:p>
            <a:pPr algn="just">
              <a:lnSpc>
                <a:spcPct val="120000"/>
              </a:lnSpc>
            </a:pPr>
            <a:r>
              <a:rPr lang="fr-FR" dirty="0"/>
              <a:t>Pourtant, dans les représentations collectives, la banque semble prêter les dépôts qu’elle enregistre ! </a:t>
            </a:r>
          </a:p>
          <a:p>
            <a:pPr algn="just">
              <a:lnSpc>
                <a:spcPct val="120000"/>
              </a:lnSpc>
            </a:pPr>
            <a:r>
              <a:rPr lang="fr-FR" dirty="0"/>
              <a:t>Pourquoi un tel contresens ?</a:t>
            </a:r>
          </a:p>
          <a:p>
            <a:pPr lvl="1" algn="just">
              <a:lnSpc>
                <a:spcPct val="120000"/>
              </a:lnSpc>
              <a:buFont typeface="Wingdings" pitchFamily="2" charset="2"/>
              <a:buChar char="Ø"/>
            </a:pPr>
            <a:r>
              <a:rPr lang="fr-FR" dirty="0"/>
              <a:t>Héritage de l’époque de l’or monétisé !</a:t>
            </a:r>
          </a:p>
          <a:p>
            <a:pPr lvl="1" algn="just">
              <a:lnSpc>
                <a:spcPct val="120000"/>
              </a:lnSpc>
              <a:buFont typeface="Wingdings" pitchFamily="2" charset="2"/>
              <a:buChar char="Ø"/>
            </a:pPr>
            <a:r>
              <a:rPr lang="fr-FR" b="1" dirty="0"/>
              <a:t>Conception répandue : le banquier est un escroc qui prête avec profit ce qui ne lui appartient pas !</a:t>
            </a:r>
          </a:p>
          <a:p>
            <a:pPr lvl="1" algn="just">
              <a:lnSpc>
                <a:spcPct val="120000"/>
              </a:lnSpc>
              <a:buFont typeface="Wingdings" pitchFamily="2" charset="2"/>
              <a:buChar char="Ø"/>
            </a:pPr>
            <a:endParaRPr lang="fr-FR" dirty="0"/>
          </a:p>
        </p:txBody>
      </p:sp>
      <p:pic>
        <p:nvPicPr>
          <p:cNvPr id="7" name="Image 6">
            <a:extLst>
              <a:ext uri="{FF2B5EF4-FFF2-40B4-BE49-F238E27FC236}">
                <a16:creationId xmlns:a16="http://schemas.microsoft.com/office/drawing/2014/main" id="{92CB8316-C9D6-1B40-A414-13437B309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6052" y="2342456"/>
            <a:ext cx="2889754" cy="1984530"/>
          </a:xfrm>
          <a:prstGeom prst="rect">
            <a:avLst/>
          </a:prstGeom>
        </p:spPr>
      </p:pic>
      <p:pic>
        <p:nvPicPr>
          <p:cNvPr id="8" name="Image 7">
            <a:extLst>
              <a:ext uri="{FF2B5EF4-FFF2-40B4-BE49-F238E27FC236}">
                <a16:creationId xmlns:a16="http://schemas.microsoft.com/office/drawing/2014/main" id="{7909EA87-BD58-0A4F-9329-76B1F9CE6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4738" y="2409903"/>
            <a:ext cx="2449507" cy="3615765"/>
          </a:xfrm>
          <a:prstGeom prst="rect">
            <a:avLst/>
          </a:prstGeom>
        </p:spPr>
      </p:pic>
      <p:pic>
        <p:nvPicPr>
          <p:cNvPr id="9" name="Image 8">
            <a:extLst>
              <a:ext uri="{FF2B5EF4-FFF2-40B4-BE49-F238E27FC236}">
                <a16:creationId xmlns:a16="http://schemas.microsoft.com/office/drawing/2014/main" id="{4E54342D-808B-4044-8E79-7383E8573E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46052" y="4993042"/>
            <a:ext cx="5264523" cy="1727704"/>
          </a:xfrm>
          <a:prstGeom prst="rect">
            <a:avLst/>
          </a:prstGeom>
        </p:spPr>
      </p:pic>
      <p:sp>
        <p:nvSpPr>
          <p:cNvPr id="10" name="Titre 1">
            <a:extLst>
              <a:ext uri="{FF2B5EF4-FFF2-40B4-BE49-F238E27FC236}">
                <a16:creationId xmlns:a16="http://schemas.microsoft.com/office/drawing/2014/main" id="{CB6E7C62-DB3C-8F48-A8E1-E7C35F69A407}"/>
              </a:ext>
            </a:extLst>
          </p:cNvPr>
          <p:cNvSpPr>
            <a:spLocks noGrp="1"/>
          </p:cNvSpPr>
          <p:nvPr>
            <p:ph type="title"/>
          </p:nvPr>
        </p:nvSpPr>
        <p:spPr/>
        <p:txBody>
          <a:bodyPr/>
          <a:lstStyle/>
          <a:p>
            <a:r>
              <a:rPr lang="fr-FR" sz="2600" dirty="0"/>
              <a:t>2. La monnaie : une relation de créance et de dette essentielle au lien social</a:t>
            </a:r>
          </a:p>
        </p:txBody>
      </p:sp>
    </p:spTree>
    <p:extLst>
      <p:ext uri="{BB962C8B-B14F-4D97-AF65-F5344CB8AC3E}">
        <p14:creationId xmlns:p14="http://schemas.microsoft.com/office/powerpoint/2010/main" val="28297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ssolve">
                                      <p:cBhvr>
                                        <p:cTn id="15" dur="500"/>
                                        <p:tgtEl>
                                          <p:spTgt spid="6">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dissolve">
                                      <p:cBhvr>
                                        <p:cTn id="18" dur="500"/>
                                        <p:tgtEl>
                                          <p:spTgt spid="6">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dissolve">
                                      <p:cBhvr>
                                        <p:cTn id="21" dur="500"/>
                                        <p:tgtEl>
                                          <p:spTgt spid="6">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dissolve">
                                      <p:cBhvr>
                                        <p:cTn id="24" dur="5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EBF211D-6033-1640-A0CD-443F67473287}"/>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
        <p:nvSpPr>
          <p:cNvPr id="6" name="Espace réservé du contenu 2">
            <a:extLst>
              <a:ext uri="{FF2B5EF4-FFF2-40B4-BE49-F238E27FC236}">
                <a16:creationId xmlns:a16="http://schemas.microsoft.com/office/drawing/2014/main" id="{ACC9EF3F-3A8E-D94A-AA25-2EE940990F6D}"/>
              </a:ext>
            </a:extLst>
          </p:cNvPr>
          <p:cNvSpPr>
            <a:spLocks noGrp="1"/>
          </p:cNvSpPr>
          <p:nvPr>
            <p:ph idx="1"/>
          </p:nvPr>
        </p:nvSpPr>
        <p:spPr>
          <a:xfrm>
            <a:off x="524759" y="2342456"/>
            <a:ext cx="4311495" cy="4292806"/>
          </a:xfrm>
        </p:spPr>
        <p:txBody>
          <a:bodyPr>
            <a:normAutofit/>
          </a:bodyPr>
          <a:lstStyle/>
          <a:p>
            <a:pPr marL="400050" indent="-400050" algn="just">
              <a:buFont typeface="+mj-lt"/>
              <a:buAutoNum type="romanUcPeriod" startAt="2"/>
            </a:pPr>
            <a:r>
              <a:rPr lang="fr-FR" b="1" dirty="0">
                <a:solidFill>
                  <a:schemeClr val="accent2"/>
                </a:solidFill>
              </a:rPr>
              <a:t>Créer la monnaie : quel socle institutionnel ?</a:t>
            </a:r>
          </a:p>
          <a:p>
            <a:pPr algn="just">
              <a:lnSpc>
                <a:spcPct val="120000"/>
              </a:lnSpc>
            </a:pPr>
            <a:endParaRPr lang="fr-FR" dirty="0"/>
          </a:p>
          <a:p>
            <a:pPr algn="just">
              <a:lnSpc>
                <a:spcPct val="120000"/>
              </a:lnSpc>
            </a:pPr>
            <a:r>
              <a:rPr lang="fr-FR" dirty="0"/>
              <a:t>Cœur de métier de la banque : création monétaire </a:t>
            </a:r>
            <a:r>
              <a:rPr lang="fr-FR" i="1" dirty="0"/>
              <a:t>ex nihilo</a:t>
            </a:r>
          </a:p>
          <a:p>
            <a:pPr algn="just">
              <a:lnSpc>
                <a:spcPct val="120000"/>
              </a:lnSpc>
            </a:pPr>
            <a:r>
              <a:rPr lang="fr-FR" dirty="0"/>
              <a:t>Les banques créent la monnaie qu’elles prêtent : </a:t>
            </a:r>
            <a:r>
              <a:rPr lang="fr-FR" b="1" dirty="0">
                <a:solidFill>
                  <a:schemeClr val="accent2"/>
                </a:solidFill>
              </a:rPr>
              <a:t>pari bancaire</a:t>
            </a:r>
          </a:p>
          <a:p>
            <a:pPr algn="just">
              <a:lnSpc>
                <a:spcPct val="120000"/>
              </a:lnSpc>
            </a:pPr>
            <a:endParaRPr lang="fr-FR" b="1" dirty="0">
              <a:solidFill>
                <a:srgbClr val="C00000"/>
              </a:solidFill>
            </a:endParaRPr>
          </a:p>
          <a:p>
            <a:pPr algn="just">
              <a:lnSpc>
                <a:spcPct val="120000"/>
              </a:lnSpc>
            </a:pPr>
            <a:r>
              <a:rPr lang="fr-FR" b="1" dirty="0">
                <a:solidFill>
                  <a:srgbClr val="C00000"/>
                </a:solidFill>
              </a:rPr>
              <a:t>Mais cette création monétaire ne s’effectue pas sans contrepartie !</a:t>
            </a:r>
          </a:p>
        </p:txBody>
      </p:sp>
      <p:sp>
        <p:nvSpPr>
          <p:cNvPr id="10" name="Titre 1">
            <a:extLst>
              <a:ext uri="{FF2B5EF4-FFF2-40B4-BE49-F238E27FC236}">
                <a16:creationId xmlns:a16="http://schemas.microsoft.com/office/drawing/2014/main" id="{CB6E7C62-DB3C-8F48-A8E1-E7C35F69A407}"/>
              </a:ext>
            </a:extLst>
          </p:cNvPr>
          <p:cNvSpPr>
            <a:spLocks noGrp="1"/>
          </p:cNvSpPr>
          <p:nvPr>
            <p:ph type="title"/>
          </p:nvPr>
        </p:nvSpPr>
        <p:spPr/>
        <p:txBody>
          <a:bodyPr/>
          <a:lstStyle/>
          <a:p>
            <a:r>
              <a:rPr lang="fr-FR" sz="2600" dirty="0"/>
              <a:t>2. La monnaie : une relation de créance et de dette essentielle au lien social</a:t>
            </a:r>
          </a:p>
        </p:txBody>
      </p:sp>
      <p:grpSp>
        <p:nvGrpSpPr>
          <p:cNvPr id="9" name="Groupe 8">
            <a:extLst>
              <a:ext uri="{FF2B5EF4-FFF2-40B4-BE49-F238E27FC236}">
                <a16:creationId xmlns:a16="http://schemas.microsoft.com/office/drawing/2014/main" id="{3D5A0205-7AE5-9447-A5AC-8FF6895DE130}"/>
              </a:ext>
            </a:extLst>
          </p:cNvPr>
          <p:cNvGrpSpPr/>
          <p:nvPr/>
        </p:nvGrpSpPr>
        <p:grpSpPr>
          <a:xfrm>
            <a:off x="5145289" y="2327103"/>
            <a:ext cx="6494020" cy="4409502"/>
            <a:chOff x="5145289" y="2327103"/>
            <a:chExt cx="6494020" cy="4409502"/>
          </a:xfrm>
        </p:grpSpPr>
        <p:grpSp>
          <p:nvGrpSpPr>
            <p:cNvPr id="11" name="Groupe 10">
              <a:extLst>
                <a:ext uri="{FF2B5EF4-FFF2-40B4-BE49-F238E27FC236}">
                  <a16:creationId xmlns:a16="http://schemas.microsoft.com/office/drawing/2014/main" id="{C3F6545B-422B-3E44-834C-7C6CD1F106FC}"/>
                </a:ext>
              </a:extLst>
            </p:cNvPr>
            <p:cNvGrpSpPr/>
            <p:nvPr/>
          </p:nvGrpSpPr>
          <p:grpSpPr>
            <a:xfrm>
              <a:off x="5145289" y="2327103"/>
              <a:ext cx="6494020" cy="4409502"/>
              <a:chOff x="119529" y="1438762"/>
              <a:chExt cx="8190754" cy="5299709"/>
            </a:xfrm>
          </p:grpSpPr>
          <p:sp>
            <p:nvSpPr>
              <p:cNvPr id="12" name="Rectangle à coins arrondis 11">
                <a:extLst>
                  <a:ext uri="{FF2B5EF4-FFF2-40B4-BE49-F238E27FC236}">
                    <a16:creationId xmlns:a16="http://schemas.microsoft.com/office/drawing/2014/main" id="{FFA34B60-74A9-F245-A2F5-C7A8B268542F}"/>
                  </a:ext>
                </a:extLst>
              </p:cNvPr>
              <p:cNvSpPr/>
              <p:nvPr/>
            </p:nvSpPr>
            <p:spPr>
              <a:xfrm>
                <a:off x="119529" y="2734236"/>
                <a:ext cx="5842000" cy="40042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a:bodyPr>
              <a:lstStyle/>
              <a:p>
                <a:pPr algn="ctr"/>
                <a:endParaRPr lang="fr-FR"/>
              </a:p>
            </p:txBody>
          </p:sp>
          <p:sp>
            <p:nvSpPr>
              <p:cNvPr id="13" name="Rectangle à coins arrondis 12">
                <a:extLst>
                  <a:ext uri="{FF2B5EF4-FFF2-40B4-BE49-F238E27FC236}">
                    <a16:creationId xmlns:a16="http://schemas.microsoft.com/office/drawing/2014/main" id="{AF8F83AF-A2EE-2441-9A7F-5206C3E4108A}"/>
                  </a:ext>
                </a:extLst>
              </p:cNvPr>
              <p:cNvSpPr/>
              <p:nvPr/>
            </p:nvSpPr>
            <p:spPr>
              <a:xfrm>
                <a:off x="3869765" y="3766951"/>
                <a:ext cx="1718236" cy="6071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fr-FR" sz="2000" dirty="0"/>
                  <a:t>Banque</a:t>
                </a:r>
              </a:p>
            </p:txBody>
          </p:sp>
          <p:sp>
            <p:nvSpPr>
              <p:cNvPr id="14" name="Rectangle à coins arrondis 13">
                <a:extLst>
                  <a:ext uri="{FF2B5EF4-FFF2-40B4-BE49-F238E27FC236}">
                    <a16:creationId xmlns:a16="http://schemas.microsoft.com/office/drawing/2014/main" id="{4C170AAC-71E6-2E44-A76C-8E4EA2907FDD}"/>
                  </a:ext>
                </a:extLst>
              </p:cNvPr>
              <p:cNvSpPr/>
              <p:nvPr/>
            </p:nvSpPr>
            <p:spPr>
              <a:xfrm>
                <a:off x="3869765" y="5910729"/>
                <a:ext cx="1718236" cy="6071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normAutofit fontScale="47500" lnSpcReduction="20000"/>
              </a:bodyPr>
              <a:lstStyle/>
              <a:p>
                <a:pPr algn="ctr">
                  <a:lnSpc>
                    <a:spcPct val="120000"/>
                  </a:lnSpc>
                </a:pPr>
                <a:r>
                  <a:rPr lang="fr-FR" sz="2200" dirty="0"/>
                  <a:t>Création monétaire</a:t>
                </a:r>
                <a:endParaRPr lang="fr-FR" sz="2200" b="1" dirty="0"/>
              </a:p>
            </p:txBody>
          </p:sp>
          <p:sp>
            <p:nvSpPr>
              <p:cNvPr id="15" name="Rectangle à coins arrondis 14">
                <a:extLst>
                  <a:ext uri="{FF2B5EF4-FFF2-40B4-BE49-F238E27FC236}">
                    <a16:creationId xmlns:a16="http://schemas.microsoft.com/office/drawing/2014/main" id="{A1C44F90-6380-E84A-A79E-0563B893F24A}"/>
                  </a:ext>
                </a:extLst>
              </p:cNvPr>
              <p:cNvSpPr/>
              <p:nvPr/>
            </p:nvSpPr>
            <p:spPr>
              <a:xfrm>
                <a:off x="343646" y="5910729"/>
                <a:ext cx="2046942" cy="6071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normAutofit fontScale="47500" lnSpcReduction="20000"/>
              </a:bodyPr>
              <a:lstStyle/>
              <a:p>
                <a:pPr algn="ctr">
                  <a:lnSpc>
                    <a:spcPct val="120000"/>
                  </a:lnSpc>
                </a:pPr>
                <a:r>
                  <a:rPr lang="fr-FR" sz="2200" dirty="0"/>
                  <a:t>Financement de l’économie</a:t>
                </a:r>
                <a:endParaRPr lang="fr-FR" sz="2200" b="1" dirty="0"/>
              </a:p>
            </p:txBody>
          </p:sp>
          <p:sp>
            <p:nvSpPr>
              <p:cNvPr id="16" name="Rectangle à coins arrondis 15">
                <a:extLst>
                  <a:ext uri="{FF2B5EF4-FFF2-40B4-BE49-F238E27FC236}">
                    <a16:creationId xmlns:a16="http://schemas.microsoft.com/office/drawing/2014/main" id="{EEDA4EC2-F692-AD40-B4EE-C54C0335FEAD}"/>
                  </a:ext>
                </a:extLst>
              </p:cNvPr>
              <p:cNvSpPr/>
              <p:nvPr/>
            </p:nvSpPr>
            <p:spPr>
              <a:xfrm>
                <a:off x="336177" y="3766951"/>
                <a:ext cx="2054411" cy="6071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normAutofit/>
              </a:bodyPr>
              <a:lstStyle/>
              <a:p>
                <a:pPr algn="ctr"/>
                <a:r>
                  <a:rPr lang="fr-FR" sz="1000" dirty="0"/>
                  <a:t>Enrichissement collectif</a:t>
                </a:r>
              </a:p>
            </p:txBody>
          </p:sp>
          <p:sp>
            <p:nvSpPr>
              <p:cNvPr id="17" name="Arrondir un rectangle avec un coin diagonal 12">
                <a:extLst>
                  <a:ext uri="{FF2B5EF4-FFF2-40B4-BE49-F238E27FC236}">
                    <a16:creationId xmlns:a16="http://schemas.microsoft.com/office/drawing/2014/main" id="{9541BC1E-E4A6-7844-B571-537529FBC956}"/>
                  </a:ext>
                </a:extLst>
              </p:cNvPr>
              <p:cNvSpPr/>
              <p:nvPr/>
            </p:nvSpPr>
            <p:spPr>
              <a:xfrm>
                <a:off x="1763059" y="4572001"/>
                <a:ext cx="2405529" cy="1195294"/>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62500" lnSpcReduction="20000"/>
              </a:bodyPr>
              <a:lstStyle/>
              <a:p>
                <a:pPr algn="ctr">
                  <a:lnSpc>
                    <a:spcPct val="120000"/>
                  </a:lnSpc>
                </a:pPr>
                <a:r>
                  <a:rPr lang="fr-FR" dirty="0">
                    <a:solidFill>
                      <a:schemeClr val="bg1"/>
                    </a:solidFill>
                  </a:rPr>
                  <a:t>Volume de monnaie en circulation :</a:t>
                </a:r>
              </a:p>
              <a:p>
                <a:pPr algn="ctr">
                  <a:lnSpc>
                    <a:spcPct val="120000"/>
                  </a:lnSpc>
                </a:pPr>
                <a:r>
                  <a:rPr lang="fr-FR" dirty="0">
                    <a:solidFill>
                      <a:schemeClr val="bg1"/>
                    </a:solidFill>
                  </a:rPr>
                  <a:t>Création – destruction monétaire</a:t>
                </a:r>
              </a:p>
            </p:txBody>
          </p:sp>
          <p:sp>
            <p:nvSpPr>
              <p:cNvPr id="18" name="Rectangle à coins arrondis 17">
                <a:extLst>
                  <a:ext uri="{FF2B5EF4-FFF2-40B4-BE49-F238E27FC236}">
                    <a16:creationId xmlns:a16="http://schemas.microsoft.com/office/drawing/2014/main" id="{FBFD3E44-463D-3749-A2D5-E23EBB3DC44F}"/>
                  </a:ext>
                </a:extLst>
              </p:cNvPr>
              <p:cNvSpPr/>
              <p:nvPr/>
            </p:nvSpPr>
            <p:spPr>
              <a:xfrm>
                <a:off x="1763059" y="2853765"/>
                <a:ext cx="2405529" cy="6071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normAutofit fontScale="55000" lnSpcReduction="20000"/>
              </a:bodyPr>
              <a:lstStyle/>
              <a:p>
                <a:pPr algn="ctr">
                  <a:lnSpc>
                    <a:spcPct val="120000"/>
                  </a:lnSpc>
                </a:pPr>
                <a:r>
                  <a:rPr lang="fr-FR" sz="2200" dirty="0"/>
                  <a:t>Destruction monétaire</a:t>
                </a:r>
                <a:endParaRPr lang="fr-FR" sz="2200" b="1" dirty="0"/>
              </a:p>
            </p:txBody>
          </p:sp>
          <p:sp>
            <p:nvSpPr>
              <p:cNvPr id="20" name="Rectangle à coins arrondis 19">
                <a:extLst>
                  <a:ext uri="{FF2B5EF4-FFF2-40B4-BE49-F238E27FC236}">
                    <a16:creationId xmlns:a16="http://schemas.microsoft.com/office/drawing/2014/main" id="{3A692D64-FC79-A541-A371-F99F94E606CB}"/>
                  </a:ext>
                </a:extLst>
              </p:cNvPr>
              <p:cNvSpPr/>
              <p:nvPr/>
            </p:nvSpPr>
            <p:spPr>
              <a:xfrm>
                <a:off x="336177" y="1442145"/>
                <a:ext cx="1583765" cy="9131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Autofit/>
              </a:bodyPr>
              <a:lstStyle/>
              <a:p>
                <a:pPr algn="ctr"/>
                <a:r>
                  <a:rPr lang="fr-FR" sz="1000" dirty="0"/>
                  <a:t>Incompatibilité entre les </a:t>
                </a:r>
                <a:r>
                  <a:rPr lang="fr-FR" sz="1000" b="1" dirty="0"/>
                  <a:t>monnaies privées</a:t>
                </a:r>
              </a:p>
            </p:txBody>
          </p:sp>
          <p:sp>
            <p:nvSpPr>
              <p:cNvPr id="21" name="Rectangle à coins arrondis 20">
                <a:extLst>
                  <a:ext uri="{FF2B5EF4-FFF2-40B4-BE49-F238E27FC236}">
                    <a16:creationId xmlns:a16="http://schemas.microsoft.com/office/drawing/2014/main" id="{5D40C4E7-4A8F-A843-870A-725AFAAD57CF}"/>
                  </a:ext>
                </a:extLst>
              </p:cNvPr>
              <p:cNvSpPr/>
              <p:nvPr/>
            </p:nvSpPr>
            <p:spPr>
              <a:xfrm>
                <a:off x="5396750" y="1438762"/>
                <a:ext cx="2913531" cy="9131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rmAutofit fontScale="40000" lnSpcReduction="20000"/>
              </a:bodyPr>
              <a:lstStyle/>
              <a:p>
                <a:pPr algn="ctr">
                  <a:lnSpc>
                    <a:spcPct val="120000"/>
                  </a:lnSpc>
                </a:pPr>
                <a:r>
                  <a:rPr lang="fr-FR" sz="2200" dirty="0"/>
                  <a:t>Nécessité d’une monnaie étalon :</a:t>
                </a:r>
              </a:p>
              <a:p>
                <a:pPr algn="ctr">
                  <a:lnSpc>
                    <a:spcPct val="120000"/>
                  </a:lnSpc>
                </a:pPr>
                <a:r>
                  <a:rPr lang="fr-FR" sz="2200" dirty="0"/>
                  <a:t>La</a:t>
                </a:r>
                <a:r>
                  <a:rPr lang="fr-FR" sz="2200" b="1" dirty="0"/>
                  <a:t> </a:t>
                </a:r>
                <a:r>
                  <a:rPr lang="fr-FR" sz="2200" b="1" dirty="0">
                    <a:solidFill>
                      <a:srgbClr val="800000"/>
                    </a:solidFill>
                  </a:rPr>
                  <a:t>monnaie centrale</a:t>
                </a:r>
              </a:p>
              <a:p>
                <a:pPr algn="ctr">
                  <a:lnSpc>
                    <a:spcPct val="120000"/>
                  </a:lnSpc>
                </a:pPr>
                <a:r>
                  <a:rPr lang="fr-FR" sz="2200" dirty="0"/>
                  <a:t>Et d’une banque assurant la supervision : la</a:t>
                </a:r>
                <a:r>
                  <a:rPr lang="fr-FR" sz="2200" b="1" dirty="0"/>
                  <a:t> </a:t>
                </a:r>
                <a:r>
                  <a:rPr lang="fr-FR" sz="2200" b="1" dirty="0">
                    <a:solidFill>
                      <a:srgbClr val="800000"/>
                    </a:solidFill>
                  </a:rPr>
                  <a:t>banque centrale</a:t>
                </a:r>
              </a:p>
            </p:txBody>
          </p:sp>
          <p:sp>
            <p:nvSpPr>
              <p:cNvPr id="22" name="Rectangle à coins arrondis 21">
                <a:extLst>
                  <a:ext uri="{FF2B5EF4-FFF2-40B4-BE49-F238E27FC236}">
                    <a16:creationId xmlns:a16="http://schemas.microsoft.com/office/drawing/2014/main" id="{02581500-99E5-234D-A995-20836E105D2E}"/>
                  </a:ext>
                </a:extLst>
              </p:cNvPr>
              <p:cNvSpPr/>
              <p:nvPr/>
            </p:nvSpPr>
            <p:spPr>
              <a:xfrm>
                <a:off x="6379883" y="2853765"/>
                <a:ext cx="1930400" cy="9131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rmAutofit fontScale="40000" lnSpcReduction="20000"/>
              </a:bodyPr>
              <a:lstStyle/>
              <a:p>
                <a:pPr algn="ctr">
                  <a:lnSpc>
                    <a:spcPct val="120000"/>
                  </a:lnSpc>
                </a:pPr>
                <a:r>
                  <a:rPr lang="fr-FR" sz="2200" b="1" dirty="0"/>
                  <a:t>Contrainte de liquidité </a:t>
                </a:r>
                <a:r>
                  <a:rPr lang="fr-FR" sz="2200" dirty="0"/>
                  <a:t>pour les banques de second rang</a:t>
                </a:r>
                <a:endParaRPr lang="fr-FR" sz="2200" b="1" dirty="0"/>
              </a:p>
            </p:txBody>
          </p:sp>
          <p:sp>
            <p:nvSpPr>
              <p:cNvPr id="23" name="Rectangle à coins arrondis 22">
                <a:extLst>
                  <a:ext uri="{FF2B5EF4-FFF2-40B4-BE49-F238E27FC236}">
                    <a16:creationId xmlns:a16="http://schemas.microsoft.com/office/drawing/2014/main" id="{B87227B2-C28F-B14E-A57D-60E6DCD4814A}"/>
                  </a:ext>
                </a:extLst>
              </p:cNvPr>
              <p:cNvSpPr/>
              <p:nvPr/>
            </p:nvSpPr>
            <p:spPr>
              <a:xfrm>
                <a:off x="6379883" y="4279761"/>
                <a:ext cx="1930400" cy="11355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47500" lnSpcReduction="20000"/>
              </a:bodyPr>
              <a:lstStyle/>
              <a:p>
                <a:pPr algn="ctr">
                  <a:lnSpc>
                    <a:spcPct val="120000"/>
                  </a:lnSpc>
                </a:pPr>
                <a:r>
                  <a:rPr lang="fr-FR" sz="2200" dirty="0"/>
                  <a:t>La </a:t>
                </a:r>
                <a:r>
                  <a:rPr lang="fr-FR" sz="2200" b="1" dirty="0"/>
                  <a:t>banque centrale </a:t>
                </a:r>
                <a:r>
                  <a:rPr lang="fr-FR" sz="2200" dirty="0"/>
                  <a:t>assure</a:t>
                </a:r>
                <a:r>
                  <a:rPr lang="fr-FR" sz="2200" i="1" dirty="0"/>
                  <a:t> a posteriori</a:t>
                </a:r>
                <a:r>
                  <a:rPr lang="fr-FR" sz="2200" dirty="0"/>
                  <a:t> la régulation du système</a:t>
                </a:r>
                <a:endParaRPr lang="fr-FR" sz="2200" b="1" dirty="0"/>
              </a:p>
            </p:txBody>
          </p:sp>
          <p:cxnSp>
            <p:nvCxnSpPr>
              <p:cNvPr id="24" name="Connecteur droit avec flèche 23">
                <a:extLst>
                  <a:ext uri="{FF2B5EF4-FFF2-40B4-BE49-F238E27FC236}">
                    <a16:creationId xmlns:a16="http://schemas.microsoft.com/office/drawing/2014/main" id="{03B386DC-DA46-F64D-B979-C539B5BE2963}"/>
                  </a:ext>
                </a:extLst>
              </p:cNvPr>
              <p:cNvCxnSpPr>
                <a:stCxn id="13" idx="2"/>
                <a:endCxn id="14" idx="0"/>
              </p:cNvCxnSpPr>
              <p:nvPr/>
            </p:nvCxnSpPr>
            <p:spPr>
              <a:xfrm>
                <a:off x="4728883" y="4374137"/>
                <a:ext cx="0" cy="1536592"/>
              </a:xfrm>
              <a:prstGeom prst="straightConnector1">
                <a:avLst/>
              </a:prstGeom>
              <a:ln w="38100" cmpd="sng">
                <a:solidFill>
                  <a:srgbClr val="403152"/>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a:extLst>
                  <a:ext uri="{FF2B5EF4-FFF2-40B4-BE49-F238E27FC236}">
                    <a16:creationId xmlns:a16="http://schemas.microsoft.com/office/drawing/2014/main" id="{6C886E7D-1255-BE4E-9BFB-6F1ECF4C7E81}"/>
                  </a:ext>
                </a:extLst>
              </p:cNvPr>
              <p:cNvCxnSpPr>
                <a:stCxn id="14" idx="1"/>
                <a:endCxn id="15" idx="3"/>
              </p:cNvCxnSpPr>
              <p:nvPr/>
            </p:nvCxnSpPr>
            <p:spPr>
              <a:xfrm flipH="1">
                <a:off x="2390588" y="6214322"/>
                <a:ext cx="1479177" cy="0"/>
              </a:xfrm>
              <a:prstGeom prst="straightConnector1">
                <a:avLst/>
              </a:prstGeom>
              <a:ln w="38100" cmpd="sng">
                <a:solidFill>
                  <a:srgbClr val="403152"/>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03B0AB2A-6800-5540-ADAA-6A6F43B0B7C9}"/>
                  </a:ext>
                </a:extLst>
              </p:cNvPr>
              <p:cNvCxnSpPr>
                <a:stCxn id="15" idx="0"/>
              </p:cNvCxnSpPr>
              <p:nvPr/>
            </p:nvCxnSpPr>
            <p:spPr>
              <a:xfrm flipV="1">
                <a:off x="1367117" y="4374137"/>
                <a:ext cx="0" cy="1536592"/>
              </a:xfrm>
              <a:prstGeom prst="straightConnector1">
                <a:avLst/>
              </a:prstGeom>
              <a:ln w="38100" cmpd="sng">
                <a:solidFill>
                  <a:srgbClr val="403152"/>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4576BED7-EB53-9D4A-82C5-8C6008DB2FEA}"/>
                  </a:ext>
                </a:extLst>
              </p:cNvPr>
              <p:cNvCxnSpPr>
                <a:cxnSpLocks/>
                <a:stCxn id="16" idx="3"/>
                <a:endCxn id="13" idx="1"/>
              </p:cNvCxnSpPr>
              <p:nvPr/>
            </p:nvCxnSpPr>
            <p:spPr>
              <a:xfrm>
                <a:off x="2390588" y="4070544"/>
                <a:ext cx="1479177" cy="0"/>
              </a:xfrm>
              <a:prstGeom prst="straightConnector1">
                <a:avLst/>
              </a:prstGeom>
              <a:ln w="38100" cmpd="sng">
                <a:solidFill>
                  <a:srgbClr val="403152"/>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AE88B78F-8CC0-3642-BFC3-AA973A1E65E6}"/>
                  </a:ext>
                </a:extLst>
              </p:cNvPr>
              <p:cNvCxnSpPr>
                <a:stCxn id="18" idx="2"/>
              </p:cNvCxnSpPr>
              <p:nvPr/>
            </p:nvCxnSpPr>
            <p:spPr>
              <a:xfrm>
                <a:off x="2965824" y="3460951"/>
                <a:ext cx="0" cy="609593"/>
              </a:xfrm>
              <a:prstGeom prst="straightConnector1">
                <a:avLst/>
              </a:prstGeom>
              <a:ln w="38100" cmpd="sng">
                <a:solidFill>
                  <a:srgbClr val="403152"/>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CABE161A-C29A-D541-B511-AF66E8BFAE6B}"/>
                  </a:ext>
                </a:extLst>
              </p:cNvPr>
              <p:cNvCxnSpPr/>
              <p:nvPr/>
            </p:nvCxnSpPr>
            <p:spPr>
              <a:xfrm flipV="1">
                <a:off x="1107499" y="2345766"/>
                <a:ext cx="0" cy="388470"/>
              </a:xfrm>
              <a:prstGeom prst="straightConnector1">
                <a:avLst/>
              </a:prstGeom>
              <a:ln w="38100"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9657C44A-E827-BA4C-A87A-99FD235F4D56}"/>
                  </a:ext>
                </a:extLst>
              </p:cNvPr>
              <p:cNvCxnSpPr>
                <a:endCxn id="22" idx="0"/>
              </p:cNvCxnSpPr>
              <p:nvPr/>
            </p:nvCxnSpPr>
            <p:spPr>
              <a:xfrm>
                <a:off x="7345083" y="2375648"/>
                <a:ext cx="0" cy="478117"/>
              </a:xfrm>
              <a:prstGeom prst="straightConnector1">
                <a:avLst/>
              </a:prstGeom>
              <a:ln w="38100"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6E40EA8B-CC6E-2343-AF49-F838D41043F5}"/>
                  </a:ext>
                </a:extLst>
              </p:cNvPr>
              <p:cNvCxnSpPr>
                <a:stCxn id="22" idx="2"/>
                <a:endCxn id="23" idx="0"/>
              </p:cNvCxnSpPr>
              <p:nvPr/>
            </p:nvCxnSpPr>
            <p:spPr>
              <a:xfrm>
                <a:off x="7345083" y="3766951"/>
                <a:ext cx="0" cy="512810"/>
              </a:xfrm>
              <a:prstGeom prst="straightConnector1">
                <a:avLst/>
              </a:prstGeom>
              <a:ln w="38100"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Connecteur en angle 33">
                <a:extLst>
                  <a:ext uri="{FF2B5EF4-FFF2-40B4-BE49-F238E27FC236}">
                    <a16:creationId xmlns:a16="http://schemas.microsoft.com/office/drawing/2014/main" id="{4A401FD3-B5CC-064A-A20C-C549FCB15D7D}"/>
                  </a:ext>
                </a:extLst>
              </p:cNvPr>
              <p:cNvCxnSpPr>
                <a:stCxn id="23" idx="2"/>
              </p:cNvCxnSpPr>
              <p:nvPr/>
            </p:nvCxnSpPr>
            <p:spPr>
              <a:xfrm rot="5400000">
                <a:off x="6338347" y="5038463"/>
                <a:ext cx="629919" cy="1383554"/>
              </a:xfrm>
              <a:prstGeom prst="bentConnector2">
                <a:avLst/>
              </a:prstGeom>
              <a:ln w="57150" cmpd="sng">
                <a:solidFill>
                  <a:srgbClr val="632523"/>
                </a:solidFill>
                <a:tailEnd type="arrow"/>
              </a:ln>
            </p:spPr>
            <p:style>
              <a:lnRef idx="2">
                <a:schemeClr val="accent1"/>
              </a:lnRef>
              <a:fillRef idx="0">
                <a:schemeClr val="accent1"/>
              </a:fillRef>
              <a:effectRef idx="1">
                <a:schemeClr val="accent1"/>
              </a:effectRef>
              <a:fontRef idx="minor">
                <a:schemeClr val="tx1"/>
              </a:fontRef>
            </p:style>
          </p:cxnSp>
        </p:grpSp>
        <p:sp>
          <p:nvSpPr>
            <p:cNvPr id="35" name="Rectangle à coins arrondis 34">
              <a:extLst>
                <a:ext uri="{FF2B5EF4-FFF2-40B4-BE49-F238E27FC236}">
                  <a16:creationId xmlns:a16="http://schemas.microsoft.com/office/drawing/2014/main" id="{1013082A-F5F4-8749-AADD-2C6A737B1390}"/>
                </a:ext>
              </a:extLst>
            </p:cNvPr>
            <p:cNvSpPr/>
            <p:nvPr/>
          </p:nvSpPr>
          <p:spPr>
            <a:xfrm>
              <a:off x="6867115" y="2327103"/>
              <a:ext cx="2167833" cy="759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rmAutofit fontScale="40000" lnSpcReduction="20000"/>
            </a:bodyPr>
            <a:lstStyle/>
            <a:p>
              <a:pPr algn="ctr">
                <a:lnSpc>
                  <a:spcPct val="120000"/>
                </a:lnSpc>
              </a:pPr>
              <a:r>
                <a:rPr lang="fr-FR" sz="2200" dirty="0"/>
                <a:t>Comment assurer les règlements entre des clients appartenant à différentes banques ?</a:t>
              </a:r>
              <a:endParaRPr lang="fr-FR" sz="2200" b="1" dirty="0"/>
            </a:p>
          </p:txBody>
        </p:sp>
        <p:cxnSp>
          <p:nvCxnSpPr>
            <p:cNvPr id="36" name="Connecteur droit avec flèche 35">
              <a:extLst>
                <a:ext uri="{FF2B5EF4-FFF2-40B4-BE49-F238E27FC236}">
                  <a16:creationId xmlns:a16="http://schemas.microsoft.com/office/drawing/2014/main" id="{4F3CEF7B-26C0-334D-9FBE-21210C1E03AF}"/>
                </a:ext>
              </a:extLst>
            </p:cNvPr>
            <p:cNvCxnSpPr>
              <a:cxnSpLocks/>
              <a:stCxn id="20" idx="3"/>
            </p:cNvCxnSpPr>
            <p:nvPr/>
          </p:nvCxnSpPr>
          <p:spPr>
            <a:xfrm flipV="1">
              <a:off x="6572742" y="2707378"/>
              <a:ext cx="304360" cy="2438"/>
            </a:xfrm>
            <a:prstGeom prst="straightConnector1">
              <a:avLst/>
            </a:prstGeom>
            <a:ln w="38100"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a:extLst>
                <a:ext uri="{FF2B5EF4-FFF2-40B4-BE49-F238E27FC236}">
                  <a16:creationId xmlns:a16="http://schemas.microsoft.com/office/drawing/2014/main" id="{FA4C1210-3432-EA40-99B4-CB80A9B79810}"/>
                </a:ext>
              </a:extLst>
            </p:cNvPr>
            <p:cNvCxnSpPr>
              <a:cxnSpLocks/>
              <a:stCxn id="35" idx="3"/>
              <a:endCxn id="21" idx="1"/>
            </p:cNvCxnSpPr>
            <p:nvPr/>
          </p:nvCxnSpPr>
          <p:spPr>
            <a:xfrm>
              <a:off x="9034948" y="2707001"/>
              <a:ext cx="294373" cy="0"/>
            </a:xfrm>
            <a:prstGeom prst="straightConnector1">
              <a:avLst/>
            </a:prstGeom>
            <a:ln w="38100"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67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EBF211D-6033-1640-A0CD-443F67473287}"/>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
        <p:nvSpPr>
          <p:cNvPr id="6" name="Espace réservé du contenu 2">
            <a:extLst>
              <a:ext uri="{FF2B5EF4-FFF2-40B4-BE49-F238E27FC236}">
                <a16:creationId xmlns:a16="http://schemas.microsoft.com/office/drawing/2014/main" id="{ACC9EF3F-3A8E-D94A-AA25-2EE940990F6D}"/>
              </a:ext>
            </a:extLst>
          </p:cNvPr>
          <p:cNvSpPr>
            <a:spLocks noGrp="1"/>
          </p:cNvSpPr>
          <p:nvPr>
            <p:ph idx="1"/>
          </p:nvPr>
        </p:nvSpPr>
        <p:spPr>
          <a:xfrm>
            <a:off x="524759" y="2342456"/>
            <a:ext cx="4311495" cy="4292806"/>
          </a:xfrm>
        </p:spPr>
        <p:txBody>
          <a:bodyPr>
            <a:normAutofit/>
          </a:bodyPr>
          <a:lstStyle/>
          <a:p>
            <a:pPr marL="400050" indent="-400050" algn="just">
              <a:buFont typeface="+mj-lt"/>
              <a:buAutoNum type="romanUcPeriod" startAt="2"/>
            </a:pPr>
            <a:r>
              <a:rPr lang="fr-FR" b="1" dirty="0">
                <a:solidFill>
                  <a:schemeClr val="accent2"/>
                </a:solidFill>
              </a:rPr>
              <a:t>Créer la monnaie : quel socle institutionnel ?</a:t>
            </a:r>
          </a:p>
          <a:p>
            <a:pPr algn="just">
              <a:lnSpc>
                <a:spcPct val="120000"/>
              </a:lnSpc>
            </a:pPr>
            <a:endParaRPr lang="fr-FR" dirty="0"/>
          </a:p>
          <a:p>
            <a:pPr algn="just">
              <a:lnSpc>
                <a:spcPct val="120000"/>
              </a:lnSpc>
            </a:pPr>
            <a:r>
              <a:rPr lang="fr-FR" dirty="0"/>
              <a:t>Contrepartie de la création monétaire :</a:t>
            </a:r>
            <a:endParaRPr lang="fr-FR" i="1" dirty="0"/>
          </a:p>
          <a:p>
            <a:pPr algn="just">
              <a:lnSpc>
                <a:spcPct val="120000"/>
              </a:lnSpc>
              <a:buSzPct val="100000"/>
              <a:buFont typeface="+mj-lt"/>
              <a:buAutoNum type="arabicPeriod"/>
            </a:pPr>
            <a:r>
              <a:rPr lang="fr-FR" dirty="0">
                <a:solidFill>
                  <a:schemeClr val="accent2">
                    <a:lumMod val="75000"/>
                  </a:schemeClr>
                </a:solidFill>
              </a:rPr>
              <a:t>Fiabilité de la créance </a:t>
            </a:r>
            <a:r>
              <a:rPr lang="fr-FR" dirty="0">
                <a:sym typeface="Wingdings" pitchFamily="2" charset="2"/>
              </a:rPr>
              <a:t> risque de crédit (cœur de métier du banquier !)</a:t>
            </a:r>
          </a:p>
          <a:p>
            <a:pPr algn="just">
              <a:lnSpc>
                <a:spcPct val="120000"/>
              </a:lnSpc>
              <a:buSzPct val="100000"/>
              <a:buFont typeface="+mj-lt"/>
              <a:buAutoNum type="arabicPeriod"/>
            </a:pPr>
            <a:r>
              <a:rPr lang="fr-FR" dirty="0">
                <a:solidFill>
                  <a:schemeClr val="accent2">
                    <a:lumMod val="75000"/>
                  </a:schemeClr>
                </a:solidFill>
              </a:rPr>
              <a:t>Encadrement institutionnel </a:t>
            </a:r>
            <a:r>
              <a:rPr lang="fr-FR" dirty="0">
                <a:sym typeface="Wingdings" pitchFamily="2" charset="2"/>
              </a:rPr>
              <a:t> cadre réglementaire et Banque centrale</a:t>
            </a:r>
            <a:endParaRPr lang="fr-FR" dirty="0"/>
          </a:p>
        </p:txBody>
      </p:sp>
      <p:sp>
        <p:nvSpPr>
          <p:cNvPr id="10" name="Titre 1">
            <a:extLst>
              <a:ext uri="{FF2B5EF4-FFF2-40B4-BE49-F238E27FC236}">
                <a16:creationId xmlns:a16="http://schemas.microsoft.com/office/drawing/2014/main" id="{CB6E7C62-DB3C-8F48-A8E1-E7C35F69A407}"/>
              </a:ext>
            </a:extLst>
          </p:cNvPr>
          <p:cNvSpPr>
            <a:spLocks noGrp="1"/>
          </p:cNvSpPr>
          <p:nvPr>
            <p:ph type="title"/>
          </p:nvPr>
        </p:nvSpPr>
        <p:spPr/>
        <p:txBody>
          <a:bodyPr/>
          <a:lstStyle/>
          <a:p>
            <a:r>
              <a:rPr lang="fr-FR" sz="2600" dirty="0"/>
              <a:t>2. La monnaie : une relation de créance et de dette essentielle au lien social</a:t>
            </a:r>
          </a:p>
        </p:txBody>
      </p:sp>
      <p:grpSp>
        <p:nvGrpSpPr>
          <p:cNvPr id="3" name="Groupe 2">
            <a:extLst>
              <a:ext uri="{FF2B5EF4-FFF2-40B4-BE49-F238E27FC236}">
                <a16:creationId xmlns:a16="http://schemas.microsoft.com/office/drawing/2014/main" id="{6C528960-8D6D-F54E-ADE4-E1757C59ECE6}"/>
              </a:ext>
            </a:extLst>
          </p:cNvPr>
          <p:cNvGrpSpPr/>
          <p:nvPr/>
        </p:nvGrpSpPr>
        <p:grpSpPr>
          <a:xfrm>
            <a:off x="5421470" y="2198201"/>
            <a:ext cx="6087778" cy="3842935"/>
            <a:chOff x="5421470" y="2198201"/>
            <a:chExt cx="6087778" cy="3842935"/>
          </a:xfrm>
        </p:grpSpPr>
        <p:sp>
          <p:nvSpPr>
            <p:cNvPr id="2" name="Rectangle à coins arrondis 1">
              <a:extLst>
                <a:ext uri="{FF2B5EF4-FFF2-40B4-BE49-F238E27FC236}">
                  <a16:creationId xmlns:a16="http://schemas.microsoft.com/office/drawing/2014/main" id="{EBEBF9A7-7D4E-684E-A7EA-79EA0F817AF0}"/>
                </a:ext>
              </a:extLst>
            </p:cNvPr>
            <p:cNvSpPr/>
            <p:nvPr/>
          </p:nvSpPr>
          <p:spPr>
            <a:xfrm>
              <a:off x="5421470" y="5352288"/>
              <a:ext cx="2442370" cy="688848"/>
            </a:xfrm>
            <a:prstGeom prst="roundRect">
              <a:avLst>
                <a:gd name="adj" fmla="val 10472"/>
              </a:avLst>
            </a:prstGeom>
          </p:spPr>
          <p:style>
            <a:lnRef idx="2">
              <a:schemeClr val="accent1">
                <a:shade val="50000"/>
              </a:schemeClr>
            </a:lnRef>
            <a:fillRef idx="1">
              <a:schemeClr val="accent1"/>
            </a:fillRef>
            <a:effectRef idx="0">
              <a:schemeClr val="accent1"/>
            </a:effectRef>
            <a:fontRef idx="minor">
              <a:schemeClr val="lt1"/>
            </a:fontRef>
          </p:style>
          <p:txBody>
            <a:bodyPr lIns="90000" rtlCol="0" anchor="ctr">
              <a:normAutofit/>
            </a:bodyPr>
            <a:lstStyle/>
            <a:p>
              <a:pPr algn="ctr"/>
              <a:r>
                <a:rPr lang="fr-FR" dirty="0"/>
                <a:t>Banques</a:t>
              </a:r>
            </a:p>
            <a:p>
              <a:pPr algn="ctr"/>
              <a:r>
                <a:rPr lang="fr-FR" dirty="0"/>
                <a:t>« de second rang »</a:t>
              </a:r>
            </a:p>
          </p:txBody>
        </p:sp>
        <p:sp>
          <p:nvSpPr>
            <p:cNvPr id="35" name="Rectangle à coins arrondis 34">
              <a:extLst>
                <a:ext uri="{FF2B5EF4-FFF2-40B4-BE49-F238E27FC236}">
                  <a16:creationId xmlns:a16="http://schemas.microsoft.com/office/drawing/2014/main" id="{66AC3225-B822-BD49-B36A-CC7CE8776916}"/>
                </a:ext>
              </a:extLst>
            </p:cNvPr>
            <p:cNvSpPr/>
            <p:nvPr/>
          </p:nvSpPr>
          <p:spPr>
            <a:xfrm>
              <a:off x="8449056" y="5138928"/>
              <a:ext cx="3060192" cy="902208"/>
            </a:xfrm>
            <a:prstGeom prst="roundRect">
              <a:avLst>
                <a:gd name="adj" fmla="val 6165"/>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55000" lnSpcReduction="20000"/>
            </a:bodyPr>
            <a:lstStyle/>
            <a:p>
              <a:pPr algn="ctr">
                <a:lnSpc>
                  <a:spcPct val="120000"/>
                </a:lnSpc>
              </a:pPr>
              <a:r>
                <a:rPr lang="fr-FR" b="1" dirty="0"/>
                <a:t>Activité économique « réelle » </a:t>
              </a:r>
              <a:r>
                <a:rPr lang="fr-FR" dirty="0">
                  <a:sym typeface="Wingdings" pitchFamily="2" charset="2"/>
                </a:rPr>
                <a:t> relations de créances et de dettes</a:t>
              </a:r>
            </a:p>
            <a:p>
              <a:pPr algn="ctr">
                <a:lnSpc>
                  <a:spcPct val="120000"/>
                </a:lnSpc>
              </a:pPr>
              <a:endParaRPr lang="fr-FR" dirty="0">
                <a:sym typeface="Wingdings" pitchFamily="2" charset="2"/>
              </a:endParaRPr>
            </a:p>
            <a:p>
              <a:pPr algn="ctr">
                <a:lnSpc>
                  <a:spcPct val="120000"/>
                </a:lnSpc>
              </a:pPr>
              <a:r>
                <a:rPr lang="fr-FR" dirty="0">
                  <a:sym typeface="Wingdings" pitchFamily="2" charset="2"/>
                </a:rPr>
                <a:t>Ménages, entreprises, État, Collectivités territoriales…</a:t>
              </a:r>
              <a:endParaRPr lang="fr-FR" dirty="0"/>
            </a:p>
          </p:txBody>
        </p:sp>
        <p:sp>
          <p:nvSpPr>
            <p:cNvPr id="36" name="Rectangle à coins arrondis 35">
              <a:extLst>
                <a:ext uri="{FF2B5EF4-FFF2-40B4-BE49-F238E27FC236}">
                  <a16:creationId xmlns:a16="http://schemas.microsoft.com/office/drawing/2014/main" id="{0503B15C-B6DF-5A44-8AB5-E30805CA5ECD}"/>
                </a:ext>
              </a:extLst>
            </p:cNvPr>
            <p:cNvSpPr/>
            <p:nvPr/>
          </p:nvSpPr>
          <p:spPr>
            <a:xfrm>
              <a:off x="5421470" y="4145279"/>
              <a:ext cx="2442370" cy="688003"/>
            </a:xfrm>
            <a:prstGeom prst="roundRect">
              <a:avLst>
                <a:gd name="adj" fmla="val 10472"/>
              </a:avLst>
            </a:prstGeom>
          </p:spPr>
          <p:style>
            <a:lnRef idx="2">
              <a:schemeClr val="accent1">
                <a:shade val="50000"/>
              </a:schemeClr>
            </a:lnRef>
            <a:fillRef idx="1">
              <a:schemeClr val="accent1"/>
            </a:fillRef>
            <a:effectRef idx="0">
              <a:schemeClr val="accent1"/>
            </a:effectRef>
            <a:fontRef idx="minor">
              <a:schemeClr val="lt1"/>
            </a:fontRef>
          </p:style>
          <p:txBody>
            <a:bodyPr lIns="90000" rtlCol="0" anchor="ctr">
              <a:normAutofit/>
            </a:bodyPr>
            <a:lstStyle/>
            <a:p>
              <a:pPr algn="ctr"/>
              <a:r>
                <a:rPr lang="fr-FR" dirty="0"/>
                <a:t>Création monétaire</a:t>
              </a:r>
            </a:p>
          </p:txBody>
        </p:sp>
        <p:pic>
          <p:nvPicPr>
            <p:cNvPr id="4098" name="Picture 2" descr="Résultat de recherche d'images pour &quot;banque centrale européenne&quot;">
              <a:extLst>
                <a:ext uri="{FF2B5EF4-FFF2-40B4-BE49-F238E27FC236}">
                  <a16:creationId xmlns:a16="http://schemas.microsoft.com/office/drawing/2014/main" id="{7B017FB9-F5FF-4E4F-8692-A85EE8E29D1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866251" y="2198201"/>
              <a:ext cx="2225802" cy="115028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à coins arrondis 36">
              <a:extLst>
                <a:ext uri="{FF2B5EF4-FFF2-40B4-BE49-F238E27FC236}">
                  <a16:creationId xmlns:a16="http://schemas.microsoft.com/office/drawing/2014/main" id="{3E50005B-835A-7547-A83A-DAABEA8B058B}"/>
                </a:ext>
              </a:extLst>
            </p:cNvPr>
            <p:cNvSpPr/>
            <p:nvPr/>
          </p:nvSpPr>
          <p:spPr>
            <a:xfrm>
              <a:off x="8449056" y="3096768"/>
              <a:ext cx="3060192" cy="963168"/>
            </a:xfrm>
            <a:prstGeom prst="roundRect">
              <a:avLst>
                <a:gd name="adj" fmla="val 6165"/>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62500" lnSpcReduction="20000"/>
            </a:bodyPr>
            <a:lstStyle/>
            <a:p>
              <a:pPr algn="ctr">
                <a:lnSpc>
                  <a:spcPct val="120000"/>
                </a:lnSpc>
              </a:pPr>
              <a:r>
                <a:rPr lang="fr-FR" b="1" dirty="0"/>
                <a:t>Régulation politique du système bancaire</a:t>
              </a:r>
            </a:p>
            <a:p>
              <a:pPr algn="ctr">
                <a:lnSpc>
                  <a:spcPct val="120000"/>
                </a:lnSpc>
              </a:pPr>
              <a:endParaRPr lang="fr-FR" dirty="0">
                <a:sym typeface="Wingdings" pitchFamily="2" charset="2"/>
              </a:endParaRPr>
            </a:p>
            <a:p>
              <a:pPr algn="ctr">
                <a:lnSpc>
                  <a:spcPct val="120000"/>
                </a:lnSpc>
              </a:pPr>
              <a:r>
                <a:rPr lang="fr-FR" dirty="0">
                  <a:sym typeface="Wingdings" pitchFamily="2" charset="2"/>
                </a:rPr>
                <a:t>Banque de « Premier rang »  Banque centrale </a:t>
              </a:r>
              <a:endParaRPr lang="fr-FR" dirty="0"/>
            </a:p>
          </p:txBody>
        </p:sp>
        <p:sp>
          <p:nvSpPr>
            <p:cNvPr id="38" name="Rectangle à coins arrondis 37">
              <a:extLst>
                <a:ext uri="{FF2B5EF4-FFF2-40B4-BE49-F238E27FC236}">
                  <a16:creationId xmlns:a16="http://schemas.microsoft.com/office/drawing/2014/main" id="{2EBDC3CB-2AC6-C84D-AE5B-4A904C3F57DA}"/>
                </a:ext>
              </a:extLst>
            </p:cNvPr>
            <p:cNvSpPr/>
            <p:nvPr/>
          </p:nvSpPr>
          <p:spPr>
            <a:xfrm>
              <a:off x="8449056" y="4351698"/>
              <a:ext cx="1467311" cy="481584"/>
            </a:xfrm>
            <a:prstGeom prst="roundRect">
              <a:avLst>
                <a:gd name="adj" fmla="val 6165"/>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62500" lnSpcReduction="20000"/>
            </a:bodyPr>
            <a:lstStyle/>
            <a:p>
              <a:pPr algn="ctr">
                <a:lnSpc>
                  <a:spcPct val="120000"/>
                </a:lnSpc>
              </a:pPr>
              <a:r>
                <a:rPr lang="fr-FR" dirty="0"/>
                <a:t>Pérennité du lien social</a:t>
              </a:r>
            </a:p>
          </p:txBody>
        </p:sp>
        <p:sp>
          <p:nvSpPr>
            <p:cNvPr id="39" name="Rectangle à coins arrondis 38">
              <a:extLst>
                <a:ext uri="{FF2B5EF4-FFF2-40B4-BE49-F238E27FC236}">
                  <a16:creationId xmlns:a16="http://schemas.microsoft.com/office/drawing/2014/main" id="{247199AB-5FE9-954B-8641-F18DBEAB48A1}"/>
                </a:ext>
              </a:extLst>
            </p:cNvPr>
            <p:cNvSpPr/>
            <p:nvPr/>
          </p:nvSpPr>
          <p:spPr>
            <a:xfrm>
              <a:off x="10037983" y="4351698"/>
              <a:ext cx="1467311" cy="481584"/>
            </a:xfrm>
            <a:prstGeom prst="roundRect">
              <a:avLst>
                <a:gd name="adj" fmla="val 6165"/>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62500" lnSpcReduction="20000"/>
            </a:bodyPr>
            <a:lstStyle/>
            <a:p>
              <a:pPr algn="ctr">
                <a:lnSpc>
                  <a:spcPct val="120000"/>
                </a:lnSpc>
              </a:pPr>
              <a:r>
                <a:rPr lang="fr-FR" dirty="0"/>
                <a:t>Financement de l’économie réelle</a:t>
              </a:r>
            </a:p>
          </p:txBody>
        </p:sp>
        <p:cxnSp>
          <p:nvCxnSpPr>
            <p:cNvPr id="5" name="Connecteur droit avec flèche 4">
              <a:extLst>
                <a:ext uri="{FF2B5EF4-FFF2-40B4-BE49-F238E27FC236}">
                  <a16:creationId xmlns:a16="http://schemas.microsoft.com/office/drawing/2014/main" id="{A7D3582C-CBDE-2543-8882-A62AA07DDCBB}"/>
                </a:ext>
              </a:extLst>
            </p:cNvPr>
            <p:cNvCxnSpPr>
              <a:cxnSpLocks/>
              <a:stCxn id="35" idx="1"/>
            </p:cNvCxnSpPr>
            <p:nvPr/>
          </p:nvCxnSpPr>
          <p:spPr>
            <a:xfrm flipH="1">
              <a:off x="7863840" y="5590032"/>
              <a:ext cx="585216"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D3CCC7C8-6CBA-E042-B554-E4B04B3AAB08}"/>
                </a:ext>
              </a:extLst>
            </p:cNvPr>
            <p:cNvCxnSpPr>
              <a:cxnSpLocks/>
              <a:stCxn id="2" idx="0"/>
              <a:endCxn id="36" idx="2"/>
            </p:cNvCxnSpPr>
            <p:nvPr/>
          </p:nvCxnSpPr>
          <p:spPr>
            <a:xfrm flipV="1">
              <a:off x="6642655" y="4833282"/>
              <a:ext cx="0" cy="519006"/>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en angle 42">
              <a:extLst>
                <a:ext uri="{FF2B5EF4-FFF2-40B4-BE49-F238E27FC236}">
                  <a16:creationId xmlns:a16="http://schemas.microsoft.com/office/drawing/2014/main" id="{C4FFA955-6F2B-9846-AD52-C5F1E2B0612A}"/>
                </a:ext>
              </a:extLst>
            </p:cNvPr>
            <p:cNvCxnSpPr>
              <a:cxnSpLocks/>
              <a:endCxn id="37" idx="1"/>
            </p:cNvCxnSpPr>
            <p:nvPr/>
          </p:nvCxnSpPr>
          <p:spPr>
            <a:xfrm flipV="1">
              <a:off x="6642655" y="3578352"/>
              <a:ext cx="1806401" cy="566928"/>
            </a:xfrm>
            <a:prstGeom prst="bentConnector3">
              <a:avLst>
                <a:gd name="adj1" fmla="val -282"/>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en angle 46">
              <a:extLst>
                <a:ext uri="{FF2B5EF4-FFF2-40B4-BE49-F238E27FC236}">
                  <a16:creationId xmlns:a16="http://schemas.microsoft.com/office/drawing/2014/main" id="{0AACC0B4-1F75-124A-9411-2BEBFE02F183}"/>
                </a:ext>
              </a:extLst>
            </p:cNvPr>
            <p:cNvCxnSpPr>
              <a:cxnSpLocks/>
              <a:stCxn id="37" idx="2"/>
              <a:endCxn id="38" idx="0"/>
            </p:cNvCxnSpPr>
            <p:nvPr/>
          </p:nvCxnSpPr>
          <p:spPr>
            <a:xfrm rot="5400000">
              <a:off x="9435051" y="3807597"/>
              <a:ext cx="291762" cy="796440"/>
            </a:xfrm>
            <a:prstGeom prst="bentConnector3">
              <a:avLst>
                <a:gd name="adj1" fmla="val 50000"/>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en angle 49">
              <a:extLst>
                <a:ext uri="{FF2B5EF4-FFF2-40B4-BE49-F238E27FC236}">
                  <a16:creationId xmlns:a16="http://schemas.microsoft.com/office/drawing/2014/main" id="{E85CC036-E3D5-074B-9254-A3BD096CDC98}"/>
                </a:ext>
              </a:extLst>
            </p:cNvPr>
            <p:cNvCxnSpPr>
              <a:cxnSpLocks/>
              <a:stCxn id="37" idx="2"/>
              <a:endCxn id="39" idx="0"/>
            </p:cNvCxnSpPr>
            <p:nvPr/>
          </p:nvCxnSpPr>
          <p:spPr>
            <a:xfrm rot="16200000" flipH="1">
              <a:off x="10229514" y="3809573"/>
              <a:ext cx="291762" cy="792487"/>
            </a:xfrm>
            <a:prstGeom prst="bentConnector3">
              <a:avLst>
                <a:gd name="adj1" fmla="val 50000"/>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en angle 52">
              <a:extLst>
                <a:ext uri="{FF2B5EF4-FFF2-40B4-BE49-F238E27FC236}">
                  <a16:creationId xmlns:a16="http://schemas.microsoft.com/office/drawing/2014/main" id="{0D1F0540-6D4E-F846-B890-85F0E5CC3A63}"/>
                </a:ext>
              </a:extLst>
            </p:cNvPr>
            <p:cNvCxnSpPr>
              <a:cxnSpLocks/>
              <a:stCxn id="39" idx="2"/>
              <a:endCxn id="35" idx="0"/>
            </p:cNvCxnSpPr>
            <p:nvPr/>
          </p:nvCxnSpPr>
          <p:spPr>
            <a:xfrm rot="5400000">
              <a:off x="10222573" y="4589862"/>
              <a:ext cx="305646" cy="792487"/>
            </a:xfrm>
            <a:prstGeom prst="bentConnector3">
              <a:avLst>
                <a:gd name="adj1" fmla="val 50000"/>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en angle 55">
              <a:extLst>
                <a:ext uri="{FF2B5EF4-FFF2-40B4-BE49-F238E27FC236}">
                  <a16:creationId xmlns:a16="http://schemas.microsoft.com/office/drawing/2014/main" id="{CAE209A2-FD44-5F4F-B495-15AE4E956630}"/>
                </a:ext>
              </a:extLst>
            </p:cNvPr>
            <p:cNvCxnSpPr>
              <a:cxnSpLocks/>
              <a:stCxn id="38" idx="2"/>
              <a:endCxn id="35" idx="0"/>
            </p:cNvCxnSpPr>
            <p:nvPr/>
          </p:nvCxnSpPr>
          <p:spPr>
            <a:xfrm rot="16200000" flipH="1">
              <a:off x="9428109" y="4587885"/>
              <a:ext cx="305646" cy="796440"/>
            </a:xfrm>
            <a:prstGeom prst="bentConnector3">
              <a:avLst>
                <a:gd name="adj1" fmla="val 50000"/>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17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B9E31-05F5-2F46-907B-5489BF81E608}"/>
              </a:ext>
            </a:extLst>
          </p:cNvPr>
          <p:cNvSpPr>
            <a:spLocks noGrp="1"/>
          </p:cNvSpPr>
          <p:nvPr>
            <p:ph type="title"/>
          </p:nvPr>
        </p:nvSpPr>
        <p:spPr/>
        <p:txBody>
          <a:bodyPr/>
          <a:lstStyle/>
          <a:p>
            <a:r>
              <a:rPr lang="fr-FR" sz="2800" dirty="0"/>
              <a:t>Une proposition de définition de la monnaie</a:t>
            </a:r>
          </a:p>
        </p:txBody>
      </p:sp>
      <p:sp>
        <p:nvSpPr>
          <p:cNvPr id="3" name="Espace réservé du contenu 2">
            <a:extLst>
              <a:ext uri="{FF2B5EF4-FFF2-40B4-BE49-F238E27FC236}">
                <a16:creationId xmlns:a16="http://schemas.microsoft.com/office/drawing/2014/main" id="{5EEC1AF9-D182-B343-9DE5-0FE819A189D5}"/>
              </a:ext>
            </a:extLst>
          </p:cNvPr>
          <p:cNvSpPr>
            <a:spLocks noGrp="1"/>
          </p:cNvSpPr>
          <p:nvPr>
            <p:ph idx="1"/>
          </p:nvPr>
        </p:nvSpPr>
        <p:spPr>
          <a:xfrm>
            <a:off x="561111" y="2487996"/>
            <a:ext cx="7211289" cy="3709603"/>
          </a:xfrm>
        </p:spPr>
        <p:txBody>
          <a:bodyPr>
            <a:normAutofit fontScale="92500" lnSpcReduction="10000"/>
          </a:bodyPr>
          <a:lstStyle/>
          <a:p>
            <a:pPr marL="400050" indent="-400050" algn="just">
              <a:lnSpc>
                <a:spcPct val="120000"/>
              </a:lnSpc>
              <a:buFont typeface="+mj-lt"/>
              <a:buAutoNum type="romanLcPeriod"/>
            </a:pPr>
            <a:r>
              <a:rPr lang="fr-FR" b="1" dirty="0"/>
              <a:t>La monnaie est une institution centrale pour les sociétés qui accordent une place significative au marché dans la coordination de leurs activités économiques</a:t>
            </a:r>
          </a:p>
          <a:p>
            <a:pPr marL="400050" indent="-400050" algn="just">
              <a:lnSpc>
                <a:spcPct val="120000"/>
              </a:lnSpc>
              <a:buFont typeface="+mj-lt"/>
              <a:buAutoNum type="romanLcPeriod"/>
            </a:pPr>
            <a:r>
              <a:rPr lang="fr-FR" b="1" dirty="0"/>
              <a:t>La monnaie est un moyen de paiement qui est l’actif le plus liquide dans une économie : elle présente un pouvoir libératoire général</a:t>
            </a:r>
          </a:p>
          <a:p>
            <a:pPr marL="400050" indent="-400050" algn="just">
              <a:lnSpc>
                <a:spcPct val="120000"/>
              </a:lnSpc>
              <a:buFont typeface="+mj-lt"/>
              <a:buAutoNum type="romanLcPeriod"/>
            </a:pPr>
            <a:r>
              <a:rPr lang="fr-FR" b="1" dirty="0"/>
              <a:t>La monnaie est la seule dette qui permet de s’acquitter de toutes les dettes</a:t>
            </a:r>
          </a:p>
          <a:p>
            <a:pPr marL="400050" indent="-400050" algn="just">
              <a:lnSpc>
                <a:spcPct val="120000"/>
              </a:lnSpc>
              <a:buFont typeface="+mj-lt"/>
              <a:buAutoNum type="romanLcPeriod"/>
            </a:pPr>
            <a:r>
              <a:rPr lang="fr-FR" b="1" dirty="0"/>
              <a:t>Conventionnellement, on retient deux formes de monnaie : les billets et les pièces (monnaie fiduciaire et divisionnaire) et les dépôts à vue en monnaie du territoire</a:t>
            </a:r>
          </a:p>
        </p:txBody>
      </p:sp>
      <p:sp>
        <p:nvSpPr>
          <p:cNvPr id="4" name="Espace réservé du pied de page 3">
            <a:extLst>
              <a:ext uri="{FF2B5EF4-FFF2-40B4-BE49-F238E27FC236}">
                <a16:creationId xmlns:a16="http://schemas.microsoft.com/office/drawing/2014/main" id="{4D053545-C7DF-9C4E-B26F-5ADA79524E5F}"/>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8EA606E-3C01-264F-9C52-45F8B071F764}"/>
              </a:ext>
            </a:extLst>
          </p:cNvPr>
          <p:cNvSpPr>
            <a:spLocks noGrp="1"/>
          </p:cNvSpPr>
          <p:nvPr>
            <p:ph type="sldNum" sz="quarter" idx="12"/>
          </p:nvPr>
        </p:nvSpPr>
        <p:spPr/>
        <p:txBody>
          <a:bodyPr/>
          <a:lstStyle/>
          <a:p>
            <a:fld id="{0AD6AD37-5AC9-A64F-A055-8CC08279926E}" type="slidenum">
              <a:rPr lang="fr-FR" smtClean="0"/>
              <a:t>29</a:t>
            </a:fld>
            <a:endParaRPr lang="fr-FR"/>
          </a:p>
        </p:txBody>
      </p:sp>
      <p:pic>
        <p:nvPicPr>
          <p:cNvPr id="1026" name="Picture 2" descr="Résultat de recherche d'images pour &quot;euro&quot;">
            <a:extLst>
              <a:ext uri="{FF2B5EF4-FFF2-40B4-BE49-F238E27FC236}">
                <a16:creationId xmlns:a16="http://schemas.microsoft.com/office/drawing/2014/main" id="{96584DE3-5811-1D4E-B6AE-2398C0B9C9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231530">
            <a:off x="8651772" y="2460579"/>
            <a:ext cx="2864802" cy="1599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compte courant comparateur&quot;">
            <a:extLst>
              <a:ext uri="{FF2B5EF4-FFF2-40B4-BE49-F238E27FC236}">
                <a16:creationId xmlns:a16="http://schemas.microsoft.com/office/drawing/2014/main" id="{AB8BDA2C-15D4-2840-8A5D-5240BA1853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3834" y="3720920"/>
            <a:ext cx="3350077" cy="28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7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500"/>
                                        <p:tgtEl>
                                          <p:spTgt spid="1026"/>
                                        </p:tgtEl>
                                      </p:cBhvr>
                                    </p:animEffect>
                                  </p:childTnLst>
                                </p:cTn>
                              </p:par>
                              <p:par>
                                <p:cTn id="18" presetID="9"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dissolv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54E0C3E-C6F9-294A-96C2-868086947F7A}"/>
              </a:ext>
            </a:extLst>
          </p:cNvPr>
          <p:cNvSpPr>
            <a:spLocks noGrp="1"/>
          </p:cNvSpPr>
          <p:nvPr>
            <p:ph type="ftr" sz="quarter" idx="11"/>
          </p:nvPr>
        </p:nvSpPr>
        <p:spPr/>
        <p:txBody>
          <a:bodyPr/>
          <a:lstStyle/>
          <a:p>
            <a:r>
              <a:rPr lang="fr-FR"/>
              <a:t>UTL - La place de la monnaie - Rodrigues 2019</a:t>
            </a:r>
          </a:p>
        </p:txBody>
      </p:sp>
      <p:sp>
        <p:nvSpPr>
          <p:cNvPr id="6" name="Espace réservé du numéro de diapositive 5">
            <a:extLst>
              <a:ext uri="{FF2B5EF4-FFF2-40B4-BE49-F238E27FC236}">
                <a16:creationId xmlns:a16="http://schemas.microsoft.com/office/drawing/2014/main" id="{1054D607-BD90-E34D-8D39-9205B2688A1C}"/>
              </a:ext>
            </a:extLst>
          </p:cNvPr>
          <p:cNvSpPr>
            <a:spLocks noGrp="1"/>
          </p:cNvSpPr>
          <p:nvPr>
            <p:ph type="sldNum" sz="quarter" idx="12"/>
          </p:nvPr>
        </p:nvSpPr>
        <p:spPr/>
        <p:txBody>
          <a:bodyPr/>
          <a:lstStyle/>
          <a:p>
            <a:fld id="{0AD6AD37-5AC9-A64F-A055-8CC08279926E}" type="slidenum">
              <a:rPr lang="fr-FR" smtClean="0"/>
              <a:t>3</a:t>
            </a:fld>
            <a:endParaRPr lang="fr-FR"/>
          </a:p>
        </p:txBody>
      </p:sp>
      <p:pic>
        <p:nvPicPr>
          <p:cNvPr id="4098" name="Picture 2" descr="Résultat de recherche d'images pour &quot;bitcoin graphique&quot;">
            <a:extLst>
              <a:ext uri="{FF2B5EF4-FFF2-40B4-BE49-F238E27FC236}">
                <a16:creationId xmlns:a16="http://schemas.microsoft.com/office/drawing/2014/main" id="{3D9F8875-5DF3-F44F-A049-4A46541BC7D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61110" y="2523977"/>
            <a:ext cx="4400261" cy="313526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8501693-3A9B-6B44-A9BB-37FB19B73045}"/>
              </a:ext>
            </a:extLst>
          </p:cNvPr>
          <p:cNvSpPr txBox="1"/>
          <p:nvPr/>
        </p:nvSpPr>
        <p:spPr>
          <a:xfrm>
            <a:off x="491631" y="5659244"/>
            <a:ext cx="3814712" cy="369332"/>
          </a:xfrm>
          <a:prstGeom prst="rect">
            <a:avLst/>
          </a:prstGeom>
          <a:noFill/>
        </p:spPr>
        <p:txBody>
          <a:bodyPr wrap="square" rtlCol="0">
            <a:spAutoFit/>
          </a:bodyPr>
          <a:lstStyle/>
          <a:p>
            <a:r>
              <a:rPr lang="fr-FR" sz="900" dirty="0"/>
              <a:t>Source : </a:t>
            </a:r>
            <a:r>
              <a:rPr lang="fr-FR" sz="900" dirty="0">
                <a:hlinkClick r:id="rId5"/>
              </a:rPr>
              <a:t>https://fr.statista.com/infographie/9502/cours-bitcoin-once-or/</a:t>
            </a:r>
            <a:endParaRPr lang="fr-FR" sz="900" dirty="0"/>
          </a:p>
        </p:txBody>
      </p:sp>
      <p:pic>
        <p:nvPicPr>
          <p:cNvPr id="6146" name="Picture 2" descr="Résultat de recherche d'images pour &quot;luciole Ardèche&quot;">
            <a:extLst>
              <a:ext uri="{FF2B5EF4-FFF2-40B4-BE49-F238E27FC236}">
                <a16:creationId xmlns:a16="http://schemas.microsoft.com/office/drawing/2014/main" id="{4C46C03E-1584-ED4E-B5D1-9491FC55332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27454" y="2523977"/>
            <a:ext cx="1590029" cy="158203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4340ADB-A8CF-F749-BCC2-EB1265FD2F80}"/>
              </a:ext>
            </a:extLst>
          </p:cNvPr>
          <p:cNvSpPr txBox="1"/>
          <p:nvPr/>
        </p:nvSpPr>
        <p:spPr>
          <a:xfrm>
            <a:off x="5030850" y="4106016"/>
            <a:ext cx="1983235" cy="430887"/>
          </a:xfrm>
          <a:prstGeom prst="rect">
            <a:avLst/>
          </a:prstGeom>
          <a:noFill/>
        </p:spPr>
        <p:txBody>
          <a:bodyPr wrap="none" rtlCol="0">
            <a:spAutoFit/>
          </a:bodyPr>
          <a:lstStyle/>
          <a:p>
            <a:pPr algn="ctr"/>
            <a:r>
              <a:rPr lang="fr-FR" sz="1100" dirty="0"/>
              <a:t>Monnaie locale « Luciole »</a:t>
            </a:r>
          </a:p>
          <a:p>
            <a:pPr algn="ctr"/>
            <a:r>
              <a:rPr lang="fr-FR" sz="1100" dirty="0"/>
              <a:t>Ardèche</a:t>
            </a:r>
          </a:p>
        </p:txBody>
      </p:sp>
      <p:pic>
        <p:nvPicPr>
          <p:cNvPr id="6150" name="Picture 6" descr="Résultat de recherche d'images pour &quot;monnaie locale roue&quot;">
            <a:extLst>
              <a:ext uri="{FF2B5EF4-FFF2-40B4-BE49-F238E27FC236}">
                <a16:creationId xmlns:a16="http://schemas.microsoft.com/office/drawing/2014/main" id="{696D105B-F06E-6D45-96DA-0DE51F22D1D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7143" y="2523977"/>
            <a:ext cx="4302613" cy="243831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A464CE4-40B7-7A49-AC6D-D28A580A429C}"/>
              </a:ext>
            </a:extLst>
          </p:cNvPr>
          <p:cNvSpPr txBox="1"/>
          <p:nvPr/>
        </p:nvSpPr>
        <p:spPr>
          <a:xfrm>
            <a:off x="7285850" y="5089857"/>
            <a:ext cx="4153906" cy="938719"/>
          </a:xfrm>
          <a:prstGeom prst="rect">
            <a:avLst/>
          </a:prstGeom>
          <a:noFill/>
        </p:spPr>
        <p:txBody>
          <a:bodyPr wrap="square" rtlCol="0">
            <a:spAutoFit/>
          </a:bodyPr>
          <a:lstStyle/>
          <a:p>
            <a:pPr algn="r"/>
            <a:r>
              <a:rPr lang="fr-FR" sz="1100" dirty="0"/>
              <a:t>Monnaie locale « La roue »</a:t>
            </a:r>
          </a:p>
          <a:p>
            <a:pPr algn="r"/>
            <a:r>
              <a:rPr lang="fr-FR" sz="1100" dirty="0"/>
              <a:t>Provence</a:t>
            </a:r>
          </a:p>
          <a:p>
            <a:pPr algn="r"/>
            <a:r>
              <a:rPr lang="fr-FR" sz="1100" dirty="0"/>
              <a:t>Source : </a:t>
            </a:r>
            <a:r>
              <a:rPr lang="fr-FR" sz="1100" dirty="0">
                <a:hlinkClick r:id="rId8"/>
              </a:rPr>
              <a:t>http://www.avignon.fr/toutes-les-actualites/actualite/formation-sur-la-roue-monnaie-locale-complementaire-de-provence/</a:t>
            </a:r>
            <a:r>
              <a:rPr lang="fr-FR" sz="1100" dirty="0"/>
              <a:t> </a:t>
            </a:r>
          </a:p>
        </p:txBody>
      </p:sp>
      <p:sp>
        <p:nvSpPr>
          <p:cNvPr id="13" name="Titre 1">
            <a:extLst>
              <a:ext uri="{FF2B5EF4-FFF2-40B4-BE49-F238E27FC236}">
                <a16:creationId xmlns:a16="http://schemas.microsoft.com/office/drawing/2014/main" id="{E73D02DD-303A-0343-AE99-6A7CB00DDD81}"/>
              </a:ext>
            </a:extLst>
          </p:cNvPr>
          <p:cNvSpPr>
            <a:spLocks noGrp="1"/>
          </p:cNvSpPr>
          <p:nvPr>
            <p:ph type="title"/>
          </p:nvPr>
        </p:nvSpPr>
        <p:spPr/>
        <p:txBody>
          <a:bodyPr/>
          <a:lstStyle/>
          <a:p>
            <a:pPr algn="ctr"/>
            <a:r>
              <a:rPr lang="fr-FR" sz="2800" b="1" dirty="0"/>
              <a:t>La monnaie dans nos sociétés : quelle place, quels enjeux ?</a:t>
            </a:r>
            <a:endParaRPr lang="fr-FR" sz="2800" i="1" dirty="0"/>
          </a:p>
        </p:txBody>
      </p:sp>
    </p:spTree>
    <p:extLst>
      <p:ext uri="{BB962C8B-B14F-4D97-AF65-F5344CB8AC3E}">
        <p14:creationId xmlns:p14="http://schemas.microsoft.com/office/powerpoint/2010/main" val="37764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B8A2F-9FA6-5742-8877-24F8E7A9FF31}"/>
              </a:ext>
            </a:extLst>
          </p:cNvPr>
          <p:cNvSpPr>
            <a:spLocks noGrp="1"/>
          </p:cNvSpPr>
          <p:nvPr>
            <p:ph type="title"/>
          </p:nvPr>
        </p:nvSpPr>
        <p:spPr/>
        <p:txBody>
          <a:bodyPr/>
          <a:lstStyle/>
          <a:p>
            <a:r>
              <a:rPr lang="fr-FR" sz="2800" dirty="0"/>
              <a:t>En guise de conclusion : la monnaie et les moyens de paiements alternatifs</a:t>
            </a:r>
          </a:p>
        </p:txBody>
      </p:sp>
      <p:sp>
        <p:nvSpPr>
          <p:cNvPr id="3" name="Espace réservé du contenu 2">
            <a:extLst>
              <a:ext uri="{FF2B5EF4-FFF2-40B4-BE49-F238E27FC236}">
                <a16:creationId xmlns:a16="http://schemas.microsoft.com/office/drawing/2014/main" id="{14B5DAF2-9BAA-A545-BBE9-857433D46C4B}"/>
              </a:ext>
            </a:extLst>
          </p:cNvPr>
          <p:cNvSpPr>
            <a:spLocks noGrp="1"/>
          </p:cNvSpPr>
          <p:nvPr>
            <p:ph idx="1"/>
          </p:nvPr>
        </p:nvSpPr>
        <p:spPr>
          <a:xfrm>
            <a:off x="561110" y="2468746"/>
            <a:ext cx="5878191" cy="3416300"/>
          </a:xfrm>
        </p:spPr>
        <p:txBody>
          <a:bodyPr>
            <a:normAutofit fontScale="92500" lnSpcReduction="10000"/>
          </a:bodyPr>
          <a:lstStyle/>
          <a:p>
            <a:pPr algn="just"/>
            <a:r>
              <a:rPr lang="fr-FR" b="1" dirty="0"/>
              <a:t>Le cas du Bitcoin</a:t>
            </a:r>
          </a:p>
          <a:p>
            <a:pPr algn="just"/>
            <a:endParaRPr lang="fr-FR" dirty="0"/>
          </a:p>
          <a:p>
            <a:pPr algn="just"/>
            <a:r>
              <a:rPr lang="fr-FR" dirty="0"/>
              <a:t>Le Bitcoin n’est pas de la monnaie</a:t>
            </a:r>
          </a:p>
          <a:p>
            <a:pPr algn="just"/>
            <a:r>
              <a:rPr lang="fr-FR" dirty="0"/>
              <a:t>Le Bitcoin est un crypto-actif financier</a:t>
            </a:r>
          </a:p>
          <a:p>
            <a:pPr algn="just"/>
            <a:r>
              <a:rPr lang="fr-FR" dirty="0"/>
              <a:t>Le Bitcoin échappe à tout contrôle institutionnel</a:t>
            </a:r>
          </a:p>
          <a:p>
            <a:pPr algn="just"/>
            <a:endParaRPr lang="fr-FR" dirty="0"/>
          </a:p>
          <a:p>
            <a:pPr algn="just">
              <a:buFont typeface="+mj-lt"/>
              <a:buAutoNum type="arabicPeriod"/>
            </a:pPr>
            <a:r>
              <a:rPr lang="fr-FR" dirty="0"/>
              <a:t>Absence de confiance méthodique</a:t>
            </a:r>
          </a:p>
          <a:p>
            <a:pPr algn="just">
              <a:buFont typeface="+mj-lt"/>
              <a:buAutoNum type="arabicPeriod"/>
            </a:pPr>
            <a:r>
              <a:rPr lang="fr-FR" dirty="0"/>
              <a:t>Absence de confiance éthique</a:t>
            </a:r>
          </a:p>
          <a:p>
            <a:pPr algn="just">
              <a:buFont typeface="+mj-lt"/>
              <a:buAutoNum type="arabicPeriod"/>
            </a:pPr>
            <a:r>
              <a:rPr lang="fr-FR" dirty="0"/>
              <a:t>Absence de confiance hiérarchique</a:t>
            </a:r>
          </a:p>
          <a:p>
            <a:pPr algn="just"/>
            <a:endParaRPr lang="fr-FR" dirty="0"/>
          </a:p>
        </p:txBody>
      </p:sp>
      <p:sp>
        <p:nvSpPr>
          <p:cNvPr id="4" name="Espace réservé du pied de page 3">
            <a:extLst>
              <a:ext uri="{FF2B5EF4-FFF2-40B4-BE49-F238E27FC236}">
                <a16:creationId xmlns:a16="http://schemas.microsoft.com/office/drawing/2014/main" id="{3F2D41D2-D08C-664B-85FD-84D8E3139CB3}"/>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BD339F87-55F2-5B41-84AD-188D9C33702A}"/>
              </a:ext>
            </a:extLst>
          </p:cNvPr>
          <p:cNvSpPr>
            <a:spLocks noGrp="1"/>
          </p:cNvSpPr>
          <p:nvPr>
            <p:ph type="sldNum" sz="quarter" idx="12"/>
          </p:nvPr>
        </p:nvSpPr>
        <p:spPr/>
        <p:txBody>
          <a:bodyPr/>
          <a:lstStyle/>
          <a:p>
            <a:fld id="{0AD6AD37-5AC9-A64F-A055-8CC08279926E}" type="slidenum">
              <a:rPr lang="fr-FR" smtClean="0"/>
              <a:t>30</a:t>
            </a:fld>
            <a:endParaRPr lang="fr-FR"/>
          </a:p>
        </p:txBody>
      </p:sp>
      <p:pic>
        <p:nvPicPr>
          <p:cNvPr id="8" name="Image 7">
            <a:extLst>
              <a:ext uri="{FF2B5EF4-FFF2-40B4-BE49-F238E27FC236}">
                <a16:creationId xmlns:a16="http://schemas.microsoft.com/office/drawing/2014/main" id="{42600885-7729-624E-B21B-7DA0879905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0585" y="2468746"/>
            <a:ext cx="3500154" cy="3679490"/>
          </a:xfrm>
          <a:prstGeom prst="rect">
            <a:avLst/>
          </a:prstGeom>
        </p:spPr>
      </p:pic>
      <p:sp>
        <p:nvSpPr>
          <p:cNvPr id="9" name="Rectangle 8">
            <a:extLst>
              <a:ext uri="{FF2B5EF4-FFF2-40B4-BE49-F238E27FC236}">
                <a16:creationId xmlns:a16="http://schemas.microsoft.com/office/drawing/2014/main" id="{9440354F-E9C9-F149-8CAA-8FBF070E38E0}"/>
              </a:ext>
            </a:extLst>
          </p:cNvPr>
          <p:cNvSpPr/>
          <p:nvPr/>
        </p:nvSpPr>
        <p:spPr>
          <a:xfrm>
            <a:off x="7690585" y="6007118"/>
            <a:ext cx="3500154" cy="769441"/>
          </a:xfrm>
          <a:prstGeom prst="rect">
            <a:avLst/>
          </a:prstGeom>
        </p:spPr>
        <p:txBody>
          <a:bodyPr wrap="square">
            <a:spAutoFit/>
          </a:bodyPr>
          <a:lstStyle/>
          <a:p>
            <a:pPr algn="r"/>
            <a:r>
              <a:rPr lang="fr-FR" sz="1100" dirty="0"/>
              <a:t>Source :</a:t>
            </a:r>
          </a:p>
          <a:p>
            <a:pPr algn="r"/>
            <a:r>
              <a:rPr lang="fr-FR" sz="1100" dirty="0">
                <a:hlinkClick r:id="rId3"/>
              </a:rPr>
              <a:t>https://abc-economie.banque-france.fr/sites/default/files/medias/documents/le-bitcoin.pdf</a:t>
            </a:r>
            <a:endParaRPr lang="fr-FR" sz="1100" dirty="0"/>
          </a:p>
        </p:txBody>
      </p:sp>
    </p:spTree>
    <p:extLst>
      <p:ext uri="{BB962C8B-B14F-4D97-AF65-F5344CB8AC3E}">
        <p14:creationId xmlns:p14="http://schemas.microsoft.com/office/powerpoint/2010/main" val="72447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B8A2F-9FA6-5742-8877-24F8E7A9FF31}"/>
              </a:ext>
            </a:extLst>
          </p:cNvPr>
          <p:cNvSpPr>
            <a:spLocks noGrp="1"/>
          </p:cNvSpPr>
          <p:nvPr>
            <p:ph type="title"/>
          </p:nvPr>
        </p:nvSpPr>
        <p:spPr/>
        <p:txBody>
          <a:bodyPr/>
          <a:lstStyle/>
          <a:p>
            <a:r>
              <a:rPr lang="fr-FR" sz="2800" dirty="0"/>
              <a:t>En guise de conclusion : la monnaie et les moyens de paiements alternatifs</a:t>
            </a:r>
          </a:p>
        </p:txBody>
      </p:sp>
      <p:sp>
        <p:nvSpPr>
          <p:cNvPr id="3" name="Espace réservé du contenu 2">
            <a:extLst>
              <a:ext uri="{FF2B5EF4-FFF2-40B4-BE49-F238E27FC236}">
                <a16:creationId xmlns:a16="http://schemas.microsoft.com/office/drawing/2014/main" id="{14B5DAF2-9BAA-A545-BBE9-857433D46C4B}"/>
              </a:ext>
            </a:extLst>
          </p:cNvPr>
          <p:cNvSpPr>
            <a:spLocks noGrp="1"/>
          </p:cNvSpPr>
          <p:nvPr>
            <p:ph idx="1"/>
          </p:nvPr>
        </p:nvSpPr>
        <p:spPr>
          <a:xfrm>
            <a:off x="561110" y="2468746"/>
            <a:ext cx="5878191" cy="3800892"/>
          </a:xfrm>
        </p:spPr>
        <p:txBody>
          <a:bodyPr>
            <a:normAutofit fontScale="77500" lnSpcReduction="20000"/>
          </a:bodyPr>
          <a:lstStyle/>
          <a:p>
            <a:pPr algn="just">
              <a:lnSpc>
                <a:spcPct val="120000"/>
              </a:lnSpc>
            </a:pPr>
            <a:r>
              <a:rPr lang="fr-FR" b="1" dirty="0"/>
              <a:t>Le cas des « monnaies » locales complémentaires</a:t>
            </a:r>
          </a:p>
          <a:p>
            <a:pPr algn="just">
              <a:lnSpc>
                <a:spcPct val="120000"/>
              </a:lnSpc>
            </a:pPr>
            <a:endParaRPr lang="fr-FR" dirty="0"/>
          </a:p>
          <a:p>
            <a:pPr algn="just">
              <a:lnSpc>
                <a:spcPct val="120000"/>
              </a:lnSpc>
            </a:pPr>
            <a:r>
              <a:rPr lang="fr-FR" dirty="0"/>
              <a:t>Les « monnaies » locales ne sont pas de la monnaie</a:t>
            </a:r>
          </a:p>
          <a:p>
            <a:pPr algn="just">
              <a:lnSpc>
                <a:spcPct val="120000"/>
              </a:lnSpc>
            </a:pPr>
            <a:r>
              <a:rPr lang="fr-FR" dirty="0"/>
              <a:t>Les « monnaie » locales s’inscrivent dans un projet politique louable</a:t>
            </a:r>
          </a:p>
          <a:p>
            <a:pPr algn="just">
              <a:lnSpc>
                <a:spcPct val="120000"/>
              </a:lnSpc>
            </a:pPr>
            <a:r>
              <a:rPr lang="fr-FR" dirty="0"/>
              <a:t>Les « monnaies » locales conduisent à fragmenter la communauté des paiements et donc… le lien social !</a:t>
            </a:r>
          </a:p>
          <a:p>
            <a:pPr algn="just">
              <a:lnSpc>
                <a:spcPct val="120000"/>
              </a:lnSpc>
            </a:pPr>
            <a:r>
              <a:rPr lang="fr-FR" dirty="0"/>
              <a:t>Les « monnaies » locales apportent une mauvaise réponse… à une bonne question !</a:t>
            </a:r>
          </a:p>
          <a:p>
            <a:pPr algn="just">
              <a:lnSpc>
                <a:spcPct val="120000"/>
              </a:lnSpc>
            </a:pPr>
            <a:endParaRPr lang="fr-FR" dirty="0"/>
          </a:p>
          <a:p>
            <a:pPr algn="just">
              <a:lnSpc>
                <a:spcPct val="120000"/>
              </a:lnSpc>
            </a:pPr>
            <a:r>
              <a:rPr lang="fr-FR" dirty="0"/>
              <a:t>Enjeu sociétal : régulation politique de la monnaie (euro) afin de la mettre au service du bien commun, c’est-à-dire fonder le lien social et financer l’économie réelle</a:t>
            </a:r>
          </a:p>
        </p:txBody>
      </p:sp>
      <p:sp>
        <p:nvSpPr>
          <p:cNvPr id="4" name="Espace réservé du pied de page 3">
            <a:extLst>
              <a:ext uri="{FF2B5EF4-FFF2-40B4-BE49-F238E27FC236}">
                <a16:creationId xmlns:a16="http://schemas.microsoft.com/office/drawing/2014/main" id="{3F2D41D2-D08C-664B-85FD-84D8E3139CB3}"/>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BD339F87-55F2-5B41-84AD-188D9C33702A}"/>
              </a:ext>
            </a:extLst>
          </p:cNvPr>
          <p:cNvSpPr>
            <a:spLocks noGrp="1"/>
          </p:cNvSpPr>
          <p:nvPr>
            <p:ph type="sldNum" sz="quarter" idx="12"/>
          </p:nvPr>
        </p:nvSpPr>
        <p:spPr/>
        <p:txBody>
          <a:bodyPr/>
          <a:lstStyle/>
          <a:p>
            <a:fld id="{0AD6AD37-5AC9-A64F-A055-8CC08279926E}" type="slidenum">
              <a:rPr lang="fr-FR" smtClean="0"/>
              <a:t>31</a:t>
            </a:fld>
            <a:endParaRPr lang="fr-FR"/>
          </a:p>
        </p:txBody>
      </p:sp>
      <p:sp>
        <p:nvSpPr>
          <p:cNvPr id="8" name="Rectangle à coins arrondis 7">
            <a:extLst>
              <a:ext uri="{FF2B5EF4-FFF2-40B4-BE49-F238E27FC236}">
                <a16:creationId xmlns:a16="http://schemas.microsoft.com/office/drawing/2014/main" id="{A29E7074-3B9A-7341-A81F-9AC2A615541D}"/>
              </a:ext>
            </a:extLst>
          </p:cNvPr>
          <p:cNvSpPr/>
          <p:nvPr/>
        </p:nvSpPr>
        <p:spPr>
          <a:xfrm>
            <a:off x="7337502" y="2468746"/>
            <a:ext cx="3111189" cy="688653"/>
          </a:xfrm>
          <a:prstGeom prst="roundRect">
            <a:avLst>
              <a:gd name="adj" fmla="val 6165"/>
            </a:avLst>
          </a:prstGeom>
        </p:spPr>
        <p:style>
          <a:lnRef idx="2">
            <a:schemeClr val="accent5">
              <a:shade val="50000"/>
            </a:schemeClr>
          </a:lnRef>
          <a:fillRef idx="1">
            <a:schemeClr val="accent5"/>
          </a:fillRef>
          <a:effectRef idx="0">
            <a:schemeClr val="accent5"/>
          </a:effectRef>
          <a:fontRef idx="minor">
            <a:schemeClr val="lt1"/>
          </a:fontRef>
        </p:style>
        <p:txBody>
          <a:bodyPr lIns="90000" rtlCol="0" anchor="ctr">
            <a:normAutofit fontScale="85000" lnSpcReduction="10000"/>
          </a:bodyPr>
          <a:lstStyle/>
          <a:p>
            <a:pPr algn="ctr">
              <a:lnSpc>
                <a:spcPct val="120000"/>
              </a:lnSpc>
            </a:pPr>
            <a:r>
              <a:rPr lang="fr-FR" dirty="0"/>
              <a:t>La monnaie comme « commun » : quels enjeux ?</a:t>
            </a:r>
          </a:p>
        </p:txBody>
      </p:sp>
      <p:sp>
        <p:nvSpPr>
          <p:cNvPr id="9" name="Rectangle à coins arrondis 8">
            <a:extLst>
              <a:ext uri="{FF2B5EF4-FFF2-40B4-BE49-F238E27FC236}">
                <a16:creationId xmlns:a16="http://schemas.microsoft.com/office/drawing/2014/main" id="{4D72D54F-DF9D-C143-98AD-A87DC4AA19FC}"/>
              </a:ext>
            </a:extLst>
          </p:cNvPr>
          <p:cNvSpPr/>
          <p:nvPr/>
        </p:nvSpPr>
        <p:spPr>
          <a:xfrm>
            <a:off x="8645127" y="3310108"/>
            <a:ext cx="2542477" cy="688653"/>
          </a:xfrm>
          <a:prstGeom prst="roundRect">
            <a:avLst>
              <a:gd name="adj" fmla="val 6165"/>
            </a:avLst>
          </a:prstGeom>
        </p:spPr>
        <p:style>
          <a:lnRef idx="2">
            <a:schemeClr val="accent5"/>
          </a:lnRef>
          <a:fillRef idx="1">
            <a:schemeClr val="lt1"/>
          </a:fillRef>
          <a:effectRef idx="0">
            <a:schemeClr val="accent5"/>
          </a:effectRef>
          <a:fontRef idx="minor">
            <a:schemeClr val="dk1"/>
          </a:fontRef>
        </p:style>
        <p:txBody>
          <a:bodyPr lIns="90000" rtlCol="0" anchor="ctr">
            <a:normAutofit fontScale="62500" lnSpcReduction="20000"/>
          </a:bodyPr>
          <a:lstStyle/>
          <a:p>
            <a:pPr algn="just">
              <a:lnSpc>
                <a:spcPct val="120000"/>
              </a:lnSpc>
            </a:pPr>
            <a:r>
              <a:rPr lang="fr-FR" dirty="0"/>
              <a:t>Réglementer les banques afin de réduire l’hypertrophie de la finance</a:t>
            </a:r>
          </a:p>
        </p:txBody>
      </p:sp>
      <p:sp>
        <p:nvSpPr>
          <p:cNvPr id="10" name="Rectangle à coins arrondis 9">
            <a:extLst>
              <a:ext uri="{FF2B5EF4-FFF2-40B4-BE49-F238E27FC236}">
                <a16:creationId xmlns:a16="http://schemas.microsoft.com/office/drawing/2014/main" id="{F43814E1-16A2-0C48-A97A-F2197A81BB26}"/>
              </a:ext>
            </a:extLst>
          </p:cNvPr>
          <p:cNvSpPr/>
          <p:nvPr/>
        </p:nvSpPr>
        <p:spPr>
          <a:xfrm>
            <a:off x="8641994" y="4080475"/>
            <a:ext cx="2542477" cy="826580"/>
          </a:xfrm>
          <a:prstGeom prst="roundRect">
            <a:avLst>
              <a:gd name="adj" fmla="val 6165"/>
            </a:avLst>
          </a:prstGeom>
        </p:spPr>
        <p:style>
          <a:lnRef idx="2">
            <a:schemeClr val="accent5"/>
          </a:lnRef>
          <a:fillRef idx="1">
            <a:schemeClr val="lt1"/>
          </a:fillRef>
          <a:effectRef idx="0">
            <a:schemeClr val="accent5"/>
          </a:effectRef>
          <a:fontRef idx="minor">
            <a:schemeClr val="dk1"/>
          </a:fontRef>
        </p:style>
        <p:txBody>
          <a:bodyPr lIns="90000" rtlCol="0" anchor="ctr">
            <a:normAutofit fontScale="47500" lnSpcReduction="20000"/>
          </a:bodyPr>
          <a:lstStyle/>
          <a:p>
            <a:pPr algn="just">
              <a:lnSpc>
                <a:spcPct val="120000"/>
              </a:lnSpc>
            </a:pPr>
            <a:r>
              <a:rPr lang="fr-FR" dirty="0"/>
              <a:t>Réglementer les banques afin qu’elles financent l’économie réelle, qu’elles s’orientent notamment vers le développement local et la transition écologique</a:t>
            </a:r>
          </a:p>
        </p:txBody>
      </p:sp>
      <p:sp>
        <p:nvSpPr>
          <p:cNvPr id="11" name="Rectangle à coins arrondis 10">
            <a:extLst>
              <a:ext uri="{FF2B5EF4-FFF2-40B4-BE49-F238E27FC236}">
                <a16:creationId xmlns:a16="http://schemas.microsoft.com/office/drawing/2014/main" id="{A779BFFE-37CE-2D42-9E61-D723B2E3E78A}"/>
              </a:ext>
            </a:extLst>
          </p:cNvPr>
          <p:cNvSpPr/>
          <p:nvPr/>
        </p:nvSpPr>
        <p:spPr>
          <a:xfrm>
            <a:off x="8645127" y="5003550"/>
            <a:ext cx="2542477" cy="825266"/>
          </a:xfrm>
          <a:prstGeom prst="roundRect">
            <a:avLst>
              <a:gd name="adj" fmla="val 6165"/>
            </a:avLst>
          </a:prstGeom>
        </p:spPr>
        <p:style>
          <a:lnRef idx="2">
            <a:schemeClr val="accent5"/>
          </a:lnRef>
          <a:fillRef idx="1">
            <a:schemeClr val="lt1"/>
          </a:fillRef>
          <a:effectRef idx="0">
            <a:schemeClr val="accent5"/>
          </a:effectRef>
          <a:fontRef idx="minor">
            <a:schemeClr val="dk1"/>
          </a:fontRef>
        </p:style>
        <p:txBody>
          <a:bodyPr lIns="90000" rtlCol="0" anchor="ctr">
            <a:normAutofit fontScale="62500" lnSpcReduction="20000"/>
          </a:bodyPr>
          <a:lstStyle/>
          <a:p>
            <a:pPr algn="just">
              <a:lnSpc>
                <a:spcPct val="120000"/>
              </a:lnSpc>
            </a:pPr>
            <a:r>
              <a:rPr lang="fr-FR" dirty="0"/>
              <a:t>Réglementer les mouvements internationaux de capitaux : lutte contre les paradis fiscaux, lutte contre le </a:t>
            </a:r>
            <a:r>
              <a:rPr lang="fr-FR" i="1" dirty="0" err="1"/>
              <a:t>shadow</a:t>
            </a:r>
            <a:r>
              <a:rPr lang="fr-FR" i="1" dirty="0"/>
              <a:t> </a:t>
            </a:r>
            <a:r>
              <a:rPr lang="fr-FR" i="1" dirty="0" err="1"/>
              <a:t>banking</a:t>
            </a:r>
            <a:endParaRPr lang="fr-FR" i="1" dirty="0"/>
          </a:p>
        </p:txBody>
      </p:sp>
      <p:sp>
        <p:nvSpPr>
          <p:cNvPr id="12" name="Rectangle à coins arrondis 11">
            <a:extLst>
              <a:ext uri="{FF2B5EF4-FFF2-40B4-BE49-F238E27FC236}">
                <a16:creationId xmlns:a16="http://schemas.microsoft.com/office/drawing/2014/main" id="{6A08CD38-4B6A-9648-B29E-97994F2282AB}"/>
              </a:ext>
            </a:extLst>
          </p:cNvPr>
          <p:cNvSpPr/>
          <p:nvPr/>
        </p:nvSpPr>
        <p:spPr>
          <a:xfrm>
            <a:off x="8645127" y="5925311"/>
            <a:ext cx="2542477" cy="688653"/>
          </a:xfrm>
          <a:prstGeom prst="roundRect">
            <a:avLst>
              <a:gd name="adj" fmla="val 6165"/>
            </a:avLst>
          </a:prstGeom>
        </p:spPr>
        <p:style>
          <a:lnRef idx="2">
            <a:schemeClr val="accent5"/>
          </a:lnRef>
          <a:fillRef idx="1">
            <a:schemeClr val="lt1"/>
          </a:fillRef>
          <a:effectRef idx="0">
            <a:schemeClr val="accent5"/>
          </a:effectRef>
          <a:fontRef idx="minor">
            <a:schemeClr val="dk1"/>
          </a:fontRef>
        </p:style>
        <p:txBody>
          <a:bodyPr lIns="90000" rtlCol="0" anchor="ctr">
            <a:normAutofit fontScale="62500" lnSpcReduction="20000"/>
          </a:bodyPr>
          <a:lstStyle/>
          <a:p>
            <a:pPr algn="ctr">
              <a:lnSpc>
                <a:spcPct val="120000"/>
              </a:lnSpc>
            </a:pPr>
            <a:r>
              <a:rPr lang="fr-FR" dirty="0"/>
              <a:t>Renforcer la légitimité démocratique et l’efficacité de la Banque centrale</a:t>
            </a:r>
          </a:p>
        </p:txBody>
      </p:sp>
      <p:cxnSp>
        <p:nvCxnSpPr>
          <p:cNvPr id="13" name="Connecteur en angle 12">
            <a:extLst>
              <a:ext uri="{FF2B5EF4-FFF2-40B4-BE49-F238E27FC236}">
                <a16:creationId xmlns:a16="http://schemas.microsoft.com/office/drawing/2014/main" id="{CD4AFAAC-0A80-FD4A-9D46-DD3FCF18B281}"/>
              </a:ext>
            </a:extLst>
          </p:cNvPr>
          <p:cNvCxnSpPr>
            <a:cxnSpLocks/>
            <a:endCxn id="9" idx="1"/>
          </p:cNvCxnSpPr>
          <p:nvPr/>
        </p:nvCxnSpPr>
        <p:spPr>
          <a:xfrm>
            <a:off x="7646602" y="3034253"/>
            <a:ext cx="998525" cy="620182"/>
          </a:xfrm>
          <a:prstGeom prst="bentConnector3">
            <a:avLst>
              <a:gd name="adj1" fmla="val 460"/>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ngle 17">
            <a:extLst>
              <a:ext uri="{FF2B5EF4-FFF2-40B4-BE49-F238E27FC236}">
                <a16:creationId xmlns:a16="http://schemas.microsoft.com/office/drawing/2014/main" id="{D88B2C0E-FB65-2942-919D-B258098FB80D}"/>
              </a:ext>
            </a:extLst>
          </p:cNvPr>
          <p:cNvCxnSpPr>
            <a:cxnSpLocks/>
            <a:endCxn id="10" idx="1"/>
          </p:cNvCxnSpPr>
          <p:nvPr/>
        </p:nvCxnSpPr>
        <p:spPr>
          <a:xfrm rot="16200000" flipH="1">
            <a:off x="7407151" y="3258922"/>
            <a:ext cx="1474294" cy="995391"/>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en angle 20">
            <a:extLst>
              <a:ext uri="{FF2B5EF4-FFF2-40B4-BE49-F238E27FC236}">
                <a16:creationId xmlns:a16="http://schemas.microsoft.com/office/drawing/2014/main" id="{4AE0FD17-09BF-984B-B953-D4D414D10426}"/>
              </a:ext>
            </a:extLst>
          </p:cNvPr>
          <p:cNvCxnSpPr>
            <a:cxnSpLocks/>
            <a:endCxn id="11" idx="1"/>
          </p:cNvCxnSpPr>
          <p:nvPr/>
        </p:nvCxnSpPr>
        <p:spPr>
          <a:xfrm rot="16200000" flipH="1">
            <a:off x="7028186" y="3799242"/>
            <a:ext cx="2238490" cy="995391"/>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4">
            <a:extLst>
              <a:ext uri="{FF2B5EF4-FFF2-40B4-BE49-F238E27FC236}">
                <a16:creationId xmlns:a16="http://schemas.microsoft.com/office/drawing/2014/main" id="{CD33446A-8F71-2143-B610-061179C3724C}"/>
              </a:ext>
            </a:extLst>
          </p:cNvPr>
          <p:cNvCxnSpPr>
            <a:cxnSpLocks/>
            <a:endCxn id="12" idx="1"/>
          </p:cNvCxnSpPr>
          <p:nvPr/>
        </p:nvCxnSpPr>
        <p:spPr>
          <a:xfrm rot="16200000" flipH="1">
            <a:off x="6591311" y="4215822"/>
            <a:ext cx="3112240" cy="995391"/>
          </a:xfrm>
          <a:prstGeom prst="bentConnector2">
            <a:avLst/>
          </a:prstGeom>
          <a:ln w="412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89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dissolv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89E19F-C832-E64A-85DA-509E17CFA0A5}"/>
              </a:ext>
            </a:extLst>
          </p:cNvPr>
          <p:cNvSpPr>
            <a:spLocks noGrp="1"/>
          </p:cNvSpPr>
          <p:nvPr>
            <p:ph idx="1"/>
          </p:nvPr>
        </p:nvSpPr>
        <p:spPr>
          <a:xfrm>
            <a:off x="514875" y="2580640"/>
            <a:ext cx="4331445" cy="3416300"/>
          </a:xfrm>
        </p:spPr>
        <p:txBody>
          <a:bodyPr/>
          <a:lstStyle/>
          <a:p>
            <a:endParaRPr lang="fr-FR" dirty="0"/>
          </a:p>
          <a:p>
            <a:pPr marL="0" indent="0">
              <a:buNone/>
            </a:pPr>
            <a:r>
              <a:rPr lang="fr-FR" b="1" dirty="0"/>
              <a:t>A. Beitone, C. Rodrigues</a:t>
            </a:r>
            <a:r>
              <a:rPr lang="fr-FR" dirty="0"/>
              <a:t>, </a:t>
            </a:r>
            <a:r>
              <a:rPr lang="fr-FR" b="1" i="1" dirty="0">
                <a:solidFill>
                  <a:schemeClr val="accent3"/>
                </a:solidFill>
              </a:rPr>
              <a:t>Economie monétaire, théories et politiques</a:t>
            </a:r>
            <a:r>
              <a:rPr lang="fr-FR" dirty="0"/>
              <a:t>. Armand Colin, coll. « cursus », 2017</a:t>
            </a:r>
          </a:p>
        </p:txBody>
      </p:sp>
      <p:sp>
        <p:nvSpPr>
          <p:cNvPr id="4" name="Espace réservé du numéro de diapositive 3">
            <a:extLst>
              <a:ext uri="{FF2B5EF4-FFF2-40B4-BE49-F238E27FC236}">
                <a16:creationId xmlns:a16="http://schemas.microsoft.com/office/drawing/2014/main" id="{034A5B3C-6FB9-0947-AFC6-2A7A70DEDA83}"/>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
        <p:nvSpPr>
          <p:cNvPr id="5" name="Titre 1">
            <a:extLst>
              <a:ext uri="{FF2B5EF4-FFF2-40B4-BE49-F238E27FC236}">
                <a16:creationId xmlns:a16="http://schemas.microsoft.com/office/drawing/2014/main" id="{0556227E-D08A-D14E-85A5-BBB86A97D542}"/>
              </a:ext>
            </a:extLst>
          </p:cNvPr>
          <p:cNvSpPr>
            <a:spLocks noGrp="1"/>
          </p:cNvSpPr>
          <p:nvPr>
            <p:ph type="title"/>
          </p:nvPr>
        </p:nvSpPr>
        <p:spPr/>
        <p:txBody>
          <a:bodyPr/>
          <a:lstStyle/>
          <a:p>
            <a:r>
              <a:rPr lang="fr-FR" sz="2800" dirty="0"/>
              <a:t>Un livre pour poursuivre la réflexion</a:t>
            </a:r>
            <a:endParaRPr lang="fr-FR" sz="2600" dirty="0"/>
          </a:p>
        </p:txBody>
      </p:sp>
      <p:pic>
        <p:nvPicPr>
          <p:cNvPr id="51202" name="Picture 2" descr="Résultat de recherche d'images pour &quot;economie monétaire rodrigues&quot;">
            <a:extLst>
              <a:ext uri="{FF2B5EF4-FFF2-40B4-BE49-F238E27FC236}">
                <a16:creationId xmlns:a16="http://schemas.microsoft.com/office/drawing/2014/main" id="{A950B20A-4238-4B42-887E-1CCFF9A09AA3}"/>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846321" y="2374264"/>
            <a:ext cx="6344418" cy="426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5C108-2C71-CD48-B94D-BA1667870D36}"/>
              </a:ext>
            </a:extLst>
          </p:cNvPr>
          <p:cNvSpPr>
            <a:spLocks noGrp="1"/>
          </p:cNvSpPr>
          <p:nvPr>
            <p:ph type="title"/>
          </p:nvPr>
        </p:nvSpPr>
        <p:spPr/>
        <p:txBody>
          <a:bodyPr/>
          <a:lstStyle/>
          <a:p>
            <a:r>
              <a:rPr lang="fr-FR" dirty="0"/>
              <a:t>Merci de votre attention !</a:t>
            </a:r>
          </a:p>
        </p:txBody>
      </p:sp>
      <p:sp>
        <p:nvSpPr>
          <p:cNvPr id="3" name="Espace réservé du contenu 2">
            <a:extLst>
              <a:ext uri="{FF2B5EF4-FFF2-40B4-BE49-F238E27FC236}">
                <a16:creationId xmlns:a16="http://schemas.microsoft.com/office/drawing/2014/main" id="{E83369FB-6EEA-3B42-A40A-9B4650ECD9F5}"/>
              </a:ext>
            </a:extLst>
          </p:cNvPr>
          <p:cNvSpPr>
            <a:spLocks noGrp="1"/>
          </p:cNvSpPr>
          <p:nvPr>
            <p:ph idx="1"/>
          </p:nvPr>
        </p:nvSpPr>
        <p:spPr/>
        <p:txBody>
          <a:bodyPr/>
          <a:lstStyle/>
          <a:p>
            <a:r>
              <a:rPr lang="fr-FR" dirty="0"/>
              <a:t>Pour toute demande d’information complémentaire :</a:t>
            </a:r>
          </a:p>
          <a:p>
            <a:pPr marL="0" indent="0" algn="ctr">
              <a:buNone/>
            </a:pPr>
            <a:r>
              <a:rPr lang="fr-FR" dirty="0">
                <a:hlinkClick r:id="rId2"/>
              </a:rPr>
              <a:t>kriss.rodrigues13@gmail.com</a:t>
            </a:r>
            <a:endParaRPr lang="fr-FR" dirty="0"/>
          </a:p>
          <a:p>
            <a:endParaRPr lang="fr-FR" dirty="0"/>
          </a:p>
          <a:p>
            <a:endParaRPr lang="fr-FR" dirty="0"/>
          </a:p>
          <a:p>
            <a:r>
              <a:rPr lang="fr-FR" dirty="0"/>
              <a:t>Pour télécharger les ressources relatives à cette intervention :</a:t>
            </a:r>
          </a:p>
          <a:p>
            <a:pPr marL="0" indent="0" algn="ctr">
              <a:buNone/>
            </a:pPr>
            <a:r>
              <a:rPr lang="fr-FR" dirty="0">
                <a:hlinkClick r:id="rId3"/>
              </a:rPr>
              <a:t>https://lewebpedagogique.com/christopherodrigues/didactique-des-ses/</a:t>
            </a:r>
            <a:endParaRPr lang="fr-FR" dirty="0"/>
          </a:p>
          <a:p>
            <a:endParaRPr lang="fr-FR" dirty="0"/>
          </a:p>
        </p:txBody>
      </p:sp>
      <p:sp>
        <p:nvSpPr>
          <p:cNvPr id="4" name="Espace réservé du pied de page 3">
            <a:extLst>
              <a:ext uri="{FF2B5EF4-FFF2-40B4-BE49-F238E27FC236}">
                <a16:creationId xmlns:a16="http://schemas.microsoft.com/office/drawing/2014/main" id="{84D6CEA2-40C7-AE43-BB1D-FDCAD8BE97F2}"/>
              </a:ext>
            </a:extLst>
          </p:cNvPr>
          <p:cNvSpPr>
            <a:spLocks noGrp="1"/>
          </p:cNvSpPr>
          <p:nvPr>
            <p:ph type="ftr" sz="quarter" idx="11"/>
          </p:nvPr>
        </p:nvSpPr>
        <p:spPr/>
        <p:txBody>
          <a:bodyPr/>
          <a:lstStyle/>
          <a:p>
            <a:r>
              <a:rPr lang="fr-FR"/>
              <a:t>UTL - Gouvernance de l'Europe - Rodrigues 2019</a:t>
            </a:r>
          </a:p>
        </p:txBody>
      </p:sp>
      <p:sp>
        <p:nvSpPr>
          <p:cNvPr id="5" name="Espace réservé du numéro de diapositive 4">
            <a:extLst>
              <a:ext uri="{FF2B5EF4-FFF2-40B4-BE49-F238E27FC236}">
                <a16:creationId xmlns:a16="http://schemas.microsoft.com/office/drawing/2014/main" id="{153B6B7F-C4AA-874E-9A57-BB3FD54283B5}"/>
              </a:ext>
            </a:extLst>
          </p:cNvPr>
          <p:cNvSpPr>
            <a:spLocks noGrp="1"/>
          </p:cNvSpPr>
          <p:nvPr>
            <p:ph type="sldNum" sz="quarter" idx="12"/>
          </p:nvPr>
        </p:nvSpPr>
        <p:spPr/>
        <p:txBody>
          <a:bodyPr/>
          <a:lstStyle/>
          <a:p>
            <a:fld id="{0AD6AD37-5AC9-A64F-A055-8CC08279926E}" type="slidenum">
              <a:rPr lang="fr-FR" smtClean="0"/>
              <a:t>33</a:t>
            </a:fld>
            <a:endParaRPr lang="fr-FR"/>
          </a:p>
        </p:txBody>
      </p:sp>
    </p:spTree>
    <p:extLst>
      <p:ext uri="{BB962C8B-B14F-4D97-AF65-F5344CB8AC3E}">
        <p14:creationId xmlns:p14="http://schemas.microsoft.com/office/powerpoint/2010/main" val="367882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54E0C3E-C6F9-294A-96C2-868086947F7A}"/>
              </a:ext>
            </a:extLst>
          </p:cNvPr>
          <p:cNvSpPr>
            <a:spLocks noGrp="1"/>
          </p:cNvSpPr>
          <p:nvPr>
            <p:ph type="ftr" sz="quarter" idx="11"/>
          </p:nvPr>
        </p:nvSpPr>
        <p:spPr/>
        <p:txBody>
          <a:bodyPr/>
          <a:lstStyle/>
          <a:p>
            <a:r>
              <a:rPr lang="fr-FR"/>
              <a:t>UTL - La place de la monnaie - Rodrigues 2019</a:t>
            </a:r>
          </a:p>
        </p:txBody>
      </p:sp>
      <p:sp>
        <p:nvSpPr>
          <p:cNvPr id="6" name="Espace réservé du numéro de diapositive 5">
            <a:extLst>
              <a:ext uri="{FF2B5EF4-FFF2-40B4-BE49-F238E27FC236}">
                <a16:creationId xmlns:a16="http://schemas.microsoft.com/office/drawing/2014/main" id="{1054D607-BD90-E34D-8D39-9205B2688A1C}"/>
              </a:ext>
            </a:extLst>
          </p:cNvPr>
          <p:cNvSpPr>
            <a:spLocks noGrp="1"/>
          </p:cNvSpPr>
          <p:nvPr>
            <p:ph type="sldNum" sz="quarter" idx="12"/>
          </p:nvPr>
        </p:nvSpPr>
        <p:spPr/>
        <p:txBody>
          <a:bodyPr/>
          <a:lstStyle/>
          <a:p>
            <a:fld id="{0AD6AD37-5AC9-A64F-A055-8CC08279926E}" type="slidenum">
              <a:rPr lang="fr-FR" smtClean="0"/>
              <a:t>4</a:t>
            </a:fld>
            <a:endParaRPr lang="fr-FR"/>
          </a:p>
        </p:txBody>
      </p:sp>
      <p:sp>
        <p:nvSpPr>
          <p:cNvPr id="4" name="ZoneTexte 3">
            <a:extLst>
              <a:ext uri="{FF2B5EF4-FFF2-40B4-BE49-F238E27FC236}">
                <a16:creationId xmlns:a16="http://schemas.microsoft.com/office/drawing/2014/main" id="{64340ADB-A8CF-F749-BCC2-EB1265FD2F80}"/>
              </a:ext>
            </a:extLst>
          </p:cNvPr>
          <p:cNvSpPr txBox="1"/>
          <p:nvPr/>
        </p:nvSpPr>
        <p:spPr>
          <a:xfrm>
            <a:off x="1004924" y="5007586"/>
            <a:ext cx="3464410" cy="430887"/>
          </a:xfrm>
          <a:prstGeom prst="rect">
            <a:avLst/>
          </a:prstGeom>
          <a:noFill/>
        </p:spPr>
        <p:txBody>
          <a:bodyPr wrap="none" rtlCol="0">
            <a:spAutoFit/>
          </a:bodyPr>
          <a:lstStyle/>
          <a:p>
            <a:r>
              <a:rPr lang="fr-FR" sz="1100" dirty="0"/>
              <a:t>Siège social de la Banque centrale européenne</a:t>
            </a:r>
          </a:p>
          <a:p>
            <a:r>
              <a:rPr lang="fr-FR" sz="1100" dirty="0"/>
              <a:t>Francfort, Allemagne</a:t>
            </a:r>
          </a:p>
        </p:txBody>
      </p:sp>
      <p:pic>
        <p:nvPicPr>
          <p:cNvPr id="7170" name="Picture 2" descr="Résultat de recherche d'images pour &quot;BCE&quot;">
            <a:extLst>
              <a:ext uri="{FF2B5EF4-FFF2-40B4-BE49-F238E27FC236}">
                <a16:creationId xmlns:a16="http://schemas.microsoft.com/office/drawing/2014/main" id="{C1C7E09F-914D-F94F-9D9E-94F716643D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4924" y="2309439"/>
            <a:ext cx="4055435" cy="27019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associée">
            <a:extLst>
              <a:ext uri="{FF2B5EF4-FFF2-40B4-BE49-F238E27FC236}">
                <a16:creationId xmlns:a16="http://schemas.microsoft.com/office/drawing/2014/main" id="{112586C6-7C8F-E04C-A14D-05D6DC2C66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8881" y="2309439"/>
            <a:ext cx="4019044" cy="22607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A9EE465C-1022-CA47-85BD-1937D353BF26}"/>
              </a:ext>
            </a:extLst>
          </p:cNvPr>
          <p:cNvSpPr txBox="1"/>
          <p:nvPr/>
        </p:nvSpPr>
        <p:spPr>
          <a:xfrm>
            <a:off x="8262444" y="4576699"/>
            <a:ext cx="3395481" cy="430887"/>
          </a:xfrm>
          <a:prstGeom prst="rect">
            <a:avLst/>
          </a:prstGeom>
          <a:noFill/>
        </p:spPr>
        <p:txBody>
          <a:bodyPr wrap="none" rtlCol="0">
            <a:spAutoFit/>
          </a:bodyPr>
          <a:lstStyle/>
          <a:p>
            <a:pPr algn="r"/>
            <a:r>
              <a:rPr lang="fr-FR" sz="1100" dirty="0"/>
              <a:t>Siège social de la Banque centrale britannique</a:t>
            </a:r>
          </a:p>
          <a:p>
            <a:pPr algn="r"/>
            <a:r>
              <a:rPr lang="fr-FR" sz="1100" dirty="0"/>
              <a:t>Londres, Angleterre</a:t>
            </a:r>
          </a:p>
        </p:txBody>
      </p:sp>
      <p:pic>
        <p:nvPicPr>
          <p:cNvPr id="7174" name="Picture 6" descr="Résultat de recherche d'images pour &quot;FED&quot;">
            <a:extLst>
              <a:ext uri="{FF2B5EF4-FFF2-40B4-BE49-F238E27FC236}">
                <a16:creationId xmlns:a16="http://schemas.microsoft.com/office/drawing/2014/main" id="{7FF5035C-6111-574B-A0FE-7A091A9CCC0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1148" y="3783369"/>
            <a:ext cx="3416944" cy="2259752"/>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93A4A1B9-F015-304A-908D-9BD82E84F628}"/>
              </a:ext>
            </a:extLst>
          </p:cNvPr>
          <p:cNvSpPr txBox="1"/>
          <p:nvPr/>
        </p:nvSpPr>
        <p:spPr>
          <a:xfrm>
            <a:off x="4641147" y="6054437"/>
            <a:ext cx="3416945" cy="430887"/>
          </a:xfrm>
          <a:prstGeom prst="rect">
            <a:avLst/>
          </a:prstGeom>
          <a:noFill/>
        </p:spPr>
        <p:txBody>
          <a:bodyPr wrap="square" rtlCol="0">
            <a:spAutoFit/>
          </a:bodyPr>
          <a:lstStyle/>
          <a:p>
            <a:pPr algn="ctr"/>
            <a:r>
              <a:rPr lang="fr-FR" sz="1100" dirty="0"/>
              <a:t>Siège social de la Banque centrale américaine</a:t>
            </a:r>
          </a:p>
          <a:p>
            <a:pPr algn="ctr"/>
            <a:r>
              <a:rPr lang="fr-FR" sz="1100" dirty="0"/>
              <a:t>Washington, États-Unis</a:t>
            </a:r>
          </a:p>
        </p:txBody>
      </p:sp>
      <p:sp>
        <p:nvSpPr>
          <p:cNvPr id="14" name="Titre 1">
            <a:extLst>
              <a:ext uri="{FF2B5EF4-FFF2-40B4-BE49-F238E27FC236}">
                <a16:creationId xmlns:a16="http://schemas.microsoft.com/office/drawing/2014/main" id="{7ABA4482-EEB3-F741-B8B0-E0DE0CF6A359}"/>
              </a:ext>
            </a:extLst>
          </p:cNvPr>
          <p:cNvSpPr>
            <a:spLocks noGrp="1"/>
          </p:cNvSpPr>
          <p:nvPr>
            <p:ph type="title"/>
          </p:nvPr>
        </p:nvSpPr>
        <p:spPr/>
        <p:txBody>
          <a:bodyPr/>
          <a:lstStyle/>
          <a:p>
            <a:pPr algn="ctr"/>
            <a:r>
              <a:rPr lang="fr-FR" sz="2800" b="1" dirty="0"/>
              <a:t>La monnaie dans nos sociétés : quelle place, quels enjeux ?</a:t>
            </a:r>
            <a:endParaRPr lang="fr-FR" sz="2800" i="1" dirty="0"/>
          </a:p>
        </p:txBody>
      </p:sp>
    </p:spTree>
    <p:extLst>
      <p:ext uri="{BB962C8B-B14F-4D97-AF65-F5344CB8AC3E}">
        <p14:creationId xmlns:p14="http://schemas.microsoft.com/office/powerpoint/2010/main" val="384992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D419892-4601-EC4F-B324-766036709CEA}"/>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6B5CCBBE-F5E0-234F-AF85-F444F7016C83}"/>
              </a:ext>
            </a:extLst>
          </p:cNvPr>
          <p:cNvSpPr>
            <a:spLocks noGrp="1"/>
          </p:cNvSpPr>
          <p:nvPr>
            <p:ph type="sldNum" sz="quarter" idx="12"/>
          </p:nvPr>
        </p:nvSpPr>
        <p:spPr/>
        <p:txBody>
          <a:bodyPr/>
          <a:lstStyle/>
          <a:p>
            <a:fld id="{0AD6AD37-5AC9-A64F-A055-8CC08279926E}" type="slidenum">
              <a:rPr lang="fr-FR" smtClean="0"/>
              <a:t>5</a:t>
            </a:fld>
            <a:endParaRPr lang="fr-FR"/>
          </a:p>
        </p:txBody>
      </p:sp>
      <p:pic>
        <p:nvPicPr>
          <p:cNvPr id="12" name="Picture 2" descr="Résultat de recherche d'images pour &quot;BCE&quot;">
            <a:extLst>
              <a:ext uri="{FF2B5EF4-FFF2-40B4-BE49-F238E27FC236}">
                <a16:creationId xmlns:a16="http://schemas.microsoft.com/office/drawing/2014/main" id="{444CB393-408C-014D-A1AB-DC045AF19E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49352">
            <a:off x="6523693" y="2448657"/>
            <a:ext cx="2701228" cy="17997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associée">
            <a:extLst>
              <a:ext uri="{FF2B5EF4-FFF2-40B4-BE49-F238E27FC236}">
                <a16:creationId xmlns:a16="http://schemas.microsoft.com/office/drawing/2014/main" id="{A6F2DD6B-478F-5B41-9ECF-C92F2B2DE0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5133" y="4552587"/>
            <a:ext cx="2758878" cy="1839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ésultat de recherche d'images pour &quot;quentin metsys le changeur et sa femme&quot;">
            <a:extLst>
              <a:ext uri="{FF2B5EF4-FFF2-40B4-BE49-F238E27FC236}">
                <a16:creationId xmlns:a16="http://schemas.microsoft.com/office/drawing/2014/main" id="{FCF902A7-D708-1945-B23A-985D88EA35C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67924">
            <a:off x="8723965" y="2332469"/>
            <a:ext cx="2698343" cy="2536853"/>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contenu 2">
            <a:extLst>
              <a:ext uri="{FF2B5EF4-FFF2-40B4-BE49-F238E27FC236}">
                <a16:creationId xmlns:a16="http://schemas.microsoft.com/office/drawing/2014/main" id="{7C824898-9771-084C-9DEC-1F36053B167C}"/>
              </a:ext>
            </a:extLst>
          </p:cNvPr>
          <p:cNvSpPr>
            <a:spLocks noGrp="1"/>
          </p:cNvSpPr>
          <p:nvPr>
            <p:ph idx="1"/>
          </p:nvPr>
        </p:nvSpPr>
        <p:spPr>
          <a:xfrm>
            <a:off x="561111" y="2530672"/>
            <a:ext cx="5516008" cy="3416300"/>
          </a:xfrm>
        </p:spPr>
        <p:txBody>
          <a:bodyPr/>
          <a:lstStyle/>
          <a:p>
            <a:pPr algn="just"/>
            <a:r>
              <a:rPr lang="fr-FR" dirty="0"/>
              <a:t>Une proposition de cheminement en deux temps :</a:t>
            </a:r>
          </a:p>
          <a:p>
            <a:pPr algn="just"/>
            <a:endParaRPr lang="fr-FR" dirty="0"/>
          </a:p>
          <a:p>
            <a:pPr algn="just">
              <a:buFont typeface="+mj-lt"/>
              <a:buAutoNum type="arabicPeriod"/>
            </a:pPr>
            <a:r>
              <a:rPr lang="fr-FR" dirty="0"/>
              <a:t>La monnaie : une institution qui permet les relations marchandes et qui fonde la société</a:t>
            </a:r>
          </a:p>
          <a:p>
            <a:pPr algn="just">
              <a:buFont typeface="+mj-lt"/>
              <a:buAutoNum type="arabicPeriod"/>
            </a:pPr>
            <a:endParaRPr lang="fr-FR" dirty="0"/>
          </a:p>
          <a:p>
            <a:pPr algn="just">
              <a:buFont typeface="+mj-lt"/>
              <a:buAutoNum type="arabicPeriod"/>
            </a:pPr>
            <a:r>
              <a:rPr lang="fr-FR" dirty="0"/>
              <a:t>La monnaie : une relation de créance et de dette essentielle au lien social</a:t>
            </a:r>
          </a:p>
        </p:txBody>
      </p:sp>
      <p:sp>
        <p:nvSpPr>
          <p:cNvPr id="13" name="Titre 1">
            <a:extLst>
              <a:ext uri="{FF2B5EF4-FFF2-40B4-BE49-F238E27FC236}">
                <a16:creationId xmlns:a16="http://schemas.microsoft.com/office/drawing/2014/main" id="{3C0E2262-EB37-B549-A663-A529952EDA72}"/>
              </a:ext>
            </a:extLst>
          </p:cNvPr>
          <p:cNvSpPr>
            <a:spLocks noGrp="1"/>
          </p:cNvSpPr>
          <p:nvPr>
            <p:ph type="title"/>
          </p:nvPr>
        </p:nvSpPr>
        <p:spPr/>
        <p:txBody>
          <a:bodyPr/>
          <a:lstStyle/>
          <a:p>
            <a:pPr algn="ctr"/>
            <a:r>
              <a:rPr lang="fr-FR" sz="2800" b="1" dirty="0"/>
              <a:t>La monnaie dans nos sociétés : quelle place, quels enjeux ?</a:t>
            </a:r>
            <a:endParaRPr lang="fr-FR" sz="2800" i="1" dirty="0"/>
          </a:p>
        </p:txBody>
      </p:sp>
    </p:spTree>
    <p:extLst>
      <p:ext uri="{BB962C8B-B14F-4D97-AF65-F5344CB8AC3E}">
        <p14:creationId xmlns:p14="http://schemas.microsoft.com/office/powerpoint/2010/main" val="121367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D4B6F5-A818-A24B-8F64-4055C7156B72}"/>
              </a:ext>
            </a:extLst>
          </p:cNvPr>
          <p:cNvSpPr>
            <a:spLocks noGrp="1"/>
          </p:cNvSpPr>
          <p:nvPr>
            <p:ph idx="1"/>
          </p:nvPr>
        </p:nvSpPr>
        <p:spPr>
          <a:xfrm>
            <a:off x="561111" y="2530672"/>
            <a:ext cx="5516008" cy="3416300"/>
          </a:xfrm>
        </p:spPr>
        <p:txBody>
          <a:bodyPr/>
          <a:lstStyle/>
          <a:p>
            <a:pPr algn="just"/>
            <a:r>
              <a:rPr lang="fr-FR" dirty="0"/>
              <a:t>Une proposition de cheminement en deux temps :</a:t>
            </a:r>
          </a:p>
          <a:p>
            <a:pPr algn="just"/>
            <a:endParaRPr lang="fr-FR" dirty="0"/>
          </a:p>
          <a:p>
            <a:pPr algn="just">
              <a:buFont typeface="+mj-lt"/>
              <a:buAutoNum type="arabicPeriod"/>
            </a:pPr>
            <a:r>
              <a:rPr lang="fr-FR" b="1" dirty="0">
                <a:solidFill>
                  <a:schemeClr val="accent2"/>
                </a:solidFill>
              </a:rPr>
              <a:t>La monnaie : une institution qui permet les relations marchandes et qui fonde la société</a:t>
            </a:r>
          </a:p>
          <a:p>
            <a:pPr algn="just">
              <a:buFont typeface="+mj-lt"/>
              <a:buAutoNum type="arabicPeriod"/>
            </a:pPr>
            <a:endParaRPr lang="fr-FR" dirty="0"/>
          </a:p>
          <a:p>
            <a:pPr algn="just">
              <a:buFont typeface="+mj-lt"/>
              <a:buAutoNum type="arabicPeriod"/>
            </a:pPr>
            <a:r>
              <a:rPr lang="fr-FR" dirty="0"/>
              <a:t>La monnaie : une relation de créance et de dette essentielle au lien social</a:t>
            </a:r>
          </a:p>
        </p:txBody>
      </p:sp>
      <p:sp>
        <p:nvSpPr>
          <p:cNvPr id="4" name="Espace réservé du pied de page 3">
            <a:extLst>
              <a:ext uri="{FF2B5EF4-FFF2-40B4-BE49-F238E27FC236}">
                <a16:creationId xmlns:a16="http://schemas.microsoft.com/office/drawing/2014/main" id="{2D419892-4601-EC4F-B324-766036709CEA}"/>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6B5CCBBE-F5E0-234F-AF85-F444F7016C83}"/>
              </a:ext>
            </a:extLst>
          </p:cNvPr>
          <p:cNvSpPr>
            <a:spLocks noGrp="1"/>
          </p:cNvSpPr>
          <p:nvPr>
            <p:ph type="sldNum" sz="quarter" idx="12"/>
          </p:nvPr>
        </p:nvSpPr>
        <p:spPr/>
        <p:txBody>
          <a:bodyPr/>
          <a:lstStyle/>
          <a:p>
            <a:fld id="{0AD6AD37-5AC9-A64F-A055-8CC08279926E}" type="slidenum">
              <a:rPr lang="fr-FR" smtClean="0"/>
              <a:t>6</a:t>
            </a:fld>
            <a:endParaRPr lang="fr-FR"/>
          </a:p>
        </p:txBody>
      </p:sp>
      <p:sp>
        <p:nvSpPr>
          <p:cNvPr id="7" name="Rectangle à coins arrondis 6">
            <a:extLst>
              <a:ext uri="{FF2B5EF4-FFF2-40B4-BE49-F238E27FC236}">
                <a16:creationId xmlns:a16="http://schemas.microsoft.com/office/drawing/2014/main" id="{F57A3253-90AB-6B4F-9CC5-8D1C1BC84D9E}"/>
              </a:ext>
            </a:extLst>
          </p:cNvPr>
          <p:cNvSpPr/>
          <p:nvPr/>
        </p:nvSpPr>
        <p:spPr>
          <a:xfrm>
            <a:off x="7031979" y="2646096"/>
            <a:ext cx="2884388" cy="736375"/>
          </a:xfrm>
          <a:prstGeom prst="roundRect">
            <a:avLst>
              <a:gd name="adj" fmla="val 11173"/>
            </a:avLst>
          </a:prstGeom>
        </p:spPr>
        <p:style>
          <a:lnRef idx="2">
            <a:schemeClr val="accent2">
              <a:shade val="50000"/>
            </a:schemeClr>
          </a:lnRef>
          <a:fillRef idx="1">
            <a:schemeClr val="accent2"/>
          </a:fillRef>
          <a:effectRef idx="0">
            <a:schemeClr val="accent2"/>
          </a:effectRef>
          <a:fontRef idx="minor">
            <a:schemeClr val="lt1"/>
          </a:fontRef>
        </p:style>
        <p:txBody>
          <a:bodyPr lIns="90000" rtlCol="0" anchor="ctr">
            <a:normAutofit fontScale="85000" lnSpcReduction="10000"/>
          </a:bodyPr>
          <a:lstStyle/>
          <a:p>
            <a:pPr algn="ctr"/>
            <a:r>
              <a:rPr lang="fr-FR" dirty="0"/>
              <a:t>Une société sans monnaie est-elle possible ?</a:t>
            </a:r>
          </a:p>
        </p:txBody>
      </p:sp>
      <p:sp>
        <p:nvSpPr>
          <p:cNvPr id="8" name="Rectangle à coins arrondis 7">
            <a:extLst>
              <a:ext uri="{FF2B5EF4-FFF2-40B4-BE49-F238E27FC236}">
                <a16:creationId xmlns:a16="http://schemas.microsoft.com/office/drawing/2014/main" id="{E2F4D781-8C43-3C4A-A5A0-D5EBB35AA8D5}"/>
              </a:ext>
            </a:extLst>
          </p:cNvPr>
          <p:cNvSpPr/>
          <p:nvPr/>
        </p:nvSpPr>
        <p:spPr>
          <a:xfrm>
            <a:off x="8306349" y="3622421"/>
            <a:ext cx="2884388" cy="842003"/>
          </a:xfrm>
          <a:prstGeom prst="roundRect">
            <a:avLst>
              <a:gd name="adj" fmla="val 11173"/>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85000" lnSpcReduction="20000"/>
          </a:bodyPr>
          <a:lstStyle/>
          <a:p>
            <a:pPr algn="just">
              <a:lnSpc>
                <a:spcPct val="120000"/>
              </a:lnSpc>
            </a:pPr>
            <a:r>
              <a:rPr lang="fr-FR" dirty="0"/>
              <a:t>1. La monnaie est-elle un actif… un peu différent des autres ?</a:t>
            </a:r>
          </a:p>
        </p:txBody>
      </p:sp>
      <p:sp>
        <p:nvSpPr>
          <p:cNvPr id="9" name="Rectangle à coins arrondis 8">
            <a:extLst>
              <a:ext uri="{FF2B5EF4-FFF2-40B4-BE49-F238E27FC236}">
                <a16:creationId xmlns:a16="http://schemas.microsoft.com/office/drawing/2014/main" id="{B3F85BBC-F995-B94A-B6D8-6FB1F1AB7E4F}"/>
              </a:ext>
            </a:extLst>
          </p:cNvPr>
          <p:cNvSpPr/>
          <p:nvPr/>
        </p:nvSpPr>
        <p:spPr>
          <a:xfrm>
            <a:off x="8306347" y="4540853"/>
            <a:ext cx="2884388" cy="787639"/>
          </a:xfrm>
          <a:prstGeom prst="roundRect">
            <a:avLst>
              <a:gd name="adj" fmla="val 11173"/>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77500" lnSpcReduction="20000"/>
          </a:bodyPr>
          <a:lstStyle/>
          <a:p>
            <a:pPr algn="just">
              <a:lnSpc>
                <a:spcPct val="120000"/>
              </a:lnSpc>
            </a:pPr>
            <a:r>
              <a:rPr lang="fr-FR" dirty="0"/>
              <a:t>2. Les relations marchandes sans monnaie sont-elles possibles ?</a:t>
            </a:r>
          </a:p>
        </p:txBody>
      </p:sp>
      <p:sp>
        <p:nvSpPr>
          <p:cNvPr id="10" name="Rectangle à coins arrondis 9">
            <a:extLst>
              <a:ext uri="{FF2B5EF4-FFF2-40B4-BE49-F238E27FC236}">
                <a16:creationId xmlns:a16="http://schemas.microsoft.com/office/drawing/2014/main" id="{B50795E6-2385-2448-9778-359B50F987DF}"/>
              </a:ext>
            </a:extLst>
          </p:cNvPr>
          <p:cNvSpPr/>
          <p:nvPr/>
        </p:nvSpPr>
        <p:spPr>
          <a:xfrm>
            <a:off x="8306346" y="5397205"/>
            <a:ext cx="2884388" cy="994634"/>
          </a:xfrm>
          <a:prstGeom prst="roundRect">
            <a:avLst>
              <a:gd name="adj" fmla="val 11173"/>
            </a:avLst>
          </a:prstGeom>
        </p:spPr>
        <p:style>
          <a:lnRef idx="2">
            <a:schemeClr val="accent2"/>
          </a:lnRef>
          <a:fillRef idx="1">
            <a:schemeClr val="lt1"/>
          </a:fillRef>
          <a:effectRef idx="0">
            <a:schemeClr val="accent2"/>
          </a:effectRef>
          <a:fontRef idx="minor">
            <a:schemeClr val="dk1"/>
          </a:fontRef>
        </p:style>
        <p:txBody>
          <a:bodyPr lIns="90000" rtlCol="0" anchor="ctr">
            <a:normAutofit fontScale="70000" lnSpcReduction="20000"/>
          </a:bodyPr>
          <a:lstStyle/>
          <a:p>
            <a:pPr algn="just">
              <a:lnSpc>
                <a:spcPct val="120000"/>
              </a:lnSpc>
            </a:pPr>
            <a:r>
              <a:rPr lang="fr-FR" dirty="0"/>
              <a:t>3. Si la monnaie définit la communauté de paiements, comment fonde-t-elle le lien social ?</a:t>
            </a:r>
          </a:p>
        </p:txBody>
      </p:sp>
      <p:cxnSp>
        <p:nvCxnSpPr>
          <p:cNvPr id="12" name="Connecteur en angle 11">
            <a:extLst>
              <a:ext uri="{FF2B5EF4-FFF2-40B4-BE49-F238E27FC236}">
                <a16:creationId xmlns:a16="http://schemas.microsoft.com/office/drawing/2014/main" id="{36A12ED7-4391-2844-8B14-AFB1669E7C84}"/>
              </a:ext>
            </a:extLst>
          </p:cNvPr>
          <p:cNvCxnSpPr>
            <a:cxnSpLocks/>
            <a:endCxn id="8" idx="1"/>
          </p:cNvCxnSpPr>
          <p:nvPr/>
        </p:nvCxnSpPr>
        <p:spPr>
          <a:xfrm>
            <a:off x="7371838" y="3382471"/>
            <a:ext cx="934511" cy="660952"/>
          </a:xfrm>
          <a:prstGeom prst="bentConnector3">
            <a:avLst>
              <a:gd name="adj1" fmla="val 50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a:extLst>
              <a:ext uri="{FF2B5EF4-FFF2-40B4-BE49-F238E27FC236}">
                <a16:creationId xmlns:a16="http://schemas.microsoft.com/office/drawing/2014/main" id="{D48DCD0A-3402-574B-BF0A-2BC18574C462}"/>
              </a:ext>
            </a:extLst>
          </p:cNvPr>
          <p:cNvCxnSpPr>
            <a:cxnSpLocks/>
            <a:endCxn id="9" idx="1"/>
          </p:cNvCxnSpPr>
          <p:nvPr/>
        </p:nvCxnSpPr>
        <p:spPr>
          <a:xfrm rot="16200000" flipH="1">
            <a:off x="6969928" y="3598254"/>
            <a:ext cx="1738332" cy="934506"/>
          </a:xfrm>
          <a:prstGeom prst="bentConnector2">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ngle 16">
            <a:extLst>
              <a:ext uri="{FF2B5EF4-FFF2-40B4-BE49-F238E27FC236}">
                <a16:creationId xmlns:a16="http://schemas.microsoft.com/office/drawing/2014/main" id="{E72CCCEC-E96B-364C-9A29-04D9B55E5C6B}"/>
              </a:ext>
            </a:extLst>
          </p:cNvPr>
          <p:cNvCxnSpPr>
            <a:cxnSpLocks/>
            <a:endCxn id="10" idx="1"/>
          </p:cNvCxnSpPr>
          <p:nvPr/>
        </p:nvCxnSpPr>
        <p:spPr>
          <a:xfrm rot="16200000" flipH="1">
            <a:off x="6490001" y="4078177"/>
            <a:ext cx="2698182" cy="934507"/>
          </a:xfrm>
          <a:prstGeom prst="bentConnector2">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C9005E82-B9DD-FE43-AA1D-AA2A0E5F418B}"/>
              </a:ext>
            </a:extLst>
          </p:cNvPr>
          <p:cNvSpPr>
            <a:spLocks noGrp="1"/>
          </p:cNvSpPr>
          <p:nvPr>
            <p:ph type="title"/>
          </p:nvPr>
        </p:nvSpPr>
        <p:spPr/>
        <p:txBody>
          <a:bodyPr/>
          <a:lstStyle/>
          <a:p>
            <a:pPr algn="ctr"/>
            <a:r>
              <a:rPr lang="fr-FR" sz="2800" b="1" dirty="0"/>
              <a:t>La monnaie dans nos sociétés : quelle place, quels enjeux ?</a:t>
            </a:r>
            <a:endParaRPr lang="fr-FR" sz="2800" i="1" dirty="0"/>
          </a:p>
        </p:txBody>
      </p:sp>
    </p:spTree>
    <p:extLst>
      <p:ext uri="{BB962C8B-B14F-4D97-AF65-F5344CB8AC3E}">
        <p14:creationId xmlns:p14="http://schemas.microsoft.com/office/powerpoint/2010/main" val="23224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05A3C-3F91-3441-8F52-ED5058A9819E}"/>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4" name="Espace réservé du pied de page 3">
            <a:extLst>
              <a:ext uri="{FF2B5EF4-FFF2-40B4-BE49-F238E27FC236}">
                <a16:creationId xmlns:a16="http://schemas.microsoft.com/office/drawing/2014/main" id="{9AE3FA99-1BEA-9548-82D7-DE920C1BCEF8}"/>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96A44C92-A6B0-C442-98A4-9E91A5DE9A0F}"/>
              </a:ext>
            </a:extLst>
          </p:cNvPr>
          <p:cNvSpPr>
            <a:spLocks noGrp="1"/>
          </p:cNvSpPr>
          <p:nvPr>
            <p:ph type="sldNum" sz="quarter" idx="12"/>
          </p:nvPr>
        </p:nvSpPr>
        <p:spPr/>
        <p:txBody>
          <a:bodyPr/>
          <a:lstStyle/>
          <a:p>
            <a:fld id="{0AD6AD37-5AC9-A64F-A055-8CC08279926E}" type="slidenum">
              <a:rPr lang="fr-FR" smtClean="0"/>
              <a:t>7</a:t>
            </a:fld>
            <a:endParaRPr lang="fr-FR"/>
          </a:p>
        </p:txBody>
      </p:sp>
      <p:sp>
        <p:nvSpPr>
          <p:cNvPr id="6" name="Espace réservé du contenu 2">
            <a:extLst>
              <a:ext uri="{FF2B5EF4-FFF2-40B4-BE49-F238E27FC236}">
                <a16:creationId xmlns:a16="http://schemas.microsoft.com/office/drawing/2014/main" id="{5B282185-1CC0-F547-932B-782C806CDDFC}"/>
              </a:ext>
            </a:extLst>
          </p:cNvPr>
          <p:cNvSpPr>
            <a:spLocks noGrp="1"/>
          </p:cNvSpPr>
          <p:nvPr>
            <p:ph idx="1"/>
          </p:nvPr>
        </p:nvSpPr>
        <p:spPr>
          <a:xfrm>
            <a:off x="524334" y="2571968"/>
            <a:ext cx="5306311" cy="2568391"/>
          </a:xfrm>
        </p:spPr>
        <p:txBody>
          <a:bodyPr>
            <a:normAutofit fontScale="92500" lnSpcReduction="10000"/>
          </a:bodyPr>
          <a:lstStyle/>
          <a:p>
            <a:pPr algn="just"/>
            <a:r>
              <a:rPr lang="fr-FR" dirty="0"/>
              <a:t>Une </a:t>
            </a:r>
            <a:r>
              <a:rPr lang="fr-FR" b="1" dirty="0">
                <a:solidFill>
                  <a:srgbClr val="C00000"/>
                </a:solidFill>
              </a:rPr>
              <a:t>première approche </a:t>
            </a:r>
            <a:r>
              <a:rPr lang="fr-FR" dirty="0"/>
              <a:t>pour définir la monnaie : … identifier les services qu’elle rend à la collectivité !</a:t>
            </a:r>
          </a:p>
          <a:p>
            <a:pPr algn="just"/>
            <a:endParaRPr lang="fr-FR" dirty="0"/>
          </a:p>
          <a:p>
            <a:pPr algn="just"/>
            <a:r>
              <a:rPr lang="fr-FR" dirty="0"/>
              <a:t>Identifier les </a:t>
            </a:r>
            <a:r>
              <a:rPr lang="fr-FR" b="1" dirty="0">
                <a:solidFill>
                  <a:schemeClr val="accent2"/>
                </a:solidFill>
              </a:rPr>
              <a:t>fonctions monétaires </a:t>
            </a:r>
            <a:r>
              <a:rPr lang="fr-FR" dirty="0"/>
              <a:t>permet :</a:t>
            </a:r>
          </a:p>
          <a:p>
            <a:pPr marL="400050" indent="-400050" algn="just">
              <a:buFont typeface="+mj-lt"/>
              <a:buAutoNum type="romanLcPeriod"/>
            </a:pPr>
            <a:r>
              <a:rPr lang="fr-FR" dirty="0"/>
              <a:t>De choisir </a:t>
            </a:r>
            <a:r>
              <a:rPr lang="fr-FR" i="1" dirty="0">
                <a:solidFill>
                  <a:schemeClr val="accent6"/>
                </a:solidFill>
              </a:rPr>
              <a:t>l’actif</a:t>
            </a:r>
            <a:r>
              <a:rPr lang="fr-FR" dirty="0"/>
              <a:t> qui prendra le statut de monnaie</a:t>
            </a:r>
          </a:p>
          <a:p>
            <a:pPr marL="400050" indent="-400050" algn="just">
              <a:buFont typeface="+mj-lt"/>
              <a:buAutoNum type="romanLcPeriod"/>
            </a:pPr>
            <a:r>
              <a:rPr lang="fr-FR" dirty="0"/>
              <a:t>… et de définir la monnaie !!</a:t>
            </a:r>
          </a:p>
          <a:p>
            <a:pPr algn="just"/>
            <a:endParaRPr lang="fr-FR" dirty="0"/>
          </a:p>
        </p:txBody>
      </p:sp>
      <p:sp>
        <p:nvSpPr>
          <p:cNvPr id="7" name="Rectangle à coins arrondis 6">
            <a:extLst>
              <a:ext uri="{FF2B5EF4-FFF2-40B4-BE49-F238E27FC236}">
                <a16:creationId xmlns:a16="http://schemas.microsoft.com/office/drawing/2014/main" id="{F479C377-3A7E-9D43-A80C-8A583DFE7B04}"/>
              </a:ext>
            </a:extLst>
          </p:cNvPr>
          <p:cNvSpPr/>
          <p:nvPr/>
        </p:nvSpPr>
        <p:spPr>
          <a:xfrm>
            <a:off x="7969633" y="2380408"/>
            <a:ext cx="1869669" cy="7594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55000" lnSpcReduction="20000"/>
          </a:bodyPr>
          <a:lstStyle/>
          <a:p>
            <a:pPr algn="ctr">
              <a:lnSpc>
                <a:spcPct val="120000"/>
              </a:lnSpc>
            </a:pPr>
            <a:r>
              <a:rPr lang="fr-FR" sz="2200" dirty="0"/>
              <a:t>Un </a:t>
            </a:r>
            <a:r>
              <a:rPr lang="fr-FR" sz="2200" b="1" dirty="0"/>
              <a:t>actif</a:t>
            </a:r>
            <a:r>
              <a:rPr lang="fr-FR" sz="2200" dirty="0"/>
              <a:t> prend le statut de monnaie dès lors que :</a:t>
            </a:r>
          </a:p>
        </p:txBody>
      </p:sp>
      <p:sp>
        <p:nvSpPr>
          <p:cNvPr id="8" name="Arrondir un rectangle avec un coin diagonal 4">
            <a:extLst>
              <a:ext uri="{FF2B5EF4-FFF2-40B4-BE49-F238E27FC236}">
                <a16:creationId xmlns:a16="http://schemas.microsoft.com/office/drawing/2014/main" id="{FDB3D7BB-B452-5D4B-9E90-5DCEBC1C2A52}"/>
              </a:ext>
            </a:extLst>
          </p:cNvPr>
          <p:cNvSpPr/>
          <p:nvPr/>
        </p:nvSpPr>
        <p:spPr>
          <a:xfrm>
            <a:off x="9825246" y="3361830"/>
            <a:ext cx="1811808" cy="99615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lnSpc>
                <a:spcPct val="120000"/>
              </a:lnSpc>
            </a:pPr>
            <a:r>
              <a:rPr lang="fr-FR" sz="2200" dirty="0"/>
              <a:t>3. Il remplit une fonction </a:t>
            </a:r>
            <a:r>
              <a:rPr lang="fr-FR" sz="2200" b="1" dirty="0"/>
              <a:t>de réserve de valeur</a:t>
            </a:r>
          </a:p>
        </p:txBody>
      </p:sp>
      <p:cxnSp>
        <p:nvCxnSpPr>
          <p:cNvPr id="9" name="Connecteur en angle 8">
            <a:extLst>
              <a:ext uri="{FF2B5EF4-FFF2-40B4-BE49-F238E27FC236}">
                <a16:creationId xmlns:a16="http://schemas.microsoft.com/office/drawing/2014/main" id="{4C04DCA6-1BD6-D74D-BA2C-30E1BB9BD11F}"/>
              </a:ext>
            </a:extLst>
          </p:cNvPr>
          <p:cNvCxnSpPr>
            <a:cxnSpLocks/>
            <a:stCxn id="7" idx="3"/>
            <a:endCxn id="8" idx="3"/>
          </p:cNvCxnSpPr>
          <p:nvPr/>
        </p:nvCxnSpPr>
        <p:spPr>
          <a:xfrm>
            <a:off x="9839302" y="2760126"/>
            <a:ext cx="891848" cy="601704"/>
          </a:xfrm>
          <a:prstGeom prst="bentConnector2">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10" name="Arrondir un rectangle avec un coin diagonal 3">
            <a:extLst>
              <a:ext uri="{FF2B5EF4-FFF2-40B4-BE49-F238E27FC236}">
                <a16:creationId xmlns:a16="http://schemas.microsoft.com/office/drawing/2014/main" id="{E890A53A-C55B-3945-AF35-F970B4FF26B8}"/>
              </a:ext>
            </a:extLst>
          </p:cNvPr>
          <p:cNvSpPr/>
          <p:nvPr/>
        </p:nvSpPr>
        <p:spPr>
          <a:xfrm>
            <a:off x="8074322" y="3361830"/>
            <a:ext cx="1660292" cy="99615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55000" lnSpcReduction="20000"/>
          </a:bodyPr>
          <a:lstStyle/>
          <a:p>
            <a:pPr algn="ctr">
              <a:lnSpc>
                <a:spcPct val="120000"/>
              </a:lnSpc>
            </a:pPr>
            <a:r>
              <a:rPr lang="fr-FR" sz="2200" dirty="0"/>
              <a:t>2. Il remplit une fonction </a:t>
            </a:r>
            <a:r>
              <a:rPr lang="fr-FR" sz="2200" b="1" dirty="0"/>
              <a:t>d’intermédiaire des échanges</a:t>
            </a:r>
          </a:p>
        </p:txBody>
      </p:sp>
      <p:sp>
        <p:nvSpPr>
          <p:cNvPr id="11" name="Arrondir un rectangle avec un coin diagonal 2">
            <a:extLst>
              <a:ext uri="{FF2B5EF4-FFF2-40B4-BE49-F238E27FC236}">
                <a16:creationId xmlns:a16="http://schemas.microsoft.com/office/drawing/2014/main" id="{0756BDF3-CD15-0442-9897-A83C3E43E160}"/>
              </a:ext>
            </a:extLst>
          </p:cNvPr>
          <p:cNvSpPr/>
          <p:nvPr/>
        </p:nvSpPr>
        <p:spPr>
          <a:xfrm>
            <a:off x="6211681" y="3361830"/>
            <a:ext cx="1660292" cy="99615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lnSpc>
                <a:spcPct val="120000"/>
              </a:lnSpc>
            </a:pPr>
            <a:r>
              <a:rPr lang="fr-FR" sz="2200" dirty="0"/>
              <a:t>1. Il remplit une fonction </a:t>
            </a:r>
            <a:r>
              <a:rPr lang="fr-FR" sz="2200" b="1" dirty="0"/>
              <a:t>d’unité de compte</a:t>
            </a:r>
          </a:p>
        </p:txBody>
      </p:sp>
      <p:cxnSp>
        <p:nvCxnSpPr>
          <p:cNvPr id="12" name="Connecteur en angle 11">
            <a:extLst>
              <a:ext uri="{FF2B5EF4-FFF2-40B4-BE49-F238E27FC236}">
                <a16:creationId xmlns:a16="http://schemas.microsoft.com/office/drawing/2014/main" id="{D811457C-7D47-5E4D-A05E-82206A600ED7}"/>
              </a:ext>
            </a:extLst>
          </p:cNvPr>
          <p:cNvCxnSpPr>
            <a:cxnSpLocks/>
            <a:stCxn id="7" idx="1"/>
            <a:endCxn id="11" idx="3"/>
          </p:cNvCxnSpPr>
          <p:nvPr/>
        </p:nvCxnSpPr>
        <p:spPr>
          <a:xfrm rot="10800000" flipV="1">
            <a:off x="7041827" y="2760126"/>
            <a:ext cx="927806" cy="601704"/>
          </a:xfrm>
          <a:prstGeom prst="bentConnector2">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a:extLst>
              <a:ext uri="{FF2B5EF4-FFF2-40B4-BE49-F238E27FC236}">
                <a16:creationId xmlns:a16="http://schemas.microsoft.com/office/drawing/2014/main" id="{C13E9718-8507-C14C-8E47-A58221A50770}"/>
              </a:ext>
            </a:extLst>
          </p:cNvPr>
          <p:cNvCxnSpPr>
            <a:cxnSpLocks/>
            <a:endCxn id="10" idx="3"/>
          </p:cNvCxnSpPr>
          <p:nvPr/>
        </p:nvCxnSpPr>
        <p:spPr>
          <a:xfrm>
            <a:off x="8904468" y="3139843"/>
            <a:ext cx="0" cy="2219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à coins arrondis 13">
            <a:extLst>
              <a:ext uri="{FF2B5EF4-FFF2-40B4-BE49-F238E27FC236}">
                <a16:creationId xmlns:a16="http://schemas.microsoft.com/office/drawing/2014/main" id="{9F5941B5-B659-F546-B82C-6A89135F056C}"/>
              </a:ext>
            </a:extLst>
          </p:cNvPr>
          <p:cNvSpPr/>
          <p:nvPr/>
        </p:nvSpPr>
        <p:spPr>
          <a:xfrm>
            <a:off x="6211680" y="4460237"/>
            <a:ext cx="5425373" cy="1305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fontScale="77500" lnSpcReduction="20000"/>
          </a:bodyPr>
          <a:lstStyle/>
          <a:p>
            <a:pPr algn="just">
              <a:lnSpc>
                <a:spcPct val="120000"/>
              </a:lnSpc>
            </a:pPr>
            <a:r>
              <a:rPr lang="fr-FR" b="1" dirty="0">
                <a:solidFill>
                  <a:schemeClr val="accent2"/>
                </a:solidFill>
              </a:rPr>
              <a:t>Actif</a:t>
            </a:r>
            <a:r>
              <a:rPr lang="fr-FR" dirty="0"/>
              <a:t> : élément du patrimoine qui présente une valeur positive pour son détenteur</a:t>
            </a:r>
          </a:p>
          <a:p>
            <a:pPr algn="just">
              <a:lnSpc>
                <a:spcPct val="120000"/>
              </a:lnSpc>
            </a:pPr>
            <a:r>
              <a:rPr lang="fr-FR" dirty="0"/>
              <a:t>On distingue les actifs selon leur </a:t>
            </a:r>
            <a:r>
              <a:rPr lang="fr-FR" b="1" dirty="0">
                <a:solidFill>
                  <a:schemeClr val="accent2"/>
                </a:solidFill>
              </a:rPr>
              <a:t>degré de liquidité </a:t>
            </a:r>
            <a:r>
              <a:rPr lang="fr-FR" dirty="0"/>
              <a:t>: a) les actifs monétaires ; b) les actifs financiers ; c) les actifs réels</a:t>
            </a:r>
          </a:p>
        </p:txBody>
      </p:sp>
    </p:spTree>
    <p:extLst>
      <p:ext uri="{BB962C8B-B14F-4D97-AF65-F5344CB8AC3E}">
        <p14:creationId xmlns:p14="http://schemas.microsoft.com/office/powerpoint/2010/main" val="20356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8</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3"/>
            <a:ext cx="5306311" cy="2021547"/>
          </a:xfrm>
        </p:spPr>
        <p:txBody>
          <a:bodyPr>
            <a:normAutofit fontScale="92500" lnSpcReduction="20000"/>
          </a:bodyPr>
          <a:lstStyle/>
          <a:p>
            <a:pPr algn="just">
              <a:lnSpc>
                <a:spcPct val="110000"/>
              </a:lnSpc>
            </a:pPr>
            <a:r>
              <a:rPr lang="fr-FR" dirty="0"/>
              <a:t>Une </a:t>
            </a:r>
            <a:r>
              <a:rPr lang="fr-FR" b="1" dirty="0">
                <a:solidFill>
                  <a:srgbClr val="C00000"/>
                </a:solidFill>
              </a:rPr>
              <a:t>première approche </a:t>
            </a:r>
            <a:r>
              <a:rPr lang="fr-FR" dirty="0"/>
              <a:t>pour définir la monnaie : … identifier les services qu’elle rend à la collectivité !</a:t>
            </a:r>
          </a:p>
          <a:p>
            <a:pPr algn="just">
              <a:lnSpc>
                <a:spcPct val="110000"/>
              </a:lnSpc>
            </a:pPr>
            <a:endParaRPr lang="fr-FR" dirty="0"/>
          </a:p>
          <a:p>
            <a:pPr marL="400050" indent="-400050" algn="just">
              <a:lnSpc>
                <a:spcPct val="110000"/>
              </a:lnSpc>
              <a:buSzPct val="100000"/>
              <a:buFont typeface="+mj-lt"/>
              <a:buAutoNum type="romanUcPeriod"/>
            </a:pPr>
            <a:r>
              <a:rPr lang="fr-FR" dirty="0"/>
              <a:t>Une approche séduisante pour rendre compte du processus de </a:t>
            </a:r>
            <a:r>
              <a:rPr lang="fr-FR" b="1" dirty="0"/>
              <a:t>dématérialisation historique </a:t>
            </a:r>
            <a:r>
              <a:rPr lang="fr-FR" dirty="0"/>
              <a:t>de la monnaie</a:t>
            </a:r>
          </a:p>
          <a:p>
            <a:pPr algn="just">
              <a:lnSpc>
                <a:spcPct val="110000"/>
              </a:lnSpc>
            </a:pPr>
            <a:endParaRPr lang="fr-FR" dirty="0"/>
          </a:p>
        </p:txBody>
      </p:sp>
      <p:sp>
        <p:nvSpPr>
          <p:cNvPr id="8" name="Arrondir un rectangle avec un coin diagonal 3">
            <a:extLst>
              <a:ext uri="{FF2B5EF4-FFF2-40B4-BE49-F238E27FC236}">
                <a16:creationId xmlns:a16="http://schemas.microsoft.com/office/drawing/2014/main" id="{181229EE-929E-5041-A234-F79F693478AD}"/>
              </a:ext>
            </a:extLst>
          </p:cNvPr>
          <p:cNvSpPr/>
          <p:nvPr/>
        </p:nvSpPr>
        <p:spPr>
          <a:xfrm>
            <a:off x="561110" y="4666127"/>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40000" lnSpcReduction="20000"/>
          </a:bodyPr>
          <a:lstStyle/>
          <a:p>
            <a:pPr algn="ctr">
              <a:lnSpc>
                <a:spcPct val="120000"/>
              </a:lnSpc>
            </a:pPr>
            <a:r>
              <a:rPr lang="fr-FR" sz="2200" b="1" dirty="0"/>
              <a:t>Paléo-monnaie</a:t>
            </a:r>
          </a:p>
          <a:p>
            <a:pPr algn="ctr">
              <a:lnSpc>
                <a:spcPct val="120000"/>
              </a:lnSpc>
            </a:pPr>
            <a:r>
              <a:rPr lang="fr-FR" sz="2200" b="1" dirty="0"/>
              <a:t>(monnaie marchandise)</a:t>
            </a:r>
          </a:p>
        </p:txBody>
      </p:sp>
      <p:sp>
        <p:nvSpPr>
          <p:cNvPr id="9" name="Arrondir un rectangle avec un coin diagonal 3">
            <a:extLst>
              <a:ext uri="{FF2B5EF4-FFF2-40B4-BE49-F238E27FC236}">
                <a16:creationId xmlns:a16="http://schemas.microsoft.com/office/drawing/2014/main" id="{BF27F8BD-7E10-794B-B44F-37137172DEF1}"/>
              </a:ext>
            </a:extLst>
          </p:cNvPr>
          <p:cNvSpPr/>
          <p:nvPr/>
        </p:nvSpPr>
        <p:spPr>
          <a:xfrm>
            <a:off x="2623791" y="4666126"/>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lnSpc>
                <a:spcPct val="120000"/>
              </a:lnSpc>
            </a:pPr>
            <a:r>
              <a:rPr lang="fr-FR" sz="2200" b="1" dirty="0"/>
              <a:t>Monnaie métallique</a:t>
            </a:r>
          </a:p>
        </p:txBody>
      </p:sp>
      <p:sp>
        <p:nvSpPr>
          <p:cNvPr id="10" name="Arrondir un rectangle avec un coin diagonal 3">
            <a:extLst>
              <a:ext uri="{FF2B5EF4-FFF2-40B4-BE49-F238E27FC236}">
                <a16:creationId xmlns:a16="http://schemas.microsoft.com/office/drawing/2014/main" id="{4418FDD7-FB64-AC4A-A2BC-40757A9D826A}"/>
              </a:ext>
            </a:extLst>
          </p:cNvPr>
          <p:cNvSpPr/>
          <p:nvPr/>
        </p:nvSpPr>
        <p:spPr>
          <a:xfrm>
            <a:off x="4741319" y="4666125"/>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lnSpc>
                <a:spcPct val="120000"/>
              </a:lnSpc>
            </a:pPr>
            <a:r>
              <a:rPr lang="fr-FR" sz="2200" b="1" dirty="0"/>
              <a:t>Billets de banque</a:t>
            </a:r>
          </a:p>
        </p:txBody>
      </p:sp>
      <p:sp>
        <p:nvSpPr>
          <p:cNvPr id="11" name="Arrondir un rectangle avec un coin diagonal 3">
            <a:extLst>
              <a:ext uri="{FF2B5EF4-FFF2-40B4-BE49-F238E27FC236}">
                <a16:creationId xmlns:a16="http://schemas.microsoft.com/office/drawing/2014/main" id="{9999F2EC-BAD4-0A41-97BB-10A4D9FA0AEB}"/>
              </a:ext>
            </a:extLst>
          </p:cNvPr>
          <p:cNvSpPr/>
          <p:nvPr/>
        </p:nvSpPr>
        <p:spPr>
          <a:xfrm>
            <a:off x="2623791" y="5582714"/>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lnSpc>
                <a:spcPct val="120000"/>
              </a:lnSpc>
            </a:pPr>
            <a:r>
              <a:rPr lang="fr-FR" sz="2200" b="1" dirty="0"/>
              <a:t>Monnaie scripturale</a:t>
            </a:r>
          </a:p>
        </p:txBody>
      </p:sp>
      <p:cxnSp>
        <p:nvCxnSpPr>
          <p:cNvPr id="12" name="Connecteur droit avec flèche 11">
            <a:extLst>
              <a:ext uri="{FF2B5EF4-FFF2-40B4-BE49-F238E27FC236}">
                <a16:creationId xmlns:a16="http://schemas.microsoft.com/office/drawing/2014/main" id="{628474C2-E016-9541-89C2-EEC890BC7CA7}"/>
              </a:ext>
            </a:extLst>
          </p:cNvPr>
          <p:cNvCxnSpPr>
            <a:cxnSpLocks/>
            <a:stCxn id="8" idx="0"/>
            <a:endCxn id="9" idx="2"/>
          </p:cNvCxnSpPr>
          <p:nvPr/>
        </p:nvCxnSpPr>
        <p:spPr>
          <a:xfrm flipV="1">
            <a:off x="2286406" y="4953701"/>
            <a:ext cx="33738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AFF7A2FA-B42F-D444-91F8-A4DC5303CF4A}"/>
              </a:ext>
            </a:extLst>
          </p:cNvPr>
          <p:cNvCxnSpPr>
            <a:cxnSpLocks/>
            <a:endCxn id="10" idx="2"/>
          </p:cNvCxnSpPr>
          <p:nvPr/>
        </p:nvCxnSpPr>
        <p:spPr>
          <a:xfrm flipV="1">
            <a:off x="4349087" y="4953700"/>
            <a:ext cx="392232" cy="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a:extLst>
              <a:ext uri="{FF2B5EF4-FFF2-40B4-BE49-F238E27FC236}">
                <a16:creationId xmlns:a16="http://schemas.microsoft.com/office/drawing/2014/main" id="{3CEB8A4D-8865-324A-A0EC-E9A57F498CB6}"/>
              </a:ext>
            </a:extLst>
          </p:cNvPr>
          <p:cNvCxnSpPr>
            <a:cxnSpLocks/>
            <a:stCxn id="10" idx="1"/>
            <a:endCxn id="11" idx="0"/>
          </p:cNvCxnSpPr>
          <p:nvPr/>
        </p:nvCxnSpPr>
        <p:spPr>
          <a:xfrm rot="5400000">
            <a:off x="4662020" y="4928341"/>
            <a:ext cx="629015" cy="1254880"/>
          </a:xfrm>
          <a:prstGeom prst="bentConnector2">
            <a:avLst/>
          </a:prstGeom>
          <a:ln w="57150" cmpd="sng">
            <a:headEnd type="none"/>
            <a:tailEnd type="triangle"/>
          </a:ln>
        </p:spPr>
        <p:style>
          <a:lnRef idx="2">
            <a:schemeClr val="accent1"/>
          </a:lnRef>
          <a:fillRef idx="0">
            <a:schemeClr val="accent1"/>
          </a:fillRef>
          <a:effectRef idx="1">
            <a:schemeClr val="accent1"/>
          </a:effectRef>
          <a:fontRef idx="minor">
            <a:schemeClr val="tx1"/>
          </a:fontRef>
        </p:style>
      </p:cxnSp>
      <p:pic>
        <p:nvPicPr>
          <p:cNvPr id="15" name="Picture 6">
            <a:extLst>
              <a:ext uri="{FF2B5EF4-FFF2-40B4-BE49-F238E27FC236}">
                <a16:creationId xmlns:a16="http://schemas.microsoft.com/office/drawing/2014/main" id="{534E9B5E-8CC8-D541-A26C-1AFBCB2F3D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5353" y="2592988"/>
            <a:ext cx="1924357" cy="1218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8694735-76AD-CF45-8374-40161B59367C}"/>
              </a:ext>
            </a:extLst>
          </p:cNvPr>
          <p:cNvSpPr/>
          <p:nvPr/>
        </p:nvSpPr>
        <p:spPr>
          <a:xfrm>
            <a:off x="8849711" y="2592988"/>
            <a:ext cx="2859936" cy="1015663"/>
          </a:xfrm>
          <a:prstGeom prst="rect">
            <a:avLst/>
          </a:prstGeom>
        </p:spPr>
        <p:txBody>
          <a:bodyPr wrap="square">
            <a:spAutoFit/>
          </a:bodyPr>
          <a:lstStyle/>
          <a:p>
            <a:pPr algn="just">
              <a:defRPr/>
            </a:pPr>
            <a:r>
              <a:rPr lang="fr-FR" sz="1200" dirty="0">
                <a:solidFill>
                  <a:schemeClr val="accent6">
                    <a:lumMod val="50000"/>
                  </a:schemeClr>
                </a:solidFill>
              </a:rPr>
              <a:t> </a:t>
            </a:r>
            <a:r>
              <a:rPr lang="fr-FR" sz="1200" b="1" dirty="0">
                <a:solidFill>
                  <a:srgbClr val="C00000"/>
                </a:solidFill>
              </a:rPr>
              <a:t>monnaie métallique coulée </a:t>
            </a:r>
            <a:r>
              <a:rPr lang="fr-FR" sz="1200" dirty="0">
                <a:solidFill>
                  <a:schemeClr val="accent6">
                    <a:lumMod val="50000"/>
                  </a:schemeClr>
                </a:solidFill>
              </a:rPr>
              <a:t>: Le </a:t>
            </a:r>
            <a:r>
              <a:rPr lang="fr-FR" sz="1200" b="1" dirty="0">
                <a:solidFill>
                  <a:schemeClr val="accent6">
                    <a:lumMod val="50000"/>
                  </a:schemeClr>
                </a:solidFill>
              </a:rPr>
              <a:t>potin gaulois</a:t>
            </a:r>
            <a:r>
              <a:rPr lang="fr-FR" sz="1200" dirty="0">
                <a:solidFill>
                  <a:schemeClr val="accent6">
                    <a:lumMod val="50000"/>
                  </a:schemeClr>
                </a:solidFill>
              </a:rPr>
              <a:t>. IIIème siècle avant JC.</a:t>
            </a:r>
          </a:p>
          <a:p>
            <a:pPr algn="just">
              <a:defRPr/>
            </a:pPr>
            <a:r>
              <a:rPr lang="fr-FR" sz="1200" dirty="0">
                <a:solidFill>
                  <a:schemeClr val="accent6">
                    <a:lumMod val="50000"/>
                  </a:schemeClr>
                </a:solidFill>
              </a:rPr>
              <a:t>Pièce de monnaie généralement en bronze coulées et non frappées</a:t>
            </a:r>
          </a:p>
        </p:txBody>
      </p:sp>
      <p:pic>
        <p:nvPicPr>
          <p:cNvPr id="17" name="Image 8" descr="Capture d’écran 2012-03-27 à 15.40.16.png">
            <a:extLst>
              <a:ext uri="{FF2B5EF4-FFF2-40B4-BE49-F238E27FC236}">
                <a16:creationId xmlns:a16="http://schemas.microsoft.com/office/drawing/2014/main" id="{FDE7965A-77C0-DC4E-89FE-64F38B70553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9993" y="4016571"/>
            <a:ext cx="1377147" cy="108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65F07761-BB6E-F341-8DB9-2D6E43DAB821}"/>
              </a:ext>
            </a:extLst>
          </p:cNvPr>
          <p:cNvSpPr/>
          <p:nvPr/>
        </p:nvSpPr>
        <p:spPr>
          <a:xfrm>
            <a:off x="8427140" y="4043105"/>
            <a:ext cx="3520275" cy="2065437"/>
          </a:xfrm>
          <a:prstGeom prst="rect">
            <a:avLst/>
          </a:prstGeom>
        </p:spPr>
        <p:txBody>
          <a:bodyPr wrap="square">
            <a:spAutoFit/>
          </a:bodyPr>
          <a:lstStyle/>
          <a:p>
            <a:pPr algn="just">
              <a:lnSpc>
                <a:spcPct val="120000"/>
              </a:lnSpc>
              <a:defRPr/>
            </a:pPr>
            <a:r>
              <a:rPr lang="fr-FR" sz="1200" b="1" dirty="0">
                <a:solidFill>
                  <a:srgbClr val="C00000"/>
                </a:solidFill>
              </a:rPr>
              <a:t>Monnaie métallique frappée </a:t>
            </a:r>
            <a:r>
              <a:rPr lang="fr-FR" sz="1200" b="1" dirty="0">
                <a:solidFill>
                  <a:schemeClr val="accent6">
                    <a:lumMod val="50000"/>
                  </a:schemeClr>
                </a:solidFill>
              </a:rPr>
              <a:t>: monnaie Lydienne </a:t>
            </a:r>
            <a:r>
              <a:rPr lang="fr-FR" sz="1200" dirty="0">
                <a:solidFill>
                  <a:schemeClr val="accent6">
                    <a:lumMod val="50000"/>
                  </a:schemeClr>
                </a:solidFill>
              </a:rPr>
              <a:t>(Lydie, actuelle Turquie) de l'époque de </a:t>
            </a:r>
            <a:r>
              <a:rPr lang="fr-FR" sz="1200" b="1" dirty="0">
                <a:solidFill>
                  <a:schemeClr val="accent6">
                    <a:lumMod val="50000"/>
                  </a:schemeClr>
                </a:solidFill>
              </a:rPr>
              <a:t>Crésus</a:t>
            </a:r>
            <a:r>
              <a:rPr lang="fr-FR" sz="1200" dirty="0">
                <a:solidFill>
                  <a:schemeClr val="accent6">
                    <a:lumMod val="50000"/>
                  </a:schemeClr>
                </a:solidFill>
              </a:rPr>
              <a:t> frappée avec une tête de lion et de taureau (VIe siècle avant JC).</a:t>
            </a:r>
          </a:p>
          <a:p>
            <a:pPr algn="just">
              <a:lnSpc>
                <a:spcPct val="120000"/>
              </a:lnSpc>
              <a:defRPr/>
            </a:pPr>
            <a:r>
              <a:rPr lang="fr-FR" sz="1200" dirty="0">
                <a:solidFill>
                  <a:schemeClr val="accent6">
                    <a:lumMod val="50000"/>
                  </a:schemeClr>
                </a:solidFill>
              </a:rPr>
              <a:t>Crésus est le dernier roi lydien qui a régné de 560 à 546 avant JC. Sa richesse légendaire est fondée l’or du </a:t>
            </a:r>
            <a:r>
              <a:rPr lang="fr-FR" sz="1200" b="1" dirty="0">
                <a:solidFill>
                  <a:schemeClr val="accent6">
                    <a:lumMod val="50000"/>
                  </a:schemeClr>
                </a:solidFill>
              </a:rPr>
              <a:t>fleuve Pactole</a:t>
            </a:r>
            <a:r>
              <a:rPr lang="fr-FR" sz="1200" dirty="0">
                <a:solidFill>
                  <a:schemeClr val="accent6">
                    <a:lumMod val="50000"/>
                  </a:schemeClr>
                </a:solidFill>
              </a:rPr>
              <a:t>, et sur le contrôle des routes commerciales aboutissant à la mer Égée.</a:t>
            </a:r>
          </a:p>
        </p:txBody>
      </p:sp>
    </p:spTree>
    <p:extLst>
      <p:ext uri="{BB962C8B-B14F-4D97-AF65-F5344CB8AC3E}">
        <p14:creationId xmlns:p14="http://schemas.microsoft.com/office/powerpoint/2010/main" val="81105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DE95B0A-DB75-D14F-914C-A22CBDC805D1}"/>
              </a:ext>
            </a:extLst>
          </p:cNvPr>
          <p:cNvSpPr>
            <a:spLocks noGrp="1"/>
          </p:cNvSpPr>
          <p:nvPr>
            <p:ph type="ftr" sz="quarter" idx="11"/>
          </p:nvPr>
        </p:nvSpPr>
        <p:spPr/>
        <p:txBody>
          <a:bodyPr/>
          <a:lstStyle/>
          <a:p>
            <a:r>
              <a:rPr lang="fr-FR"/>
              <a:t>UTL - La place de la monnaie - Rodrigues 2019</a:t>
            </a:r>
          </a:p>
        </p:txBody>
      </p:sp>
      <p:sp>
        <p:nvSpPr>
          <p:cNvPr id="5" name="Espace réservé du numéro de diapositive 4">
            <a:extLst>
              <a:ext uri="{FF2B5EF4-FFF2-40B4-BE49-F238E27FC236}">
                <a16:creationId xmlns:a16="http://schemas.microsoft.com/office/drawing/2014/main" id="{21D4076B-AB17-F548-9E1C-B4B708FA93E3}"/>
              </a:ext>
            </a:extLst>
          </p:cNvPr>
          <p:cNvSpPr>
            <a:spLocks noGrp="1"/>
          </p:cNvSpPr>
          <p:nvPr>
            <p:ph type="sldNum" sz="quarter" idx="12"/>
          </p:nvPr>
        </p:nvSpPr>
        <p:spPr/>
        <p:txBody>
          <a:bodyPr/>
          <a:lstStyle/>
          <a:p>
            <a:fld id="{0AD6AD37-5AC9-A64F-A055-8CC08279926E}" type="slidenum">
              <a:rPr lang="fr-FR" smtClean="0"/>
              <a:t>9</a:t>
            </a:fld>
            <a:endParaRPr lang="fr-FR"/>
          </a:p>
        </p:txBody>
      </p:sp>
      <p:sp>
        <p:nvSpPr>
          <p:cNvPr id="6" name="Titre 1">
            <a:extLst>
              <a:ext uri="{FF2B5EF4-FFF2-40B4-BE49-F238E27FC236}">
                <a16:creationId xmlns:a16="http://schemas.microsoft.com/office/drawing/2014/main" id="{E675997E-DD9E-5648-8E92-A1C3D70E11D4}"/>
              </a:ext>
            </a:extLst>
          </p:cNvPr>
          <p:cNvSpPr>
            <a:spLocks noGrp="1"/>
          </p:cNvSpPr>
          <p:nvPr>
            <p:ph type="title"/>
          </p:nvPr>
        </p:nvSpPr>
        <p:spPr/>
        <p:txBody>
          <a:bodyPr/>
          <a:lstStyle/>
          <a:p>
            <a:r>
              <a:rPr lang="fr-FR" sz="2600" dirty="0"/>
              <a:t>1. La monnaie : une institution qui permet les relations marchandes et qui fonde la société </a:t>
            </a:r>
          </a:p>
        </p:txBody>
      </p:sp>
      <p:sp>
        <p:nvSpPr>
          <p:cNvPr id="7" name="Espace réservé du contenu 2">
            <a:extLst>
              <a:ext uri="{FF2B5EF4-FFF2-40B4-BE49-F238E27FC236}">
                <a16:creationId xmlns:a16="http://schemas.microsoft.com/office/drawing/2014/main" id="{C4550424-7C11-E945-8507-675FE6A6F8DD}"/>
              </a:ext>
            </a:extLst>
          </p:cNvPr>
          <p:cNvSpPr>
            <a:spLocks noGrp="1"/>
          </p:cNvSpPr>
          <p:nvPr>
            <p:ph idx="1"/>
          </p:nvPr>
        </p:nvSpPr>
        <p:spPr>
          <a:xfrm>
            <a:off x="561110" y="2410603"/>
            <a:ext cx="5306311" cy="3981236"/>
          </a:xfrm>
        </p:spPr>
        <p:txBody>
          <a:bodyPr>
            <a:normAutofit/>
          </a:bodyPr>
          <a:lstStyle/>
          <a:p>
            <a:pPr algn="just"/>
            <a:r>
              <a:rPr lang="fr-FR" dirty="0"/>
              <a:t>Une </a:t>
            </a:r>
            <a:r>
              <a:rPr lang="fr-FR" b="1" dirty="0">
                <a:solidFill>
                  <a:srgbClr val="C00000"/>
                </a:solidFill>
              </a:rPr>
              <a:t>première approche </a:t>
            </a:r>
            <a:r>
              <a:rPr lang="fr-FR" dirty="0"/>
              <a:t>pour définir la monnaie : … identifier les services qu’elle rend à la collectivité !</a:t>
            </a:r>
          </a:p>
          <a:p>
            <a:pPr algn="just"/>
            <a:endParaRPr lang="fr-FR" dirty="0"/>
          </a:p>
          <a:p>
            <a:pPr marL="400050" indent="-400050" algn="just">
              <a:buSzPct val="100000"/>
              <a:buFont typeface="+mj-lt"/>
              <a:buAutoNum type="romanUcPeriod" startAt="2"/>
            </a:pPr>
            <a:r>
              <a:rPr lang="fr-FR" dirty="0"/>
              <a:t>Caractéristique première de la monnaie elle est le </a:t>
            </a:r>
            <a:r>
              <a:rPr lang="fr-FR" b="1" dirty="0"/>
              <a:t>seul</a:t>
            </a:r>
            <a:r>
              <a:rPr lang="fr-FR" dirty="0"/>
              <a:t> moyen de paiement général</a:t>
            </a:r>
          </a:p>
          <a:p>
            <a:pPr marL="800100" lvl="1" indent="-400050" algn="just">
              <a:buSzPct val="100000"/>
            </a:pPr>
            <a:r>
              <a:rPr lang="fr-FR" dirty="0"/>
              <a:t>La monnaie présente un </a:t>
            </a:r>
            <a:r>
              <a:rPr lang="fr-FR" b="1" dirty="0">
                <a:solidFill>
                  <a:schemeClr val="accent2"/>
                </a:solidFill>
              </a:rPr>
              <a:t>pouvoir libératoire général</a:t>
            </a:r>
          </a:p>
        </p:txBody>
      </p:sp>
      <p:sp>
        <p:nvSpPr>
          <p:cNvPr id="19" name="Rectangle 18">
            <a:extLst>
              <a:ext uri="{FF2B5EF4-FFF2-40B4-BE49-F238E27FC236}">
                <a16:creationId xmlns:a16="http://schemas.microsoft.com/office/drawing/2014/main" id="{FF2959DE-0BED-9A4B-A262-57B3A585F455}"/>
              </a:ext>
            </a:extLst>
          </p:cNvPr>
          <p:cNvSpPr/>
          <p:nvPr/>
        </p:nvSpPr>
        <p:spPr>
          <a:xfrm>
            <a:off x="6950261" y="2592988"/>
            <a:ext cx="3821377" cy="757130"/>
          </a:xfrm>
          <a:prstGeom prst="rect">
            <a:avLst/>
          </a:prstGeom>
        </p:spPr>
        <p:txBody>
          <a:bodyPr wrap="square">
            <a:spAutoFit/>
          </a:bodyPr>
          <a:lstStyle/>
          <a:p>
            <a:pPr algn="just">
              <a:lnSpc>
                <a:spcPct val="120000"/>
              </a:lnSpc>
              <a:defRPr/>
            </a:pPr>
            <a:r>
              <a:rPr lang="fr-FR" sz="1200" dirty="0"/>
              <a:t>La fonction d’unité de compte peut être assurée par un étalon de valeur fictif qui n’est pas un moyen de paiement !</a:t>
            </a:r>
          </a:p>
        </p:txBody>
      </p:sp>
      <p:sp>
        <p:nvSpPr>
          <p:cNvPr id="20" name="Arrondir un rectangle avec un coin diagonal 3">
            <a:extLst>
              <a:ext uri="{FF2B5EF4-FFF2-40B4-BE49-F238E27FC236}">
                <a16:creationId xmlns:a16="http://schemas.microsoft.com/office/drawing/2014/main" id="{F5FC8706-0092-C947-A0F5-29DC504A9A15}"/>
              </a:ext>
            </a:extLst>
          </p:cNvPr>
          <p:cNvSpPr/>
          <p:nvPr/>
        </p:nvSpPr>
        <p:spPr>
          <a:xfrm>
            <a:off x="6950261" y="3386440"/>
            <a:ext cx="3821377" cy="71478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normAutofit fontScale="55000" lnSpcReduction="20000"/>
          </a:bodyPr>
          <a:lstStyle/>
          <a:p>
            <a:pPr algn="ctr">
              <a:lnSpc>
                <a:spcPct val="120000"/>
              </a:lnSpc>
            </a:pPr>
            <a:r>
              <a:rPr lang="fr-FR" sz="2200" dirty="0"/>
              <a:t>Ancien Régime en France :</a:t>
            </a:r>
          </a:p>
          <a:p>
            <a:pPr algn="ctr">
              <a:lnSpc>
                <a:spcPct val="120000"/>
              </a:lnSpc>
            </a:pPr>
            <a:r>
              <a:rPr lang="fr-FR" sz="2200" dirty="0"/>
              <a:t>Unité de compte : </a:t>
            </a:r>
            <a:r>
              <a:rPr lang="fr-FR" sz="2200" b="1" dirty="0"/>
              <a:t>livre tournois</a:t>
            </a:r>
          </a:p>
          <a:p>
            <a:pPr algn="ctr">
              <a:lnSpc>
                <a:spcPct val="120000"/>
              </a:lnSpc>
            </a:pPr>
            <a:r>
              <a:rPr lang="fr-FR" sz="2200" dirty="0"/>
              <a:t>(1203-1795)</a:t>
            </a:r>
          </a:p>
        </p:txBody>
      </p:sp>
      <p:sp>
        <p:nvSpPr>
          <p:cNvPr id="21" name="Arrondir un rectangle avec un coin diagonal 3">
            <a:extLst>
              <a:ext uri="{FF2B5EF4-FFF2-40B4-BE49-F238E27FC236}">
                <a16:creationId xmlns:a16="http://schemas.microsoft.com/office/drawing/2014/main" id="{5C24F23F-2ADE-8E4D-99CE-CCC8F5277008}"/>
              </a:ext>
            </a:extLst>
          </p:cNvPr>
          <p:cNvSpPr/>
          <p:nvPr/>
        </p:nvSpPr>
        <p:spPr>
          <a:xfrm>
            <a:off x="9046343" y="5951774"/>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a:bodyPr>
          <a:lstStyle/>
          <a:p>
            <a:pPr algn="ctr">
              <a:lnSpc>
                <a:spcPct val="120000"/>
              </a:lnSpc>
            </a:pPr>
            <a:r>
              <a:rPr lang="fr-FR" sz="2200" b="1" dirty="0"/>
              <a:t>240 deniers</a:t>
            </a:r>
          </a:p>
        </p:txBody>
      </p:sp>
      <p:sp>
        <p:nvSpPr>
          <p:cNvPr id="22" name="Arrondir un rectangle avec un coin diagonal 3">
            <a:extLst>
              <a:ext uri="{FF2B5EF4-FFF2-40B4-BE49-F238E27FC236}">
                <a16:creationId xmlns:a16="http://schemas.microsoft.com/office/drawing/2014/main" id="{F1E25D39-3014-694A-A748-6E08602CF848}"/>
              </a:ext>
            </a:extLst>
          </p:cNvPr>
          <p:cNvSpPr/>
          <p:nvPr/>
        </p:nvSpPr>
        <p:spPr>
          <a:xfrm>
            <a:off x="9046343" y="4266706"/>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fontScale="70000" lnSpcReduction="20000"/>
          </a:bodyPr>
          <a:lstStyle/>
          <a:p>
            <a:pPr algn="ctr">
              <a:lnSpc>
                <a:spcPct val="120000"/>
              </a:lnSpc>
            </a:pPr>
            <a:r>
              <a:rPr lang="fr-FR" sz="2200" b="1" dirty="0"/>
              <a:t>1 Livre Tournois</a:t>
            </a:r>
          </a:p>
        </p:txBody>
      </p:sp>
      <p:sp>
        <p:nvSpPr>
          <p:cNvPr id="23" name="Arrondir un rectangle avec un coin diagonal 3">
            <a:extLst>
              <a:ext uri="{FF2B5EF4-FFF2-40B4-BE49-F238E27FC236}">
                <a16:creationId xmlns:a16="http://schemas.microsoft.com/office/drawing/2014/main" id="{DBA3EE01-1C34-1947-8AFE-1CFC95F852A5}"/>
              </a:ext>
            </a:extLst>
          </p:cNvPr>
          <p:cNvSpPr/>
          <p:nvPr/>
        </p:nvSpPr>
        <p:spPr>
          <a:xfrm>
            <a:off x="9046343" y="5111997"/>
            <a:ext cx="1725296" cy="5751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lnSpc>
                <a:spcPct val="120000"/>
              </a:lnSpc>
            </a:pPr>
            <a:r>
              <a:rPr lang="fr-FR" sz="2200" b="1" dirty="0"/>
              <a:t>20 sous</a:t>
            </a:r>
          </a:p>
        </p:txBody>
      </p:sp>
      <p:cxnSp>
        <p:nvCxnSpPr>
          <p:cNvPr id="24" name="Connecteur droit avec flèche 23">
            <a:extLst>
              <a:ext uri="{FF2B5EF4-FFF2-40B4-BE49-F238E27FC236}">
                <a16:creationId xmlns:a16="http://schemas.microsoft.com/office/drawing/2014/main" id="{A3BC50A0-D5C3-BD46-808F-947E047BCB53}"/>
              </a:ext>
            </a:extLst>
          </p:cNvPr>
          <p:cNvCxnSpPr>
            <a:cxnSpLocks/>
            <a:endCxn id="23" idx="3"/>
          </p:cNvCxnSpPr>
          <p:nvPr/>
        </p:nvCxnSpPr>
        <p:spPr>
          <a:xfrm>
            <a:off x="9908991" y="4879690"/>
            <a:ext cx="0" cy="2323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29D44C33-FA37-F34F-89DE-8FB0A9B36F0D}"/>
              </a:ext>
            </a:extLst>
          </p:cNvPr>
          <p:cNvCxnSpPr>
            <a:cxnSpLocks/>
            <a:stCxn id="23" idx="1"/>
            <a:endCxn id="21" idx="3"/>
          </p:cNvCxnSpPr>
          <p:nvPr/>
        </p:nvCxnSpPr>
        <p:spPr>
          <a:xfrm>
            <a:off x="9908991" y="5687146"/>
            <a:ext cx="0" cy="2646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Arrondir un rectangle avec un coin diagonal 3">
            <a:extLst>
              <a:ext uri="{FF2B5EF4-FFF2-40B4-BE49-F238E27FC236}">
                <a16:creationId xmlns:a16="http://schemas.microsoft.com/office/drawing/2014/main" id="{FC716284-90D9-F64F-9DFB-37C39DA80348}"/>
              </a:ext>
            </a:extLst>
          </p:cNvPr>
          <p:cNvSpPr/>
          <p:nvPr/>
        </p:nvSpPr>
        <p:spPr>
          <a:xfrm>
            <a:off x="6950262" y="4266706"/>
            <a:ext cx="1994562" cy="1420440"/>
          </a:xfrm>
          <a:prstGeom prst="round2DiagRect">
            <a:avLst>
              <a:gd name="adj1" fmla="val 6822"/>
              <a:gd name="adj2" fmla="val 0"/>
            </a:avLst>
          </a:prstGeom>
        </p:spPr>
        <p:style>
          <a:lnRef idx="2">
            <a:schemeClr val="accent1"/>
          </a:lnRef>
          <a:fillRef idx="1">
            <a:schemeClr val="lt1"/>
          </a:fillRef>
          <a:effectRef idx="0">
            <a:schemeClr val="accent1"/>
          </a:effectRef>
          <a:fontRef idx="minor">
            <a:schemeClr val="dk1"/>
          </a:fontRef>
        </p:style>
        <p:txBody>
          <a:bodyPr rtlCol="0" anchor="ctr">
            <a:normAutofit fontScale="55000" lnSpcReduction="20000"/>
          </a:bodyPr>
          <a:lstStyle/>
          <a:p>
            <a:pPr algn="ctr">
              <a:lnSpc>
                <a:spcPct val="120000"/>
              </a:lnSpc>
            </a:pPr>
            <a:r>
              <a:rPr lang="fr-FR" sz="2200" dirty="0"/>
              <a:t>Diversité des moyens de paiements :</a:t>
            </a:r>
          </a:p>
          <a:p>
            <a:pPr algn="ctr">
              <a:lnSpc>
                <a:spcPct val="120000"/>
              </a:lnSpc>
            </a:pPr>
            <a:r>
              <a:rPr lang="fr-FR" sz="2200" b="1" dirty="0"/>
              <a:t>Pluralité des </a:t>
            </a:r>
            <a:r>
              <a:rPr lang="fr-FR" sz="2200" b="1" dirty="0">
                <a:solidFill>
                  <a:srgbClr val="C00000"/>
                </a:solidFill>
              </a:rPr>
              <a:t>communautés de paiements</a:t>
            </a:r>
          </a:p>
        </p:txBody>
      </p:sp>
    </p:spTree>
    <p:extLst>
      <p:ext uri="{BB962C8B-B14F-4D97-AF65-F5344CB8AC3E}">
        <p14:creationId xmlns:p14="http://schemas.microsoft.com/office/powerpoint/2010/main" val="255109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ssolv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Thème1" id="{AD740A5E-C07A-CF42-9F50-C7FE29B5F178}" vid="{F6ED1014-060D-3C44-B3EE-E7EB5C2F40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{C6ED0C49-341B-2C47-86CA-A2299CFEFD74}tf10001076</Template>
  <TotalTime>38811</TotalTime>
  <Words>2802</Words>
  <Application>Microsoft Macintosh PowerPoint</Application>
  <PresentationFormat>Grand écran</PresentationFormat>
  <Paragraphs>419</Paragraphs>
  <Slides>33</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Century Gothic</vt:lpstr>
      <vt:lpstr>Wingdings</vt:lpstr>
      <vt:lpstr>Wingdings 3</vt:lpstr>
      <vt:lpstr>Thème1</vt:lpstr>
      <vt:lpstr>Présentation PowerPoint</vt:lpstr>
      <vt:lpstr>La monnaie dans nos sociétés : quelle place, quels enjeux ?</vt:lpstr>
      <vt:lpstr>La monnaie dans nos sociétés : quelle place, quels enjeux ?</vt:lpstr>
      <vt:lpstr>La monnaie dans nos sociétés : quelle place, quels enjeux ?</vt:lpstr>
      <vt:lpstr>La monnaie dans nos sociétés : quelle place, quels enjeux ?</vt:lpstr>
      <vt:lpstr>La monnaie dans nos sociétés : quelle place, quels enjeux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1. La monnaie : une institution qui permet les relations marchandes et qui fonde la société </vt:lpstr>
      <vt:lpstr>La monnaie dans nos sociétés : quelle place, quels enjeux ?</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2. La monnaie : une relation de créance et de dette essentielle au lien social</vt:lpstr>
      <vt:lpstr>Une proposition de définition de la monnaie</vt:lpstr>
      <vt:lpstr>En guise de conclusion : la monnaie et les moyens de paiements alternatifs</vt:lpstr>
      <vt:lpstr>En guise de conclusion : la monnaie et les moyens de paiements alternatifs</vt:lpstr>
      <vt:lpstr>Un livre pour poursuivre la réflexion</vt:lpstr>
      <vt:lpstr>Merci de votre attention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III - La mondialisation économique Partie 1 – La mondialisation commerciale et productive</dc:title>
  <dc:creator>Christophe Rodrigues</dc:creator>
  <cp:lastModifiedBy>Christophe Rodrigues</cp:lastModifiedBy>
  <cp:revision>2014</cp:revision>
  <cp:lastPrinted>2019-04-25T12:51:47Z</cp:lastPrinted>
  <dcterms:created xsi:type="dcterms:W3CDTF">2018-05-09T18:50:11Z</dcterms:created>
  <dcterms:modified xsi:type="dcterms:W3CDTF">2019-05-03T20:29:27Z</dcterms:modified>
</cp:coreProperties>
</file>