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6" r:id="rId21"/>
    <p:sldId id="278" r:id="rId22"/>
    <p:sldId id="280" r:id="rId23"/>
    <p:sldId id="281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0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21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73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42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7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82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8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5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0A8E-7AC0-46A4-9E42-9068F550960D}" type="datetimeFigureOut">
              <a:rPr lang="fr-FR" smtClean="0"/>
              <a:t>26/07/2016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EA51-4E43-47E0-A17B-DC5120A270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0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" y="172600"/>
            <a:ext cx="10734057" cy="478153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83691" y="4980589"/>
            <a:ext cx="424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i="1" dirty="0" smtClean="0"/>
          </a:p>
          <a:p>
            <a:r>
              <a:rPr lang="fr-FR" b="1" i="1" dirty="0" smtClean="0"/>
              <a:t>François </a:t>
            </a:r>
            <a:r>
              <a:rPr lang="fr-FR" b="1" i="1" dirty="0" err="1" smtClean="0"/>
              <a:t>Kleczewski</a:t>
            </a:r>
            <a:r>
              <a:rPr lang="fr-FR" b="1" i="1" dirty="0" smtClean="0"/>
              <a:t>   Professeur des écoles</a:t>
            </a:r>
            <a:endParaRPr lang="fr-FR" b="1" i="1" dirty="0"/>
          </a:p>
        </p:txBody>
      </p:sp>
      <p:sp>
        <p:nvSpPr>
          <p:cNvPr id="5" name="Rectangle 4"/>
          <p:cNvSpPr/>
          <p:nvPr/>
        </p:nvSpPr>
        <p:spPr>
          <a:xfrm>
            <a:off x="5317294" y="5790499"/>
            <a:ext cx="6714698" cy="5996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tx1"/>
                </a:solidFill>
              </a:rPr>
              <a:t>http</a:t>
            </a:r>
            <a:r>
              <a:rPr lang="fr-FR" sz="2000" b="1" i="1" dirty="0">
                <a:solidFill>
                  <a:schemeClr val="tx1"/>
                </a:solidFill>
              </a:rPr>
              <a:t>://lewebpedagogique.com/conjugaisonhorizontalece1/</a:t>
            </a:r>
          </a:p>
          <a:p>
            <a:pPr algn="ctr"/>
            <a:endParaRPr lang="fr-FR" dirty="0"/>
          </a:p>
        </p:txBody>
      </p:sp>
      <p:sp>
        <p:nvSpPr>
          <p:cNvPr id="4" name="AutoShape 2" descr="Résultat de recherche d'images pour &quot;3ème forum du printemps de l'éducation&quot;"/>
          <p:cNvSpPr>
            <a:spLocks noChangeAspect="1" noChangeArrowheads="1"/>
          </p:cNvSpPr>
          <p:nvPr/>
        </p:nvSpPr>
        <p:spPr bwMode="auto">
          <a:xfrm>
            <a:off x="1288340" y="15615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" y="5145291"/>
            <a:ext cx="4319611" cy="15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37" y="1401727"/>
            <a:ext cx="7497174" cy="5622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45" y="801859"/>
            <a:ext cx="7207557" cy="54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1145176"/>
            <a:ext cx="7506267" cy="56297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72847" y="1815152"/>
            <a:ext cx="239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Une règle d’or!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89157" y="2593074"/>
            <a:ext cx="3365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Recopier sans erreur!</a:t>
            </a:r>
          </a:p>
          <a:p>
            <a:endParaRPr lang="fr-FR" sz="28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373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050877"/>
            <a:ext cx="6315421" cy="56569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56211" y="1501254"/>
            <a:ext cx="4287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Bilan </a:t>
            </a:r>
          </a:p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de la recherche!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671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7437" y="109182"/>
            <a:ext cx="1480784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1610899"/>
            <a:ext cx="5141713" cy="46056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37829" y="1214651"/>
            <a:ext cx="4983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Utiliser les modèles 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pour écrire correctement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Geais joues!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7437" y="109182"/>
            <a:ext cx="1480784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95534" y="1228298"/>
            <a:ext cx="402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Et les autres temps?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46643" y="1259075"/>
            <a:ext cx="700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Comment les aborder en début de CE1?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38751" y="2161229"/>
            <a:ext cx="6217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7030A0"/>
                </a:solidFill>
              </a:rPr>
              <a:t>L’appel de la cantine!</a:t>
            </a:r>
            <a:endParaRPr lang="fr-FR" sz="5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415" y="3408762"/>
            <a:ext cx="2513462" cy="696036"/>
          </a:xfrm>
          <a:prstGeom prst="wedgeRectCallout">
            <a:avLst>
              <a:gd name="adj1" fmla="val 67674"/>
              <a:gd name="adj2" fmla="val 82283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Je </a:t>
            </a:r>
            <a:r>
              <a:rPr lang="fr-FR" sz="3200" b="1" dirty="0" err="1" smtClean="0"/>
              <a:t>mang</a:t>
            </a:r>
            <a:endParaRPr lang="fr-FR" sz="32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738280" y="2731540"/>
            <a:ext cx="2442950" cy="706038"/>
          </a:xfrm>
          <a:prstGeom prst="wedgeRoundRectCallout">
            <a:avLst>
              <a:gd name="adj1" fmla="val -57705"/>
              <a:gd name="adj2" fmla="val 103093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Ge mange</a:t>
            </a:r>
            <a:endParaRPr lang="fr-FR" sz="2800" b="1" dirty="0"/>
          </a:p>
        </p:txBody>
      </p:sp>
      <p:sp>
        <p:nvSpPr>
          <p:cNvPr id="14" name="Bulle ronde 13"/>
          <p:cNvSpPr/>
          <p:nvPr/>
        </p:nvSpPr>
        <p:spPr>
          <a:xfrm>
            <a:off x="3887335" y="2954408"/>
            <a:ext cx="2210029" cy="1270900"/>
          </a:xfrm>
          <a:prstGeom prst="wedgeEllipseCallout">
            <a:avLst>
              <a:gd name="adj1" fmla="val 81679"/>
              <a:gd name="adj2" fmla="val 20619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Je mange</a:t>
            </a:r>
            <a:endParaRPr lang="fr-FR" sz="2800" b="1" dirty="0"/>
          </a:p>
        </p:txBody>
      </p:sp>
      <p:sp>
        <p:nvSpPr>
          <p:cNvPr id="15" name="Explosion 2 14"/>
          <p:cNvSpPr/>
          <p:nvPr/>
        </p:nvSpPr>
        <p:spPr>
          <a:xfrm>
            <a:off x="2203656" y="4095157"/>
            <a:ext cx="6096001" cy="2675127"/>
          </a:xfrm>
          <a:prstGeom prst="irregularSeal2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Menteurs!!!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9192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4025" y="341194"/>
            <a:ext cx="842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C000"/>
                </a:solidFill>
              </a:rPr>
              <a:t>Prendre conscience que l’on doit parler au futur!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68490" y="1163399"/>
            <a:ext cx="634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Tout à l’heure, à la cantine, je … </a:t>
            </a:r>
            <a:endParaRPr lang="fr-FR" sz="3600" b="1" dirty="0"/>
          </a:p>
        </p:txBody>
      </p:sp>
      <p:sp>
        <p:nvSpPr>
          <p:cNvPr id="4" name="Bulle ronde 3"/>
          <p:cNvSpPr/>
          <p:nvPr/>
        </p:nvSpPr>
        <p:spPr>
          <a:xfrm>
            <a:off x="614151" y="2339547"/>
            <a:ext cx="4743030" cy="1815152"/>
          </a:xfrm>
          <a:prstGeom prst="wedgeEllipseCallout">
            <a:avLst>
              <a:gd name="adj1" fmla="val 42538"/>
              <a:gd name="adj2" fmla="val 5122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Je vé mangé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85540" y="2047160"/>
            <a:ext cx="504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C’est le temps utilisé à l’oral!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50173" y="2762404"/>
            <a:ext cx="497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Voici le </a:t>
            </a:r>
            <a:r>
              <a:rPr lang="fr-FR" sz="4800" b="1" dirty="0" smtClean="0">
                <a:solidFill>
                  <a:srgbClr val="FFC000"/>
                </a:solidFill>
              </a:rPr>
              <a:t>Futur Proche</a:t>
            </a:r>
            <a:r>
              <a:rPr lang="fr-FR" sz="4800" b="1" dirty="0" smtClean="0"/>
              <a:t>!</a:t>
            </a:r>
            <a:endParaRPr lang="fr-FR" sz="4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1070" y="2047160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Première réponse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1070" y="4349720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Deuxième réponse</a:t>
            </a:r>
            <a:endParaRPr lang="fr-FR" b="1" dirty="0"/>
          </a:p>
        </p:txBody>
      </p:sp>
      <p:sp>
        <p:nvSpPr>
          <p:cNvPr id="9" name="Bulle ronde 8"/>
          <p:cNvSpPr/>
          <p:nvPr/>
        </p:nvSpPr>
        <p:spPr>
          <a:xfrm>
            <a:off x="614151" y="4662506"/>
            <a:ext cx="4743030" cy="1815152"/>
          </a:xfrm>
          <a:prstGeom prst="wedgeEllipseCallout">
            <a:avLst>
              <a:gd name="adj1" fmla="val 42538"/>
              <a:gd name="adj2" fmla="val 51222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Je </a:t>
            </a:r>
            <a:r>
              <a:rPr lang="fr-FR" sz="4800" b="1" dirty="0" err="1" smtClean="0">
                <a:solidFill>
                  <a:schemeClr val="tx1"/>
                </a:solidFill>
              </a:rPr>
              <a:t>mangeré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6616" y="5008637"/>
            <a:ext cx="4944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Voici le </a:t>
            </a:r>
            <a:r>
              <a:rPr lang="fr-FR" sz="4800" b="1" dirty="0">
                <a:solidFill>
                  <a:srgbClr val="FFFF00"/>
                </a:solidFill>
              </a:rPr>
              <a:t>Futur </a:t>
            </a:r>
            <a:r>
              <a:rPr lang="fr-FR" sz="4800" b="1" dirty="0" smtClean="0">
                <a:solidFill>
                  <a:srgbClr val="FFFF00"/>
                </a:solidFill>
              </a:rPr>
              <a:t>Simple</a:t>
            </a:r>
            <a:r>
              <a:rPr lang="fr-FR" sz="4800" b="1" dirty="0" smtClean="0"/>
              <a:t>!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2836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472" y="1066800"/>
            <a:ext cx="8667750" cy="5791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10" y="1347094"/>
            <a:ext cx="6154844" cy="52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35" y="-395784"/>
            <a:ext cx="6123297" cy="77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" y="1146410"/>
            <a:ext cx="2856930" cy="21426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0" y="1146410"/>
            <a:ext cx="2856930" cy="21426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88" y="1146410"/>
            <a:ext cx="2856930" cy="21426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242" y="3699817"/>
            <a:ext cx="4071582" cy="30536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54" y="3699817"/>
            <a:ext cx="4071583" cy="305368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51" y="3699818"/>
            <a:ext cx="4071582" cy="30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7437" y="109182"/>
            <a:ext cx="1480784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8" y="1164463"/>
            <a:ext cx="6564573" cy="94939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12507" y="13648"/>
            <a:ext cx="209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du problème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0"/>
            <a:ext cx="9814500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74024" y="340773"/>
            <a:ext cx="307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Récupérer les modèles trouvés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980" y="532008"/>
            <a:ext cx="245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Conjugaison verticale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960148" y="1133438"/>
            <a:ext cx="15781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Présent</a:t>
            </a:r>
          </a:p>
          <a:p>
            <a:r>
              <a:rPr lang="fr-FR" dirty="0" smtClean="0"/>
              <a:t>je chante</a:t>
            </a:r>
          </a:p>
          <a:p>
            <a:r>
              <a:rPr lang="fr-FR" dirty="0"/>
              <a:t>t</a:t>
            </a:r>
            <a:r>
              <a:rPr lang="fr-FR" dirty="0" smtClean="0"/>
              <a:t>u chantes</a:t>
            </a:r>
          </a:p>
          <a:p>
            <a:r>
              <a:rPr lang="fr-FR" dirty="0" smtClean="0"/>
              <a:t>il chante</a:t>
            </a:r>
          </a:p>
          <a:p>
            <a:r>
              <a:rPr lang="fr-FR" dirty="0" smtClean="0"/>
              <a:t>nous chantons</a:t>
            </a:r>
          </a:p>
          <a:p>
            <a:r>
              <a:rPr lang="fr-FR" dirty="0" smtClean="0"/>
              <a:t>vous chantez</a:t>
            </a:r>
          </a:p>
          <a:p>
            <a:r>
              <a:rPr lang="fr-FR" dirty="0" smtClean="0"/>
              <a:t>ils chantent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77280" y="1102812"/>
            <a:ext cx="16332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</a:rPr>
              <a:t>Imparfait</a:t>
            </a:r>
          </a:p>
          <a:p>
            <a:r>
              <a:rPr lang="fr-FR" dirty="0" smtClean="0"/>
              <a:t>je chantais</a:t>
            </a:r>
          </a:p>
          <a:p>
            <a:r>
              <a:rPr lang="fr-FR" dirty="0" smtClean="0"/>
              <a:t>tu chantais</a:t>
            </a:r>
          </a:p>
          <a:p>
            <a:r>
              <a:rPr lang="fr-FR" dirty="0" smtClean="0"/>
              <a:t>il chantait</a:t>
            </a:r>
          </a:p>
          <a:p>
            <a:r>
              <a:rPr lang="fr-FR" dirty="0" smtClean="0"/>
              <a:t>nous chantions</a:t>
            </a:r>
          </a:p>
          <a:p>
            <a:r>
              <a:rPr lang="fr-FR" dirty="0" smtClean="0"/>
              <a:t>vous chantiez</a:t>
            </a:r>
          </a:p>
          <a:p>
            <a:r>
              <a:rPr lang="fr-FR" dirty="0" smtClean="0"/>
              <a:t>ils chantaient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9002" y="1090030"/>
            <a:ext cx="19550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Passé Composé</a:t>
            </a:r>
          </a:p>
          <a:p>
            <a:r>
              <a:rPr lang="fr-FR" dirty="0" smtClean="0"/>
              <a:t>j’    ai  chanté</a:t>
            </a:r>
          </a:p>
          <a:p>
            <a:r>
              <a:rPr lang="fr-FR" dirty="0" smtClean="0"/>
              <a:t>tu  as  chanté</a:t>
            </a:r>
          </a:p>
          <a:p>
            <a:r>
              <a:rPr lang="fr-FR" dirty="0" smtClean="0"/>
              <a:t>Il    a   chanté</a:t>
            </a:r>
          </a:p>
          <a:p>
            <a:r>
              <a:rPr lang="fr-FR" dirty="0" smtClean="0"/>
              <a:t>nous avons chanté</a:t>
            </a:r>
          </a:p>
          <a:p>
            <a:r>
              <a:rPr lang="fr-FR" dirty="0" smtClean="0"/>
              <a:t>vous  avez chanté</a:t>
            </a:r>
          </a:p>
          <a:p>
            <a:r>
              <a:rPr lang="fr-FR" dirty="0" smtClean="0"/>
              <a:t>ils ont chanté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87872" y="1133438"/>
            <a:ext cx="1742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Futur simple</a:t>
            </a:r>
          </a:p>
          <a:p>
            <a:r>
              <a:rPr lang="fr-FR" dirty="0" smtClean="0"/>
              <a:t>je chanterai</a:t>
            </a:r>
          </a:p>
          <a:p>
            <a:r>
              <a:rPr lang="fr-FR" dirty="0" smtClean="0"/>
              <a:t>tu chanteras</a:t>
            </a:r>
          </a:p>
          <a:p>
            <a:r>
              <a:rPr lang="fr-FR" dirty="0" smtClean="0"/>
              <a:t>il chantera</a:t>
            </a:r>
          </a:p>
          <a:p>
            <a:r>
              <a:rPr lang="fr-FR" dirty="0" smtClean="0"/>
              <a:t>nous chanterons</a:t>
            </a:r>
          </a:p>
          <a:p>
            <a:r>
              <a:rPr lang="fr-FR" dirty="0" smtClean="0"/>
              <a:t>vous chanterez</a:t>
            </a:r>
          </a:p>
          <a:p>
            <a:r>
              <a:rPr lang="fr-FR" dirty="0" smtClean="0"/>
              <a:t>ils chanteront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7980" y="78939"/>
            <a:ext cx="92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Vous adorez le verbe chanter!      Conjuguons ce verbe!      Cela vous rappelle de bons souvenirs!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65474" y="3478849"/>
            <a:ext cx="274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Conjugaison horizontale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7840" y="3953549"/>
            <a:ext cx="81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Passé composé</a:t>
            </a:r>
            <a:r>
              <a:rPr lang="fr-FR" dirty="0" smtClean="0"/>
              <a:t>                  </a:t>
            </a:r>
            <a:r>
              <a:rPr lang="fr-FR" b="1" dirty="0" smtClean="0">
                <a:solidFill>
                  <a:srgbClr val="FF66CC"/>
                </a:solidFill>
              </a:rPr>
              <a:t>Imparfait</a:t>
            </a:r>
            <a:r>
              <a:rPr lang="fr-FR" dirty="0" smtClean="0"/>
              <a:t>                      </a:t>
            </a:r>
            <a:r>
              <a:rPr lang="fr-FR" b="1" dirty="0" smtClean="0">
                <a:solidFill>
                  <a:srgbClr val="92D050"/>
                </a:solidFill>
              </a:rPr>
              <a:t>Présent</a:t>
            </a:r>
            <a:r>
              <a:rPr lang="fr-FR" dirty="0" smtClean="0"/>
              <a:t>                            </a:t>
            </a:r>
            <a:r>
              <a:rPr lang="fr-FR" b="1" dirty="0" smtClean="0">
                <a:solidFill>
                  <a:srgbClr val="FFFF00"/>
                </a:solidFill>
              </a:rPr>
              <a:t>Futur simple</a:t>
            </a:r>
          </a:p>
          <a:p>
            <a:r>
              <a:rPr lang="fr-FR" dirty="0" smtClean="0"/>
              <a:t>j’   ai  chanté                       je chantais                    je chante                          je chanterai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7840" y="4520582"/>
            <a:ext cx="805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 as  chanté                      tu chantais                    tu chantes                        tu chanteras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3838" y="4820835"/>
            <a:ext cx="79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    a  chanté                       il  chantait                    il chante                            il chantera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4015" y="5127229"/>
            <a:ext cx="844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r>
              <a:rPr lang="fr-FR" dirty="0" smtClean="0"/>
              <a:t>ous avons chanté           nous chantions             nous chantons                 nous chanterons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4015" y="5407608"/>
            <a:ext cx="827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vous avez chanté              vous chantiez                vous chantez                    vous chanterez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81871" y="5699348"/>
            <a:ext cx="818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Ils ont chanté                    ils chantaient                 ils chantent                      ils chanteront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24442" y="6162272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Bilan: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97547" y="6223828"/>
            <a:ext cx="4656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Au final, ça ne change rien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009719" y="6223828"/>
            <a:ext cx="36987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mais ça change tout!</a:t>
            </a: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578510" y="6100717"/>
            <a:ext cx="2367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Pourquoi?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97437" y="109182"/>
            <a:ext cx="1480784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12507" y="13648"/>
            <a:ext cx="209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du problème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74024" y="340773"/>
            <a:ext cx="307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Récupérer les modèles trouvés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64103"/>
            <a:ext cx="6059606" cy="61463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274256" y="710105"/>
            <a:ext cx="389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Résoudre le problème avec les modèles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77971" y="1064103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Structuration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12" y="1584606"/>
            <a:ext cx="5484394" cy="57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4590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55811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61641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78822" y="109182"/>
            <a:ext cx="1480784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130118" y="109182"/>
            <a:ext cx="1480784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Fiches </a:t>
            </a:r>
            <a:r>
              <a:rPr lang="fr-FR" b="1" dirty="0" smtClean="0"/>
              <a:t>outils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" y="970726"/>
            <a:ext cx="11062278" cy="73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4590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558116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61641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78822" y="109182"/>
            <a:ext cx="1480784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Résolution du problème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130118" y="109182"/>
            <a:ext cx="1480784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/>
              <a:t>Fiches </a:t>
            </a:r>
            <a:r>
              <a:rPr lang="fr-FR" b="1" dirty="0" smtClean="0"/>
              <a:t>outils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037669"/>
            <a:ext cx="8555240" cy="5765739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 rot="1356294">
            <a:off x="8762838" y="3956361"/>
            <a:ext cx="3372840" cy="967167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2ème argument en faveur de la conjugaison horizontale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93622" y="1378858"/>
            <a:ext cx="3711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On travaille les 5 temps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 tout le long de l’année!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421" y="29602"/>
            <a:ext cx="11367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Les modèles avec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ils, les chats,  elles, les poules.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7421" y="830466"/>
            <a:ext cx="8910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Passé composé</a:t>
            </a:r>
            <a:r>
              <a:rPr lang="fr-FR" sz="2400" dirty="0" smtClean="0"/>
              <a:t>          </a:t>
            </a:r>
            <a:r>
              <a:rPr lang="fr-FR" sz="2400" b="1" dirty="0" smtClean="0">
                <a:solidFill>
                  <a:srgbClr val="FF66CC"/>
                </a:solidFill>
              </a:rPr>
              <a:t>Imparfait        </a:t>
            </a:r>
            <a:r>
              <a:rPr lang="fr-FR" sz="2400" dirty="0" smtClean="0"/>
              <a:t>         </a:t>
            </a:r>
            <a:r>
              <a:rPr lang="fr-FR" sz="2400" b="1" dirty="0" smtClean="0">
                <a:solidFill>
                  <a:srgbClr val="00B050"/>
                </a:solidFill>
              </a:rPr>
              <a:t>Présent</a:t>
            </a:r>
            <a:r>
              <a:rPr lang="fr-FR" sz="2400" dirty="0" smtClean="0"/>
              <a:t>                 </a:t>
            </a:r>
            <a:r>
              <a:rPr lang="fr-FR" sz="2400" b="1" dirty="0" smtClean="0">
                <a:solidFill>
                  <a:srgbClr val="FFFF00"/>
                </a:solidFill>
              </a:rPr>
              <a:t>Futur simple</a:t>
            </a:r>
          </a:p>
          <a:p>
            <a:r>
              <a:rPr lang="fr-FR" sz="2400" b="1" dirty="0" smtClean="0"/>
              <a:t>Ils ont chanté             ils chantaient         ils chantent         ils chanteront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488384" y="818593"/>
            <a:ext cx="215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Futur Proche</a:t>
            </a:r>
          </a:p>
          <a:p>
            <a:r>
              <a:rPr lang="fr-FR" sz="2400" b="1" dirty="0" smtClean="0"/>
              <a:t>ils vont chanter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7517" y="1942269"/>
            <a:ext cx="31461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i</a:t>
            </a:r>
            <a:r>
              <a:rPr lang="fr-FR" sz="3600" b="1" dirty="0" smtClean="0"/>
              <a:t>ls ont chanté</a:t>
            </a:r>
          </a:p>
          <a:p>
            <a:r>
              <a:rPr lang="fr-FR" sz="3600" b="1" dirty="0" smtClean="0"/>
              <a:t>ils chantaient</a:t>
            </a:r>
          </a:p>
          <a:p>
            <a:r>
              <a:rPr lang="fr-FR" sz="3600" b="1" dirty="0" smtClean="0"/>
              <a:t>ils chantent</a:t>
            </a:r>
          </a:p>
          <a:p>
            <a:r>
              <a:rPr lang="fr-FR" sz="3600" b="1" dirty="0" smtClean="0"/>
              <a:t>ils chanteront</a:t>
            </a:r>
          </a:p>
          <a:p>
            <a:r>
              <a:rPr lang="fr-FR" sz="3600" b="1" dirty="0" smtClean="0"/>
              <a:t>ils vont chanter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61381" y="1983181"/>
            <a:ext cx="481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ils                 o</a:t>
            </a:r>
            <a:r>
              <a:rPr lang="fr-FR" sz="3600" b="1" dirty="0" smtClean="0">
                <a:solidFill>
                  <a:srgbClr val="FF0000"/>
                </a:solidFill>
              </a:rPr>
              <a:t>nt</a:t>
            </a:r>
            <a:r>
              <a:rPr lang="fr-FR" sz="3600" b="1" dirty="0" smtClean="0"/>
              <a:t> chanté</a:t>
            </a:r>
          </a:p>
          <a:p>
            <a:r>
              <a:rPr lang="fr-FR" sz="3600" b="1" dirty="0" smtClean="0"/>
              <a:t>ils    chantaie</a:t>
            </a:r>
            <a:r>
              <a:rPr lang="fr-FR" sz="3600" b="1" dirty="0" smtClean="0">
                <a:solidFill>
                  <a:srgbClr val="FF66CC"/>
                </a:solidFill>
              </a:rPr>
              <a:t>nt</a:t>
            </a:r>
          </a:p>
          <a:p>
            <a:r>
              <a:rPr lang="fr-FR" sz="3600" b="1" dirty="0" smtClean="0"/>
              <a:t>ils       chante</a:t>
            </a:r>
            <a:r>
              <a:rPr lang="fr-FR" sz="3600" b="1" dirty="0" smtClean="0">
                <a:solidFill>
                  <a:srgbClr val="00B050"/>
                </a:solidFill>
              </a:rPr>
              <a:t>nt</a:t>
            </a:r>
          </a:p>
          <a:p>
            <a:r>
              <a:rPr lang="fr-FR" sz="3600" b="1" dirty="0" smtClean="0"/>
              <a:t>ils   chantero</a:t>
            </a:r>
            <a:r>
              <a:rPr lang="fr-FR" sz="3600" b="1" dirty="0" smtClean="0">
                <a:solidFill>
                  <a:srgbClr val="FFFF00"/>
                </a:solidFill>
              </a:rPr>
              <a:t>nt</a:t>
            </a:r>
          </a:p>
          <a:p>
            <a:r>
              <a:rPr lang="fr-FR" sz="3600" b="1" dirty="0" smtClean="0"/>
              <a:t>ils               vo</a:t>
            </a:r>
            <a:r>
              <a:rPr lang="fr-FR" sz="3600" b="1" dirty="0" smtClean="0">
                <a:solidFill>
                  <a:srgbClr val="FFC000"/>
                </a:solidFill>
              </a:rPr>
              <a:t>nt</a:t>
            </a:r>
            <a:r>
              <a:rPr lang="fr-FR" sz="3600" b="1" dirty="0" smtClean="0"/>
              <a:t> chanter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017005" y="5138182"/>
            <a:ext cx="779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Quand il y en a plusieurs , il y a –nt au verbe.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75532" y="5843586"/>
            <a:ext cx="9927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Découvrir une régularité sur les 5 temps!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421" y="29602"/>
            <a:ext cx="564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Les modèles avec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nous.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" y="849512"/>
            <a:ext cx="925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Passé composé</a:t>
            </a:r>
            <a:r>
              <a:rPr lang="fr-FR" sz="2400" dirty="0" smtClean="0"/>
              <a:t>           </a:t>
            </a:r>
            <a:r>
              <a:rPr lang="fr-FR" sz="2400" b="1" dirty="0" smtClean="0">
                <a:solidFill>
                  <a:srgbClr val="FF66CC"/>
                </a:solidFill>
              </a:rPr>
              <a:t>Imparfait        </a:t>
            </a:r>
            <a:r>
              <a:rPr lang="fr-FR" sz="2400" dirty="0" smtClean="0"/>
              <a:t>       </a:t>
            </a:r>
            <a:r>
              <a:rPr lang="fr-FR" sz="2400" b="1" dirty="0" smtClean="0">
                <a:solidFill>
                  <a:srgbClr val="00B050"/>
                </a:solidFill>
              </a:rPr>
              <a:t>Présent</a:t>
            </a:r>
            <a:r>
              <a:rPr lang="fr-FR" sz="2400" dirty="0" smtClean="0"/>
              <a:t>               </a:t>
            </a:r>
            <a:r>
              <a:rPr lang="fr-FR" sz="2400" b="1" dirty="0" smtClean="0">
                <a:solidFill>
                  <a:srgbClr val="FFFF00"/>
                </a:solidFill>
              </a:rPr>
              <a:t>Futur simple</a:t>
            </a:r>
          </a:p>
          <a:p>
            <a:r>
              <a:rPr lang="fr-FR" sz="2400" b="1" dirty="0"/>
              <a:t>n</a:t>
            </a:r>
            <a:r>
              <a:rPr lang="fr-FR" sz="2400" b="1" dirty="0" smtClean="0"/>
              <a:t>ous avons chanté    nous chantions    nous chantons    nous chanterons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341991" y="833811"/>
            <a:ext cx="2710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Futur Proche</a:t>
            </a:r>
          </a:p>
          <a:p>
            <a:r>
              <a:rPr lang="fr-FR" sz="2400" b="1" dirty="0" smtClean="0"/>
              <a:t>nous allons chanter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7517" y="1942269"/>
            <a:ext cx="39241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n</a:t>
            </a:r>
            <a:r>
              <a:rPr lang="fr-FR" sz="3600" b="1" dirty="0" smtClean="0"/>
              <a:t>ous avons chanté</a:t>
            </a:r>
          </a:p>
          <a:p>
            <a:r>
              <a:rPr lang="fr-FR" sz="3600" b="1" dirty="0" smtClean="0"/>
              <a:t>nous chantions</a:t>
            </a:r>
          </a:p>
          <a:p>
            <a:r>
              <a:rPr lang="fr-FR" sz="3600" b="1" dirty="0" smtClean="0"/>
              <a:t>nous chantons</a:t>
            </a:r>
          </a:p>
          <a:p>
            <a:r>
              <a:rPr lang="fr-FR" sz="3600" b="1" dirty="0" smtClean="0"/>
              <a:t>nous chanterons</a:t>
            </a:r>
          </a:p>
          <a:p>
            <a:r>
              <a:rPr lang="fr-FR" sz="3600" b="1" dirty="0" smtClean="0"/>
              <a:t>nous allons chanter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77431" y="1983181"/>
            <a:ext cx="5709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nous             av</a:t>
            </a:r>
            <a:r>
              <a:rPr lang="fr-FR" sz="3600" b="1" dirty="0" smtClean="0">
                <a:solidFill>
                  <a:srgbClr val="FF0000"/>
                </a:solidFill>
              </a:rPr>
              <a:t>ons</a:t>
            </a:r>
            <a:r>
              <a:rPr lang="fr-FR" sz="3600" b="1" dirty="0" smtClean="0"/>
              <a:t>      chanté</a:t>
            </a:r>
          </a:p>
          <a:p>
            <a:r>
              <a:rPr lang="fr-FR" sz="3600" b="1" dirty="0" smtClean="0"/>
              <a:t>nous      chanti</a:t>
            </a:r>
            <a:r>
              <a:rPr lang="fr-FR" sz="3600" b="1" dirty="0" smtClean="0">
                <a:solidFill>
                  <a:srgbClr val="FF66CC"/>
                </a:solidFill>
              </a:rPr>
              <a:t>ons</a:t>
            </a:r>
          </a:p>
          <a:p>
            <a:r>
              <a:rPr lang="fr-FR" sz="3600" b="1" dirty="0" smtClean="0"/>
              <a:t>nous       chant</a:t>
            </a:r>
            <a:r>
              <a:rPr lang="fr-FR" sz="3600" b="1" dirty="0" smtClean="0">
                <a:solidFill>
                  <a:srgbClr val="00B050"/>
                </a:solidFill>
              </a:rPr>
              <a:t>ons</a:t>
            </a:r>
          </a:p>
          <a:p>
            <a:r>
              <a:rPr lang="fr-FR" sz="3600" b="1" dirty="0" smtClean="0"/>
              <a:t>nous    chanter</a:t>
            </a:r>
            <a:r>
              <a:rPr lang="fr-FR" sz="3600" b="1" dirty="0" smtClean="0">
                <a:solidFill>
                  <a:srgbClr val="FFFF00"/>
                </a:solidFill>
              </a:rPr>
              <a:t>ons</a:t>
            </a:r>
          </a:p>
          <a:p>
            <a:r>
              <a:rPr lang="fr-FR" sz="3600" b="1" dirty="0" smtClean="0"/>
              <a:t>nous              all</a:t>
            </a:r>
            <a:r>
              <a:rPr lang="fr-FR" sz="3600" b="1" dirty="0" smtClean="0">
                <a:solidFill>
                  <a:srgbClr val="FFC000"/>
                </a:solidFill>
              </a:rPr>
              <a:t>ons</a:t>
            </a:r>
            <a:r>
              <a:rPr lang="fr-FR" sz="3600" b="1" dirty="0" smtClean="0"/>
              <a:t>    chanter</a:t>
            </a: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539872" y="4803297"/>
            <a:ext cx="8757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Avec nous, il y a toujours –</a:t>
            </a:r>
            <a:r>
              <a:rPr lang="fr-FR" sz="3200" b="1" dirty="0" err="1" smtClean="0">
                <a:solidFill>
                  <a:srgbClr val="7030A0"/>
                </a:solidFill>
              </a:rPr>
              <a:t>ons</a:t>
            </a:r>
            <a:r>
              <a:rPr lang="fr-FR" sz="3200" b="1" dirty="0" smtClean="0">
                <a:solidFill>
                  <a:srgbClr val="7030A0"/>
                </a:solidFill>
              </a:rPr>
              <a:t>  sauf nous sommes.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20483" y="6040200"/>
            <a:ext cx="9849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Découvrir des régularités sur les 5 temps!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56" y="125213"/>
            <a:ext cx="703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Autres régularités pour les 5 temps!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0527" y="784032"/>
            <a:ext cx="5709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tu                  a</a:t>
            </a:r>
            <a:r>
              <a:rPr lang="fr-FR" sz="3600" b="1" dirty="0" smtClean="0">
                <a:solidFill>
                  <a:srgbClr val="FF0000"/>
                </a:solidFill>
              </a:rPr>
              <a:t>s</a:t>
            </a:r>
            <a:r>
              <a:rPr lang="fr-FR" sz="3600" b="1" dirty="0" smtClean="0"/>
              <a:t>        chanté</a:t>
            </a:r>
          </a:p>
          <a:p>
            <a:r>
              <a:rPr lang="fr-FR" sz="3600" b="1" dirty="0" smtClean="0"/>
              <a:t>tu      chantai</a:t>
            </a:r>
            <a:r>
              <a:rPr lang="fr-FR" sz="3600" b="1" dirty="0" smtClean="0">
                <a:solidFill>
                  <a:srgbClr val="FF66CC"/>
                </a:solidFill>
              </a:rPr>
              <a:t>s</a:t>
            </a:r>
          </a:p>
          <a:p>
            <a:r>
              <a:rPr lang="fr-FR" sz="3600" b="1" dirty="0" smtClean="0"/>
              <a:t>tu       chante</a:t>
            </a:r>
            <a:r>
              <a:rPr lang="fr-FR" sz="3600" b="1" dirty="0" smtClean="0">
                <a:solidFill>
                  <a:srgbClr val="00B050"/>
                </a:solidFill>
              </a:rPr>
              <a:t>s</a:t>
            </a:r>
          </a:p>
          <a:p>
            <a:r>
              <a:rPr lang="fr-FR" sz="3600" b="1" dirty="0" smtClean="0"/>
              <a:t>tu    chantera</a:t>
            </a:r>
            <a:r>
              <a:rPr lang="fr-FR" sz="3600" b="1" dirty="0" smtClean="0">
                <a:solidFill>
                  <a:srgbClr val="FFFF00"/>
                </a:solidFill>
              </a:rPr>
              <a:t>s</a:t>
            </a:r>
          </a:p>
          <a:p>
            <a:r>
              <a:rPr lang="fr-FR" sz="3600" b="1" dirty="0" smtClean="0"/>
              <a:t>tu                va</a:t>
            </a:r>
            <a:r>
              <a:rPr lang="fr-FR" sz="3600" b="1" dirty="0" smtClean="0">
                <a:solidFill>
                  <a:srgbClr val="FFC000"/>
                </a:solidFill>
              </a:rPr>
              <a:t>s</a:t>
            </a:r>
            <a:r>
              <a:rPr lang="fr-FR" sz="3600" b="1" dirty="0" smtClean="0"/>
              <a:t>      chanter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235294" y="771544"/>
            <a:ext cx="5709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vous             av</a:t>
            </a:r>
            <a:r>
              <a:rPr lang="fr-FR" sz="3600" b="1" dirty="0" smtClean="0">
                <a:solidFill>
                  <a:srgbClr val="FF0000"/>
                </a:solidFill>
              </a:rPr>
              <a:t>ez</a:t>
            </a:r>
            <a:r>
              <a:rPr lang="fr-FR" sz="3600" b="1" dirty="0" smtClean="0"/>
              <a:t>      chanté</a:t>
            </a:r>
          </a:p>
          <a:p>
            <a:r>
              <a:rPr lang="fr-FR" sz="3600" b="1" dirty="0" smtClean="0"/>
              <a:t>vous      chanti</a:t>
            </a:r>
            <a:r>
              <a:rPr lang="fr-FR" sz="3600" b="1" dirty="0" smtClean="0">
                <a:solidFill>
                  <a:srgbClr val="FF66CC"/>
                </a:solidFill>
              </a:rPr>
              <a:t>ez</a:t>
            </a:r>
          </a:p>
          <a:p>
            <a:r>
              <a:rPr lang="fr-FR" sz="3600" b="1" dirty="0" smtClean="0"/>
              <a:t>vous       chant</a:t>
            </a:r>
            <a:r>
              <a:rPr lang="fr-FR" sz="3600" b="1" dirty="0" smtClean="0">
                <a:solidFill>
                  <a:srgbClr val="00B050"/>
                </a:solidFill>
              </a:rPr>
              <a:t>ez</a:t>
            </a:r>
          </a:p>
          <a:p>
            <a:r>
              <a:rPr lang="fr-FR" sz="3600" b="1" dirty="0" smtClean="0"/>
              <a:t>vous    chanter</a:t>
            </a:r>
            <a:r>
              <a:rPr lang="fr-FR" sz="3600" b="1" dirty="0" smtClean="0">
                <a:solidFill>
                  <a:srgbClr val="FFFF00"/>
                </a:solidFill>
              </a:rPr>
              <a:t>ez</a:t>
            </a:r>
          </a:p>
          <a:p>
            <a:r>
              <a:rPr lang="fr-FR" sz="3600" b="1" dirty="0" smtClean="0"/>
              <a:t>vous              all</a:t>
            </a:r>
            <a:r>
              <a:rPr lang="fr-FR" sz="3600" b="1" dirty="0" smtClean="0">
                <a:solidFill>
                  <a:srgbClr val="FFC000"/>
                </a:solidFill>
              </a:rPr>
              <a:t>ez</a:t>
            </a:r>
            <a:r>
              <a:rPr lang="fr-FR" sz="3600" b="1" dirty="0" smtClean="0"/>
              <a:t>    chanter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41156" y="3869194"/>
            <a:ext cx="426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Nouveaux programmes: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1944" y="4453969"/>
            <a:ext cx="1143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Mémorisation des marques régulières liées aux personnes.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 rot="21071119">
            <a:off x="578933" y="5436819"/>
            <a:ext cx="3372840" cy="967167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3ème argument en faveur de la conjugaison horizontale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44555" y="-278374"/>
            <a:ext cx="1066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</a:rPr>
              <a:t>Conjugaison  horizontale</a:t>
            </a:r>
            <a:endParaRPr lang="fr-FR" sz="8000" b="1" dirty="0">
              <a:solidFill>
                <a:srgbClr val="FF0000"/>
              </a:solidFill>
            </a:endParaRPr>
          </a:p>
        </p:txBody>
      </p:sp>
      <p:sp>
        <p:nvSpPr>
          <p:cNvPr id="11" name="Organigramme : Alternative 10"/>
          <p:cNvSpPr/>
          <p:nvPr/>
        </p:nvSpPr>
        <p:spPr>
          <a:xfrm>
            <a:off x="1000696" y="980592"/>
            <a:ext cx="9546411" cy="88851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Démarche de résolution de problèmes</a:t>
            </a:r>
          </a:p>
          <a:p>
            <a:pPr algn="ctr"/>
            <a:endParaRPr lang="fr-FR" sz="2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588678" y="3029799"/>
            <a:ext cx="4370433" cy="9289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70C0"/>
                </a:solidFill>
              </a:rPr>
              <a:t>Personnalisation</a:t>
            </a:r>
          </a:p>
          <a:p>
            <a:pPr algn="ctr"/>
            <a:endParaRPr lang="fr-FR" dirty="0"/>
          </a:p>
        </p:txBody>
      </p:sp>
      <p:sp>
        <p:nvSpPr>
          <p:cNvPr id="13" name="Organigramme : Alternative 12"/>
          <p:cNvSpPr/>
          <p:nvPr/>
        </p:nvSpPr>
        <p:spPr>
          <a:xfrm>
            <a:off x="2328387" y="1999668"/>
            <a:ext cx="6891017" cy="89956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Sens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des apprentissages</a:t>
            </a:r>
          </a:p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328387" y="4089276"/>
            <a:ext cx="6891017" cy="8081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/>
                </a:solidFill>
              </a:rPr>
              <a:t>Motivation  </a:t>
            </a:r>
            <a:r>
              <a:rPr lang="fr-FR" sz="4400" b="1" dirty="0">
                <a:solidFill>
                  <a:schemeClr val="bg1"/>
                </a:solidFill>
              </a:rPr>
              <a:t>des élèves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229443" y="5950103"/>
            <a:ext cx="11292115" cy="75279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70C0"/>
                </a:solidFill>
              </a:rPr>
              <a:t>Découvrir des </a:t>
            </a:r>
            <a:r>
              <a:rPr lang="fr-FR" sz="4400" b="1" dirty="0" smtClean="0">
                <a:solidFill>
                  <a:srgbClr val="0070C0"/>
                </a:solidFill>
              </a:rPr>
              <a:t>régularités, </a:t>
            </a:r>
            <a:r>
              <a:rPr lang="fr-FR" sz="4400" b="1" dirty="0">
                <a:solidFill>
                  <a:srgbClr val="0070C0"/>
                </a:solidFill>
              </a:rPr>
              <a:t>des règles simples</a:t>
            </a:r>
          </a:p>
          <a:p>
            <a:pPr algn="ctr"/>
            <a:endParaRPr lang="fr-FR" dirty="0"/>
          </a:p>
        </p:txBody>
      </p:sp>
      <p:sp>
        <p:nvSpPr>
          <p:cNvPr id="16" name="Organigramme : Alternative 15"/>
          <p:cNvSpPr/>
          <p:nvPr/>
        </p:nvSpPr>
        <p:spPr>
          <a:xfrm>
            <a:off x="506916" y="5028022"/>
            <a:ext cx="10533956" cy="79151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Travailler les 5 temps tout le long de l’année</a:t>
            </a:r>
            <a:endParaRPr lang="fr-F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2977" y="6128600"/>
            <a:ext cx="1124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La conjugaison horizontale va dans le sens de l’écrit!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2321" y="33407"/>
            <a:ext cx="661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Que se passe-t-il quand vous écrivez ?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6875" y="3435391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Un oiseau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0310" y="1277567"/>
            <a:ext cx="406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Vous choisissez un verbe!    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76749" y="1233976"/>
            <a:ext cx="148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>
                <a:uFill>
                  <a:solidFill>
                    <a:srgbClr val="FF0000"/>
                  </a:solidFill>
                </a:uFill>
              </a:rPr>
              <a:t>chanter</a:t>
            </a:r>
            <a:endParaRPr lang="fr-FR" sz="3200" b="1" u="sng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310" y="1844378"/>
            <a:ext cx="692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Vous indiquez si cela se passe  au passé, 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0310" y="668970"/>
            <a:ext cx="58627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Vous choisissez tout d’abord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sujet</a:t>
            </a:r>
            <a:r>
              <a:rPr lang="fr-FR" sz="2800" b="1" dirty="0" smtClean="0"/>
              <a:t>!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70405" y="2475455"/>
            <a:ext cx="1961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a chanté</a:t>
            </a:r>
          </a:p>
          <a:p>
            <a:r>
              <a:rPr lang="fr-FR" sz="4000" dirty="0" smtClean="0"/>
              <a:t>chantait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30699" y="1844378"/>
            <a:ext cx="1995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au présent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426374" y="1844378"/>
            <a:ext cx="21635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ou au futur.</a:t>
            </a:r>
            <a:br>
              <a:rPr lang="fr-FR" sz="3200" b="1" dirty="0" smtClean="0"/>
            </a:b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470405" y="3802605"/>
            <a:ext cx="1601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chante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443602" y="4502842"/>
            <a:ext cx="20153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chantera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00649" y="5295015"/>
            <a:ext cx="808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Passé composé</a:t>
            </a:r>
            <a:r>
              <a:rPr lang="fr-FR" dirty="0" smtClean="0"/>
              <a:t>                  </a:t>
            </a:r>
            <a:r>
              <a:rPr lang="fr-FR" b="1" dirty="0" smtClean="0">
                <a:solidFill>
                  <a:srgbClr val="FF66CC"/>
                </a:solidFill>
              </a:rPr>
              <a:t>Imparfait</a:t>
            </a:r>
            <a:r>
              <a:rPr lang="fr-FR" dirty="0" smtClean="0"/>
              <a:t>                       </a:t>
            </a:r>
            <a:r>
              <a:rPr lang="fr-FR" b="1" dirty="0" smtClean="0">
                <a:solidFill>
                  <a:srgbClr val="92D050"/>
                </a:solidFill>
              </a:rPr>
              <a:t>Présent</a:t>
            </a:r>
            <a:r>
              <a:rPr lang="fr-FR" dirty="0" smtClean="0"/>
              <a:t>                            </a:t>
            </a:r>
            <a:r>
              <a:rPr lang="fr-FR" b="1" dirty="0" smtClean="0">
                <a:solidFill>
                  <a:srgbClr val="FFFF00"/>
                </a:solidFill>
              </a:rPr>
              <a:t>Futur simple</a:t>
            </a:r>
          </a:p>
          <a:p>
            <a:r>
              <a:rPr lang="fr-FR" dirty="0" smtClean="0"/>
              <a:t>Il    a  chanté                       il  chantait                    il chante                            il chantera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 rot="800601">
            <a:off x="3258805" y="3908208"/>
            <a:ext cx="1195871" cy="23585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838823">
            <a:off x="3078659" y="4399424"/>
            <a:ext cx="1446926" cy="266875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0355382">
            <a:off x="3190783" y="3258522"/>
            <a:ext cx="1331912" cy="235857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 rot="964861">
            <a:off x="8170739" y="3516999"/>
            <a:ext cx="3166281" cy="967167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1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2000" b="1" dirty="0" smtClean="0">
                <a:solidFill>
                  <a:srgbClr val="FF0000"/>
                </a:solidFill>
              </a:rPr>
              <a:t> argument en faveur de la conjugaison horizontale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5617" y="4151001"/>
            <a:ext cx="1151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Mise en place d’une démarche de résolution de problèmes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" y="1105469"/>
            <a:ext cx="30384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2961564" y="109182"/>
            <a:ext cx="8598089" cy="1296537"/>
          </a:xfrm>
          <a:prstGeom prst="wedgeRoundRectCallout">
            <a:avLst>
              <a:gd name="adj1" fmla="val -59681"/>
              <a:gd name="adj2" fmla="val 9890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Mais que se passe-t-il concrètement en classe?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5534" y="1085588"/>
            <a:ext cx="1140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Etape n°1: Faire produire un texte, une phrase qui oblige les élèves à utiliser un pronom.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5534" y="1770334"/>
            <a:ext cx="271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Début septembre:   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070746" y="1554835"/>
            <a:ext cx="734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Moi,  pendant les vacances…</a:t>
            </a:r>
            <a:endParaRPr lang="fr-FR" sz="4800" dirty="0"/>
          </a:p>
        </p:txBody>
      </p:sp>
      <p:sp>
        <p:nvSpPr>
          <p:cNvPr id="8" name="Flèche vers le bas 7"/>
          <p:cNvSpPr/>
          <p:nvPr/>
        </p:nvSpPr>
        <p:spPr>
          <a:xfrm>
            <a:off x="3070746" y="2506133"/>
            <a:ext cx="1146412" cy="1000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61447" y="3506294"/>
            <a:ext cx="955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smtClean="0">
                <a:solidFill>
                  <a:srgbClr val="0070C0"/>
                </a:solidFill>
              </a:rPr>
              <a:t>Je</a:t>
            </a:r>
            <a:endParaRPr lang="fr-FR" sz="7200" b="1" dirty="0">
              <a:solidFill>
                <a:srgbClr val="0070C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6851176" y="2385832"/>
            <a:ext cx="1665027" cy="17206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797030" y="4291124"/>
            <a:ext cx="4176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Ecrire au passé!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webpedagogique.com/conjugaisonhorizontalece1/files/2016/01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397" y="1059368"/>
            <a:ext cx="14316070" cy="75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69222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69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5660" y="1610436"/>
            <a:ext cx="326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Ecrire comme </a:t>
            </a:r>
            <a:r>
              <a:rPr lang="fr-FR" sz="2400" b="1" dirty="0" err="1" smtClean="0"/>
              <a:t>Amjade</a:t>
            </a:r>
            <a:r>
              <a:rPr lang="fr-FR" sz="2400" b="1" dirty="0" smtClean="0"/>
              <a:t> …</a:t>
            </a:r>
            <a:endParaRPr lang="fr-FR" sz="2400" b="1" dirty="0"/>
          </a:p>
        </p:txBody>
      </p:sp>
      <p:pic>
        <p:nvPicPr>
          <p:cNvPr id="3074" name="Picture 2" descr="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90" y="1718507"/>
            <a:ext cx="6272378" cy="22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webpedagogique.com/conjugaisonhorizontalece1/files/2016/01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8" y="4318631"/>
            <a:ext cx="11217410" cy="22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429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pic>
        <p:nvPicPr>
          <p:cNvPr id="4098" name="Picture 2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10" y="0"/>
            <a:ext cx="5445094" cy="65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5659" y="984952"/>
            <a:ext cx="429957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Jes</a:t>
            </a:r>
            <a:r>
              <a:rPr lang="fr-FR" sz="2400" dirty="0" smtClean="0"/>
              <a:t>    </a:t>
            </a:r>
            <a:r>
              <a:rPr lang="fr-FR" sz="2400" dirty="0" err="1" smtClean="0"/>
              <a:t>jou</a:t>
            </a:r>
            <a:r>
              <a:rPr lang="fr-FR" sz="2400" dirty="0" smtClean="0"/>
              <a:t>  es       </a:t>
            </a:r>
            <a:r>
              <a:rPr lang="fr-FR" dirty="0" err="1" smtClean="0"/>
              <a:t>Ilhan</a:t>
            </a:r>
            <a:endParaRPr lang="fr-FR" dirty="0"/>
          </a:p>
          <a:p>
            <a:r>
              <a:rPr lang="fr-FR" sz="2400" dirty="0" smtClean="0"/>
              <a:t>Gai    </a:t>
            </a:r>
            <a:r>
              <a:rPr lang="fr-FR" sz="2400" dirty="0" err="1" smtClean="0"/>
              <a:t>jou</a:t>
            </a:r>
            <a:r>
              <a:rPr lang="fr-FR" sz="2400" dirty="0" smtClean="0"/>
              <a:t>  ai       </a:t>
            </a:r>
            <a:r>
              <a:rPr lang="fr-FR" dirty="0" err="1" smtClean="0"/>
              <a:t>Avram</a:t>
            </a:r>
            <a:endParaRPr lang="fr-FR" dirty="0" smtClean="0"/>
          </a:p>
          <a:p>
            <a:r>
              <a:rPr lang="fr-FR" sz="2400" dirty="0" err="1" smtClean="0"/>
              <a:t>Jé</a:t>
            </a:r>
            <a:r>
              <a:rPr lang="fr-FR" sz="2400" dirty="0" smtClean="0"/>
              <a:t>      joué          </a:t>
            </a:r>
            <a:r>
              <a:rPr lang="fr-FR" dirty="0" smtClean="0"/>
              <a:t>Mamadou</a:t>
            </a:r>
          </a:p>
          <a:p>
            <a:r>
              <a:rPr lang="fr-FR" sz="2400" dirty="0" smtClean="0"/>
              <a:t>Jet    jouer         </a:t>
            </a:r>
            <a:r>
              <a:rPr lang="fr-FR" dirty="0" err="1" smtClean="0"/>
              <a:t>Salima</a:t>
            </a:r>
            <a:endParaRPr lang="fr-FR" dirty="0" smtClean="0"/>
          </a:p>
          <a:p>
            <a:r>
              <a:rPr lang="fr-FR" sz="2400" dirty="0" smtClean="0"/>
              <a:t>J’ai    joue          </a:t>
            </a:r>
            <a:r>
              <a:rPr lang="fr-FR" dirty="0" err="1" smtClean="0"/>
              <a:t>Amjade</a:t>
            </a:r>
            <a:endParaRPr lang="fr-FR" dirty="0" smtClean="0"/>
          </a:p>
          <a:p>
            <a:r>
              <a:rPr lang="fr-FR" sz="2400" dirty="0" smtClean="0"/>
              <a:t>J’ai     jouer       </a:t>
            </a:r>
            <a:r>
              <a:rPr lang="fr-FR" dirty="0" err="1" smtClean="0"/>
              <a:t>Maëllys</a:t>
            </a:r>
            <a:r>
              <a:rPr lang="fr-FR" dirty="0" smtClean="0"/>
              <a:t>  </a:t>
            </a:r>
            <a:r>
              <a:rPr lang="fr-FR" dirty="0" err="1" smtClean="0"/>
              <a:t>Sofian</a:t>
            </a:r>
            <a:endParaRPr lang="fr-FR" sz="2400" dirty="0" smtClean="0"/>
          </a:p>
          <a:p>
            <a:r>
              <a:rPr lang="fr-FR" sz="2400" dirty="0" smtClean="0"/>
              <a:t>J ai     jouer       </a:t>
            </a:r>
            <a:r>
              <a:rPr lang="fr-FR" dirty="0" smtClean="0"/>
              <a:t>Ibrahim</a:t>
            </a:r>
          </a:p>
          <a:p>
            <a:r>
              <a:rPr lang="fr-FR" sz="2400" dirty="0" smtClean="0"/>
              <a:t>Je       jouet       </a:t>
            </a:r>
            <a:r>
              <a:rPr lang="fr-FR" dirty="0" smtClean="0"/>
              <a:t>Lila</a:t>
            </a:r>
          </a:p>
          <a:p>
            <a:r>
              <a:rPr lang="fr-FR" sz="2400" dirty="0" smtClean="0"/>
              <a:t>Je       joue        </a:t>
            </a:r>
            <a:r>
              <a:rPr lang="fr-FR" dirty="0" err="1" smtClean="0"/>
              <a:t>Rayan</a:t>
            </a:r>
            <a:endParaRPr lang="fr-FR" dirty="0" smtClean="0"/>
          </a:p>
          <a:p>
            <a:r>
              <a:rPr lang="fr-FR" sz="2400" dirty="0" smtClean="0"/>
              <a:t>Je       joué        </a:t>
            </a:r>
            <a:r>
              <a:rPr lang="fr-FR" dirty="0" smtClean="0"/>
              <a:t>Fatima-Zohra</a:t>
            </a:r>
          </a:p>
          <a:p>
            <a:r>
              <a:rPr lang="fr-FR" sz="2400" dirty="0" err="1" smtClean="0"/>
              <a:t>Jé</a:t>
            </a:r>
            <a:r>
              <a:rPr lang="fr-FR" sz="2400" dirty="0" smtClean="0"/>
              <a:t>       joues      </a:t>
            </a:r>
            <a:r>
              <a:rPr lang="fr-FR" dirty="0" smtClean="0"/>
              <a:t>Jean-François</a:t>
            </a:r>
          </a:p>
          <a:p>
            <a:r>
              <a:rPr lang="fr-FR" sz="2400" dirty="0" smtClean="0"/>
              <a:t>Jai      joué        </a:t>
            </a:r>
            <a:r>
              <a:rPr lang="fr-FR" dirty="0" smtClean="0"/>
              <a:t>Noémie</a:t>
            </a:r>
          </a:p>
          <a:p>
            <a:r>
              <a:rPr lang="fr-FR" sz="2400" dirty="0" err="1" smtClean="0"/>
              <a:t>Jéjoué</a:t>
            </a:r>
            <a:r>
              <a:rPr lang="fr-FR" sz="2400" dirty="0" smtClean="0"/>
              <a:t>               </a:t>
            </a:r>
            <a:r>
              <a:rPr lang="fr-FR" dirty="0" smtClean="0"/>
              <a:t>Islam Sandy</a:t>
            </a:r>
            <a:endParaRPr lang="fr-FR" sz="2400" dirty="0" smtClean="0"/>
          </a:p>
          <a:p>
            <a:r>
              <a:rPr lang="fr-FR" sz="2400" dirty="0" err="1" smtClean="0"/>
              <a:t>Géjoué</a:t>
            </a:r>
            <a:r>
              <a:rPr lang="fr-FR" sz="2400" dirty="0" smtClean="0"/>
              <a:t>              </a:t>
            </a:r>
            <a:r>
              <a:rPr lang="fr-FR" dirty="0" err="1" smtClean="0"/>
              <a:t>Rosalino</a:t>
            </a:r>
            <a:r>
              <a:rPr lang="fr-FR" dirty="0" smtClean="0"/>
              <a:t>- </a:t>
            </a:r>
            <a:r>
              <a:rPr lang="fr-FR" dirty="0" err="1" smtClean="0"/>
              <a:t>Mellina</a:t>
            </a:r>
            <a:r>
              <a:rPr lang="fr-FR" dirty="0" smtClean="0"/>
              <a:t> – Zoé</a:t>
            </a:r>
            <a:endParaRPr lang="fr-FR" sz="2400" dirty="0" smtClean="0"/>
          </a:p>
          <a:p>
            <a:r>
              <a:rPr lang="fr-FR" sz="2400" dirty="0" err="1" smtClean="0"/>
              <a:t>Gejou</a:t>
            </a:r>
            <a:r>
              <a:rPr lang="fr-FR" sz="2400" dirty="0" smtClean="0"/>
              <a:t>                 </a:t>
            </a:r>
            <a:r>
              <a:rPr lang="fr-FR" dirty="0" err="1" smtClean="0"/>
              <a:t>Mariama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 rot="600539">
            <a:off x="3725810" y="739221"/>
            <a:ext cx="2415654" cy="797215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parle d’eux!</a:t>
            </a:r>
          </a:p>
          <a:p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=&gt;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MOTIVATION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83314" y="2299933"/>
            <a:ext cx="1828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Identifier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 les pièges!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0853" y="6429686"/>
            <a:ext cx="765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Transformer un problème individuel en problème collectif!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5534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Production d’écrits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762835" y="109182"/>
            <a:ext cx="1433015" cy="83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Situation référence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430136" y="109182"/>
            <a:ext cx="1433015" cy="8325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0708" y="1146131"/>
            <a:ext cx="613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classe ne sait pas écrire:  geai   jouer!</a:t>
            </a:r>
            <a:r>
              <a:rPr lang="fr-FR" sz="2800" b="1" dirty="0" smtClean="0">
                <a:solidFill>
                  <a:srgbClr val="FF0000"/>
                </a:solidFill>
              </a:rPr>
              <a:t>   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60991" y="1146131"/>
            <a:ext cx="5163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Comment résoudre ce problème?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8710" y="2226482"/>
            <a:ext cx="233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Matériel:</a:t>
            </a:r>
            <a:endParaRPr lang="fr-FR" sz="4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P1080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8" y="2952006"/>
            <a:ext cx="3905156" cy="37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://lewebpedagogique.com/conjugaisonhorizontalece1/files/2016/01/P1080629.jpg"/>
          <p:cNvSpPr>
            <a:spLocks noChangeAspect="1" noChangeArrowheads="1"/>
          </p:cNvSpPr>
          <p:nvPr/>
        </p:nvSpPr>
        <p:spPr bwMode="auto">
          <a:xfrm>
            <a:off x="63500" y="-136524"/>
            <a:ext cx="5914219" cy="44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083286" y="1546240"/>
            <a:ext cx="695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FFC000"/>
                </a:solidFill>
              </a:rPr>
              <a:t>TROUVER des modèles!</a:t>
            </a:r>
            <a:endParaRPr lang="fr-FR" sz="5400" b="1" dirty="0">
              <a:solidFill>
                <a:srgbClr val="FFC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70" y="2469570"/>
            <a:ext cx="4188620" cy="3141465"/>
          </a:xfrm>
          <a:prstGeom prst="rect">
            <a:avLst/>
          </a:prstGeom>
        </p:spPr>
      </p:pic>
      <p:pic>
        <p:nvPicPr>
          <p:cNvPr id="5130" name="Picture 10" descr="Pochette de 12 feutres pointes moyennes, couleurs assor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0" y="3102864"/>
            <a:ext cx="3593910" cy="23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844</Words>
  <Application>Microsoft Office PowerPoint</Application>
  <PresentationFormat>Grand écran</PresentationFormat>
  <Paragraphs>231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KLECZEWSKI</dc:creator>
  <cp:lastModifiedBy>François KLECZEWSKI</cp:lastModifiedBy>
  <cp:revision>69</cp:revision>
  <dcterms:created xsi:type="dcterms:W3CDTF">2016-03-16T22:25:13Z</dcterms:created>
  <dcterms:modified xsi:type="dcterms:W3CDTF">2016-07-26T12:11:26Z</dcterms:modified>
</cp:coreProperties>
</file>