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00" r:id="rId3"/>
    <p:sldId id="301" r:id="rId4"/>
    <p:sldId id="302" r:id="rId5"/>
    <p:sldId id="26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5" r:id="rId15"/>
    <p:sldId id="304" r:id="rId16"/>
    <p:sldId id="306" r:id="rId17"/>
    <p:sldId id="307" r:id="rId18"/>
    <p:sldId id="31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3300"/>
    <a:srgbClr val="000000"/>
    <a:srgbClr val="FF0000"/>
    <a:srgbClr val="B2B2B2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4B9D7-3B8E-4D82-AB93-826CEBB083F3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0A1F4-AFFC-4C8E-8C32-C9674B976E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10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5505-6E70-4B33-A1B0-D677CA9F83C9}" type="datetimeFigureOut">
              <a:rPr lang="fr-FR" smtClean="0"/>
              <a:pPr/>
              <a:t>03/05/2018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655FD-77B2-4553-A92E-BF5FCDD51E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legifrance.gouv.fr/eli/loi/2013/12/18/2013-1168/jo/text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legifrance.gouv.fr/eli/loi/2013/12/18/2013-1168/jo/texte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OgvV1AxDjw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y3_bFHxZw08" TargetMode="Externa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571744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8800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Poor Richard" pitchFamily="18" charset="0"/>
              </a:rPr>
              <a:t>La défense et la sécurité nationale</a:t>
            </a:r>
            <a:endParaRPr lang="fr-FR" sz="8800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Poor Richar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357166"/>
            <a:ext cx="657229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Poor Richard" pitchFamily="18" charset="0"/>
              </a:rPr>
              <a:t>E.M.C.   -   Partie 3</a:t>
            </a:r>
            <a:endParaRPr lang="fr-FR" sz="2800" dirty="0"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14290"/>
            <a:ext cx="945939" cy="8572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2873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fr-FR" sz="2800" dirty="0" smtClean="0">
                <a:latin typeface="Poor Richard" pitchFamily="18" charset="0"/>
              </a:rPr>
              <a:t>3.       Document 2. Quand et par qui la Finul a-t-elle été créée ? Quels sont ses objectifs 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85749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i="1" dirty="0" smtClean="0">
              <a:solidFill>
                <a:srgbClr val="008000"/>
              </a:solidFill>
              <a:latin typeface="Poor Richard" pitchFamily="18" charset="0"/>
            </a:endParaRPr>
          </a:p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La Finul a été créée par l’ONU en 1978. Elle est chargée d’assurer le retour à la paix entre le Liban et Israël. 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14290"/>
            <a:ext cx="945939" cy="8572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35729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fr-FR" sz="2800" dirty="0" smtClean="0">
                <a:latin typeface="Poor Richard" pitchFamily="18" charset="0"/>
              </a:rPr>
              <a:t>4.       La Finul doit-elle seulement séparer les belligérants ? Justifier.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42886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La Finul est aussi chargée d’ « aider le gouvernement libanais à rétablir son autorité ». 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14290"/>
            <a:ext cx="945939" cy="8572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4305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fr-FR" sz="2800" dirty="0" smtClean="0">
                <a:latin typeface="Poor Richard" pitchFamily="18" charset="0"/>
              </a:rPr>
              <a:t>5.       Document 3. Où intervient la France au Liban ? Dans quel cadre ? Avec quels moyens ?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3071810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La France intervient au sud du Liban, à la frontière avec Israël, dans le cadre de la Finul, avec 900 soldats équipés d’un puissant matériel. 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00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Poor Richard" pitchFamily="18" charset="0"/>
              </a:rPr>
              <a:t>6.      Documents 4 et 5 : compléter le tableau </a:t>
            </a:r>
            <a:endParaRPr lang="fr-FR" sz="2800" dirty="0">
              <a:latin typeface="Poor Richard" pitchFamily="18" charset="0"/>
            </a:endParaRPr>
          </a:p>
        </p:txBody>
      </p:sp>
      <p:pic>
        <p:nvPicPr>
          <p:cNvPr id="3" name="Image 2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945939" cy="857257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20" y="1285860"/>
          <a:ext cx="864399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Poor Richard" pitchFamily="18" charset="0"/>
                        </a:rPr>
                        <a:t>Actions civiles</a:t>
                      </a:r>
                      <a:endParaRPr lang="fr-FR" sz="2800" dirty="0">
                        <a:latin typeface="Poor Richar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Poor Richard" pitchFamily="18" charset="0"/>
                        </a:rPr>
                        <a:t>Actions humanitaires</a:t>
                      </a:r>
                      <a:endParaRPr lang="fr-FR" sz="2800" dirty="0">
                        <a:latin typeface="Poor Richar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Poor Richard" pitchFamily="18" charset="0"/>
                        </a:rPr>
                        <a:t>Actions militaires</a:t>
                      </a:r>
                      <a:endParaRPr lang="fr-FR" sz="2800" dirty="0">
                        <a:latin typeface="Poor Richard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  <a:p>
                      <a:pPr algn="ctr"/>
                      <a:endParaRPr lang="fr-FR" sz="2800" dirty="0" smtClean="0">
                        <a:latin typeface="Poor Richar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latin typeface="Poor Richar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latin typeface="Poor Richar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596" y="2428868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- cours de français pour les élèves libanais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7158" y="4214818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- Installation de générateurs d’électricité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86116" y="250030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- soins médicaux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43636" y="2357430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- formation de l’armée libanaise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43636" y="385762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- patrouilles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071546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  <a:latin typeface="Poor Richard" pitchFamily="18" charset="0"/>
              </a:rPr>
              <a:t>- PARTIE 3 -</a:t>
            </a:r>
          </a:p>
          <a:p>
            <a:pPr algn="ctr"/>
            <a:endParaRPr lang="fr-FR" sz="5400" dirty="0" smtClean="0">
              <a:solidFill>
                <a:srgbClr val="FF0000"/>
              </a:solidFill>
              <a:latin typeface="Poor Richard" pitchFamily="18" charset="0"/>
            </a:endParaRPr>
          </a:p>
          <a:p>
            <a:pPr algn="ctr"/>
            <a:r>
              <a:rPr lang="fr-FR" sz="5400" dirty="0" smtClean="0">
                <a:solidFill>
                  <a:srgbClr val="FF3300"/>
                </a:solidFill>
                <a:latin typeface="Poor Richard" pitchFamily="18" charset="0"/>
              </a:rPr>
              <a:t>Les différents espaces </a:t>
            </a:r>
          </a:p>
          <a:p>
            <a:pPr algn="ctr"/>
            <a:r>
              <a:rPr lang="fr-FR" sz="5400" dirty="0" smtClean="0">
                <a:solidFill>
                  <a:srgbClr val="FF3300"/>
                </a:solidFill>
                <a:latin typeface="Poor Richard" pitchFamily="18" charset="0"/>
              </a:rPr>
              <a:t>de la sécurité nationale</a:t>
            </a:r>
            <a:endParaRPr lang="fr-FR" sz="5400" u="sng" dirty="0">
              <a:solidFill>
                <a:srgbClr val="FF3300"/>
              </a:solidFill>
              <a:latin typeface="Poor Richard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285720" y="5786454"/>
            <a:ext cx="8424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428596" y="571480"/>
            <a:ext cx="8424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4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214290"/>
            <a:ext cx="8358246" cy="289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Les motivations de l'intervention militaire.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Le rapport annexé à la loi de programmation militaire de 2013 explique les raisons conduisant la France à engager son armée dans le monde.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L'intervention à l'extérieur du territoire national vise […] à protéger les ressortissants français et européens, à défendre les intérêts de la France dans le monde et à honorer nos engagements internationaux et nos responsabilités. Elle s'effectue en recherchant prioritairement un cadre multinational s'appuyant de façon privilégiée sur les résolutions du Conseil de sécurité des Nations unies.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Rapport annexé à la loi de programmation militaire (1.3.1.), 18/12/2013, (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http://www.legifrance.gouv.fr/eli/loi/2013/12/18/2013-1168/jo/texte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7752" y="3857628"/>
            <a:ext cx="4071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Poor Richard" pitchFamily="18" charset="0"/>
              </a:rPr>
              <a:t>1. Quels sont les objectifs d'une intervention militaire française ? </a:t>
            </a:r>
            <a:endParaRPr lang="fr-FR" sz="2400" dirty="0">
              <a:latin typeface="Poor Richar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7752" y="4786322"/>
            <a:ext cx="4286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Poor Richard" pitchFamily="18" charset="0"/>
              </a:rPr>
              <a:t>2. Dans quelles régions du monde la France intervient-elle essentiellement? Comment pouvez-vous l’expliquer?</a:t>
            </a:r>
            <a:endParaRPr lang="fr-FR" sz="2400" dirty="0">
              <a:latin typeface="Poor Richard" pitchFamily="18" charset="0"/>
            </a:endParaRPr>
          </a:p>
        </p:txBody>
      </p:sp>
      <p:pic>
        <p:nvPicPr>
          <p:cNvPr id="8" name="Image 7" descr="j02545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214686"/>
            <a:ext cx="642942" cy="582666"/>
          </a:xfrm>
          <a:prstGeom prst="rect">
            <a:avLst/>
          </a:prstGeom>
        </p:spPr>
      </p:pic>
      <p:pic>
        <p:nvPicPr>
          <p:cNvPr id="9" name="Image 8" descr="http://www.defense.gouv.fr/var/dicod/storage/images/base-de-medias/images/operations/cartes-des-theatres-d-operation/operations-et-missions/4301039-32-fre-FR/operations-et-mission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500438"/>
            <a:ext cx="4359465" cy="280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214290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Poor Richard" pitchFamily="18" charset="0"/>
              </a:rPr>
              <a:t>1. Quels sont les objectifs d'une intervention militaire française ? </a:t>
            </a:r>
            <a:endParaRPr lang="fr-FR" sz="2800" dirty="0">
              <a:latin typeface="Poor Richard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14422"/>
            <a:ext cx="914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Les motivations de l'intervention militaire.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Le rapport annexé à la loi de programmation militaire de 2013 explique les raisons conduisant la France à engager son armée dans le monde.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L'intervention à l'extérieur du territoire national vise […] à protéger les ressortissants français et européens, à défendre les intérêts de la France dans le monde et à honorer nos engagements internationaux et nos responsabilités. Elle s'effectue en recherchant prioritairement un cadre multinational s'appuyant de façon privilégiée sur les résolutions du Conseil de sécurité des Nations unies.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Rapport annexé à la loi de programmation militaire (1.3.1.), 18/12/2013, (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  <a:hlinkClick r:id="rId2"/>
              </a:rPr>
              <a:t>http://www.legifrance.gouv.fr/eli/loi/2013/12/18/2013-1168/jo/texte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oor Richar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j02545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85728"/>
            <a:ext cx="674967" cy="6116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00063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Une intervention doit « protéger les ressortissants français et européens, […] défendre les intérêts de la France […] honorer nos engagements internationaux et nos responsabilités ». 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00306"/>
            <a:ext cx="5000628" cy="285752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5357818" y="2786058"/>
            <a:ext cx="3571900" cy="1588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3143248"/>
            <a:ext cx="8572528" cy="1588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0" y="3429000"/>
            <a:ext cx="3571900" cy="1588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400"/>
                            </p:stCondLst>
                            <p:childTnLst>
                              <p:par>
                                <p:cTn id="14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674967" cy="6116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1538" y="214290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Poor Richard" pitchFamily="18" charset="0"/>
              </a:rPr>
              <a:t>2. Dans quelles régions du monde la France intervient-elle essentiellement? Comment pouvez-vous l’expliquer?</a:t>
            </a:r>
            <a:endParaRPr lang="fr-FR" sz="2800" dirty="0">
              <a:latin typeface="Poor Richar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628" y="1500174"/>
            <a:ext cx="39290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La France intervient essentiellement  en </a:t>
            </a:r>
          </a:p>
          <a:p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Afrique sahélienne et </a:t>
            </a:r>
          </a:p>
          <a:p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sub-saharienne et au Moyen-Orient.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0057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L’héritage de la colonisation (Afrique), la menace terroriste (E.I.) et la proximité européenne expliquent que la France interviennent plus particulièrement dans ces régions. 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  <p:pic>
        <p:nvPicPr>
          <p:cNvPr id="7" name="Image 6" descr="http://www.defense.gouv.fr/var/dicod/storage/images/base-de-medias/images/operations/cartes-des-theatres-d-operation/operations-et-missions/4301039-32-fre-FR/operations-et-mission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357298"/>
            <a:ext cx="4359465" cy="280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7154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La </a:t>
            </a:r>
            <a:r>
              <a:rPr lang="fr-FR" sz="2800" u="sng" dirty="0" smtClean="0">
                <a:solidFill>
                  <a:srgbClr val="0033CC"/>
                </a:solidFill>
                <a:latin typeface="Poor Richard" pitchFamily="18" charset="0"/>
              </a:rPr>
              <a:t>défense nationale </a:t>
            </a: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assure la sécurité du territoire français et de sa population, en France comme à l’étranger (protection des ressortissants français), au nom des </a:t>
            </a:r>
            <a:r>
              <a:rPr lang="fr-F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intérêts vitaux </a:t>
            </a: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de la nation.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78605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La France contribue également à la </a:t>
            </a:r>
            <a:r>
              <a:rPr lang="fr-FR" sz="2800" u="sng" dirty="0" smtClean="0">
                <a:solidFill>
                  <a:srgbClr val="0033CC"/>
                </a:solidFill>
                <a:latin typeface="Poor Richard" pitchFamily="18" charset="0"/>
              </a:rPr>
              <a:t>sécurité internationale </a:t>
            </a: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par l’engagement de ses armées dans des </a:t>
            </a:r>
            <a:r>
              <a:rPr lang="fr-FR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missions humanitaires</a:t>
            </a: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 et de </a:t>
            </a:r>
            <a:r>
              <a:rPr lang="fr-FR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maintien de la paix…</a:t>
            </a:r>
          </a:p>
          <a:p>
            <a:pPr>
              <a:buFontTx/>
              <a:buChar char="-"/>
            </a:pP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sous mandat de </a:t>
            </a:r>
            <a:r>
              <a:rPr lang="fr-FR" sz="2800" dirty="0" smtClean="0">
                <a:solidFill>
                  <a:srgbClr val="FF3300"/>
                </a:solidFill>
                <a:latin typeface="Poor Richard" pitchFamily="18" charset="0"/>
              </a:rPr>
              <a:t>l’O.N.U.  </a:t>
            </a:r>
            <a:r>
              <a:rPr lang="fr-FR" sz="2800" i="1" dirty="0" smtClean="0">
                <a:solidFill>
                  <a:srgbClr val="0033CC"/>
                </a:solidFill>
                <a:latin typeface="Poor Richard" pitchFamily="18" charset="0"/>
              </a:rPr>
              <a:t>(</a:t>
            </a:r>
            <a:r>
              <a:rPr lang="fr-FR" sz="2800" i="1" u="sng" dirty="0" smtClean="0">
                <a:solidFill>
                  <a:srgbClr val="0033CC"/>
                </a:solidFill>
                <a:latin typeface="Poor Richard" pitchFamily="18" charset="0"/>
              </a:rPr>
              <a:t>ex.</a:t>
            </a:r>
            <a:r>
              <a:rPr lang="fr-FR" sz="2800" i="1" dirty="0" smtClean="0">
                <a:solidFill>
                  <a:srgbClr val="0033CC"/>
                </a:solidFill>
                <a:latin typeface="Poor Richard" pitchFamily="18" charset="0"/>
              </a:rPr>
              <a:t> : déploiement de </a:t>
            </a:r>
            <a:r>
              <a:rPr lang="fr-FR" sz="2800" i="1" u="sng" dirty="0" smtClean="0">
                <a:solidFill>
                  <a:srgbClr val="0033CC"/>
                </a:solidFill>
                <a:latin typeface="Poor Richard" pitchFamily="18" charset="0"/>
              </a:rPr>
              <a:t>casques bleus </a:t>
            </a:r>
            <a:r>
              <a:rPr lang="fr-FR" sz="2800" i="1" dirty="0" smtClean="0">
                <a:solidFill>
                  <a:srgbClr val="0033CC"/>
                </a:solidFill>
                <a:latin typeface="Poor Richard" pitchFamily="18" charset="0"/>
              </a:rPr>
              <a:t>au Liban)</a:t>
            </a:r>
          </a:p>
          <a:p>
            <a:pPr>
              <a:buFontTx/>
              <a:buChar char="-"/>
            </a:pP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dans le cadre de la Politique de Sécurité et de Défense Commune (</a:t>
            </a:r>
            <a:r>
              <a:rPr lang="fr-FR" sz="2800" dirty="0" smtClean="0">
                <a:solidFill>
                  <a:srgbClr val="FF3300"/>
                </a:solidFill>
                <a:latin typeface="Poor Richard" pitchFamily="18" charset="0"/>
              </a:rPr>
              <a:t>P.S.D.C.</a:t>
            </a: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 ) mise en place par l’U.E. </a:t>
            </a:r>
            <a:r>
              <a:rPr lang="fr-FR" sz="2800" i="1" dirty="0" smtClean="0">
                <a:solidFill>
                  <a:srgbClr val="0033CC"/>
                </a:solidFill>
                <a:latin typeface="Poor Richard" pitchFamily="18" charset="0"/>
              </a:rPr>
              <a:t>(</a:t>
            </a:r>
            <a:r>
              <a:rPr lang="fr-FR" sz="2800" i="1" u="sng" dirty="0" smtClean="0">
                <a:solidFill>
                  <a:srgbClr val="0033CC"/>
                </a:solidFill>
                <a:latin typeface="Poor Richard" pitchFamily="18" charset="0"/>
              </a:rPr>
              <a:t>ex.</a:t>
            </a:r>
            <a:r>
              <a:rPr lang="fr-FR" sz="2800" i="1" dirty="0" smtClean="0">
                <a:solidFill>
                  <a:srgbClr val="0033CC"/>
                </a:solidFill>
                <a:latin typeface="Poor Richard" pitchFamily="18" charset="0"/>
              </a:rPr>
              <a:t> : corne de l’Afrique)</a:t>
            </a:r>
          </a:p>
          <a:p>
            <a:pPr>
              <a:buFontTx/>
              <a:buChar char="-"/>
            </a:pPr>
            <a:r>
              <a:rPr lang="fr-FR" sz="2800" dirty="0" smtClean="0">
                <a:solidFill>
                  <a:srgbClr val="0033CC"/>
                </a:solidFill>
                <a:latin typeface="Poor Richard" pitchFamily="18" charset="0"/>
              </a:rPr>
              <a:t>aux côtés des forces alliées de </a:t>
            </a:r>
            <a:r>
              <a:rPr lang="fr-FR" sz="2800" dirty="0" smtClean="0">
                <a:solidFill>
                  <a:srgbClr val="FF3300"/>
                </a:solidFill>
                <a:latin typeface="Poor Richard" pitchFamily="18" charset="0"/>
              </a:rPr>
              <a:t>l’O.T.A.N. </a:t>
            </a:r>
            <a:r>
              <a:rPr lang="fr-FR" sz="2800" i="1" dirty="0" smtClean="0">
                <a:solidFill>
                  <a:srgbClr val="0033CC"/>
                </a:solidFill>
                <a:latin typeface="Poor Richard" pitchFamily="18" charset="0"/>
              </a:rPr>
              <a:t>(</a:t>
            </a:r>
            <a:r>
              <a:rPr lang="fr-FR" sz="2800" i="1" u="sng" dirty="0" smtClean="0">
                <a:solidFill>
                  <a:srgbClr val="0033CC"/>
                </a:solidFill>
                <a:latin typeface="Poor Richard" pitchFamily="18" charset="0"/>
              </a:rPr>
              <a:t>ex.</a:t>
            </a:r>
            <a:r>
              <a:rPr lang="fr-FR" sz="2800" i="1" dirty="0" smtClean="0">
                <a:solidFill>
                  <a:srgbClr val="0033CC"/>
                </a:solidFill>
                <a:latin typeface="Poor Richard" pitchFamily="18" charset="0"/>
              </a:rPr>
              <a:t> : Kosovo, Afghanistan)</a:t>
            </a:r>
          </a:p>
        </p:txBody>
      </p:sp>
      <p:pic>
        <p:nvPicPr>
          <p:cNvPr id="6" name="Picture 2" descr="U:\SAUVEGARDE Janvier 2015\IMAGES\ecole_crayon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0"/>
            <a:ext cx="1333509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214290"/>
            <a:ext cx="8358246" cy="18158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b="1" i="1" dirty="0" smtClean="0">
                <a:latin typeface="Poor Richard" pitchFamily="18" charset="0"/>
              </a:rPr>
              <a:t>« Que pour tout le monde il soit entendu que quand en France un citoyen est né, il est né soldat »</a:t>
            </a:r>
          </a:p>
          <a:p>
            <a:pPr algn="ctr"/>
            <a:endParaRPr lang="fr-FR" sz="2800" b="1" i="1" dirty="0" smtClean="0">
              <a:latin typeface="Poor Richard" pitchFamily="18" charset="0"/>
            </a:endParaRPr>
          </a:p>
          <a:p>
            <a:pPr algn="r"/>
            <a:r>
              <a:rPr lang="fr-FR" sz="2800" b="1" i="1" dirty="0" smtClean="0">
                <a:latin typeface="Poor Richard" pitchFamily="18" charset="0"/>
              </a:rPr>
              <a:t>Léon Gambetta le 26 juin 1871</a:t>
            </a:r>
            <a:endParaRPr lang="fr-FR" sz="2800" b="1" dirty="0">
              <a:latin typeface="Poor Richard" pitchFamily="18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0" y="4429132"/>
            <a:ext cx="9144000" cy="1214446"/>
          </a:xfrm>
          <a:prstGeom prst="rightArrow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rot="5400000">
            <a:off x="1428728" y="4071942"/>
            <a:ext cx="128588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928662" y="2285992"/>
            <a:ext cx="257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Poor Richard" pitchFamily="18" charset="0"/>
              </a:rPr>
              <a:t>Recensement citoyen à la mairie (16 ans)</a:t>
            </a:r>
            <a:endParaRPr lang="fr-FR" sz="2400" dirty="0">
              <a:latin typeface="Poor Richard" pitchFamily="18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rot="5400000" flipH="1" flipV="1">
            <a:off x="643704" y="5643578"/>
            <a:ext cx="57071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 flipH="1" flipV="1">
            <a:off x="2572530" y="5642784"/>
            <a:ext cx="57071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928662" y="5929330"/>
            <a:ext cx="192882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14282" y="5857892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Poor Richard" pitchFamily="18" charset="0"/>
              </a:rPr>
              <a:t>Enseignement de la défense collège 3</a:t>
            </a:r>
            <a:r>
              <a:rPr lang="fr-FR" sz="2400" baseline="30000" dirty="0" smtClean="0">
                <a:latin typeface="Poor Richard" pitchFamily="18" charset="0"/>
              </a:rPr>
              <a:t>e</a:t>
            </a:r>
            <a:r>
              <a:rPr lang="fr-FR" sz="2400" dirty="0" smtClean="0">
                <a:latin typeface="Poor Richard" pitchFamily="18" charset="0"/>
              </a:rPr>
              <a:t> et lycée 1ère</a:t>
            </a:r>
            <a:endParaRPr lang="fr-FR" sz="2400" dirty="0">
              <a:latin typeface="Poor Richard" pitchFamily="18" charset="0"/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rot="5400000">
            <a:off x="2536811" y="4249743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000364" y="3786190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714744" y="350043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Poor Richard" pitchFamily="18" charset="0"/>
              </a:rPr>
              <a:t>J.D.C. (18</a:t>
            </a:r>
            <a:r>
              <a:rPr lang="fr-FR" sz="2400" baseline="30000" dirty="0" smtClean="0">
                <a:latin typeface="Poor Richard" pitchFamily="18" charset="0"/>
              </a:rPr>
              <a:t>ème</a:t>
            </a:r>
            <a:r>
              <a:rPr lang="fr-FR" sz="2400" dirty="0" smtClean="0">
                <a:latin typeface="Poor Richard" pitchFamily="18" charset="0"/>
              </a:rPr>
              <a:t> année)</a:t>
            </a:r>
            <a:endParaRPr lang="fr-FR" sz="2400" dirty="0">
              <a:latin typeface="Poor Richard" pitchFamily="18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 rot="5400000">
            <a:off x="2678893" y="5036355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71802" y="4786322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Poor Richard" pitchFamily="18" charset="0"/>
              </a:rPr>
              <a:t>Droit de vote et citoyenneté</a:t>
            </a:r>
            <a:endParaRPr lang="fr-FR" sz="2800" dirty="0"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  <p:bldP spid="25" grpId="0"/>
      <p:bldP spid="31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28586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  <a:latin typeface="Poor Richard" pitchFamily="18" charset="0"/>
              </a:rPr>
              <a:t>- PARTIE 1 -</a:t>
            </a:r>
          </a:p>
          <a:p>
            <a:pPr algn="ctr"/>
            <a:endParaRPr lang="fr-FR" sz="5400" dirty="0" smtClean="0">
              <a:solidFill>
                <a:srgbClr val="FF0000"/>
              </a:solidFill>
              <a:latin typeface="Poor Richard" pitchFamily="18" charset="0"/>
            </a:endParaRPr>
          </a:p>
          <a:p>
            <a:pPr algn="ctr"/>
            <a:r>
              <a:rPr lang="fr-FR" sz="5400" dirty="0" smtClean="0">
                <a:solidFill>
                  <a:srgbClr val="FF3300"/>
                </a:solidFill>
                <a:latin typeface="Poor Richard" pitchFamily="18" charset="0"/>
              </a:rPr>
              <a:t>L’organisation de la Défense Nationale en France</a:t>
            </a:r>
            <a:endParaRPr lang="fr-FR" sz="5400" u="sng" dirty="0">
              <a:solidFill>
                <a:srgbClr val="FF3300"/>
              </a:solidFill>
              <a:latin typeface="Poor Richard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285720" y="5786454"/>
            <a:ext cx="8424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flipV="1">
            <a:off x="1571604" y="2928934"/>
            <a:ext cx="64294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428596" y="571480"/>
            <a:ext cx="8424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8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155575" y="-2163763"/>
            <a:ext cx="6153150" cy="4514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Image 2" descr="acteurs-de-la-dc3a9fense-nationa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28" y="214290"/>
            <a:ext cx="8570172" cy="6291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071546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rgbClr val="FF0000"/>
                </a:solidFill>
                <a:latin typeface="Poor Richard" pitchFamily="18" charset="0"/>
              </a:rPr>
              <a:t>- </a:t>
            </a:r>
            <a:r>
              <a:rPr lang="fr-FR" sz="5400" smtClean="0">
                <a:solidFill>
                  <a:srgbClr val="FF0000"/>
                </a:solidFill>
                <a:latin typeface="Poor Richard" pitchFamily="18" charset="0"/>
              </a:rPr>
              <a:t>PARTIE 2 </a:t>
            </a:r>
            <a:r>
              <a:rPr lang="fr-FR" sz="5400" dirty="0" smtClean="0">
                <a:solidFill>
                  <a:srgbClr val="FF0000"/>
                </a:solidFill>
                <a:latin typeface="Poor Richard" pitchFamily="18" charset="0"/>
              </a:rPr>
              <a:t>-</a:t>
            </a:r>
          </a:p>
          <a:p>
            <a:pPr algn="ctr"/>
            <a:endParaRPr lang="fr-FR" sz="5400" dirty="0" smtClean="0">
              <a:solidFill>
                <a:srgbClr val="FF0000"/>
              </a:solidFill>
              <a:latin typeface="Poor Richard" pitchFamily="18" charset="0"/>
            </a:endParaRPr>
          </a:p>
          <a:p>
            <a:pPr algn="ctr"/>
            <a:r>
              <a:rPr lang="fr-FR" sz="5400" dirty="0" smtClean="0">
                <a:solidFill>
                  <a:srgbClr val="FF3300"/>
                </a:solidFill>
                <a:latin typeface="Poor Richard" pitchFamily="18" charset="0"/>
              </a:rPr>
              <a:t>Étude de cas :</a:t>
            </a:r>
          </a:p>
          <a:p>
            <a:pPr algn="ctr"/>
            <a:r>
              <a:rPr lang="fr-FR" sz="5400" dirty="0" smtClean="0">
                <a:solidFill>
                  <a:srgbClr val="FF3300"/>
                </a:solidFill>
                <a:latin typeface="Poor Richard" pitchFamily="18" charset="0"/>
              </a:rPr>
              <a:t>Le rôle de la France au sein de la FINUL</a:t>
            </a:r>
            <a:endParaRPr lang="fr-FR" sz="5400" u="sng" dirty="0">
              <a:solidFill>
                <a:srgbClr val="FF3300"/>
              </a:solidFill>
              <a:latin typeface="Poor Richard" pitchFamily="18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285720" y="5786454"/>
            <a:ext cx="8424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flipV="1">
            <a:off x="1571604" y="2928934"/>
            <a:ext cx="64294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428596" y="571480"/>
            <a:ext cx="842493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8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8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137" t="22461" r="65410" b="9179"/>
          <a:stretch>
            <a:fillRect/>
          </a:stretch>
        </p:blipFill>
        <p:spPr bwMode="auto">
          <a:xfrm>
            <a:off x="214282" y="214290"/>
            <a:ext cx="4500594" cy="630083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" name="Image 2" descr="camera_movie_animated[2].gif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85728"/>
            <a:ext cx="1571636" cy="1195098"/>
          </a:xfrm>
          <a:prstGeom prst="rect">
            <a:avLst/>
          </a:prstGeom>
        </p:spPr>
      </p:pic>
      <p:pic>
        <p:nvPicPr>
          <p:cNvPr id="4" name="Image 3" descr="camera_movie_animated[2].gif">
            <a:hlinkClick r:id="rId5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214686"/>
            <a:ext cx="1714512" cy="130374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000628" y="1571612"/>
            <a:ext cx="3929090" cy="1200329"/>
          </a:xfrm>
          <a:prstGeom prst="rect">
            <a:avLst/>
          </a:prstGeom>
          <a:solidFill>
            <a:srgbClr val="B2B2B2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Poor Richard" pitchFamily="18" charset="0"/>
              </a:rPr>
              <a:t>Les actions </a:t>
            </a:r>
            <a:r>
              <a:rPr lang="fr-FR" sz="2400" dirty="0" err="1" smtClean="0">
                <a:latin typeface="Poor Richard" pitchFamily="18" charset="0"/>
              </a:rPr>
              <a:t>civilo</a:t>
            </a:r>
            <a:r>
              <a:rPr lang="fr-FR" sz="2400" dirty="0" smtClean="0">
                <a:latin typeface="Poor Richard" pitchFamily="18" charset="0"/>
              </a:rPr>
              <a:t>-militaires de la FINUL au profit de la population du Sud-Liban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86380" y="4786322"/>
            <a:ext cx="3643306" cy="830997"/>
          </a:xfrm>
          <a:prstGeom prst="rect">
            <a:avLst/>
          </a:prstGeom>
          <a:solidFill>
            <a:srgbClr val="B2B2B2">
              <a:alpha val="3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latin typeface="Poor Richard" pitchFamily="18" charset="0"/>
              </a:rPr>
              <a:t>Une journée avec les soldats de la FINUL </a:t>
            </a:r>
            <a:endParaRPr lang="fr-FR" sz="2400" dirty="0"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017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Document 1. Que se passe-t-il au Liban de 1975 à 1990 ? Quels sont les forces en présence ? </a:t>
            </a:r>
          </a:p>
          <a:p>
            <a:pPr marL="514350" indent="-514350">
              <a:buAutoNum type="arabicPeriod"/>
            </a:pPr>
            <a:endParaRPr lang="fr-FR" sz="1400" dirty="0" smtClean="0">
              <a:latin typeface="Poor Richard" pitchFamily="18" charset="0"/>
            </a:endParaRPr>
          </a:p>
          <a:p>
            <a:pPr marL="514350" indent="-51435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Quels sont les forces risquant d’entrer en conflit au Liban depuis 2000 ? </a:t>
            </a:r>
          </a:p>
          <a:p>
            <a:pPr marL="514350" indent="-514350">
              <a:buAutoNum type="arabicPeriod"/>
            </a:pPr>
            <a:endParaRPr lang="fr-FR" sz="1400" dirty="0" smtClean="0">
              <a:latin typeface="Poor Richard" pitchFamily="18" charset="0"/>
            </a:endParaRPr>
          </a:p>
          <a:p>
            <a:pPr marL="514350" indent="-51435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Document 2. Quand et par qui la Finul a-t-elle été créée ? Quels sont ses objectifs ? </a:t>
            </a:r>
          </a:p>
          <a:p>
            <a:pPr marL="514350" indent="-514350">
              <a:buAutoNum type="arabicPeriod"/>
            </a:pPr>
            <a:endParaRPr lang="fr-FR" sz="1400" dirty="0" smtClean="0">
              <a:latin typeface="Poor Richard" pitchFamily="18" charset="0"/>
            </a:endParaRPr>
          </a:p>
          <a:p>
            <a:pPr marL="514350" indent="-51435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La Finul doit-elle seulement séparer les belligérants ? Justifier.</a:t>
            </a:r>
          </a:p>
          <a:p>
            <a:pPr marL="514350" indent="-514350">
              <a:buAutoNum type="arabicPeriod"/>
            </a:pPr>
            <a:endParaRPr lang="fr-FR" sz="1400" dirty="0" smtClean="0">
              <a:latin typeface="Poor Richard" pitchFamily="18" charset="0"/>
            </a:endParaRPr>
          </a:p>
          <a:p>
            <a:pPr marL="514350" indent="-514350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Document 3. Où intervient la France au Liban ? Dans quel cadre ? Avec quels moyens ?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Q     U     E     S     T     I               N     S</a:t>
            </a:r>
            <a:endParaRPr lang="fr-FR" sz="6000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or Richard" pitchFamily="18" charset="0"/>
            </a:endParaRPr>
          </a:p>
        </p:txBody>
      </p:sp>
      <p:pic>
        <p:nvPicPr>
          <p:cNvPr id="4" name="Image 3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14290"/>
            <a:ext cx="834207" cy="7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586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fr-FR" sz="2800" dirty="0" smtClean="0">
                <a:latin typeface="Poor Richard" pitchFamily="18" charset="0"/>
              </a:rPr>
              <a:t>Document 1. Que se passe-t-il au Liban de 1975 à 1990 ? Quels sont les forces en présence ? </a:t>
            </a:r>
          </a:p>
        </p:txBody>
      </p:sp>
      <p:pic>
        <p:nvPicPr>
          <p:cNvPr id="3" name="Image 2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14290"/>
            <a:ext cx="945939" cy="8572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8605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Le Liban connaît une guerre civile entre groupes de religions différentes. </a:t>
            </a:r>
          </a:p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Les interventions d’Israël contre les réfugiés palestiniens et de la Syrie, pour développer son pouvoir, renforcent l’instabilité. 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j02545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14290"/>
            <a:ext cx="945939" cy="8572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35729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fr-FR" sz="2800" dirty="0" smtClean="0">
                <a:latin typeface="Poor Richard" pitchFamily="18" charset="0"/>
              </a:rPr>
              <a:t>2.        Quels sont les forces risquant d’entrer en conflit au Liban depuis 2000 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2967335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solidFill>
                  <a:srgbClr val="008000"/>
                </a:solidFill>
                <a:latin typeface="Poor Richard" pitchFamily="18" charset="0"/>
              </a:rPr>
              <a:t>Le parti chiite Hezbollah et Israël risquent d’entrer en conflit au Liban.</a:t>
            </a:r>
            <a:endParaRPr lang="fr-FR" sz="2800" i="1" dirty="0">
              <a:solidFill>
                <a:srgbClr val="008000"/>
              </a:solidFill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917</Words>
  <Application>Microsoft Office PowerPoint</Application>
  <PresentationFormat>Affichage à l'écran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DOMICILE</dc:creator>
  <cp:lastModifiedBy>GCUENIN</cp:lastModifiedBy>
  <cp:revision>154</cp:revision>
  <dcterms:created xsi:type="dcterms:W3CDTF">2012-11-05T14:22:46Z</dcterms:created>
  <dcterms:modified xsi:type="dcterms:W3CDTF">2018-05-03T09:11:41Z</dcterms:modified>
</cp:coreProperties>
</file>