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8" r:id="rId2"/>
    <p:sldId id="300" r:id="rId3"/>
    <p:sldId id="301" r:id="rId4"/>
    <p:sldId id="302" r:id="rId5"/>
    <p:sldId id="260" r:id="rId6"/>
    <p:sldId id="292" r:id="rId7"/>
    <p:sldId id="293" r:id="rId8"/>
    <p:sldId id="294" r:id="rId9"/>
    <p:sldId id="295" r:id="rId10"/>
    <p:sldId id="296" r:id="rId11"/>
    <p:sldId id="297" r:id="rId12"/>
    <p:sldId id="298" r:id="rId13"/>
    <p:sldId id="299" r:id="rId14"/>
    <p:sldId id="305" r:id="rId15"/>
    <p:sldId id="304" r:id="rId16"/>
    <p:sldId id="306" r:id="rId17"/>
    <p:sldId id="307" r:id="rId18"/>
    <p:sldId id="310" r:id="rId19"/>
    <p:sldId id="312" r:id="rId20"/>
    <p:sldId id="311" r:id="rId21"/>
    <p:sldId id="313" r:id="rId22"/>
    <p:sldId id="314" r:id="rId23"/>
    <p:sldId id="315" r:id="rId24"/>
    <p:sldId id="316" r:id="rId25"/>
    <p:sldId id="319" r:id="rId26"/>
    <p:sldId id="318" r:id="rId27"/>
    <p:sldId id="320" r:id="rId28"/>
    <p:sldId id="321" r:id="rId29"/>
    <p:sldId id="317" r:id="rId30"/>
    <p:sldId id="322" r:id="rId31"/>
    <p:sldId id="323"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000"/>
    <a:srgbClr val="FF3300"/>
    <a:srgbClr val="000000"/>
    <a:srgbClr val="FF0000"/>
    <a:srgbClr val="B2B2B2"/>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4B9D7-3B8E-4D82-AB93-826CEBB083F3}" type="datetimeFigureOut">
              <a:rPr lang="fr-FR" smtClean="0"/>
              <a:pPr/>
              <a:t>02/05/2018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E0A1F4-AFFC-4C8E-8C32-C9674B976E4A}" type="slidenum">
              <a:rPr lang="fr-FR" smtClean="0"/>
              <a:pPr/>
              <a:t>‹N°›</a:t>
            </a:fld>
            <a:endParaRPr lang="fr-FR"/>
          </a:p>
        </p:txBody>
      </p:sp>
    </p:spTree>
    <p:extLst>
      <p:ext uri="{BB962C8B-B14F-4D97-AF65-F5344CB8AC3E}">
        <p14:creationId xmlns:p14="http://schemas.microsoft.com/office/powerpoint/2010/main" xmlns="" val="216108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C95505-6E70-4B33-A1B0-D677CA9F83C9}" type="datetimeFigureOut">
              <a:rPr lang="fr-FR" smtClean="0"/>
              <a:pPr/>
              <a:t>02/05/2018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8655FD-77B2-4553-A92E-BF5FCDD51EA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95505-6E70-4B33-A1B0-D677CA9F83C9}" type="datetimeFigureOut">
              <a:rPr lang="fr-FR" smtClean="0"/>
              <a:pPr/>
              <a:t>02/05/2018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655FD-77B2-4553-A92E-BF5FCDD51EA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legifrance.gouv.fr/eli/loi/2013/12/18/2013-1168/jo/texte" TargetMode="Externa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legifrance.gouv.fr/eli/loi/2013/12/18/2013-1168/jo/texte"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rOgvV1AxDjw" TargetMode="External"/><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hyperlink" Target="https://www.youtube.com/watch?v=y3_bFHxZw08" TargetMode="Externa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571744"/>
            <a:ext cx="9144000" cy="280076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8800" u="sng"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Poor Richard" pitchFamily="18" charset="0"/>
              </a:rPr>
              <a:t>La défense et la sécurité nationale</a:t>
            </a:r>
            <a:endParaRPr lang="fr-FR" sz="8800" u="sng"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Poor Richard" pitchFamily="18" charset="0"/>
            </a:endParaRPr>
          </a:p>
        </p:txBody>
      </p:sp>
      <p:sp>
        <p:nvSpPr>
          <p:cNvPr id="6" name="Rectangle 5"/>
          <p:cNvSpPr/>
          <p:nvPr/>
        </p:nvSpPr>
        <p:spPr>
          <a:xfrm>
            <a:off x="1285852" y="357166"/>
            <a:ext cx="657229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latin typeface="Poor Richard" pitchFamily="18" charset="0"/>
              </a:rPr>
              <a:t>E.M.C.   -   Partie 3</a:t>
            </a:r>
            <a:endParaRPr lang="fr-FR" sz="2800" dirty="0">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j0254500.gif"/>
          <p:cNvPicPr>
            <a:picLocks noChangeAspect="1"/>
          </p:cNvPicPr>
          <p:nvPr/>
        </p:nvPicPr>
        <p:blipFill>
          <a:blip r:embed="rId2" cstate="print"/>
          <a:stretch>
            <a:fillRect/>
          </a:stretch>
        </p:blipFill>
        <p:spPr>
          <a:xfrm>
            <a:off x="3929058" y="214290"/>
            <a:ext cx="945939" cy="857257"/>
          </a:xfrm>
          <a:prstGeom prst="rect">
            <a:avLst/>
          </a:prstGeom>
        </p:spPr>
      </p:pic>
      <p:sp>
        <p:nvSpPr>
          <p:cNvPr id="3" name="Rectangle 2"/>
          <p:cNvSpPr/>
          <p:nvPr/>
        </p:nvSpPr>
        <p:spPr>
          <a:xfrm>
            <a:off x="0" y="1428736"/>
            <a:ext cx="9144000" cy="954107"/>
          </a:xfrm>
          <a:prstGeom prst="rect">
            <a:avLst/>
          </a:prstGeom>
        </p:spPr>
        <p:txBody>
          <a:bodyPr wrap="square">
            <a:spAutoFit/>
          </a:bodyPr>
          <a:lstStyle/>
          <a:p>
            <a:pPr marL="514350" indent="-514350" algn="ctr"/>
            <a:r>
              <a:rPr lang="fr-FR" sz="2800" dirty="0" smtClean="0">
                <a:latin typeface="Poor Richard" pitchFamily="18" charset="0"/>
              </a:rPr>
              <a:t>3.       Document 2. Quand et par qui la Finul a-t-elle été créée ? Quels sont ses objectifs ? </a:t>
            </a:r>
          </a:p>
        </p:txBody>
      </p:sp>
      <p:sp>
        <p:nvSpPr>
          <p:cNvPr id="4" name="Rectangle 3"/>
          <p:cNvSpPr/>
          <p:nvPr/>
        </p:nvSpPr>
        <p:spPr>
          <a:xfrm>
            <a:off x="0" y="2857496"/>
            <a:ext cx="9144000" cy="1384995"/>
          </a:xfrm>
          <a:prstGeom prst="rect">
            <a:avLst/>
          </a:prstGeom>
        </p:spPr>
        <p:txBody>
          <a:bodyPr wrap="square">
            <a:spAutoFit/>
          </a:bodyPr>
          <a:lstStyle/>
          <a:p>
            <a:pPr algn="ctr"/>
            <a:endParaRPr lang="fr-FR" sz="2800" i="1" dirty="0" smtClean="0">
              <a:solidFill>
                <a:srgbClr val="008000"/>
              </a:solidFill>
              <a:latin typeface="Poor Richard" pitchFamily="18" charset="0"/>
            </a:endParaRPr>
          </a:p>
          <a:p>
            <a:pPr algn="ctr"/>
            <a:r>
              <a:rPr lang="fr-FR" sz="2800" i="1" dirty="0" smtClean="0">
                <a:solidFill>
                  <a:srgbClr val="008000"/>
                </a:solidFill>
                <a:latin typeface="Poor Richard" pitchFamily="18" charset="0"/>
              </a:rPr>
              <a:t>La Finul a été créée par l’ONU en 1978. Elle est chargée d’assurer le retour à la paix entre le Liban et Israël. </a:t>
            </a:r>
            <a:endParaRPr lang="fr-FR" sz="2800" i="1" dirty="0">
              <a:solidFill>
                <a:srgbClr val="008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4"/>
                                        </p:tgtEl>
                                        <p:attrNameLst>
                                          <p:attrName>style.visibility</p:attrName>
                                        </p:attrNameLst>
                                      </p:cBhvr>
                                      <p:to>
                                        <p:strVal val="visible"/>
                                      </p:to>
                                    </p:set>
                                    <p:anim calcmode="discrete" valueType="clr">
                                      <p:cBhvr override="childStyle">
                                        <p:cTn id="15"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4"/>
                                        </p:tgtEl>
                                        <p:attrNameLst>
                                          <p:attrName>fillcolor</p:attrName>
                                        </p:attrNameLst>
                                      </p:cBhvr>
                                      <p:tavLst>
                                        <p:tav tm="0">
                                          <p:val>
                                            <p:clrVal>
                                              <a:schemeClr val="accent2"/>
                                            </p:clrVal>
                                          </p:val>
                                        </p:tav>
                                        <p:tav tm="50000">
                                          <p:val>
                                            <p:clrVal>
                                              <a:schemeClr val="hlink"/>
                                            </p:clrVal>
                                          </p:val>
                                        </p:tav>
                                      </p:tavLst>
                                    </p:anim>
                                    <p:set>
                                      <p:cBhvr>
                                        <p:cTn id="17"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j0254500.gif"/>
          <p:cNvPicPr>
            <a:picLocks noChangeAspect="1"/>
          </p:cNvPicPr>
          <p:nvPr/>
        </p:nvPicPr>
        <p:blipFill>
          <a:blip r:embed="rId2" cstate="print"/>
          <a:stretch>
            <a:fillRect/>
          </a:stretch>
        </p:blipFill>
        <p:spPr>
          <a:xfrm>
            <a:off x="3929058" y="214290"/>
            <a:ext cx="945939" cy="857257"/>
          </a:xfrm>
          <a:prstGeom prst="rect">
            <a:avLst/>
          </a:prstGeom>
        </p:spPr>
      </p:pic>
      <p:sp>
        <p:nvSpPr>
          <p:cNvPr id="3" name="Rectangle 2"/>
          <p:cNvSpPr/>
          <p:nvPr/>
        </p:nvSpPr>
        <p:spPr>
          <a:xfrm>
            <a:off x="0" y="1357298"/>
            <a:ext cx="9144000" cy="523220"/>
          </a:xfrm>
          <a:prstGeom prst="rect">
            <a:avLst/>
          </a:prstGeom>
        </p:spPr>
        <p:txBody>
          <a:bodyPr wrap="square">
            <a:spAutoFit/>
          </a:bodyPr>
          <a:lstStyle/>
          <a:p>
            <a:pPr marL="514350" indent="-514350" algn="ctr"/>
            <a:r>
              <a:rPr lang="fr-FR" sz="2800" dirty="0" smtClean="0">
                <a:latin typeface="Poor Richard" pitchFamily="18" charset="0"/>
              </a:rPr>
              <a:t>4.       La Finul doit-elle seulement séparer les belligérants ? Justifier.</a:t>
            </a:r>
          </a:p>
        </p:txBody>
      </p:sp>
      <p:sp>
        <p:nvSpPr>
          <p:cNvPr id="4" name="Rectangle 3"/>
          <p:cNvSpPr/>
          <p:nvPr/>
        </p:nvSpPr>
        <p:spPr>
          <a:xfrm>
            <a:off x="0" y="2428868"/>
            <a:ext cx="9144000" cy="954107"/>
          </a:xfrm>
          <a:prstGeom prst="rect">
            <a:avLst/>
          </a:prstGeom>
        </p:spPr>
        <p:txBody>
          <a:bodyPr wrap="square">
            <a:spAutoFit/>
          </a:bodyPr>
          <a:lstStyle/>
          <a:p>
            <a:pPr algn="ctr"/>
            <a:r>
              <a:rPr lang="fr-FR" sz="2800" i="1" dirty="0" smtClean="0">
                <a:solidFill>
                  <a:srgbClr val="008000"/>
                </a:solidFill>
                <a:latin typeface="Poor Richard" pitchFamily="18" charset="0"/>
              </a:rPr>
              <a:t>La Finul est aussi chargée d’ « aider le gouvernement libanais à rétablir son autorité ». </a:t>
            </a:r>
            <a:endParaRPr lang="fr-FR" sz="2800" i="1" dirty="0">
              <a:solidFill>
                <a:srgbClr val="008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4"/>
                                        </p:tgtEl>
                                        <p:attrNameLst>
                                          <p:attrName>style.visibility</p:attrName>
                                        </p:attrNameLst>
                                      </p:cBhvr>
                                      <p:to>
                                        <p:strVal val="visible"/>
                                      </p:to>
                                    </p:set>
                                    <p:anim calcmode="discrete" valueType="clr">
                                      <p:cBhvr override="childStyle">
                                        <p:cTn id="15"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4"/>
                                        </p:tgtEl>
                                        <p:attrNameLst>
                                          <p:attrName>fillcolor</p:attrName>
                                        </p:attrNameLst>
                                      </p:cBhvr>
                                      <p:tavLst>
                                        <p:tav tm="0">
                                          <p:val>
                                            <p:clrVal>
                                              <a:schemeClr val="accent2"/>
                                            </p:clrVal>
                                          </p:val>
                                        </p:tav>
                                        <p:tav tm="50000">
                                          <p:val>
                                            <p:clrVal>
                                              <a:schemeClr val="hlink"/>
                                            </p:clrVal>
                                          </p:val>
                                        </p:tav>
                                      </p:tavLst>
                                    </p:anim>
                                    <p:set>
                                      <p:cBhvr>
                                        <p:cTn id="17"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j0254500.gif"/>
          <p:cNvPicPr>
            <a:picLocks noChangeAspect="1"/>
          </p:cNvPicPr>
          <p:nvPr/>
        </p:nvPicPr>
        <p:blipFill>
          <a:blip r:embed="rId2" cstate="print"/>
          <a:stretch>
            <a:fillRect/>
          </a:stretch>
        </p:blipFill>
        <p:spPr>
          <a:xfrm>
            <a:off x="3929058" y="214290"/>
            <a:ext cx="945939" cy="857257"/>
          </a:xfrm>
          <a:prstGeom prst="rect">
            <a:avLst/>
          </a:prstGeom>
        </p:spPr>
      </p:pic>
      <p:sp>
        <p:nvSpPr>
          <p:cNvPr id="3" name="Rectangle 2"/>
          <p:cNvSpPr/>
          <p:nvPr/>
        </p:nvSpPr>
        <p:spPr>
          <a:xfrm>
            <a:off x="0" y="1643050"/>
            <a:ext cx="9144000" cy="954107"/>
          </a:xfrm>
          <a:prstGeom prst="rect">
            <a:avLst/>
          </a:prstGeom>
        </p:spPr>
        <p:txBody>
          <a:bodyPr wrap="square">
            <a:spAutoFit/>
          </a:bodyPr>
          <a:lstStyle/>
          <a:p>
            <a:pPr marL="514350" indent="-514350" algn="ctr"/>
            <a:r>
              <a:rPr lang="fr-FR" sz="2800" dirty="0" smtClean="0">
                <a:latin typeface="Poor Richard" pitchFamily="18" charset="0"/>
              </a:rPr>
              <a:t>5.       Document 3. Où intervient la France au Liban ? Dans quel cadre ? Avec quels moyens ? </a:t>
            </a:r>
          </a:p>
        </p:txBody>
      </p:sp>
      <p:sp>
        <p:nvSpPr>
          <p:cNvPr id="4" name="Rectangle 3"/>
          <p:cNvSpPr/>
          <p:nvPr/>
        </p:nvSpPr>
        <p:spPr>
          <a:xfrm>
            <a:off x="285720" y="3071810"/>
            <a:ext cx="8572560" cy="1384995"/>
          </a:xfrm>
          <a:prstGeom prst="rect">
            <a:avLst/>
          </a:prstGeom>
        </p:spPr>
        <p:txBody>
          <a:bodyPr wrap="square">
            <a:spAutoFit/>
          </a:bodyPr>
          <a:lstStyle/>
          <a:p>
            <a:pPr algn="ctr"/>
            <a:r>
              <a:rPr lang="fr-FR" sz="2800" i="1" dirty="0" smtClean="0">
                <a:solidFill>
                  <a:srgbClr val="008000"/>
                </a:solidFill>
                <a:latin typeface="Poor Richard" pitchFamily="18" charset="0"/>
              </a:rPr>
              <a:t>La France intervient au sud du Liban, à la frontière avec Israël, dans le cadre de la Finul, avec 900 soldats équipés d’un puissant matériel. </a:t>
            </a:r>
            <a:endParaRPr lang="fr-FR" sz="2800" i="1" dirty="0">
              <a:solidFill>
                <a:srgbClr val="008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in)">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4"/>
                                        </p:tgtEl>
                                        <p:attrNameLst>
                                          <p:attrName>style.visibility</p:attrName>
                                        </p:attrNameLst>
                                      </p:cBhvr>
                                      <p:to>
                                        <p:strVal val="visible"/>
                                      </p:to>
                                    </p:set>
                                    <p:anim calcmode="discrete" valueType="clr">
                                      <p:cBhvr override="childStyle">
                                        <p:cTn id="15"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4"/>
                                        </p:tgtEl>
                                        <p:attrNameLst>
                                          <p:attrName>fillcolor</p:attrName>
                                        </p:attrNameLst>
                                      </p:cBhvr>
                                      <p:tavLst>
                                        <p:tav tm="0">
                                          <p:val>
                                            <p:clrVal>
                                              <a:schemeClr val="accent2"/>
                                            </p:clrVal>
                                          </p:val>
                                        </p:tav>
                                        <p:tav tm="50000">
                                          <p:val>
                                            <p:clrVal>
                                              <a:schemeClr val="hlink"/>
                                            </p:clrVal>
                                          </p:val>
                                        </p:tav>
                                      </p:tavLst>
                                    </p:anim>
                                    <p:set>
                                      <p:cBhvr>
                                        <p:cTn id="17"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00042"/>
            <a:ext cx="9144000" cy="523220"/>
          </a:xfrm>
          <a:prstGeom prst="rect">
            <a:avLst/>
          </a:prstGeom>
        </p:spPr>
        <p:txBody>
          <a:bodyPr wrap="square">
            <a:spAutoFit/>
          </a:bodyPr>
          <a:lstStyle/>
          <a:p>
            <a:pPr algn="ctr"/>
            <a:r>
              <a:rPr lang="fr-FR" sz="2800" dirty="0" smtClean="0">
                <a:latin typeface="Poor Richard" pitchFamily="18" charset="0"/>
              </a:rPr>
              <a:t>6.      Documents 4 et 5 : compléter le tableau </a:t>
            </a:r>
            <a:endParaRPr lang="fr-FR" sz="2800" dirty="0">
              <a:latin typeface="Poor Richard" pitchFamily="18" charset="0"/>
            </a:endParaRPr>
          </a:p>
        </p:txBody>
      </p:sp>
      <p:pic>
        <p:nvPicPr>
          <p:cNvPr id="3" name="Image 2" descr="j0254500.gif"/>
          <p:cNvPicPr>
            <a:picLocks noChangeAspect="1"/>
          </p:cNvPicPr>
          <p:nvPr/>
        </p:nvPicPr>
        <p:blipFill>
          <a:blip r:embed="rId2" cstate="print"/>
          <a:stretch>
            <a:fillRect/>
          </a:stretch>
        </p:blipFill>
        <p:spPr>
          <a:xfrm>
            <a:off x="428596" y="285728"/>
            <a:ext cx="945939" cy="857257"/>
          </a:xfrm>
          <a:prstGeom prst="rect">
            <a:avLst/>
          </a:prstGeom>
        </p:spPr>
      </p:pic>
      <p:graphicFrame>
        <p:nvGraphicFramePr>
          <p:cNvPr id="4" name="Tableau 3"/>
          <p:cNvGraphicFramePr>
            <a:graphicFrameLocks noGrp="1"/>
          </p:cNvGraphicFramePr>
          <p:nvPr/>
        </p:nvGraphicFramePr>
        <p:xfrm>
          <a:off x="285720" y="1285860"/>
          <a:ext cx="8643999" cy="4876800"/>
        </p:xfrm>
        <a:graphic>
          <a:graphicData uri="http://schemas.openxmlformats.org/drawingml/2006/table">
            <a:tbl>
              <a:tblPr firstRow="1" bandRow="1">
                <a:tableStyleId>{5C22544A-7EE6-4342-B048-85BDC9FD1C3A}</a:tableStyleId>
              </a:tblPr>
              <a:tblGrid>
                <a:gridCol w="2881333"/>
                <a:gridCol w="2881333"/>
                <a:gridCol w="2881333"/>
              </a:tblGrid>
              <a:tr h="370840">
                <a:tc>
                  <a:txBody>
                    <a:bodyPr/>
                    <a:lstStyle/>
                    <a:p>
                      <a:pPr algn="ctr"/>
                      <a:r>
                        <a:rPr lang="fr-FR" sz="2800" dirty="0" smtClean="0">
                          <a:latin typeface="Poor Richard" pitchFamily="18" charset="0"/>
                        </a:rPr>
                        <a:t>Actions civiles</a:t>
                      </a:r>
                      <a:endParaRPr lang="fr-FR" sz="2800" dirty="0">
                        <a:latin typeface="Poor Richard" pitchFamily="18" charset="0"/>
                      </a:endParaRPr>
                    </a:p>
                  </a:txBody>
                  <a:tcPr/>
                </a:tc>
                <a:tc>
                  <a:txBody>
                    <a:bodyPr/>
                    <a:lstStyle/>
                    <a:p>
                      <a:pPr algn="ctr"/>
                      <a:r>
                        <a:rPr lang="fr-FR" sz="2800" dirty="0" smtClean="0">
                          <a:latin typeface="Poor Richard" pitchFamily="18" charset="0"/>
                        </a:rPr>
                        <a:t>Actions humanitaires</a:t>
                      </a:r>
                      <a:endParaRPr lang="fr-FR" sz="2800" dirty="0">
                        <a:latin typeface="Poor Richard" pitchFamily="18" charset="0"/>
                      </a:endParaRPr>
                    </a:p>
                  </a:txBody>
                  <a:tcPr/>
                </a:tc>
                <a:tc>
                  <a:txBody>
                    <a:bodyPr/>
                    <a:lstStyle/>
                    <a:p>
                      <a:pPr algn="ctr"/>
                      <a:r>
                        <a:rPr lang="fr-FR" sz="2800" dirty="0" smtClean="0">
                          <a:latin typeface="Poor Richard" pitchFamily="18" charset="0"/>
                        </a:rPr>
                        <a:t>Actions militaires</a:t>
                      </a:r>
                      <a:endParaRPr lang="fr-FR" sz="2800" dirty="0">
                        <a:latin typeface="Poor Richard" pitchFamily="18" charset="0"/>
                      </a:endParaRPr>
                    </a:p>
                  </a:txBody>
                  <a:tcPr/>
                </a:tc>
              </a:tr>
              <a:tr h="370840">
                <a:tc>
                  <a:txBody>
                    <a:bodyPr/>
                    <a:lstStyle/>
                    <a:p>
                      <a:pPr algn="ctr"/>
                      <a:endParaRPr lang="fr-FR" sz="2800" dirty="0" smtClean="0">
                        <a:latin typeface="Poor Richard" pitchFamily="18" charset="0"/>
                      </a:endParaRPr>
                    </a:p>
                    <a:p>
                      <a:pPr algn="ctr"/>
                      <a:endParaRPr lang="fr-FR" sz="2800" dirty="0" smtClean="0">
                        <a:latin typeface="Poor Richard" pitchFamily="18" charset="0"/>
                      </a:endParaRPr>
                    </a:p>
                    <a:p>
                      <a:pPr algn="ctr"/>
                      <a:endParaRPr lang="fr-FR" sz="2800" dirty="0" smtClean="0">
                        <a:latin typeface="Poor Richard" pitchFamily="18" charset="0"/>
                      </a:endParaRPr>
                    </a:p>
                    <a:p>
                      <a:pPr algn="ctr"/>
                      <a:endParaRPr lang="fr-FR" sz="2800" dirty="0" smtClean="0">
                        <a:latin typeface="Poor Richard" pitchFamily="18" charset="0"/>
                      </a:endParaRPr>
                    </a:p>
                    <a:p>
                      <a:pPr algn="ctr"/>
                      <a:endParaRPr lang="fr-FR" sz="2800" dirty="0" smtClean="0">
                        <a:latin typeface="Poor Richard" pitchFamily="18" charset="0"/>
                      </a:endParaRPr>
                    </a:p>
                    <a:p>
                      <a:pPr algn="ctr"/>
                      <a:endParaRPr lang="fr-FR" sz="2800" dirty="0" smtClean="0">
                        <a:latin typeface="Poor Richard" pitchFamily="18" charset="0"/>
                      </a:endParaRPr>
                    </a:p>
                    <a:p>
                      <a:pPr algn="ctr"/>
                      <a:endParaRPr lang="fr-FR" sz="2800" dirty="0" smtClean="0">
                        <a:latin typeface="Poor Richard" pitchFamily="18" charset="0"/>
                      </a:endParaRPr>
                    </a:p>
                    <a:p>
                      <a:pPr algn="ctr"/>
                      <a:endParaRPr lang="fr-FR" sz="2800" dirty="0" smtClean="0">
                        <a:latin typeface="Poor Richard" pitchFamily="18" charset="0"/>
                      </a:endParaRPr>
                    </a:p>
                    <a:p>
                      <a:pPr algn="ctr"/>
                      <a:endParaRPr lang="fr-FR" sz="2800" dirty="0" smtClean="0">
                        <a:latin typeface="Poor Richard" pitchFamily="18" charset="0"/>
                      </a:endParaRPr>
                    </a:p>
                  </a:txBody>
                  <a:tcPr/>
                </a:tc>
                <a:tc>
                  <a:txBody>
                    <a:bodyPr/>
                    <a:lstStyle/>
                    <a:p>
                      <a:pPr algn="ctr"/>
                      <a:endParaRPr lang="fr-FR" sz="2800" dirty="0">
                        <a:latin typeface="Poor Richard" pitchFamily="18" charset="0"/>
                      </a:endParaRPr>
                    </a:p>
                  </a:txBody>
                  <a:tcPr/>
                </a:tc>
                <a:tc>
                  <a:txBody>
                    <a:bodyPr/>
                    <a:lstStyle/>
                    <a:p>
                      <a:pPr algn="ctr"/>
                      <a:endParaRPr lang="fr-FR" sz="2800" dirty="0">
                        <a:latin typeface="Poor Richard" pitchFamily="18" charset="0"/>
                      </a:endParaRPr>
                    </a:p>
                  </a:txBody>
                  <a:tcPr/>
                </a:tc>
              </a:tr>
            </a:tbl>
          </a:graphicData>
        </a:graphic>
      </p:graphicFrame>
      <p:sp>
        <p:nvSpPr>
          <p:cNvPr id="5" name="ZoneTexte 4"/>
          <p:cNvSpPr txBox="1"/>
          <p:nvPr/>
        </p:nvSpPr>
        <p:spPr>
          <a:xfrm>
            <a:off x="428596" y="2428868"/>
            <a:ext cx="2643206" cy="1384995"/>
          </a:xfrm>
          <a:prstGeom prst="rect">
            <a:avLst/>
          </a:prstGeom>
          <a:noFill/>
        </p:spPr>
        <p:txBody>
          <a:bodyPr wrap="square" rtlCol="0">
            <a:spAutoFit/>
          </a:bodyPr>
          <a:lstStyle/>
          <a:p>
            <a:pPr algn="ctr"/>
            <a:r>
              <a:rPr lang="fr-FR" sz="2800" i="1" dirty="0" smtClean="0">
                <a:solidFill>
                  <a:srgbClr val="008000"/>
                </a:solidFill>
                <a:latin typeface="Poor Richard" pitchFamily="18" charset="0"/>
              </a:rPr>
              <a:t>- cours de français pour les élèves libanais</a:t>
            </a:r>
            <a:endParaRPr lang="fr-FR" sz="2800" i="1" dirty="0">
              <a:solidFill>
                <a:srgbClr val="008000"/>
              </a:solidFill>
              <a:latin typeface="Poor Richard" pitchFamily="18" charset="0"/>
            </a:endParaRPr>
          </a:p>
        </p:txBody>
      </p:sp>
      <p:sp>
        <p:nvSpPr>
          <p:cNvPr id="6" name="ZoneTexte 5"/>
          <p:cNvSpPr txBox="1"/>
          <p:nvPr/>
        </p:nvSpPr>
        <p:spPr>
          <a:xfrm>
            <a:off x="357158" y="4214818"/>
            <a:ext cx="2643206" cy="1384995"/>
          </a:xfrm>
          <a:prstGeom prst="rect">
            <a:avLst/>
          </a:prstGeom>
          <a:noFill/>
        </p:spPr>
        <p:txBody>
          <a:bodyPr wrap="square" rtlCol="0">
            <a:spAutoFit/>
          </a:bodyPr>
          <a:lstStyle/>
          <a:p>
            <a:pPr algn="ctr"/>
            <a:r>
              <a:rPr lang="fr-FR" sz="2800" i="1" dirty="0" smtClean="0">
                <a:solidFill>
                  <a:srgbClr val="008000"/>
                </a:solidFill>
                <a:latin typeface="Poor Richard" pitchFamily="18" charset="0"/>
              </a:rPr>
              <a:t>- Installation de générateurs d’électricité</a:t>
            </a:r>
            <a:endParaRPr lang="fr-FR" sz="2800" i="1" dirty="0">
              <a:solidFill>
                <a:srgbClr val="008000"/>
              </a:solidFill>
              <a:latin typeface="Poor Richard" pitchFamily="18" charset="0"/>
            </a:endParaRPr>
          </a:p>
        </p:txBody>
      </p:sp>
      <p:sp>
        <p:nvSpPr>
          <p:cNvPr id="7" name="ZoneTexte 6"/>
          <p:cNvSpPr txBox="1"/>
          <p:nvPr/>
        </p:nvSpPr>
        <p:spPr>
          <a:xfrm>
            <a:off x="3286116" y="2500306"/>
            <a:ext cx="2643206" cy="523220"/>
          </a:xfrm>
          <a:prstGeom prst="rect">
            <a:avLst/>
          </a:prstGeom>
          <a:noFill/>
        </p:spPr>
        <p:txBody>
          <a:bodyPr wrap="square" rtlCol="0">
            <a:spAutoFit/>
          </a:bodyPr>
          <a:lstStyle/>
          <a:p>
            <a:pPr algn="ctr"/>
            <a:r>
              <a:rPr lang="fr-FR" sz="2800" i="1" dirty="0" smtClean="0">
                <a:solidFill>
                  <a:srgbClr val="008000"/>
                </a:solidFill>
                <a:latin typeface="Poor Richard" pitchFamily="18" charset="0"/>
              </a:rPr>
              <a:t>- soins médicaux</a:t>
            </a:r>
            <a:endParaRPr lang="fr-FR" sz="2800" i="1" dirty="0">
              <a:solidFill>
                <a:srgbClr val="008000"/>
              </a:solidFill>
              <a:latin typeface="Poor Richard" pitchFamily="18" charset="0"/>
            </a:endParaRPr>
          </a:p>
        </p:txBody>
      </p:sp>
      <p:sp>
        <p:nvSpPr>
          <p:cNvPr id="8" name="ZoneTexte 7"/>
          <p:cNvSpPr txBox="1"/>
          <p:nvPr/>
        </p:nvSpPr>
        <p:spPr>
          <a:xfrm>
            <a:off x="6143636" y="2357430"/>
            <a:ext cx="2643206" cy="954107"/>
          </a:xfrm>
          <a:prstGeom prst="rect">
            <a:avLst/>
          </a:prstGeom>
          <a:noFill/>
        </p:spPr>
        <p:txBody>
          <a:bodyPr wrap="square" rtlCol="0">
            <a:spAutoFit/>
          </a:bodyPr>
          <a:lstStyle/>
          <a:p>
            <a:pPr algn="ctr"/>
            <a:r>
              <a:rPr lang="fr-FR" sz="2800" i="1" dirty="0" smtClean="0">
                <a:solidFill>
                  <a:srgbClr val="008000"/>
                </a:solidFill>
                <a:latin typeface="Poor Richard" pitchFamily="18" charset="0"/>
              </a:rPr>
              <a:t>- formation de l’armée libanaise</a:t>
            </a:r>
            <a:endParaRPr lang="fr-FR" sz="2800" i="1" dirty="0">
              <a:solidFill>
                <a:srgbClr val="008000"/>
              </a:solidFill>
              <a:latin typeface="Poor Richard" pitchFamily="18" charset="0"/>
            </a:endParaRPr>
          </a:p>
        </p:txBody>
      </p:sp>
      <p:sp>
        <p:nvSpPr>
          <p:cNvPr id="9" name="ZoneTexte 8"/>
          <p:cNvSpPr txBox="1"/>
          <p:nvPr/>
        </p:nvSpPr>
        <p:spPr>
          <a:xfrm>
            <a:off x="6143636" y="3857628"/>
            <a:ext cx="2643206" cy="523220"/>
          </a:xfrm>
          <a:prstGeom prst="rect">
            <a:avLst/>
          </a:prstGeom>
          <a:noFill/>
        </p:spPr>
        <p:txBody>
          <a:bodyPr wrap="square" rtlCol="0">
            <a:spAutoFit/>
          </a:bodyPr>
          <a:lstStyle/>
          <a:p>
            <a:pPr algn="ctr"/>
            <a:r>
              <a:rPr lang="fr-FR" sz="2800" i="1" dirty="0" smtClean="0">
                <a:solidFill>
                  <a:srgbClr val="008000"/>
                </a:solidFill>
                <a:latin typeface="Poor Richard" pitchFamily="18" charset="0"/>
              </a:rPr>
              <a:t>- patrouilles</a:t>
            </a:r>
            <a:endParaRPr lang="fr-FR" sz="2800" i="1" dirty="0">
              <a:solidFill>
                <a:srgbClr val="008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1"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par>
                          <p:cTn id="13" fill="hold">
                            <p:stCondLst>
                              <p:cond delay="40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5"/>
                                        </p:tgtEl>
                                        <p:attrNameLst>
                                          <p:attrName>style.visibility</p:attrName>
                                        </p:attrNameLst>
                                      </p:cBhvr>
                                      <p:to>
                                        <p:strVal val="visible"/>
                                      </p:to>
                                    </p:set>
                                    <p:anim calcmode="discrete" valueType="clr">
                                      <p:cBhvr override="childStyle">
                                        <p:cTn id="21"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
                                        </p:tgtEl>
                                        <p:attrNameLst>
                                          <p:attrName>fillcolor</p:attrName>
                                        </p:attrNameLst>
                                      </p:cBhvr>
                                      <p:tavLst>
                                        <p:tav tm="0">
                                          <p:val>
                                            <p:clrVal>
                                              <a:schemeClr val="accent2"/>
                                            </p:clrVal>
                                          </p:val>
                                        </p:tav>
                                        <p:tav tm="50000">
                                          <p:val>
                                            <p:clrVal>
                                              <a:schemeClr val="hlink"/>
                                            </p:clrVal>
                                          </p:val>
                                        </p:tav>
                                      </p:tavLst>
                                    </p:anim>
                                    <p:set>
                                      <p:cBhvr>
                                        <p:cTn id="23" dur="80"/>
                                        <p:tgtEl>
                                          <p:spTgt spid="5"/>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6"/>
                                        </p:tgtEl>
                                        <p:attrNameLst>
                                          <p:attrName>style.visibility</p:attrName>
                                        </p:attrNameLst>
                                      </p:cBhvr>
                                      <p:to>
                                        <p:strVal val="visible"/>
                                      </p:to>
                                    </p:set>
                                    <p:anim calcmode="discrete" valueType="clr">
                                      <p:cBhvr override="childStyle">
                                        <p:cTn id="28"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6"/>
                                        </p:tgtEl>
                                        <p:attrNameLst>
                                          <p:attrName>fillcolor</p:attrName>
                                        </p:attrNameLst>
                                      </p:cBhvr>
                                      <p:tavLst>
                                        <p:tav tm="0">
                                          <p:val>
                                            <p:clrVal>
                                              <a:schemeClr val="accent2"/>
                                            </p:clrVal>
                                          </p:val>
                                        </p:tav>
                                        <p:tav tm="50000">
                                          <p:val>
                                            <p:clrVal>
                                              <a:schemeClr val="hlink"/>
                                            </p:clrVal>
                                          </p:val>
                                        </p:tav>
                                      </p:tavLst>
                                    </p:anim>
                                    <p:set>
                                      <p:cBhvr>
                                        <p:cTn id="30" dur="80"/>
                                        <p:tgtEl>
                                          <p:spTgt spid="6"/>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7"/>
                                        </p:tgtEl>
                                        <p:attrNameLst>
                                          <p:attrName>style.visibility</p:attrName>
                                        </p:attrNameLst>
                                      </p:cBhvr>
                                      <p:to>
                                        <p:strVal val="visible"/>
                                      </p:to>
                                    </p:set>
                                    <p:anim calcmode="discrete" valueType="clr">
                                      <p:cBhvr override="childStyle">
                                        <p:cTn id="35"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7"/>
                                        </p:tgtEl>
                                        <p:attrNameLst>
                                          <p:attrName>fillcolor</p:attrName>
                                        </p:attrNameLst>
                                      </p:cBhvr>
                                      <p:tavLst>
                                        <p:tav tm="0">
                                          <p:val>
                                            <p:clrVal>
                                              <a:schemeClr val="accent2"/>
                                            </p:clrVal>
                                          </p:val>
                                        </p:tav>
                                        <p:tav tm="50000">
                                          <p:val>
                                            <p:clrVal>
                                              <a:schemeClr val="hlink"/>
                                            </p:clrVal>
                                          </p:val>
                                        </p:tav>
                                      </p:tavLst>
                                    </p:anim>
                                    <p:set>
                                      <p:cBhvr>
                                        <p:cTn id="37" dur="80"/>
                                        <p:tgtEl>
                                          <p:spTgt spid="7"/>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8"/>
                                        </p:tgtEl>
                                        <p:attrNameLst>
                                          <p:attrName>style.visibility</p:attrName>
                                        </p:attrNameLst>
                                      </p:cBhvr>
                                      <p:to>
                                        <p:strVal val="visible"/>
                                      </p:to>
                                    </p:set>
                                    <p:anim calcmode="discrete" valueType="clr">
                                      <p:cBhvr override="childStyle">
                                        <p:cTn id="42"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8"/>
                                        </p:tgtEl>
                                        <p:attrNameLst>
                                          <p:attrName>fillcolor</p:attrName>
                                        </p:attrNameLst>
                                      </p:cBhvr>
                                      <p:tavLst>
                                        <p:tav tm="0">
                                          <p:val>
                                            <p:clrVal>
                                              <a:schemeClr val="accent2"/>
                                            </p:clrVal>
                                          </p:val>
                                        </p:tav>
                                        <p:tav tm="50000">
                                          <p:val>
                                            <p:clrVal>
                                              <a:schemeClr val="hlink"/>
                                            </p:clrVal>
                                          </p:val>
                                        </p:tav>
                                      </p:tavLst>
                                    </p:anim>
                                    <p:set>
                                      <p:cBhvr>
                                        <p:cTn id="44" dur="80"/>
                                        <p:tgtEl>
                                          <p:spTgt spid="8"/>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9"/>
                                        </p:tgtEl>
                                        <p:attrNameLst>
                                          <p:attrName>style.visibility</p:attrName>
                                        </p:attrNameLst>
                                      </p:cBhvr>
                                      <p:to>
                                        <p:strVal val="visible"/>
                                      </p:to>
                                    </p:set>
                                    <p:anim calcmode="discrete" valueType="clr">
                                      <p:cBhvr override="childStyle">
                                        <p:cTn id="49"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9"/>
                                        </p:tgtEl>
                                        <p:attrNameLst>
                                          <p:attrName>fillcolor</p:attrName>
                                        </p:attrNameLst>
                                      </p:cBhvr>
                                      <p:tavLst>
                                        <p:tav tm="0">
                                          <p:val>
                                            <p:clrVal>
                                              <a:schemeClr val="accent2"/>
                                            </p:clrVal>
                                          </p:val>
                                        </p:tav>
                                        <p:tav tm="50000">
                                          <p:val>
                                            <p:clrVal>
                                              <a:schemeClr val="hlink"/>
                                            </p:clrVal>
                                          </p:val>
                                        </p:tav>
                                      </p:tavLst>
                                    </p:anim>
                                    <p:set>
                                      <p:cBhvr>
                                        <p:cTn id="51"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071546"/>
            <a:ext cx="9144000" cy="3416320"/>
          </a:xfrm>
          <a:prstGeom prst="rect">
            <a:avLst/>
          </a:prstGeom>
          <a:noFill/>
        </p:spPr>
        <p:txBody>
          <a:bodyPr wrap="square" rtlCol="0">
            <a:spAutoFit/>
          </a:bodyPr>
          <a:lstStyle/>
          <a:p>
            <a:pPr algn="ctr"/>
            <a:r>
              <a:rPr lang="fr-FR" sz="5400" dirty="0" smtClean="0">
                <a:solidFill>
                  <a:srgbClr val="FF0000"/>
                </a:solidFill>
                <a:latin typeface="Poor Richard" pitchFamily="18" charset="0"/>
              </a:rPr>
              <a:t>- PARTIE 3 -</a:t>
            </a:r>
          </a:p>
          <a:p>
            <a:pPr algn="ctr"/>
            <a:endParaRPr lang="fr-FR" sz="5400" dirty="0" smtClean="0">
              <a:solidFill>
                <a:srgbClr val="FF0000"/>
              </a:solidFill>
              <a:latin typeface="Poor Richard" pitchFamily="18" charset="0"/>
            </a:endParaRPr>
          </a:p>
          <a:p>
            <a:pPr algn="ctr"/>
            <a:r>
              <a:rPr lang="fr-FR" sz="5400" dirty="0" smtClean="0">
                <a:solidFill>
                  <a:srgbClr val="FF3300"/>
                </a:solidFill>
                <a:latin typeface="Poor Richard" pitchFamily="18" charset="0"/>
              </a:rPr>
              <a:t>Les différents espaces </a:t>
            </a:r>
          </a:p>
          <a:p>
            <a:pPr algn="ctr"/>
            <a:r>
              <a:rPr lang="fr-FR" sz="5400" dirty="0" smtClean="0">
                <a:solidFill>
                  <a:srgbClr val="FF3300"/>
                </a:solidFill>
                <a:latin typeface="Poor Richard" pitchFamily="18" charset="0"/>
              </a:rPr>
              <a:t>de la sécurité nationale</a:t>
            </a:r>
            <a:endParaRPr lang="fr-FR" sz="5400" u="sng" dirty="0">
              <a:solidFill>
                <a:srgbClr val="FF3300"/>
              </a:solidFill>
              <a:latin typeface="Poor Richard" pitchFamily="18" charset="0"/>
            </a:endParaRPr>
          </a:p>
        </p:txBody>
      </p:sp>
      <p:cxnSp>
        <p:nvCxnSpPr>
          <p:cNvPr id="3" name="Connecteur droit 2"/>
          <p:cNvCxnSpPr/>
          <p:nvPr/>
        </p:nvCxnSpPr>
        <p:spPr>
          <a:xfrm>
            <a:off x="285720" y="5786454"/>
            <a:ext cx="84249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428596" y="571480"/>
            <a:ext cx="84249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2040"/>
                            </p:stCondLst>
                            <p:childTnLst>
                              <p:par>
                                <p:cTn id="11" presetID="2" presetClass="entr" presetSubtype="8"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4040"/>
                            </p:stCondLst>
                            <p:childTnLst>
                              <p:par>
                                <p:cTn id="16" presetID="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000" fill="hold"/>
                                        <p:tgtEl>
                                          <p:spTgt spid="6"/>
                                        </p:tgtEl>
                                        <p:attrNameLst>
                                          <p:attrName>ppt_x</p:attrName>
                                        </p:attrNameLst>
                                      </p:cBhvr>
                                      <p:tavLst>
                                        <p:tav tm="0">
                                          <p:val>
                                            <p:strVal val="0-#ppt_w/2"/>
                                          </p:val>
                                        </p:tav>
                                        <p:tav tm="100000">
                                          <p:val>
                                            <p:strVal val="#ppt_x"/>
                                          </p:val>
                                        </p:tav>
                                      </p:tavLst>
                                    </p:anim>
                                    <p:anim calcmode="lin" valueType="num">
                                      <p:cBhvr additive="base">
                                        <p:cTn id="19"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1" name="Rectangle 3"/>
          <p:cNvSpPr>
            <a:spLocks noChangeArrowheads="1"/>
          </p:cNvSpPr>
          <p:nvPr/>
        </p:nvSpPr>
        <p:spPr bwMode="auto">
          <a:xfrm>
            <a:off x="357158" y="214290"/>
            <a:ext cx="8358246" cy="2893100"/>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sng"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Les motivations de l'intervention militaire.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Poor Richard"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1600" b="0" i="1"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Le rapport annexé à la loi de programmation militaire de 2013 explique les raisons conduisant la France à engager son armée dans le monde. </a:t>
            </a:r>
            <a:endParaRPr kumimoji="0" lang="fr-FR" sz="1600" b="0" i="0" u="none" strike="noStrike" cap="none" normalizeH="0" baseline="0" dirty="0" smtClean="0">
              <a:ln>
                <a:noFill/>
              </a:ln>
              <a:solidFill>
                <a:schemeClr val="tx1"/>
              </a:solidFill>
              <a:effectLst/>
              <a:latin typeface="Poor Richard"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L'intervention à l'extérieur du territoire national vise […] à protéger les ressortissants français et européens, à défendre les intérêts de la France dans le monde et à honorer nos engagements internationaux et nos responsabilités. Elle s'effectue en recherchant prioritairement un cadre multinational s'appuyant de façon privilégiée sur les résolutions du Conseil de sécurité des Nations unies. </a:t>
            </a:r>
            <a:endParaRPr kumimoji="0" lang="fr-FR" sz="1600" b="0" i="0" u="none" strike="noStrike" cap="none" normalizeH="0" baseline="0" dirty="0" smtClean="0">
              <a:ln>
                <a:noFill/>
              </a:ln>
              <a:solidFill>
                <a:schemeClr val="tx1"/>
              </a:solidFill>
              <a:effectLst/>
              <a:latin typeface="Poor Richard"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Rapport annexé à la loi de programmation militaire (1.3.1.), 18/12/2013, (</a:t>
            </a:r>
            <a:r>
              <a:rPr kumimoji="0" lang="fr-FR" sz="1600" b="0" i="0"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hlinkClick r:id="rId2"/>
              </a:rPr>
              <a:t>http://www.legifrance.gouv.fr/eli/loi/2013/12/18/2013-1168/jo/texte</a:t>
            </a:r>
            <a:r>
              <a:rPr kumimoji="0" lang="fr-FR" sz="1600" b="0" i="0"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a:t>
            </a:r>
            <a:endParaRPr kumimoji="0" lang="fr-FR" sz="1600" b="0" i="0" u="none" strike="noStrike" cap="none" normalizeH="0" baseline="0" dirty="0" smtClean="0">
              <a:ln>
                <a:noFill/>
              </a:ln>
              <a:solidFill>
                <a:schemeClr val="tx1"/>
              </a:solidFill>
              <a:effectLst/>
              <a:latin typeface="Poor Richard"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4857752" y="3857628"/>
            <a:ext cx="4071934" cy="830997"/>
          </a:xfrm>
          <a:prstGeom prst="rect">
            <a:avLst/>
          </a:prstGeom>
        </p:spPr>
        <p:txBody>
          <a:bodyPr wrap="square">
            <a:spAutoFit/>
          </a:bodyPr>
          <a:lstStyle/>
          <a:p>
            <a:r>
              <a:rPr lang="fr-FR" sz="2400" dirty="0" smtClean="0">
                <a:latin typeface="Poor Richard" pitchFamily="18" charset="0"/>
              </a:rPr>
              <a:t>1. Quels sont les objectifs d'une intervention militaire française ? </a:t>
            </a:r>
            <a:endParaRPr lang="fr-FR" sz="2400" dirty="0">
              <a:latin typeface="Poor Richard" pitchFamily="18" charset="0"/>
            </a:endParaRPr>
          </a:p>
        </p:txBody>
      </p:sp>
      <p:sp>
        <p:nvSpPr>
          <p:cNvPr id="7" name="Rectangle 6"/>
          <p:cNvSpPr/>
          <p:nvPr/>
        </p:nvSpPr>
        <p:spPr>
          <a:xfrm>
            <a:off x="4857752" y="4786322"/>
            <a:ext cx="4286248" cy="1569660"/>
          </a:xfrm>
          <a:prstGeom prst="rect">
            <a:avLst/>
          </a:prstGeom>
        </p:spPr>
        <p:txBody>
          <a:bodyPr wrap="square">
            <a:spAutoFit/>
          </a:bodyPr>
          <a:lstStyle/>
          <a:p>
            <a:r>
              <a:rPr lang="fr-FR" sz="2400" dirty="0" smtClean="0">
                <a:latin typeface="Poor Richard" pitchFamily="18" charset="0"/>
              </a:rPr>
              <a:t>2. Dans quelles régions du monde la France intervient-elle essentiellement? Comment pouvez-vous l’expliquer?</a:t>
            </a:r>
            <a:endParaRPr lang="fr-FR" sz="2400" dirty="0">
              <a:latin typeface="Poor Richard" pitchFamily="18" charset="0"/>
            </a:endParaRPr>
          </a:p>
        </p:txBody>
      </p:sp>
      <p:pic>
        <p:nvPicPr>
          <p:cNvPr id="8" name="Image 7" descr="j0254500.gif"/>
          <p:cNvPicPr>
            <a:picLocks noChangeAspect="1"/>
          </p:cNvPicPr>
          <p:nvPr/>
        </p:nvPicPr>
        <p:blipFill>
          <a:blip r:embed="rId3" cstate="print"/>
          <a:stretch>
            <a:fillRect/>
          </a:stretch>
        </p:blipFill>
        <p:spPr>
          <a:xfrm>
            <a:off x="6429388" y="3214686"/>
            <a:ext cx="642942" cy="582666"/>
          </a:xfrm>
          <a:prstGeom prst="rect">
            <a:avLst/>
          </a:prstGeom>
        </p:spPr>
      </p:pic>
      <p:pic>
        <p:nvPicPr>
          <p:cNvPr id="9" name="Image 8" descr="http://www.defense.gouv.fr/var/dicod/storage/images/base-de-medias/images/operations/cartes-des-theatres-d-operation/operations-et-missions/4301039-32-fre-FR/operations-et-missions.jpg"/>
          <p:cNvPicPr/>
          <p:nvPr/>
        </p:nvPicPr>
        <p:blipFill>
          <a:blip r:embed="rId4" cstate="print"/>
          <a:srcRect/>
          <a:stretch>
            <a:fillRect/>
          </a:stretch>
        </p:blipFill>
        <p:spPr bwMode="auto">
          <a:xfrm>
            <a:off x="285720" y="3500438"/>
            <a:ext cx="4359465" cy="28013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2000"/>
                                        <p:tgtEl>
                                          <p:spTgt spid="2051"/>
                                        </p:tgtEl>
                                      </p:cBhvr>
                                    </p:animEffect>
                                  </p:childTnLst>
                                </p:cTn>
                              </p:par>
                            </p:childTnLst>
                          </p:cTn>
                        </p:par>
                        <p:par>
                          <p:cTn id="8" fill="hold">
                            <p:stCondLst>
                              <p:cond delay="2000"/>
                            </p:stCondLst>
                            <p:childTnLst>
                              <p:par>
                                <p:cTn id="9" presetID="21"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4)">
                                      <p:cBhvr>
                                        <p:cTn id="11" dur="2000"/>
                                        <p:tgtEl>
                                          <p:spTgt spid="8"/>
                                        </p:tgtEl>
                                      </p:cBhvr>
                                    </p:animEffect>
                                  </p:childTnLst>
                                </p:cTn>
                              </p:par>
                              <p:par>
                                <p:cTn id="12" presetID="27" presetClass="entr" presetSubtype="0" fill="hold" grpId="0" nodeType="withEffect">
                                  <p:stCondLst>
                                    <p:cond delay="0"/>
                                  </p:stCondLst>
                                  <p:iterate type="lt">
                                    <p:tmPct val="50000"/>
                                  </p:iterate>
                                  <p:childTnLst>
                                    <p:set>
                                      <p:cBhvr>
                                        <p:cTn id="13" dur="1" fill="hold">
                                          <p:stCondLst>
                                            <p:cond delay="0"/>
                                          </p:stCondLst>
                                        </p:cTn>
                                        <p:tgtEl>
                                          <p:spTgt spid="6"/>
                                        </p:tgtEl>
                                        <p:attrNameLst>
                                          <p:attrName>style.visibility</p:attrName>
                                        </p:attrNameLst>
                                      </p:cBhvr>
                                      <p:to>
                                        <p:strVal val="visible"/>
                                      </p:to>
                                    </p:set>
                                    <p:anim calcmode="discrete" valueType="clr">
                                      <p:cBhvr override="childStyle">
                                        <p:cTn id="14"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
                                        </p:tgtEl>
                                        <p:attrNameLst>
                                          <p:attrName>fillcolor</p:attrName>
                                        </p:attrNameLst>
                                      </p:cBhvr>
                                      <p:tavLst>
                                        <p:tav tm="0">
                                          <p:val>
                                            <p:clrVal>
                                              <a:schemeClr val="accent2"/>
                                            </p:clrVal>
                                          </p:val>
                                        </p:tav>
                                        <p:tav tm="50000">
                                          <p:val>
                                            <p:clrVal>
                                              <a:schemeClr val="hlink"/>
                                            </p:clrVal>
                                          </p:val>
                                        </p:tav>
                                      </p:tavLst>
                                    </p:anim>
                                    <p:set>
                                      <p:cBhvr>
                                        <p:cTn id="16" dur="80"/>
                                        <p:tgtEl>
                                          <p:spTgt spid="6"/>
                                        </p:tgtEl>
                                        <p:attrNameLst>
                                          <p:attrName>fill.type</p:attrName>
                                        </p:attrNameLst>
                                      </p:cBhvr>
                                      <p:to>
                                        <p:strVal val="solid"/>
                                      </p:to>
                                    </p:set>
                                  </p:childTnLst>
                                </p:cTn>
                              </p:par>
                              <p:par>
                                <p:cTn id="17" presetID="27" presetClass="entr" presetSubtype="0" fill="hold" grpId="0" nodeType="withEffect">
                                  <p:stCondLst>
                                    <p:cond delay="0"/>
                                  </p:stCondLst>
                                  <p:iterate type="lt">
                                    <p:tmPct val="50000"/>
                                  </p:iterate>
                                  <p:childTnLst>
                                    <p:set>
                                      <p:cBhvr>
                                        <p:cTn id="18" dur="1" fill="hold">
                                          <p:stCondLst>
                                            <p:cond delay="0"/>
                                          </p:stCondLst>
                                        </p:cTn>
                                        <p:tgtEl>
                                          <p:spTgt spid="7"/>
                                        </p:tgtEl>
                                        <p:attrNameLst>
                                          <p:attrName>style.visibility</p:attrName>
                                        </p:attrNameLst>
                                      </p:cBhvr>
                                      <p:to>
                                        <p:strVal val="visible"/>
                                      </p:to>
                                    </p:set>
                                    <p:anim calcmode="discrete" valueType="clr">
                                      <p:cBhvr override="childStyle">
                                        <p:cTn id="19"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
                                        </p:tgtEl>
                                        <p:attrNameLst>
                                          <p:attrName>fillcolor</p:attrName>
                                        </p:attrNameLst>
                                      </p:cBhvr>
                                      <p:tavLst>
                                        <p:tav tm="0">
                                          <p:val>
                                            <p:clrVal>
                                              <a:schemeClr val="accent2"/>
                                            </p:clrVal>
                                          </p:val>
                                        </p:tav>
                                        <p:tav tm="50000">
                                          <p:val>
                                            <p:clrVal>
                                              <a:schemeClr val="hlink"/>
                                            </p:clrVal>
                                          </p:val>
                                        </p:tav>
                                      </p:tavLst>
                                    </p:anim>
                                    <p:set>
                                      <p:cBhvr>
                                        <p:cTn id="21"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214290"/>
            <a:ext cx="8215338" cy="954107"/>
          </a:xfrm>
          <a:prstGeom prst="rect">
            <a:avLst/>
          </a:prstGeom>
        </p:spPr>
        <p:txBody>
          <a:bodyPr wrap="square">
            <a:spAutoFit/>
          </a:bodyPr>
          <a:lstStyle/>
          <a:p>
            <a:pPr algn="ctr"/>
            <a:r>
              <a:rPr lang="fr-FR" sz="2800" dirty="0" smtClean="0">
                <a:latin typeface="Poor Richard" pitchFamily="18" charset="0"/>
              </a:rPr>
              <a:t>1. Quels sont les objectifs d'une intervention militaire française ? </a:t>
            </a:r>
            <a:endParaRPr lang="fr-FR" sz="2800" dirty="0">
              <a:latin typeface="Poor Richard" pitchFamily="18" charset="0"/>
            </a:endParaRPr>
          </a:p>
        </p:txBody>
      </p:sp>
      <p:sp>
        <p:nvSpPr>
          <p:cNvPr id="3" name="Rectangle 3"/>
          <p:cNvSpPr>
            <a:spLocks noChangeArrowheads="1"/>
          </p:cNvSpPr>
          <p:nvPr/>
        </p:nvSpPr>
        <p:spPr bwMode="auto">
          <a:xfrm>
            <a:off x="0" y="1214422"/>
            <a:ext cx="9144000" cy="3785652"/>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sng"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Les motivations de l'intervention militaire.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Poor Richard"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2000" b="0" i="1"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Le rapport annexé à la loi de programmation militaire de 2013 explique les raisons conduisant la France à engager son armée dans le monde. </a:t>
            </a:r>
            <a:endParaRPr kumimoji="0" lang="fr-FR" sz="2000" b="0" i="0" u="none" strike="noStrike" cap="none" normalizeH="0" baseline="0" dirty="0" smtClean="0">
              <a:ln>
                <a:noFill/>
              </a:ln>
              <a:solidFill>
                <a:schemeClr val="tx1"/>
              </a:solidFill>
              <a:effectLst/>
              <a:latin typeface="Poor Richard"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L'intervention à l'extérieur du territoire national vise […] à protéger les ressortissants français et européens, à défendre les intérêts de la France dans le monde et à honorer nos engagements internationaux et nos responsabilités. Elle s'effectue en recherchant prioritairement un cadre multinational s'appuyant de façon privilégiée sur les résolutions du Conseil de sécurité des Nations unies. </a:t>
            </a:r>
            <a:endParaRPr kumimoji="0" lang="fr-FR" sz="2000" b="0" i="0" u="none" strike="noStrike" cap="none" normalizeH="0" baseline="0" dirty="0" smtClean="0">
              <a:ln>
                <a:noFill/>
              </a:ln>
              <a:solidFill>
                <a:schemeClr val="tx1"/>
              </a:solidFill>
              <a:effectLst/>
              <a:latin typeface="Poor Richard"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Rapport annexé à la loi de programmation militaire (1.3.1.), 18/12/2013, (</a:t>
            </a:r>
            <a:r>
              <a:rPr kumimoji="0" lang="fr-FR" sz="2000" b="0" i="0"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hlinkClick r:id="rId2"/>
              </a:rPr>
              <a:t>http://www.legifrance.gouv.fr/eli/loi/2013/12/18/2013-1168/jo/texte</a:t>
            </a:r>
            <a:r>
              <a:rPr kumimoji="0" lang="fr-FR" sz="2000" b="0" i="0" u="none" strike="noStrike" cap="none" normalizeH="0" baseline="0" dirty="0" smtClean="0">
                <a:ln>
                  <a:noFill/>
                </a:ln>
                <a:solidFill>
                  <a:schemeClr val="tx1"/>
                </a:solidFill>
                <a:effectLst/>
                <a:latin typeface="Poor Richard"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Poor Richard"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Image 3" descr="j0254500.gif"/>
          <p:cNvPicPr>
            <a:picLocks noChangeAspect="1"/>
          </p:cNvPicPr>
          <p:nvPr/>
        </p:nvPicPr>
        <p:blipFill>
          <a:blip r:embed="rId3" cstate="print"/>
          <a:stretch>
            <a:fillRect/>
          </a:stretch>
        </p:blipFill>
        <p:spPr>
          <a:xfrm>
            <a:off x="428596" y="285728"/>
            <a:ext cx="674967" cy="611689"/>
          </a:xfrm>
          <a:prstGeom prst="rect">
            <a:avLst/>
          </a:prstGeom>
        </p:spPr>
      </p:pic>
      <p:sp>
        <p:nvSpPr>
          <p:cNvPr id="5" name="Rectangle 4"/>
          <p:cNvSpPr/>
          <p:nvPr/>
        </p:nvSpPr>
        <p:spPr>
          <a:xfrm>
            <a:off x="0" y="5000636"/>
            <a:ext cx="9144000" cy="1384995"/>
          </a:xfrm>
          <a:prstGeom prst="rect">
            <a:avLst/>
          </a:prstGeom>
        </p:spPr>
        <p:txBody>
          <a:bodyPr wrap="square">
            <a:spAutoFit/>
          </a:bodyPr>
          <a:lstStyle/>
          <a:p>
            <a:pPr algn="ctr"/>
            <a:r>
              <a:rPr lang="fr-FR" sz="2800" i="1" dirty="0" smtClean="0">
                <a:solidFill>
                  <a:srgbClr val="008000"/>
                </a:solidFill>
                <a:latin typeface="Poor Richard" pitchFamily="18" charset="0"/>
              </a:rPr>
              <a:t>Une intervention doit « protéger les ressortissants français et européens, […] défendre les intérêts de la France […] honorer nos engagements internationaux et nos responsabilités ». </a:t>
            </a:r>
            <a:endParaRPr lang="fr-FR" sz="2800" i="1" dirty="0">
              <a:solidFill>
                <a:srgbClr val="008000"/>
              </a:solidFill>
              <a:latin typeface="Poor Richard" pitchFamily="18" charset="0"/>
            </a:endParaRPr>
          </a:p>
        </p:txBody>
      </p:sp>
      <p:sp>
        <p:nvSpPr>
          <p:cNvPr id="6" name="Rectangle 5"/>
          <p:cNvSpPr/>
          <p:nvPr/>
        </p:nvSpPr>
        <p:spPr>
          <a:xfrm>
            <a:off x="0" y="2500306"/>
            <a:ext cx="5000628" cy="285752"/>
          </a:xfrm>
          <a:prstGeom prst="rect">
            <a:avLst/>
          </a:prstGeom>
          <a:solidFill>
            <a:srgbClr val="008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5357818" y="2786058"/>
            <a:ext cx="3571900" cy="1588"/>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0" y="3143248"/>
            <a:ext cx="8572528" cy="1588"/>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0" y="3429000"/>
            <a:ext cx="3571900" cy="1588"/>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2"/>
                                        </p:tgtEl>
                                        <p:attrNameLst>
                                          <p:attrName>style.visibility</p:attrName>
                                        </p:attrNameLst>
                                      </p:cBhvr>
                                      <p:to>
                                        <p:strVal val="visible"/>
                                      </p:to>
                                    </p:set>
                                    <p:anim calcmode="discrete" valueType="clr">
                                      <p:cBhvr override="childStyle">
                                        <p:cTn id="10"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2"/>
                                        </p:tgtEl>
                                        <p:attrNameLst>
                                          <p:attrName>fillcolor</p:attrName>
                                        </p:attrNameLst>
                                      </p:cBhvr>
                                      <p:tavLst>
                                        <p:tav tm="0">
                                          <p:val>
                                            <p:clrVal>
                                              <a:schemeClr val="accent2"/>
                                            </p:clrVal>
                                          </p:val>
                                        </p:tav>
                                        <p:tav tm="50000">
                                          <p:val>
                                            <p:clrVal>
                                              <a:schemeClr val="hlink"/>
                                            </p:clrVal>
                                          </p:val>
                                        </p:tav>
                                      </p:tavLst>
                                    </p:anim>
                                    <p:set>
                                      <p:cBhvr>
                                        <p:cTn id="12" dur="80"/>
                                        <p:tgtEl>
                                          <p:spTgt spid="2"/>
                                        </p:tgtEl>
                                        <p:attrNameLst>
                                          <p:attrName>fill.type</p:attrName>
                                        </p:attrNameLst>
                                      </p:cBhvr>
                                      <p:to>
                                        <p:strVal val="solid"/>
                                      </p:to>
                                    </p:set>
                                  </p:childTnLst>
                                </p:cTn>
                              </p:par>
                            </p:childTnLst>
                          </p:cTn>
                        </p:par>
                        <p:par>
                          <p:cTn id="13" fill="hold">
                            <p:stCondLst>
                              <p:cond delay="2400"/>
                            </p:stCondLst>
                            <p:childTnLst>
                              <p:par>
                                <p:cTn id="14" presetID="5" presetClass="entr" presetSubtype="5"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checkerboard(down)">
                                      <p:cBhvr>
                                        <p:cTn id="16" dur="2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2000"/>
                                        <p:tgtEl>
                                          <p:spTgt spid="8"/>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2000"/>
                                        <p:tgtEl>
                                          <p:spTgt spid="12"/>
                                        </p:tgtEl>
                                      </p:cBhvr>
                                    </p:animEffect>
                                  </p:childTnLst>
                                </p:cTn>
                              </p:par>
                            </p:childTnLst>
                          </p:cTn>
                        </p:par>
                        <p:par>
                          <p:cTn id="31" fill="hold">
                            <p:stCondLst>
                              <p:cond delay="4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2000"/>
                                        <p:tgtEl>
                                          <p:spTgt spid="15"/>
                                        </p:tgtEl>
                                      </p:cBhvr>
                                    </p:animEffect>
                                  </p:childTnLst>
                                </p:cTn>
                              </p:par>
                            </p:childTnLst>
                          </p:cTn>
                        </p:par>
                        <p:par>
                          <p:cTn id="35" fill="hold">
                            <p:stCondLst>
                              <p:cond delay="6000"/>
                            </p:stCondLst>
                            <p:childTnLst>
                              <p:par>
                                <p:cTn id="36" presetID="27" presetClass="entr" presetSubtype="0" fill="hold" grpId="0" nodeType="afterEffect">
                                  <p:stCondLst>
                                    <p:cond delay="0"/>
                                  </p:stCondLst>
                                  <p:iterate type="lt">
                                    <p:tmPct val="50000"/>
                                  </p:iterate>
                                  <p:childTnLst>
                                    <p:set>
                                      <p:cBhvr>
                                        <p:cTn id="37" dur="1" fill="hold">
                                          <p:stCondLst>
                                            <p:cond delay="0"/>
                                          </p:stCondLst>
                                        </p:cTn>
                                        <p:tgtEl>
                                          <p:spTgt spid="5"/>
                                        </p:tgtEl>
                                        <p:attrNameLst>
                                          <p:attrName>style.visibility</p:attrName>
                                        </p:attrNameLst>
                                      </p:cBhvr>
                                      <p:to>
                                        <p:strVal val="visible"/>
                                      </p:to>
                                    </p:set>
                                    <p:anim calcmode="discrete" valueType="clr">
                                      <p:cBhvr override="childStyle">
                                        <p:cTn id="38"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5"/>
                                        </p:tgtEl>
                                        <p:attrNameLst>
                                          <p:attrName>fillcolor</p:attrName>
                                        </p:attrNameLst>
                                      </p:cBhvr>
                                      <p:tavLst>
                                        <p:tav tm="0">
                                          <p:val>
                                            <p:clrVal>
                                              <a:schemeClr val="accent2"/>
                                            </p:clrVal>
                                          </p:val>
                                        </p:tav>
                                        <p:tav tm="50000">
                                          <p:val>
                                            <p:clrVal>
                                              <a:schemeClr val="hlink"/>
                                            </p:clrVal>
                                          </p:val>
                                        </p:tav>
                                      </p:tavLst>
                                    </p:anim>
                                    <p:set>
                                      <p:cBhvr>
                                        <p:cTn id="40"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j0254500.gif"/>
          <p:cNvPicPr>
            <a:picLocks noChangeAspect="1"/>
          </p:cNvPicPr>
          <p:nvPr/>
        </p:nvPicPr>
        <p:blipFill>
          <a:blip r:embed="rId2" cstate="print"/>
          <a:stretch>
            <a:fillRect/>
          </a:stretch>
        </p:blipFill>
        <p:spPr>
          <a:xfrm>
            <a:off x="285720" y="357166"/>
            <a:ext cx="674967" cy="611689"/>
          </a:xfrm>
          <a:prstGeom prst="rect">
            <a:avLst/>
          </a:prstGeom>
        </p:spPr>
      </p:pic>
      <p:sp>
        <p:nvSpPr>
          <p:cNvPr id="3" name="Rectangle 2"/>
          <p:cNvSpPr/>
          <p:nvPr/>
        </p:nvSpPr>
        <p:spPr>
          <a:xfrm>
            <a:off x="1071538" y="214290"/>
            <a:ext cx="7715304" cy="954107"/>
          </a:xfrm>
          <a:prstGeom prst="rect">
            <a:avLst/>
          </a:prstGeom>
        </p:spPr>
        <p:txBody>
          <a:bodyPr wrap="square">
            <a:spAutoFit/>
          </a:bodyPr>
          <a:lstStyle/>
          <a:p>
            <a:pPr algn="ctr"/>
            <a:r>
              <a:rPr lang="fr-FR" sz="2800" dirty="0" smtClean="0">
                <a:latin typeface="Poor Richard" pitchFamily="18" charset="0"/>
              </a:rPr>
              <a:t>2. Dans quelles régions du monde la France intervient-elle essentiellement? Comment pouvez-vous l’expliquer?</a:t>
            </a:r>
            <a:endParaRPr lang="fr-FR" sz="2800" dirty="0">
              <a:latin typeface="Poor Richard" pitchFamily="18" charset="0"/>
            </a:endParaRPr>
          </a:p>
        </p:txBody>
      </p:sp>
      <p:sp>
        <p:nvSpPr>
          <p:cNvPr id="5" name="Rectangle 4"/>
          <p:cNvSpPr/>
          <p:nvPr/>
        </p:nvSpPr>
        <p:spPr>
          <a:xfrm>
            <a:off x="5000628" y="1500174"/>
            <a:ext cx="3929090" cy="2246769"/>
          </a:xfrm>
          <a:prstGeom prst="rect">
            <a:avLst/>
          </a:prstGeom>
        </p:spPr>
        <p:txBody>
          <a:bodyPr wrap="square">
            <a:spAutoFit/>
          </a:bodyPr>
          <a:lstStyle/>
          <a:p>
            <a:r>
              <a:rPr lang="fr-FR" sz="2800" i="1" dirty="0" smtClean="0">
                <a:solidFill>
                  <a:srgbClr val="008000"/>
                </a:solidFill>
                <a:latin typeface="Poor Richard" pitchFamily="18" charset="0"/>
              </a:rPr>
              <a:t>La France intervient essentiellement  en </a:t>
            </a:r>
          </a:p>
          <a:p>
            <a:r>
              <a:rPr lang="fr-FR" sz="2800" i="1" dirty="0" smtClean="0">
                <a:solidFill>
                  <a:srgbClr val="008000"/>
                </a:solidFill>
                <a:latin typeface="Poor Richard" pitchFamily="18" charset="0"/>
              </a:rPr>
              <a:t>Afrique sahélienne et </a:t>
            </a:r>
          </a:p>
          <a:p>
            <a:r>
              <a:rPr lang="fr-FR" sz="2800" i="1" dirty="0" smtClean="0">
                <a:solidFill>
                  <a:srgbClr val="008000"/>
                </a:solidFill>
                <a:latin typeface="Poor Richard" pitchFamily="18" charset="0"/>
              </a:rPr>
              <a:t>sub-saharienne et au Moyen-Orient.</a:t>
            </a:r>
            <a:endParaRPr lang="fr-FR" sz="2800" i="1" dirty="0">
              <a:solidFill>
                <a:srgbClr val="008000"/>
              </a:solidFill>
              <a:latin typeface="Poor Richard" pitchFamily="18" charset="0"/>
            </a:endParaRPr>
          </a:p>
        </p:txBody>
      </p:sp>
      <p:sp>
        <p:nvSpPr>
          <p:cNvPr id="6" name="Rectangle 5"/>
          <p:cNvSpPr/>
          <p:nvPr/>
        </p:nvSpPr>
        <p:spPr>
          <a:xfrm>
            <a:off x="0" y="4500570"/>
            <a:ext cx="9144000" cy="1384995"/>
          </a:xfrm>
          <a:prstGeom prst="rect">
            <a:avLst/>
          </a:prstGeom>
        </p:spPr>
        <p:txBody>
          <a:bodyPr wrap="square">
            <a:spAutoFit/>
          </a:bodyPr>
          <a:lstStyle/>
          <a:p>
            <a:r>
              <a:rPr lang="fr-FR" sz="2800" i="1" dirty="0" smtClean="0">
                <a:solidFill>
                  <a:srgbClr val="008000"/>
                </a:solidFill>
                <a:latin typeface="Poor Richard" pitchFamily="18" charset="0"/>
              </a:rPr>
              <a:t>L’héritage de la colonisation (Afrique), la menace terroriste (E.I.) et la proximité européenne expliquent que la France interviennent plus particulièrement dans ces régions. </a:t>
            </a:r>
            <a:endParaRPr lang="fr-FR" sz="2800" i="1" dirty="0">
              <a:solidFill>
                <a:srgbClr val="008000"/>
              </a:solidFill>
              <a:latin typeface="Poor Richard" pitchFamily="18" charset="0"/>
            </a:endParaRPr>
          </a:p>
        </p:txBody>
      </p:sp>
      <p:pic>
        <p:nvPicPr>
          <p:cNvPr id="7" name="Image 6" descr="http://www.defense.gouv.fr/var/dicod/storage/images/base-de-medias/images/operations/cartes-des-theatres-d-operation/operations-et-missions/4301039-32-fre-FR/operations-et-missions.jpg"/>
          <p:cNvPicPr/>
          <p:nvPr/>
        </p:nvPicPr>
        <p:blipFill>
          <a:blip r:embed="rId3" cstate="print"/>
          <a:srcRect/>
          <a:stretch>
            <a:fillRect/>
          </a:stretch>
        </p:blipFill>
        <p:spPr bwMode="auto">
          <a:xfrm>
            <a:off x="285720" y="1357298"/>
            <a:ext cx="4359465" cy="28013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5"/>
                                        </p:tgtEl>
                                        <p:attrNameLst>
                                          <p:attrName>style.visibility</p:attrName>
                                        </p:attrNameLst>
                                      </p:cBhvr>
                                      <p:to>
                                        <p:strVal val="visible"/>
                                      </p:to>
                                    </p:set>
                                    <p:anim calcmode="discrete" valueType="clr">
                                      <p:cBhvr override="childStyle">
                                        <p:cTn id="15"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5"/>
                                        </p:tgtEl>
                                        <p:attrNameLst>
                                          <p:attrName>fillcolor</p:attrName>
                                        </p:attrNameLst>
                                      </p:cBhvr>
                                      <p:tavLst>
                                        <p:tav tm="0">
                                          <p:val>
                                            <p:clrVal>
                                              <a:schemeClr val="accent2"/>
                                            </p:clrVal>
                                          </p:val>
                                        </p:tav>
                                        <p:tav tm="50000">
                                          <p:val>
                                            <p:clrVal>
                                              <a:schemeClr val="hlink"/>
                                            </p:clrVal>
                                          </p:val>
                                        </p:tav>
                                      </p:tavLst>
                                    </p:anim>
                                    <p:set>
                                      <p:cBhvr>
                                        <p:cTn id="17" dur="80"/>
                                        <p:tgtEl>
                                          <p:spTgt spid="5"/>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6"/>
                                        </p:tgtEl>
                                        <p:attrNameLst>
                                          <p:attrName>style.visibility</p:attrName>
                                        </p:attrNameLst>
                                      </p:cBhvr>
                                      <p:to>
                                        <p:strVal val="visible"/>
                                      </p:to>
                                    </p:set>
                                    <p:anim calcmode="discrete" valueType="clr">
                                      <p:cBhvr override="childStyle">
                                        <p:cTn id="22"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6"/>
                                        </p:tgtEl>
                                        <p:attrNameLst>
                                          <p:attrName>fillcolor</p:attrName>
                                        </p:attrNameLst>
                                      </p:cBhvr>
                                      <p:tavLst>
                                        <p:tav tm="0">
                                          <p:val>
                                            <p:clrVal>
                                              <a:schemeClr val="accent2"/>
                                            </p:clrVal>
                                          </p:val>
                                        </p:tav>
                                        <p:tav tm="50000">
                                          <p:val>
                                            <p:clrVal>
                                              <a:schemeClr val="hlink"/>
                                            </p:clrVal>
                                          </p:val>
                                        </p:tav>
                                      </p:tavLst>
                                    </p:anim>
                                    <p:set>
                                      <p:cBhvr>
                                        <p:cTn id="24"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71546"/>
            <a:ext cx="9144000" cy="1384995"/>
          </a:xfrm>
          <a:prstGeom prst="rect">
            <a:avLst/>
          </a:prstGeom>
        </p:spPr>
        <p:txBody>
          <a:bodyPr wrap="square">
            <a:spAutoFit/>
          </a:bodyPr>
          <a:lstStyle/>
          <a:p>
            <a:r>
              <a:rPr lang="fr-FR" sz="2800" dirty="0" smtClean="0">
                <a:solidFill>
                  <a:srgbClr val="0033CC"/>
                </a:solidFill>
                <a:latin typeface="Poor Richard" pitchFamily="18" charset="0"/>
              </a:rPr>
              <a:t>La </a:t>
            </a:r>
            <a:r>
              <a:rPr lang="fr-FR" sz="2800" u="sng" dirty="0" smtClean="0">
                <a:solidFill>
                  <a:srgbClr val="0033CC"/>
                </a:solidFill>
                <a:latin typeface="Poor Richard" pitchFamily="18" charset="0"/>
              </a:rPr>
              <a:t>défense nationale </a:t>
            </a:r>
            <a:r>
              <a:rPr lang="fr-FR" sz="2800" dirty="0" smtClean="0">
                <a:solidFill>
                  <a:srgbClr val="0033CC"/>
                </a:solidFill>
                <a:latin typeface="Poor Richard" pitchFamily="18" charset="0"/>
              </a:rPr>
              <a:t>assure la sécurité du territoire français et de sa population, en France comme à l’étranger (protection des ressortissants français), au nom des </a:t>
            </a:r>
            <a:r>
              <a:rPr lang="fr-FR" sz="2800" dirty="0" smtClean="0">
                <a:solidFill>
                  <a:srgbClr val="FF3300"/>
                </a:solidFill>
                <a:effectLst>
                  <a:outerShdw blurRad="38100" dist="38100" dir="2700000" algn="tl">
                    <a:srgbClr val="000000">
                      <a:alpha val="43137"/>
                    </a:srgbClr>
                  </a:outerShdw>
                </a:effectLst>
                <a:latin typeface="Poor Richard" pitchFamily="18" charset="0"/>
              </a:rPr>
              <a:t>intérêts vitaux </a:t>
            </a:r>
            <a:r>
              <a:rPr lang="fr-FR" sz="2800" dirty="0" smtClean="0">
                <a:solidFill>
                  <a:srgbClr val="0033CC"/>
                </a:solidFill>
                <a:latin typeface="Poor Richard" pitchFamily="18" charset="0"/>
              </a:rPr>
              <a:t>de la nation.</a:t>
            </a:r>
          </a:p>
        </p:txBody>
      </p:sp>
      <p:sp>
        <p:nvSpPr>
          <p:cNvPr id="5" name="Rectangle 4"/>
          <p:cNvSpPr/>
          <p:nvPr/>
        </p:nvSpPr>
        <p:spPr>
          <a:xfrm>
            <a:off x="0" y="2786058"/>
            <a:ext cx="9144000" cy="3539430"/>
          </a:xfrm>
          <a:prstGeom prst="rect">
            <a:avLst/>
          </a:prstGeom>
        </p:spPr>
        <p:txBody>
          <a:bodyPr wrap="square">
            <a:spAutoFit/>
          </a:bodyPr>
          <a:lstStyle/>
          <a:p>
            <a:r>
              <a:rPr lang="fr-FR" sz="2800" dirty="0" smtClean="0">
                <a:solidFill>
                  <a:srgbClr val="0033CC"/>
                </a:solidFill>
                <a:latin typeface="Poor Richard" pitchFamily="18" charset="0"/>
              </a:rPr>
              <a:t>La France contribue également à la </a:t>
            </a:r>
            <a:r>
              <a:rPr lang="fr-FR" sz="2800" u="sng" dirty="0" smtClean="0">
                <a:solidFill>
                  <a:srgbClr val="0033CC"/>
                </a:solidFill>
                <a:latin typeface="Poor Richard" pitchFamily="18" charset="0"/>
              </a:rPr>
              <a:t>sécurité internationale </a:t>
            </a:r>
            <a:r>
              <a:rPr lang="fr-FR" sz="2800" dirty="0" smtClean="0">
                <a:solidFill>
                  <a:srgbClr val="0033CC"/>
                </a:solidFill>
                <a:latin typeface="Poor Richard" pitchFamily="18" charset="0"/>
              </a:rPr>
              <a:t>par l’engagement de ses armées dans des </a:t>
            </a:r>
            <a:r>
              <a:rPr lang="fr-FR" sz="2800" dirty="0" smtClean="0">
                <a:solidFill>
                  <a:srgbClr val="0033CC"/>
                </a:solidFill>
                <a:effectLst>
                  <a:outerShdw blurRad="38100" dist="38100" dir="2700000" algn="tl">
                    <a:srgbClr val="000000">
                      <a:alpha val="43137"/>
                    </a:srgbClr>
                  </a:outerShdw>
                </a:effectLst>
                <a:latin typeface="Poor Richard" pitchFamily="18" charset="0"/>
              </a:rPr>
              <a:t>missions humanitaires</a:t>
            </a:r>
            <a:r>
              <a:rPr lang="fr-FR" sz="2800" dirty="0" smtClean="0">
                <a:solidFill>
                  <a:srgbClr val="0033CC"/>
                </a:solidFill>
                <a:latin typeface="Poor Richard" pitchFamily="18" charset="0"/>
              </a:rPr>
              <a:t> et de </a:t>
            </a:r>
            <a:r>
              <a:rPr lang="fr-FR" sz="2800" dirty="0" smtClean="0">
                <a:solidFill>
                  <a:srgbClr val="0033CC"/>
                </a:solidFill>
                <a:effectLst>
                  <a:outerShdw blurRad="38100" dist="38100" dir="2700000" algn="tl">
                    <a:srgbClr val="000000">
                      <a:alpha val="43137"/>
                    </a:srgbClr>
                  </a:outerShdw>
                </a:effectLst>
                <a:latin typeface="Poor Richard" pitchFamily="18" charset="0"/>
              </a:rPr>
              <a:t>maintien de la paix…</a:t>
            </a:r>
          </a:p>
          <a:p>
            <a:pPr>
              <a:buFontTx/>
              <a:buChar char="-"/>
            </a:pPr>
            <a:r>
              <a:rPr lang="fr-FR" sz="2800" dirty="0" smtClean="0">
                <a:solidFill>
                  <a:srgbClr val="0033CC"/>
                </a:solidFill>
                <a:latin typeface="Poor Richard" pitchFamily="18" charset="0"/>
              </a:rPr>
              <a:t>sous mandat de </a:t>
            </a:r>
            <a:r>
              <a:rPr lang="fr-FR" sz="2800" dirty="0" smtClean="0">
                <a:solidFill>
                  <a:srgbClr val="FF3300"/>
                </a:solidFill>
                <a:latin typeface="Poor Richard" pitchFamily="18" charset="0"/>
              </a:rPr>
              <a:t>l’O.N.U.  </a:t>
            </a:r>
            <a:r>
              <a:rPr lang="fr-FR" sz="2800" i="1" dirty="0" smtClean="0">
                <a:solidFill>
                  <a:srgbClr val="0033CC"/>
                </a:solidFill>
                <a:latin typeface="Poor Richard" pitchFamily="18" charset="0"/>
              </a:rPr>
              <a:t>(</a:t>
            </a:r>
            <a:r>
              <a:rPr lang="fr-FR" sz="2800" i="1" u="sng" dirty="0" smtClean="0">
                <a:solidFill>
                  <a:srgbClr val="0033CC"/>
                </a:solidFill>
                <a:latin typeface="Poor Richard" pitchFamily="18" charset="0"/>
              </a:rPr>
              <a:t>ex.</a:t>
            </a:r>
            <a:r>
              <a:rPr lang="fr-FR" sz="2800" i="1" dirty="0" smtClean="0">
                <a:solidFill>
                  <a:srgbClr val="0033CC"/>
                </a:solidFill>
                <a:latin typeface="Poor Richard" pitchFamily="18" charset="0"/>
              </a:rPr>
              <a:t> : déploiement de </a:t>
            </a:r>
            <a:r>
              <a:rPr lang="fr-FR" sz="2800" i="1" u="sng" dirty="0" smtClean="0">
                <a:solidFill>
                  <a:srgbClr val="0033CC"/>
                </a:solidFill>
                <a:latin typeface="Poor Richard" pitchFamily="18" charset="0"/>
              </a:rPr>
              <a:t>casques bleus </a:t>
            </a:r>
            <a:r>
              <a:rPr lang="fr-FR" sz="2800" i="1" dirty="0" smtClean="0">
                <a:solidFill>
                  <a:srgbClr val="0033CC"/>
                </a:solidFill>
                <a:latin typeface="Poor Richard" pitchFamily="18" charset="0"/>
              </a:rPr>
              <a:t>au Liban)</a:t>
            </a:r>
          </a:p>
          <a:p>
            <a:pPr>
              <a:buFontTx/>
              <a:buChar char="-"/>
            </a:pPr>
            <a:r>
              <a:rPr lang="fr-FR" sz="2800" dirty="0" smtClean="0">
                <a:solidFill>
                  <a:srgbClr val="0033CC"/>
                </a:solidFill>
                <a:latin typeface="Poor Richard" pitchFamily="18" charset="0"/>
              </a:rPr>
              <a:t>dans le cadre de la Politique de Sécurité et de Défense Commune (</a:t>
            </a:r>
            <a:r>
              <a:rPr lang="fr-FR" sz="2800" dirty="0" smtClean="0">
                <a:solidFill>
                  <a:srgbClr val="FF3300"/>
                </a:solidFill>
                <a:latin typeface="Poor Richard" pitchFamily="18" charset="0"/>
              </a:rPr>
              <a:t>P.S.D.C.</a:t>
            </a:r>
            <a:r>
              <a:rPr lang="fr-FR" sz="2800" dirty="0" smtClean="0">
                <a:solidFill>
                  <a:srgbClr val="0033CC"/>
                </a:solidFill>
                <a:latin typeface="Poor Richard" pitchFamily="18" charset="0"/>
              </a:rPr>
              <a:t> ) mise en place par l’U.E. </a:t>
            </a:r>
            <a:r>
              <a:rPr lang="fr-FR" sz="2800" i="1" dirty="0" smtClean="0">
                <a:solidFill>
                  <a:srgbClr val="0033CC"/>
                </a:solidFill>
                <a:latin typeface="Poor Richard" pitchFamily="18" charset="0"/>
              </a:rPr>
              <a:t>(</a:t>
            </a:r>
            <a:r>
              <a:rPr lang="fr-FR" sz="2800" i="1" u="sng" dirty="0" smtClean="0">
                <a:solidFill>
                  <a:srgbClr val="0033CC"/>
                </a:solidFill>
                <a:latin typeface="Poor Richard" pitchFamily="18" charset="0"/>
              </a:rPr>
              <a:t>ex.</a:t>
            </a:r>
            <a:r>
              <a:rPr lang="fr-FR" sz="2800" i="1" dirty="0" smtClean="0">
                <a:solidFill>
                  <a:srgbClr val="0033CC"/>
                </a:solidFill>
                <a:latin typeface="Poor Richard" pitchFamily="18" charset="0"/>
              </a:rPr>
              <a:t> : corne de l’Afrique)</a:t>
            </a:r>
          </a:p>
          <a:p>
            <a:pPr>
              <a:buFontTx/>
              <a:buChar char="-"/>
            </a:pPr>
            <a:r>
              <a:rPr lang="fr-FR" sz="2800" dirty="0" smtClean="0">
                <a:solidFill>
                  <a:srgbClr val="0033CC"/>
                </a:solidFill>
                <a:latin typeface="Poor Richard" pitchFamily="18" charset="0"/>
              </a:rPr>
              <a:t>aux côtés des forces alliées de </a:t>
            </a:r>
            <a:r>
              <a:rPr lang="fr-FR" sz="2800" dirty="0" smtClean="0">
                <a:solidFill>
                  <a:srgbClr val="FF3300"/>
                </a:solidFill>
                <a:latin typeface="Poor Richard" pitchFamily="18" charset="0"/>
              </a:rPr>
              <a:t>l’O.T.A.N. </a:t>
            </a:r>
            <a:r>
              <a:rPr lang="fr-FR" sz="2800" i="1" dirty="0" smtClean="0">
                <a:solidFill>
                  <a:srgbClr val="0033CC"/>
                </a:solidFill>
                <a:latin typeface="Poor Richard" pitchFamily="18" charset="0"/>
              </a:rPr>
              <a:t>(</a:t>
            </a:r>
            <a:r>
              <a:rPr lang="fr-FR" sz="2800" i="1" u="sng" dirty="0" smtClean="0">
                <a:solidFill>
                  <a:srgbClr val="0033CC"/>
                </a:solidFill>
                <a:latin typeface="Poor Richard" pitchFamily="18" charset="0"/>
              </a:rPr>
              <a:t>ex.</a:t>
            </a:r>
            <a:r>
              <a:rPr lang="fr-FR" sz="2800" i="1" dirty="0" smtClean="0">
                <a:solidFill>
                  <a:srgbClr val="0033CC"/>
                </a:solidFill>
                <a:latin typeface="Poor Richard" pitchFamily="18" charset="0"/>
              </a:rPr>
              <a:t> : Kosovo, Afghanistan)</a:t>
            </a:r>
          </a:p>
        </p:txBody>
      </p:sp>
      <p:pic>
        <p:nvPicPr>
          <p:cNvPr id="6" name="Picture 2" descr="U:\SAUVEGARDE Janvier 2015\IMAGES\ecole_crayon04.gif"/>
          <p:cNvPicPr>
            <a:picLocks noChangeAspect="1" noChangeArrowheads="1" noCrop="1"/>
          </p:cNvPicPr>
          <p:nvPr/>
        </p:nvPicPr>
        <p:blipFill>
          <a:blip r:embed="rId2"/>
          <a:srcRect/>
          <a:stretch>
            <a:fillRect/>
          </a:stretch>
        </p:blipFill>
        <p:spPr bwMode="auto">
          <a:xfrm>
            <a:off x="3500430" y="0"/>
            <a:ext cx="1333509" cy="10001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3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2"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5">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dissolve">
                                      <p:cBhvr>
                                        <p:cTn id="19" dur="10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strips(downRight)">
                                      <p:cBhvr>
                                        <p:cTn id="24" dur="20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8" presetClass="entr" presetSubtype="0" accel="50000" fill="hold" nodeType="clickEffect">
                                  <p:stCondLst>
                                    <p:cond delay="0"/>
                                  </p:stCondLst>
                                  <p:iterate type="lt">
                                    <p:tmPct val="50000"/>
                                  </p:iterate>
                                  <p:childTnLst>
                                    <p:set>
                                      <p:cBhvr>
                                        <p:cTn id="28" dur="1" fill="hold">
                                          <p:stCondLst>
                                            <p:cond delay="0"/>
                                          </p:stCondLst>
                                        </p:cTn>
                                        <p:tgtEl>
                                          <p:spTgt spid="5">
                                            <p:txEl>
                                              <p:pRg st="3" end="3"/>
                                            </p:txEl>
                                          </p:spTgt>
                                        </p:tgtEl>
                                        <p:attrNameLst>
                                          <p:attrName>style.visibility</p:attrName>
                                        </p:attrNameLst>
                                      </p:cBhvr>
                                      <p:to>
                                        <p:strVal val="visible"/>
                                      </p:to>
                                    </p:set>
                                    <p:set>
                                      <p:cBhvr>
                                        <p:cTn id="29" dur="228" fill="hold">
                                          <p:stCondLst>
                                            <p:cond delay="0"/>
                                          </p:stCondLst>
                                        </p:cTn>
                                        <p:tgtEl>
                                          <p:spTgt spid="5">
                                            <p:txEl>
                                              <p:pRg st="3" end="3"/>
                                            </p:txEl>
                                          </p:spTgt>
                                        </p:tgtEl>
                                        <p:attrNameLst>
                                          <p:attrName>style.rotation</p:attrName>
                                        </p:attrNameLst>
                                      </p:cBhvr>
                                      <p:to>
                                        <p:strVal val="-45.0"/>
                                      </p:to>
                                    </p:set>
                                    <p:anim calcmode="lin" valueType="num">
                                      <p:cBhvr>
                                        <p:cTn id="30" dur="228" fill="hold">
                                          <p:stCondLst>
                                            <p:cond delay="228"/>
                                          </p:stCondLst>
                                        </p:cTn>
                                        <p:tgtEl>
                                          <p:spTgt spid="5">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1" dur="228" fill="hold">
                                          <p:stCondLst>
                                            <p:cond delay="0"/>
                                          </p:stCondLst>
                                        </p:cTn>
                                        <p:tgtEl>
                                          <p:spTgt spid="5">
                                            <p:txEl>
                                              <p:pRg st="3" end="3"/>
                                            </p:txEl>
                                          </p:spTgt>
                                        </p:tgtEl>
                                        <p:attrNameLst>
                                          <p:attrName>ppt_y</p:attrName>
                                        </p:attrNameLst>
                                      </p:cBhvr>
                                      <p:tavLst>
                                        <p:tav tm="0">
                                          <p:val>
                                            <p:strVal val="#ppt_y-1"/>
                                          </p:val>
                                        </p:tav>
                                        <p:tav tm="100000">
                                          <p:val>
                                            <p:strVal val="#ppt_y-(0.354*#ppt_w-0.172*#ppt_h)"/>
                                          </p:val>
                                        </p:tav>
                                      </p:tavLst>
                                    </p:anim>
                                    <p:anim calcmode="lin" valueType="num">
                                      <p:cBhvr>
                                        <p:cTn id="32" dur="78" decel="50000" autoRev="1" fill="hold">
                                          <p:stCondLst>
                                            <p:cond delay="228"/>
                                          </p:stCondLst>
                                        </p:cTn>
                                        <p:tgtEl>
                                          <p:spTgt spid="5">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3" dur="68" fill="hold">
                                          <p:stCondLst>
                                            <p:cond delay="432"/>
                                          </p:stCondLst>
                                        </p:cTn>
                                        <p:tgtEl>
                                          <p:spTgt spid="5">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heel(4)">
                                      <p:cBhvr>
                                        <p:cTn id="3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071546"/>
            <a:ext cx="9144000" cy="3416320"/>
          </a:xfrm>
          <a:prstGeom prst="rect">
            <a:avLst/>
          </a:prstGeom>
          <a:noFill/>
        </p:spPr>
        <p:txBody>
          <a:bodyPr wrap="square" rtlCol="0">
            <a:spAutoFit/>
          </a:bodyPr>
          <a:lstStyle/>
          <a:p>
            <a:pPr algn="ctr"/>
            <a:r>
              <a:rPr lang="fr-FR" sz="5400" dirty="0" smtClean="0">
                <a:solidFill>
                  <a:srgbClr val="FF0000"/>
                </a:solidFill>
                <a:latin typeface="Poor Richard" pitchFamily="18" charset="0"/>
              </a:rPr>
              <a:t>- PARTIE  4 -</a:t>
            </a:r>
          </a:p>
          <a:p>
            <a:pPr algn="ctr"/>
            <a:endParaRPr lang="fr-FR" sz="5400" dirty="0" smtClean="0">
              <a:solidFill>
                <a:srgbClr val="FF0000"/>
              </a:solidFill>
              <a:latin typeface="Poor Richard" pitchFamily="18" charset="0"/>
            </a:endParaRPr>
          </a:p>
          <a:p>
            <a:pPr algn="ctr"/>
            <a:r>
              <a:rPr lang="fr-FR" sz="5400" dirty="0" smtClean="0">
                <a:solidFill>
                  <a:srgbClr val="FF3300"/>
                </a:solidFill>
                <a:latin typeface="Poor Richard" pitchFamily="18" charset="0"/>
              </a:rPr>
              <a:t>Les citoyens, acteurs de la défense et de la sécurité nationale</a:t>
            </a:r>
            <a:endParaRPr lang="fr-FR" sz="5400" u="sng" dirty="0">
              <a:solidFill>
                <a:srgbClr val="FF3300"/>
              </a:solidFill>
              <a:latin typeface="Poor Richard" pitchFamily="18" charset="0"/>
            </a:endParaRPr>
          </a:p>
        </p:txBody>
      </p:sp>
      <p:cxnSp>
        <p:nvCxnSpPr>
          <p:cNvPr id="3" name="Connecteur droit 2"/>
          <p:cNvCxnSpPr/>
          <p:nvPr/>
        </p:nvCxnSpPr>
        <p:spPr>
          <a:xfrm>
            <a:off x="285720" y="5786454"/>
            <a:ext cx="84249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428596" y="571480"/>
            <a:ext cx="84249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2520"/>
                            </p:stCondLst>
                            <p:childTnLst>
                              <p:par>
                                <p:cTn id="11" presetID="2" presetClass="entr" presetSubtype="8"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4520"/>
                            </p:stCondLst>
                            <p:childTnLst>
                              <p:par>
                                <p:cTn id="16" presetID="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000" fill="hold"/>
                                        <p:tgtEl>
                                          <p:spTgt spid="6"/>
                                        </p:tgtEl>
                                        <p:attrNameLst>
                                          <p:attrName>ppt_x</p:attrName>
                                        </p:attrNameLst>
                                      </p:cBhvr>
                                      <p:tavLst>
                                        <p:tav tm="0">
                                          <p:val>
                                            <p:strVal val="0-#ppt_w/2"/>
                                          </p:val>
                                        </p:tav>
                                        <p:tav tm="100000">
                                          <p:val>
                                            <p:strVal val="#ppt_x"/>
                                          </p:val>
                                        </p:tav>
                                      </p:tavLst>
                                    </p:anim>
                                    <p:anim calcmode="lin" valueType="num">
                                      <p:cBhvr additive="base">
                                        <p:cTn id="19"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214290"/>
            <a:ext cx="8358246" cy="1815882"/>
          </a:xfrm>
          <a:prstGeom prst="rect">
            <a:avLst/>
          </a:prstGeom>
          <a:blipFill>
            <a:blip r:embed="rId2"/>
            <a:stretch>
              <a:fillRect/>
            </a:stretch>
          </a:blipFill>
          <a:ln>
            <a:solidFill>
              <a:srgbClr val="FF0000"/>
            </a:solidFill>
          </a:ln>
        </p:spPr>
        <p:txBody>
          <a:bodyPr wrap="square">
            <a:spAutoFit/>
          </a:bodyPr>
          <a:lstStyle/>
          <a:p>
            <a:pPr algn="ctr"/>
            <a:r>
              <a:rPr lang="fr-FR" sz="2800" b="1" i="1" dirty="0" smtClean="0">
                <a:latin typeface="Poor Richard" pitchFamily="18" charset="0"/>
              </a:rPr>
              <a:t>« Que pour tout le monde il soit entendu que quand en France un citoyen est né, il est né soldat »</a:t>
            </a:r>
          </a:p>
          <a:p>
            <a:pPr algn="ctr"/>
            <a:endParaRPr lang="fr-FR" sz="2800" b="1" i="1" dirty="0" smtClean="0">
              <a:latin typeface="Poor Richard" pitchFamily="18" charset="0"/>
            </a:endParaRPr>
          </a:p>
          <a:p>
            <a:pPr algn="r"/>
            <a:r>
              <a:rPr lang="fr-FR" sz="2800" b="1" i="1" dirty="0" smtClean="0">
                <a:latin typeface="Poor Richard" pitchFamily="18" charset="0"/>
              </a:rPr>
              <a:t>Léon Gambetta le 26 juin 1871</a:t>
            </a:r>
            <a:endParaRPr lang="fr-FR" sz="2800" b="1" dirty="0">
              <a:latin typeface="Poor Richard" pitchFamily="18" charset="0"/>
            </a:endParaRPr>
          </a:p>
        </p:txBody>
      </p:sp>
      <p:sp>
        <p:nvSpPr>
          <p:cNvPr id="6" name="Flèche droite 5"/>
          <p:cNvSpPr/>
          <p:nvPr/>
        </p:nvSpPr>
        <p:spPr>
          <a:xfrm>
            <a:off x="0" y="4429132"/>
            <a:ext cx="9144000" cy="1214446"/>
          </a:xfrm>
          <a:prstGeom prst="rightArrow">
            <a:avLst/>
          </a:prstGeom>
          <a:blipFill>
            <a:blip r:embed="rId2"/>
            <a:stretch>
              <a:fillRect/>
            </a:stretch>
          </a:bli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avec flèche 7"/>
          <p:cNvCxnSpPr/>
          <p:nvPr/>
        </p:nvCxnSpPr>
        <p:spPr>
          <a:xfrm rot="5400000">
            <a:off x="1428728" y="4071942"/>
            <a:ext cx="128588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928662" y="2285992"/>
            <a:ext cx="2571736" cy="1200329"/>
          </a:xfrm>
          <a:prstGeom prst="rect">
            <a:avLst/>
          </a:prstGeom>
          <a:noFill/>
        </p:spPr>
        <p:txBody>
          <a:bodyPr wrap="square" rtlCol="0">
            <a:spAutoFit/>
          </a:bodyPr>
          <a:lstStyle/>
          <a:p>
            <a:pPr algn="ctr"/>
            <a:r>
              <a:rPr lang="fr-FR" sz="2400" dirty="0" smtClean="0">
                <a:latin typeface="Poor Richard" pitchFamily="18" charset="0"/>
              </a:rPr>
              <a:t>Recensement citoyen à la mairie (16 ans)</a:t>
            </a:r>
            <a:endParaRPr lang="fr-FR" sz="2400" dirty="0">
              <a:latin typeface="Poor Richard" pitchFamily="18" charset="0"/>
            </a:endParaRPr>
          </a:p>
        </p:txBody>
      </p:sp>
      <p:cxnSp>
        <p:nvCxnSpPr>
          <p:cNvPr id="13" name="Connecteur droit avec flèche 12"/>
          <p:cNvCxnSpPr/>
          <p:nvPr/>
        </p:nvCxnSpPr>
        <p:spPr>
          <a:xfrm rot="5400000" flipH="1" flipV="1">
            <a:off x="643704" y="5643578"/>
            <a:ext cx="570710"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rot="5400000" flipH="1" flipV="1">
            <a:off x="2572530" y="5642784"/>
            <a:ext cx="570710"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928662" y="5929330"/>
            <a:ext cx="192882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214282" y="5857892"/>
            <a:ext cx="3357586" cy="830997"/>
          </a:xfrm>
          <a:prstGeom prst="rect">
            <a:avLst/>
          </a:prstGeom>
          <a:noFill/>
        </p:spPr>
        <p:txBody>
          <a:bodyPr wrap="square" rtlCol="0">
            <a:spAutoFit/>
          </a:bodyPr>
          <a:lstStyle/>
          <a:p>
            <a:pPr algn="ctr"/>
            <a:r>
              <a:rPr lang="fr-FR" sz="2400" dirty="0" smtClean="0">
                <a:latin typeface="Poor Richard" pitchFamily="18" charset="0"/>
              </a:rPr>
              <a:t>Enseignement de la défense collège 3</a:t>
            </a:r>
            <a:r>
              <a:rPr lang="fr-FR" sz="2400" baseline="30000" dirty="0" smtClean="0">
                <a:latin typeface="Poor Richard" pitchFamily="18" charset="0"/>
              </a:rPr>
              <a:t>e</a:t>
            </a:r>
            <a:r>
              <a:rPr lang="fr-FR" sz="2400" dirty="0" smtClean="0">
                <a:latin typeface="Poor Richard" pitchFamily="18" charset="0"/>
              </a:rPr>
              <a:t> et lycée 1ère</a:t>
            </a:r>
            <a:endParaRPr lang="fr-FR" sz="2400" dirty="0">
              <a:latin typeface="Poor Richard" pitchFamily="18" charset="0"/>
            </a:endParaRPr>
          </a:p>
        </p:txBody>
      </p:sp>
      <p:cxnSp>
        <p:nvCxnSpPr>
          <p:cNvPr id="27" name="Connecteur droit avec flèche 26"/>
          <p:cNvCxnSpPr/>
          <p:nvPr/>
        </p:nvCxnSpPr>
        <p:spPr>
          <a:xfrm rot="5400000">
            <a:off x="2536811" y="4249743"/>
            <a:ext cx="92869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3000364" y="3786190"/>
            <a:ext cx="64294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3714744" y="3500438"/>
            <a:ext cx="3429024" cy="461665"/>
          </a:xfrm>
          <a:prstGeom prst="rect">
            <a:avLst/>
          </a:prstGeom>
          <a:noFill/>
        </p:spPr>
        <p:txBody>
          <a:bodyPr wrap="square" rtlCol="0">
            <a:spAutoFit/>
          </a:bodyPr>
          <a:lstStyle/>
          <a:p>
            <a:r>
              <a:rPr lang="fr-FR" sz="2400" dirty="0" smtClean="0">
                <a:latin typeface="Poor Richard" pitchFamily="18" charset="0"/>
              </a:rPr>
              <a:t>J.D.C. (18</a:t>
            </a:r>
            <a:r>
              <a:rPr lang="fr-FR" sz="2400" baseline="30000" dirty="0" smtClean="0">
                <a:latin typeface="Poor Richard" pitchFamily="18" charset="0"/>
              </a:rPr>
              <a:t>ème</a:t>
            </a:r>
            <a:r>
              <a:rPr lang="fr-FR" sz="2400" dirty="0" smtClean="0">
                <a:latin typeface="Poor Richard" pitchFamily="18" charset="0"/>
              </a:rPr>
              <a:t> année)</a:t>
            </a:r>
            <a:endParaRPr lang="fr-FR" sz="2400" dirty="0">
              <a:latin typeface="Poor Richard" pitchFamily="18" charset="0"/>
            </a:endParaRPr>
          </a:p>
        </p:txBody>
      </p:sp>
      <p:cxnSp>
        <p:nvCxnSpPr>
          <p:cNvPr id="33" name="Connecteur droit 32"/>
          <p:cNvCxnSpPr/>
          <p:nvPr/>
        </p:nvCxnSpPr>
        <p:spPr>
          <a:xfrm rot="5400000">
            <a:off x="2678893" y="5036355"/>
            <a:ext cx="64294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3071802" y="4786322"/>
            <a:ext cx="5643602" cy="523220"/>
          </a:xfrm>
          <a:prstGeom prst="rect">
            <a:avLst/>
          </a:prstGeom>
          <a:noFill/>
        </p:spPr>
        <p:txBody>
          <a:bodyPr wrap="square" rtlCol="0">
            <a:spAutoFit/>
          </a:bodyPr>
          <a:lstStyle/>
          <a:p>
            <a:pPr algn="ctr"/>
            <a:r>
              <a:rPr lang="fr-FR" sz="2800" dirty="0" smtClean="0">
                <a:latin typeface="Poor Richard" pitchFamily="18" charset="0"/>
              </a:rPr>
              <a:t>Droit de vote et citoyenneté</a:t>
            </a:r>
            <a:endParaRPr lang="fr-FR" sz="2800" dirty="0">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par>
                                <p:cTn id="18" presetID="3" presetClass="entr" presetSubtype="1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linds(horizontal)">
                                      <p:cBhvr>
                                        <p:cTn id="20" dur="500"/>
                                        <p:tgtEl>
                                          <p:spTgt spid="22"/>
                                        </p:tgtEl>
                                      </p:cBhvr>
                                    </p:animEffect>
                                  </p:childTnLst>
                                </p:cTn>
                              </p:par>
                              <p:par>
                                <p:cTn id="21" presetID="3" presetClass="entr" presetSubtype="1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linds(horizontal)">
                                      <p:cBhvr>
                                        <p:cTn id="23" dur="500"/>
                                        <p:tgtEl>
                                          <p:spTgt spid="24"/>
                                        </p:tgtEl>
                                      </p:cBhvr>
                                    </p:animEffect>
                                  </p:childTnLst>
                                </p:cTn>
                              </p:par>
                            </p:childTnLst>
                          </p:cTn>
                        </p:par>
                        <p:par>
                          <p:cTn id="24" fill="hold">
                            <p:stCondLst>
                              <p:cond delay="500"/>
                            </p:stCondLst>
                            <p:childTnLst>
                              <p:par>
                                <p:cTn id="25" presetID="27" presetClass="entr" presetSubtype="0" fill="hold" grpId="0" nodeType="afterEffect">
                                  <p:stCondLst>
                                    <p:cond delay="0"/>
                                  </p:stCondLst>
                                  <p:iterate type="lt">
                                    <p:tmPct val="50000"/>
                                  </p:iterate>
                                  <p:childTnLst>
                                    <p:set>
                                      <p:cBhvr>
                                        <p:cTn id="26" dur="1" fill="hold">
                                          <p:stCondLst>
                                            <p:cond delay="0"/>
                                          </p:stCondLst>
                                        </p:cTn>
                                        <p:tgtEl>
                                          <p:spTgt spid="25"/>
                                        </p:tgtEl>
                                        <p:attrNameLst>
                                          <p:attrName>style.visibility</p:attrName>
                                        </p:attrNameLst>
                                      </p:cBhvr>
                                      <p:to>
                                        <p:strVal val="visible"/>
                                      </p:to>
                                    </p:set>
                                    <p:anim calcmode="discrete" valueType="clr">
                                      <p:cBhvr override="childStyle">
                                        <p:cTn id="27"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5"/>
                                        </p:tgtEl>
                                        <p:attrNameLst>
                                          <p:attrName>fillcolor</p:attrName>
                                        </p:attrNameLst>
                                      </p:cBhvr>
                                      <p:tavLst>
                                        <p:tav tm="0">
                                          <p:val>
                                            <p:clrVal>
                                              <a:schemeClr val="accent2"/>
                                            </p:clrVal>
                                          </p:val>
                                        </p:tav>
                                        <p:tav tm="50000">
                                          <p:val>
                                            <p:clrVal>
                                              <a:schemeClr val="hlink"/>
                                            </p:clrVal>
                                          </p:val>
                                        </p:tav>
                                      </p:tavLst>
                                    </p:anim>
                                    <p:set>
                                      <p:cBhvr>
                                        <p:cTn id="29" dur="80"/>
                                        <p:tgtEl>
                                          <p:spTgt spid="25"/>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linds(horizontal)">
                                      <p:cBhvr>
                                        <p:cTn id="34" dur="500"/>
                                        <p:tgtEl>
                                          <p:spTgt spid="8"/>
                                        </p:tgtEl>
                                      </p:cBhvr>
                                    </p:animEffect>
                                  </p:childTnLst>
                                </p:cTn>
                              </p:par>
                            </p:childTnLst>
                          </p:cTn>
                        </p:par>
                        <p:par>
                          <p:cTn id="35" fill="hold">
                            <p:stCondLst>
                              <p:cond delay="500"/>
                            </p:stCondLst>
                            <p:childTnLst>
                              <p:par>
                                <p:cTn id="36" presetID="27" presetClass="entr" presetSubtype="0" fill="hold" grpId="0" nodeType="afterEffect">
                                  <p:stCondLst>
                                    <p:cond delay="0"/>
                                  </p:stCondLst>
                                  <p:iterate type="lt">
                                    <p:tmPct val="50000"/>
                                  </p:iterate>
                                  <p:childTnLst>
                                    <p:set>
                                      <p:cBhvr>
                                        <p:cTn id="37" dur="1" fill="hold">
                                          <p:stCondLst>
                                            <p:cond delay="0"/>
                                          </p:stCondLst>
                                        </p:cTn>
                                        <p:tgtEl>
                                          <p:spTgt spid="9"/>
                                        </p:tgtEl>
                                        <p:attrNameLst>
                                          <p:attrName>style.visibility</p:attrName>
                                        </p:attrNameLst>
                                      </p:cBhvr>
                                      <p:to>
                                        <p:strVal val="visible"/>
                                      </p:to>
                                    </p:set>
                                    <p:anim calcmode="discrete" valueType="clr">
                                      <p:cBhvr override="childStyle">
                                        <p:cTn id="38"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9"/>
                                        </p:tgtEl>
                                        <p:attrNameLst>
                                          <p:attrName>fillcolor</p:attrName>
                                        </p:attrNameLst>
                                      </p:cBhvr>
                                      <p:tavLst>
                                        <p:tav tm="0">
                                          <p:val>
                                            <p:clrVal>
                                              <a:schemeClr val="accent2"/>
                                            </p:clrVal>
                                          </p:val>
                                        </p:tav>
                                        <p:tav tm="50000">
                                          <p:val>
                                            <p:clrVal>
                                              <a:schemeClr val="hlink"/>
                                            </p:clrVal>
                                          </p:val>
                                        </p:tav>
                                      </p:tavLst>
                                    </p:anim>
                                    <p:set>
                                      <p:cBhvr>
                                        <p:cTn id="40" dur="80"/>
                                        <p:tgtEl>
                                          <p:spTgt spid="9"/>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blinds(horizontal)">
                                      <p:cBhvr>
                                        <p:cTn id="45" dur="500"/>
                                        <p:tgtEl>
                                          <p:spTgt spid="27"/>
                                        </p:tgtEl>
                                      </p:cBhvr>
                                    </p:animEffect>
                                  </p:childTnLst>
                                </p:cTn>
                              </p:par>
                              <p:par>
                                <p:cTn id="46" presetID="3" presetClass="entr" presetSubtype="10"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blinds(horizontal)">
                                      <p:cBhvr>
                                        <p:cTn id="48" dur="500"/>
                                        <p:tgtEl>
                                          <p:spTgt spid="29"/>
                                        </p:tgtEl>
                                      </p:cBhvr>
                                    </p:animEffect>
                                  </p:childTnLst>
                                </p:cTn>
                              </p:par>
                            </p:childTnLst>
                          </p:cTn>
                        </p:par>
                        <p:par>
                          <p:cTn id="49" fill="hold">
                            <p:stCondLst>
                              <p:cond delay="500"/>
                            </p:stCondLst>
                            <p:childTnLst>
                              <p:par>
                                <p:cTn id="50" presetID="27" presetClass="entr" presetSubtype="0" fill="hold" grpId="0" nodeType="afterEffect">
                                  <p:stCondLst>
                                    <p:cond delay="0"/>
                                  </p:stCondLst>
                                  <p:iterate type="lt">
                                    <p:tmPct val="50000"/>
                                  </p:iterate>
                                  <p:childTnLst>
                                    <p:set>
                                      <p:cBhvr>
                                        <p:cTn id="51" dur="1" fill="hold">
                                          <p:stCondLst>
                                            <p:cond delay="0"/>
                                          </p:stCondLst>
                                        </p:cTn>
                                        <p:tgtEl>
                                          <p:spTgt spid="31"/>
                                        </p:tgtEl>
                                        <p:attrNameLst>
                                          <p:attrName>style.visibility</p:attrName>
                                        </p:attrNameLst>
                                      </p:cBhvr>
                                      <p:to>
                                        <p:strVal val="visible"/>
                                      </p:to>
                                    </p:set>
                                    <p:anim calcmode="discrete" valueType="clr">
                                      <p:cBhvr override="childStyle">
                                        <p:cTn id="52" dur="80"/>
                                        <p:tgtEl>
                                          <p:spTgt spid="31"/>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31"/>
                                        </p:tgtEl>
                                        <p:attrNameLst>
                                          <p:attrName>fillcolor</p:attrName>
                                        </p:attrNameLst>
                                      </p:cBhvr>
                                      <p:tavLst>
                                        <p:tav tm="0">
                                          <p:val>
                                            <p:clrVal>
                                              <a:schemeClr val="accent2"/>
                                            </p:clrVal>
                                          </p:val>
                                        </p:tav>
                                        <p:tav tm="50000">
                                          <p:val>
                                            <p:clrVal>
                                              <a:schemeClr val="hlink"/>
                                            </p:clrVal>
                                          </p:val>
                                        </p:tav>
                                      </p:tavLst>
                                    </p:anim>
                                    <p:set>
                                      <p:cBhvr>
                                        <p:cTn id="54" dur="80"/>
                                        <p:tgtEl>
                                          <p:spTgt spid="31"/>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blinds(horizontal)">
                                      <p:cBhvr>
                                        <p:cTn id="59" dur="500"/>
                                        <p:tgtEl>
                                          <p:spTgt spid="33"/>
                                        </p:tgtEl>
                                      </p:cBhvr>
                                    </p:animEffect>
                                  </p:childTnLst>
                                </p:cTn>
                              </p:par>
                            </p:childTnLst>
                          </p:cTn>
                        </p:par>
                        <p:par>
                          <p:cTn id="60" fill="hold">
                            <p:stCondLst>
                              <p:cond delay="500"/>
                            </p:stCondLst>
                            <p:childTnLst>
                              <p:par>
                                <p:cTn id="61" presetID="27" presetClass="entr" presetSubtype="0" fill="hold" grpId="0" nodeType="afterEffect">
                                  <p:stCondLst>
                                    <p:cond delay="0"/>
                                  </p:stCondLst>
                                  <p:iterate type="lt">
                                    <p:tmPct val="50000"/>
                                  </p:iterate>
                                  <p:childTnLst>
                                    <p:set>
                                      <p:cBhvr>
                                        <p:cTn id="62" dur="1" fill="hold">
                                          <p:stCondLst>
                                            <p:cond delay="0"/>
                                          </p:stCondLst>
                                        </p:cTn>
                                        <p:tgtEl>
                                          <p:spTgt spid="34"/>
                                        </p:tgtEl>
                                        <p:attrNameLst>
                                          <p:attrName>style.visibility</p:attrName>
                                        </p:attrNameLst>
                                      </p:cBhvr>
                                      <p:to>
                                        <p:strVal val="visible"/>
                                      </p:to>
                                    </p:set>
                                    <p:anim calcmode="discrete" valueType="clr">
                                      <p:cBhvr override="childStyle">
                                        <p:cTn id="63"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34"/>
                                        </p:tgtEl>
                                        <p:attrNameLst>
                                          <p:attrName>fillcolor</p:attrName>
                                        </p:attrNameLst>
                                      </p:cBhvr>
                                      <p:tavLst>
                                        <p:tav tm="0">
                                          <p:val>
                                            <p:clrVal>
                                              <a:schemeClr val="accent2"/>
                                            </p:clrVal>
                                          </p:val>
                                        </p:tav>
                                        <p:tav tm="50000">
                                          <p:val>
                                            <p:clrVal>
                                              <a:schemeClr val="hlink"/>
                                            </p:clrVal>
                                          </p:val>
                                        </p:tav>
                                      </p:tavLst>
                                    </p:anim>
                                    <p:set>
                                      <p:cBhvr>
                                        <p:cTn id="65" dur="80"/>
                                        <p:tgtEl>
                                          <p:spTgt spid="3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p:bldP spid="25" grpId="0"/>
      <p:bldP spid="31" grpId="0"/>
      <p:bldP spid="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85720" y="214290"/>
            <a:ext cx="5657830" cy="2594754"/>
          </a:xfrm>
          <a:prstGeom prst="rect">
            <a:avLst/>
          </a:prstGeom>
          <a:noFill/>
          <a:ln w="9525">
            <a:noFill/>
            <a:miter lim="800000"/>
            <a:headEnd/>
            <a:tailEnd/>
          </a:ln>
          <a:effectLst/>
        </p:spPr>
      </p:pic>
      <p:sp>
        <p:nvSpPr>
          <p:cNvPr id="3" name="Rectangle 2"/>
          <p:cNvSpPr/>
          <p:nvPr/>
        </p:nvSpPr>
        <p:spPr>
          <a:xfrm>
            <a:off x="0" y="2857496"/>
            <a:ext cx="9144000" cy="1384995"/>
          </a:xfrm>
          <a:prstGeom prst="rect">
            <a:avLst/>
          </a:prstGeom>
        </p:spPr>
        <p:txBody>
          <a:bodyPr wrap="square">
            <a:spAutoFit/>
          </a:bodyPr>
          <a:lstStyle/>
          <a:p>
            <a:pPr algn="ctr"/>
            <a:r>
              <a:rPr lang="fr-FR" sz="2800" dirty="0" smtClean="0">
                <a:latin typeface="Poor Richard" pitchFamily="18" charset="0"/>
              </a:rPr>
              <a:t>1. Donner un exemple récent ou ancien pour les deux premières menaces identifiées. Laquelle paraît actuellement la plus importante ? </a:t>
            </a:r>
            <a:endParaRPr lang="fr-FR" sz="2800" dirty="0">
              <a:latin typeface="Poor Richard" pitchFamily="18" charset="0"/>
            </a:endParaRPr>
          </a:p>
        </p:txBody>
      </p:sp>
      <p:sp>
        <p:nvSpPr>
          <p:cNvPr id="4" name="Rectangle 3"/>
          <p:cNvSpPr/>
          <p:nvPr/>
        </p:nvSpPr>
        <p:spPr>
          <a:xfrm>
            <a:off x="0" y="4357694"/>
            <a:ext cx="9144000" cy="523220"/>
          </a:xfrm>
          <a:prstGeom prst="rect">
            <a:avLst/>
          </a:prstGeom>
        </p:spPr>
        <p:txBody>
          <a:bodyPr wrap="square">
            <a:spAutoFit/>
          </a:bodyPr>
          <a:lstStyle/>
          <a:p>
            <a:pPr algn="ctr"/>
            <a:r>
              <a:rPr lang="fr-FR" sz="2800" dirty="0" smtClean="0">
                <a:latin typeface="Poor Richard" pitchFamily="18" charset="0"/>
              </a:rPr>
              <a:t>2. Qui agit et peut agir contre ces menaces ? Comment ? </a:t>
            </a:r>
            <a:endParaRPr lang="fr-FR" sz="2800" dirty="0">
              <a:latin typeface="Poor Richard" pitchFamily="18" charset="0"/>
            </a:endParaRPr>
          </a:p>
        </p:txBody>
      </p:sp>
      <p:sp>
        <p:nvSpPr>
          <p:cNvPr id="5" name="Rectangle 4"/>
          <p:cNvSpPr/>
          <p:nvPr/>
        </p:nvSpPr>
        <p:spPr>
          <a:xfrm>
            <a:off x="0" y="4929198"/>
            <a:ext cx="9144000" cy="954107"/>
          </a:xfrm>
          <a:prstGeom prst="rect">
            <a:avLst/>
          </a:prstGeom>
        </p:spPr>
        <p:txBody>
          <a:bodyPr wrap="square">
            <a:spAutoFit/>
          </a:bodyPr>
          <a:lstStyle/>
          <a:p>
            <a:pPr algn="ctr"/>
            <a:r>
              <a:rPr lang="fr-FR" sz="2800" dirty="0" smtClean="0">
                <a:latin typeface="Poor Richard" pitchFamily="18" charset="0"/>
              </a:rPr>
              <a:t>3. Qui est surtout concerné par les quatre dernières menaces identifiées ? </a:t>
            </a:r>
            <a:endParaRPr lang="fr-FR" sz="2800" dirty="0">
              <a:latin typeface="Poor Richard" pitchFamily="18" charset="0"/>
            </a:endParaRPr>
          </a:p>
        </p:txBody>
      </p:sp>
      <p:sp>
        <p:nvSpPr>
          <p:cNvPr id="6" name="Rectangle 5"/>
          <p:cNvSpPr/>
          <p:nvPr/>
        </p:nvSpPr>
        <p:spPr>
          <a:xfrm>
            <a:off x="0" y="5929330"/>
            <a:ext cx="9144000" cy="523220"/>
          </a:xfrm>
          <a:prstGeom prst="rect">
            <a:avLst/>
          </a:prstGeom>
        </p:spPr>
        <p:txBody>
          <a:bodyPr wrap="square">
            <a:spAutoFit/>
          </a:bodyPr>
          <a:lstStyle/>
          <a:p>
            <a:pPr algn="ctr"/>
            <a:r>
              <a:rPr lang="fr-FR" sz="2800" dirty="0" smtClean="0">
                <a:latin typeface="Poor Richard" pitchFamily="18" charset="0"/>
              </a:rPr>
              <a:t>4. Qui agit et peut agir contre ces menaces ? Comment ? </a:t>
            </a:r>
            <a:endParaRPr lang="fr-FR" sz="2800" dirty="0">
              <a:latin typeface="Poor Richard" pitchFamily="18" charset="0"/>
            </a:endParaRPr>
          </a:p>
        </p:txBody>
      </p:sp>
      <p:pic>
        <p:nvPicPr>
          <p:cNvPr id="7" name="Image 6" descr="j0254500.gif"/>
          <p:cNvPicPr>
            <a:picLocks noChangeAspect="1"/>
          </p:cNvPicPr>
          <p:nvPr/>
        </p:nvPicPr>
        <p:blipFill>
          <a:blip r:embed="rId3" cstate="print"/>
          <a:stretch>
            <a:fillRect/>
          </a:stretch>
        </p:blipFill>
        <p:spPr>
          <a:xfrm>
            <a:off x="7143768" y="2285992"/>
            <a:ext cx="674967" cy="611689"/>
          </a:xfrm>
          <a:prstGeom prst="rect">
            <a:avLst/>
          </a:prstGeom>
        </p:spPr>
      </p:pic>
      <p:sp>
        <p:nvSpPr>
          <p:cNvPr id="8" name="ZoneTexte 7"/>
          <p:cNvSpPr txBox="1"/>
          <p:nvPr/>
        </p:nvSpPr>
        <p:spPr>
          <a:xfrm>
            <a:off x="6143636" y="357166"/>
            <a:ext cx="2786082" cy="1815882"/>
          </a:xfrm>
          <a:prstGeom prst="rect">
            <a:avLst/>
          </a:prstGeom>
          <a:noFill/>
        </p:spPr>
        <p:txBody>
          <a:bodyPr wrap="square" rtlCol="0">
            <a:spAutoFit/>
          </a:bodyPr>
          <a:lstStyle/>
          <a:p>
            <a:pPr algn="ctr"/>
            <a:r>
              <a:rPr lang="fr-FR" sz="2800" dirty="0" smtClean="0">
                <a:latin typeface="Poor Richard" pitchFamily="18" charset="0"/>
              </a:rPr>
              <a:t>Recopiez puis répondez aux questions ci-dessous : </a:t>
            </a:r>
            <a:endParaRPr lang="fr-FR" sz="2800" dirty="0">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8"/>
                                        </p:tgtEl>
                                        <p:attrNameLst>
                                          <p:attrName>style.visibility</p:attrName>
                                        </p:attrNameLst>
                                      </p:cBhvr>
                                      <p:to>
                                        <p:strVal val="visible"/>
                                      </p:to>
                                    </p:set>
                                    <p:anim calcmode="discrete" valueType="clr">
                                      <p:cBhvr override="childStyle">
                                        <p:cTn id="11"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8"/>
                                        </p:tgtEl>
                                        <p:attrNameLst>
                                          <p:attrName>fillcolor</p:attrName>
                                        </p:attrNameLst>
                                      </p:cBhvr>
                                      <p:tavLst>
                                        <p:tav tm="0">
                                          <p:val>
                                            <p:clrVal>
                                              <a:schemeClr val="accent2"/>
                                            </p:clrVal>
                                          </p:val>
                                        </p:tav>
                                        <p:tav tm="50000">
                                          <p:val>
                                            <p:clrVal>
                                              <a:schemeClr val="hlink"/>
                                            </p:clrVal>
                                          </p:val>
                                        </p:tav>
                                      </p:tavLst>
                                    </p:anim>
                                    <p:set>
                                      <p:cBhvr>
                                        <p:cTn id="13" dur="80"/>
                                        <p:tgtEl>
                                          <p:spTgt spid="8"/>
                                        </p:tgtEl>
                                        <p:attrNameLst>
                                          <p:attrName>fill.type</p:attrName>
                                        </p:attrNameLst>
                                      </p:cBhvr>
                                      <p:to>
                                        <p:strVal val="solid"/>
                                      </p:to>
                                    </p:set>
                                  </p:childTnLst>
                                </p:cTn>
                              </p:par>
                            </p:childTnLst>
                          </p:cTn>
                        </p:par>
                        <p:par>
                          <p:cTn id="14" fill="hold">
                            <p:stCondLst>
                              <p:cond delay="2260"/>
                            </p:stCondLst>
                            <p:childTnLst>
                              <p:par>
                                <p:cTn id="15" presetID="21"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4)">
                                      <p:cBhvr>
                                        <p:cTn id="17" dur="2000"/>
                                        <p:tgtEl>
                                          <p:spTgt spid="7"/>
                                        </p:tgtEl>
                                      </p:cBhvr>
                                    </p:animEffect>
                                  </p:childTnLst>
                                </p:cTn>
                              </p:par>
                              <p:par>
                                <p:cTn id="18" presetID="21" presetClass="entr" presetSubtype="4"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heel(4)">
                                      <p:cBhvr>
                                        <p:cTn id="20" dur="2000"/>
                                        <p:tgtEl>
                                          <p:spTgt spid="3"/>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ox(in)">
                                      <p:cBhvr>
                                        <p:cTn id="23" dur="500"/>
                                        <p:tgtEl>
                                          <p:spTgt spid="4"/>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linds(horizontal)">
                                      <p:cBhvr>
                                        <p:cTn id="26" dur="500"/>
                                        <p:tgtEl>
                                          <p:spTgt spid="5"/>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edge">
                                      <p:cBhvr>
                                        <p:cTn id="2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57232"/>
            <a:ext cx="9144000" cy="1384995"/>
          </a:xfrm>
          <a:prstGeom prst="rect">
            <a:avLst/>
          </a:prstGeom>
        </p:spPr>
        <p:txBody>
          <a:bodyPr wrap="square">
            <a:spAutoFit/>
          </a:bodyPr>
          <a:lstStyle/>
          <a:p>
            <a:pPr algn="ctr"/>
            <a:r>
              <a:rPr lang="fr-FR" sz="2800" dirty="0" smtClean="0">
                <a:latin typeface="Poor Richard" pitchFamily="18" charset="0"/>
              </a:rPr>
              <a:t>1. Donner un exemple récent ou ancien pour les deux premières menaces identifiées. Laquelle paraît actuellement la plus importante ? </a:t>
            </a:r>
            <a:endParaRPr lang="fr-FR" sz="2800" dirty="0">
              <a:latin typeface="Poor Richard" pitchFamily="18" charset="0"/>
            </a:endParaRPr>
          </a:p>
        </p:txBody>
      </p:sp>
      <p:pic>
        <p:nvPicPr>
          <p:cNvPr id="3" name="Image 2" descr="j0254500.gif"/>
          <p:cNvPicPr>
            <a:picLocks noChangeAspect="1"/>
          </p:cNvPicPr>
          <p:nvPr/>
        </p:nvPicPr>
        <p:blipFill>
          <a:blip r:embed="rId2" cstate="print"/>
          <a:stretch>
            <a:fillRect/>
          </a:stretch>
        </p:blipFill>
        <p:spPr>
          <a:xfrm>
            <a:off x="4000496" y="285728"/>
            <a:ext cx="674967" cy="6116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85860"/>
            <a:ext cx="9144000" cy="523220"/>
          </a:xfrm>
          <a:prstGeom prst="rect">
            <a:avLst/>
          </a:prstGeom>
        </p:spPr>
        <p:txBody>
          <a:bodyPr wrap="square">
            <a:spAutoFit/>
          </a:bodyPr>
          <a:lstStyle/>
          <a:p>
            <a:pPr algn="ctr"/>
            <a:r>
              <a:rPr lang="fr-FR" sz="2800" dirty="0" smtClean="0">
                <a:latin typeface="Poor Richard" pitchFamily="18" charset="0"/>
              </a:rPr>
              <a:t>2. Qui agit et peut agir contre ces menaces ? Comment ? </a:t>
            </a:r>
            <a:endParaRPr lang="fr-FR" sz="2800" dirty="0">
              <a:latin typeface="Poor Richard" pitchFamily="18" charset="0"/>
            </a:endParaRPr>
          </a:p>
        </p:txBody>
      </p:sp>
      <p:pic>
        <p:nvPicPr>
          <p:cNvPr id="3" name="Image 2" descr="j0254500.gif"/>
          <p:cNvPicPr>
            <a:picLocks noChangeAspect="1"/>
          </p:cNvPicPr>
          <p:nvPr/>
        </p:nvPicPr>
        <p:blipFill>
          <a:blip r:embed="rId2" cstate="print"/>
          <a:stretch>
            <a:fillRect/>
          </a:stretch>
        </p:blipFill>
        <p:spPr>
          <a:xfrm>
            <a:off x="4000496" y="285728"/>
            <a:ext cx="674967" cy="611689"/>
          </a:xfrm>
          <a:prstGeom prst="rect">
            <a:avLst/>
          </a:prstGeom>
        </p:spPr>
      </p:pic>
      <p:sp>
        <p:nvSpPr>
          <p:cNvPr id="4" name="Rectangle 3"/>
          <p:cNvSpPr/>
          <p:nvPr/>
        </p:nvSpPr>
        <p:spPr>
          <a:xfrm>
            <a:off x="500034" y="2571744"/>
            <a:ext cx="8072494" cy="1815882"/>
          </a:xfrm>
          <a:prstGeom prst="rect">
            <a:avLst/>
          </a:prstGeom>
        </p:spPr>
        <p:txBody>
          <a:bodyPr wrap="square">
            <a:spAutoFit/>
          </a:bodyPr>
          <a:lstStyle/>
          <a:p>
            <a:pPr algn="ctr"/>
            <a:endParaRPr lang="fr-FR" sz="2800" i="1" dirty="0" smtClean="0">
              <a:solidFill>
                <a:srgbClr val="008000"/>
              </a:solidFill>
              <a:latin typeface="Poor Richard" pitchFamily="18" charset="0"/>
            </a:endParaRPr>
          </a:p>
          <a:p>
            <a:pPr algn="ctr"/>
            <a:r>
              <a:rPr lang="fr-FR" sz="2800" i="1" dirty="0" smtClean="0">
                <a:solidFill>
                  <a:srgbClr val="008000"/>
                </a:solidFill>
                <a:latin typeface="Poor Richard" pitchFamily="18" charset="0"/>
              </a:rPr>
              <a:t>L'armée agit en faisant la guerre et en cherchant à détruire les forces ennemies. La police essaye d'empêcher les attentats en enquêtant. </a:t>
            </a:r>
            <a:endParaRPr lang="fr-FR" sz="2800" i="1" dirty="0">
              <a:solidFill>
                <a:srgbClr val="008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2000" fill="hold"/>
                                        <p:tgtEl>
                                          <p:spTgt spid="2"/>
                                        </p:tgtEl>
                                        <p:attrNameLst>
                                          <p:attrName>ppt_x</p:attrName>
                                        </p:attrNameLst>
                                      </p:cBhvr>
                                      <p:tavLst>
                                        <p:tav tm="0">
                                          <p:val>
                                            <p:strVal val="0-#ppt_w/2"/>
                                          </p:val>
                                        </p:tav>
                                        <p:tav tm="100000">
                                          <p:val>
                                            <p:strVal val="#ppt_x"/>
                                          </p:val>
                                        </p:tav>
                                      </p:tavLst>
                                    </p:anim>
                                    <p:anim calcmode="lin" valueType="num">
                                      <p:cBhvr additive="base">
                                        <p:cTn id="11"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grpId="0" nodeType="clickEffect">
                                  <p:stCondLst>
                                    <p:cond delay="0"/>
                                  </p:stCondLst>
                                  <p:iterate type="lt">
                                    <p:tmPct val="50000"/>
                                  </p:iterate>
                                  <p:childTnLst>
                                    <p:set>
                                      <p:cBhvr>
                                        <p:cTn id="15" dur="1" fill="hold">
                                          <p:stCondLst>
                                            <p:cond delay="0"/>
                                          </p:stCondLst>
                                        </p:cTn>
                                        <p:tgtEl>
                                          <p:spTgt spid="4"/>
                                        </p:tgtEl>
                                        <p:attrNameLst>
                                          <p:attrName>style.visibility</p:attrName>
                                        </p:attrNameLst>
                                      </p:cBhvr>
                                      <p:to>
                                        <p:strVal val="visible"/>
                                      </p:to>
                                    </p:set>
                                    <p:anim calcmode="discrete" valueType="clr">
                                      <p:cBhvr override="childStyle">
                                        <p:cTn id="16"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4"/>
                                        </p:tgtEl>
                                        <p:attrNameLst>
                                          <p:attrName>fillcolor</p:attrName>
                                        </p:attrNameLst>
                                      </p:cBhvr>
                                      <p:tavLst>
                                        <p:tav tm="0">
                                          <p:val>
                                            <p:clrVal>
                                              <a:schemeClr val="accent2"/>
                                            </p:clrVal>
                                          </p:val>
                                        </p:tav>
                                        <p:tav tm="50000">
                                          <p:val>
                                            <p:clrVal>
                                              <a:schemeClr val="hlink"/>
                                            </p:clrVal>
                                          </p:val>
                                        </p:tav>
                                      </p:tavLst>
                                    </p:anim>
                                    <p:set>
                                      <p:cBhvr>
                                        <p:cTn id="18"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57298"/>
            <a:ext cx="9144000" cy="954107"/>
          </a:xfrm>
          <a:prstGeom prst="rect">
            <a:avLst/>
          </a:prstGeom>
        </p:spPr>
        <p:txBody>
          <a:bodyPr wrap="square">
            <a:spAutoFit/>
          </a:bodyPr>
          <a:lstStyle/>
          <a:p>
            <a:pPr algn="ctr"/>
            <a:r>
              <a:rPr lang="fr-FR" sz="2800" dirty="0" smtClean="0">
                <a:latin typeface="Poor Richard" pitchFamily="18" charset="0"/>
              </a:rPr>
              <a:t>3. Qui est surtout concerné par les quatre dernières menaces identifiées ? </a:t>
            </a:r>
            <a:endParaRPr lang="fr-FR" sz="2800" dirty="0">
              <a:latin typeface="Poor Richard" pitchFamily="18" charset="0"/>
            </a:endParaRPr>
          </a:p>
        </p:txBody>
      </p:sp>
      <p:pic>
        <p:nvPicPr>
          <p:cNvPr id="3" name="Image 2" descr="j0254500.gif"/>
          <p:cNvPicPr>
            <a:picLocks noChangeAspect="1"/>
          </p:cNvPicPr>
          <p:nvPr/>
        </p:nvPicPr>
        <p:blipFill>
          <a:blip r:embed="rId2" cstate="print"/>
          <a:stretch>
            <a:fillRect/>
          </a:stretch>
        </p:blipFill>
        <p:spPr>
          <a:xfrm>
            <a:off x="4000496" y="285728"/>
            <a:ext cx="674967" cy="611689"/>
          </a:xfrm>
          <a:prstGeom prst="rect">
            <a:avLst/>
          </a:prstGeom>
        </p:spPr>
      </p:pic>
      <p:sp>
        <p:nvSpPr>
          <p:cNvPr id="4" name="Rectangle 3"/>
          <p:cNvSpPr/>
          <p:nvPr/>
        </p:nvSpPr>
        <p:spPr>
          <a:xfrm>
            <a:off x="428596" y="2828836"/>
            <a:ext cx="8001056" cy="1815882"/>
          </a:xfrm>
          <a:prstGeom prst="rect">
            <a:avLst/>
          </a:prstGeom>
        </p:spPr>
        <p:txBody>
          <a:bodyPr wrap="square">
            <a:spAutoFit/>
          </a:bodyPr>
          <a:lstStyle/>
          <a:p>
            <a:pPr algn="ctr"/>
            <a:endParaRPr lang="fr-FR" sz="2800" i="1" dirty="0" smtClean="0">
              <a:solidFill>
                <a:srgbClr val="008000"/>
              </a:solidFill>
              <a:latin typeface="Poor Richard" pitchFamily="18" charset="0"/>
            </a:endParaRPr>
          </a:p>
          <a:p>
            <a:pPr algn="ctr"/>
            <a:r>
              <a:rPr lang="fr-FR" sz="2800" i="1" dirty="0" smtClean="0">
                <a:solidFill>
                  <a:srgbClr val="008000"/>
                </a:solidFill>
                <a:latin typeface="Poor Richard" pitchFamily="18" charset="0"/>
              </a:rPr>
              <a:t>Tous les citoyens sont concernés par les quatre dernières menaces, dans leur vie professionnelle ou dans leur vie privée. </a:t>
            </a:r>
            <a:endParaRPr lang="fr-FR" sz="2800" i="1" dirty="0">
              <a:solidFill>
                <a:srgbClr val="008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2"/>
                                        </p:tgtEl>
                                        <p:attrNameLst>
                                          <p:attrName>style.visibility</p:attrName>
                                        </p:attrNameLst>
                                      </p:cBhvr>
                                      <p:to>
                                        <p:strVal val="visible"/>
                                      </p:to>
                                    </p:set>
                                    <p:anim calcmode="discrete" valueType="clr">
                                      <p:cBhvr override="childStyle">
                                        <p:cTn id="10"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2"/>
                                        </p:tgtEl>
                                        <p:attrNameLst>
                                          <p:attrName>fillcolor</p:attrName>
                                        </p:attrNameLst>
                                      </p:cBhvr>
                                      <p:tavLst>
                                        <p:tav tm="0">
                                          <p:val>
                                            <p:clrVal>
                                              <a:schemeClr val="accent2"/>
                                            </p:clrVal>
                                          </p:val>
                                        </p:tav>
                                        <p:tav tm="50000">
                                          <p:val>
                                            <p:clrVal>
                                              <a:schemeClr val="hlink"/>
                                            </p:clrVal>
                                          </p:val>
                                        </p:tav>
                                      </p:tavLst>
                                    </p:anim>
                                    <p:set>
                                      <p:cBhvr>
                                        <p:cTn id="12" dur="80"/>
                                        <p:tgtEl>
                                          <p:spTgt spid="2"/>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4"/>
                                        </p:tgtEl>
                                        <p:attrNameLst>
                                          <p:attrName>style.visibility</p:attrName>
                                        </p:attrNameLst>
                                      </p:cBhvr>
                                      <p:to>
                                        <p:strVal val="visible"/>
                                      </p:to>
                                    </p:set>
                                    <p:anim calcmode="discrete" valueType="clr">
                                      <p:cBhvr override="childStyle">
                                        <p:cTn id="1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
                                        </p:tgtEl>
                                        <p:attrNameLst>
                                          <p:attrName>fillcolor</p:attrName>
                                        </p:attrNameLst>
                                      </p:cBhvr>
                                      <p:tavLst>
                                        <p:tav tm="0">
                                          <p:val>
                                            <p:clrVal>
                                              <a:schemeClr val="accent2"/>
                                            </p:clrVal>
                                          </p:val>
                                        </p:tav>
                                        <p:tav tm="50000">
                                          <p:val>
                                            <p:clrVal>
                                              <a:schemeClr val="hlink"/>
                                            </p:clrVal>
                                          </p:val>
                                        </p:tav>
                                      </p:tavLst>
                                    </p:anim>
                                    <p:set>
                                      <p:cBhvr>
                                        <p:cTn id="1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984"/>
            <a:ext cx="9144000" cy="523220"/>
          </a:xfrm>
          <a:prstGeom prst="rect">
            <a:avLst/>
          </a:prstGeom>
        </p:spPr>
        <p:txBody>
          <a:bodyPr wrap="square">
            <a:spAutoFit/>
          </a:bodyPr>
          <a:lstStyle/>
          <a:p>
            <a:pPr algn="ctr"/>
            <a:r>
              <a:rPr lang="fr-FR" sz="2800" dirty="0" smtClean="0">
                <a:latin typeface="Poor Richard" pitchFamily="18" charset="0"/>
              </a:rPr>
              <a:t>4. Qui agit et peut agir contre ces menaces ? Comment ? </a:t>
            </a:r>
            <a:endParaRPr lang="fr-FR" sz="2800" dirty="0">
              <a:latin typeface="Poor Richard" pitchFamily="18" charset="0"/>
            </a:endParaRPr>
          </a:p>
        </p:txBody>
      </p:sp>
      <p:pic>
        <p:nvPicPr>
          <p:cNvPr id="3" name="Image 2" descr="j0254500.gif"/>
          <p:cNvPicPr>
            <a:picLocks noChangeAspect="1"/>
          </p:cNvPicPr>
          <p:nvPr/>
        </p:nvPicPr>
        <p:blipFill>
          <a:blip r:embed="rId2" cstate="print"/>
          <a:stretch>
            <a:fillRect/>
          </a:stretch>
        </p:blipFill>
        <p:spPr>
          <a:xfrm>
            <a:off x="4000496" y="285728"/>
            <a:ext cx="674967" cy="611689"/>
          </a:xfrm>
          <a:prstGeom prst="rect">
            <a:avLst/>
          </a:prstGeom>
        </p:spPr>
      </p:pic>
      <p:sp>
        <p:nvSpPr>
          <p:cNvPr id="4" name="Rectangle 3"/>
          <p:cNvSpPr/>
          <p:nvPr/>
        </p:nvSpPr>
        <p:spPr>
          <a:xfrm>
            <a:off x="285720" y="2000240"/>
            <a:ext cx="8643998" cy="3970318"/>
          </a:xfrm>
          <a:prstGeom prst="rect">
            <a:avLst/>
          </a:prstGeom>
        </p:spPr>
        <p:txBody>
          <a:bodyPr wrap="square">
            <a:spAutoFit/>
          </a:bodyPr>
          <a:lstStyle/>
          <a:p>
            <a:endParaRPr lang="fr-FR" sz="2800" i="1" dirty="0" smtClean="0">
              <a:solidFill>
                <a:srgbClr val="008000"/>
              </a:solidFill>
              <a:latin typeface="Poor Richard" pitchFamily="18" charset="0"/>
            </a:endParaRPr>
          </a:p>
          <a:p>
            <a:r>
              <a:rPr lang="fr-FR" sz="2800" i="1" dirty="0" smtClean="0">
                <a:solidFill>
                  <a:srgbClr val="008000"/>
                </a:solidFill>
                <a:latin typeface="Poor Richard" pitchFamily="18" charset="0"/>
              </a:rPr>
              <a:t>Outre la justice, les forces de l'ordre et les services secrets, tous les citoyens peuvent agir contre ces menaces. En particulier, ils peuvent assurer la sécurité de leurs systèmes informatiques et de leurs activités scientifiques et techniques. Ils peuvent aussi participer à la prévention des de risques naturels, sanitaires, technologiques et industriels en se formant et en appliquant les règles de sécurité prévues. Ils peuvent aussi s'engager dans la sécurité civile (pompiers). </a:t>
            </a:r>
            <a:endParaRPr lang="fr-FR" sz="2800" i="1" dirty="0">
              <a:solidFill>
                <a:srgbClr val="008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4)">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4"/>
                                        </p:tgtEl>
                                        <p:attrNameLst>
                                          <p:attrName>style.visibility</p:attrName>
                                        </p:attrNameLst>
                                      </p:cBhvr>
                                      <p:to>
                                        <p:strVal val="visible"/>
                                      </p:to>
                                    </p:set>
                                    <p:anim calcmode="discrete" valueType="clr">
                                      <p:cBhvr override="childStyle">
                                        <p:cTn id="15"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4"/>
                                        </p:tgtEl>
                                        <p:attrNameLst>
                                          <p:attrName>fillcolor</p:attrName>
                                        </p:attrNameLst>
                                      </p:cBhvr>
                                      <p:tavLst>
                                        <p:tav tm="0">
                                          <p:val>
                                            <p:clrVal>
                                              <a:schemeClr val="accent2"/>
                                            </p:clrVal>
                                          </p:val>
                                        </p:tav>
                                        <p:tav tm="50000">
                                          <p:val>
                                            <p:clrVal>
                                              <a:schemeClr val="hlink"/>
                                            </p:clrVal>
                                          </p:val>
                                        </p:tav>
                                      </p:tavLst>
                                    </p:anim>
                                    <p:set>
                                      <p:cBhvr>
                                        <p:cTn id="17"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00108"/>
            <a:ext cx="8572560" cy="4247317"/>
          </a:xfrm>
          <a:prstGeom prst="rect">
            <a:avLst/>
          </a:prstGeom>
          <a:ln>
            <a:solidFill>
              <a:srgbClr val="FF3300"/>
            </a:solidFill>
          </a:ln>
        </p:spPr>
        <p:txBody>
          <a:bodyPr wrap="square">
            <a:spAutoFit/>
          </a:bodyPr>
          <a:lstStyle/>
          <a:p>
            <a:pPr algn="ctr"/>
            <a:endParaRPr lang="fr-FR" sz="5400" dirty="0" smtClean="0">
              <a:solidFill>
                <a:srgbClr val="FF0000"/>
              </a:solidFill>
              <a:latin typeface="Poor Richard" pitchFamily="18" charset="0"/>
            </a:endParaRPr>
          </a:p>
          <a:p>
            <a:pPr algn="ctr"/>
            <a:r>
              <a:rPr lang="fr-FR" sz="5400" b="1" dirty="0" smtClean="0">
                <a:solidFill>
                  <a:srgbClr val="FF0000"/>
                </a:solidFill>
                <a:latin typeface="Poor Richard" pitchFamily="18" charset="0"/>
              </a:rPr>
              <a:t>La Journée de défense et de citoyenneté (J.D.C.)</a:t>
            </a:r>
          </a:p>
          <a:p>
            <a:pPr algn="ctr"/>
            <a:r>
              <a:rPr lang="fr-FR" sz="5400" b="1" dirty="0" smtClean="0">
                <a:solidFill>
                  <a:srgbClr val="FF0000"/>
                </a:solidFill>
                <a:latin typeface="Poor Richard" pitchFamily="18" charset="0"/>
              </a:rPr>
              <a:t> </a:t>
            </a:r>
          </a:p>
          <a:p>
            <a:pPr algn="ctr"/>
            <a:r>
              <a:rPr lang="fr-FR" sz="5400" b="1" dirty="0" smtClean="0">
                <a:solidFill>
                  <a:srgbClr val="FF0000"/>
                </a:solidFill>
                <a:latin typeface="Poor Richard" pitchFamily="18" charset="0"/>
              </a:rPr>
              <a:t>Une étape du parcours citoyen </a:t>
            </a:r>
            <a:endParaRPr lang="fr-FR" sz="5400" dirty="0">
              <a:solidFill>
                <a:srgbClr val="FF0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97346"/>
            <a:ext cx="8643998" cy="6494085"/>
          </a:xfrm>
          <a:prstGeom prst="rect">
            <a:avLst/>
          </a:prstGeom>
          <a:ln>
            <a:solidFill>
              <a:schemeClr val="tx1"/>
            </a:solidFill>
          </a:ln>
        </p:spPr>
        <p:txBody>
          <a:bodyPr wrap="square">
            <a:spAutoFit/>
          </a:bodyPr>
          <a:lstStyle/>
          <a:p>
            <a:pPr algn="ctr"/>
            <a:r>
              <a:rPr lang="fr-FR" sz="2800" u="sng" dirty="0" smtClean="0">
                <a:effectLst>
                  <a:outerShdw blurRad="38100" dist="38100" dir="2700000" algn="tl">
                    <a:srgbClr val="000000">
                      <a:alpha val="43137"/>
                    </a:srgbClr>
                  </a:outerShdw>
                </a:effectLst>
                <a:latin typeface="Poor Richard" pitchFamily="18" charset="0"/>
              </a:rPr>
              <a:t>Le contexte </a:t>
            </a:r>
          </a:p>
          <a:p>
            <a:pPr algn="ctr"/>
            <a:endParaRPr lang="fr-FR" sz="2800" u="sng" dirty="0" smtClean="0">
              <a:effectLst>
                <a:outerShdw blurRad="38100" dist="38100" dir="2700000" algn="tl">
                  <a:srgbClr val="000000">
                    <a:alpha val="43137"/>
                  </a:srgbClr>
                </a:outerShdw>
              </a:effectLst>
              <a:latin typeface="Poor Richard" pitchFamily="18" charset="0"/>
            </a:endParaRPr>
          </a:p>
          <a:p>
            <a:r>
              <a:rPr lang="fr-FR" sz="2400" dirty="0" smtClean="0">
                <a:latin typeface="Poor Richard" pitchFamily="18" charset="0"/>
              </a:rPr>
              <a:t>•La loi Jourdan-</a:t>
            </a:r>
            <a:r>
              <a:rPr lang="fr-FR" sz="2400" dirty="0" err="1" smtClean="0">
                <a:latin typeface="Poor Richard" pitchFamily="18" charset="0"/>
              </a:rPr>
              <a:t>Delbrel</a:t>
            </a:r>
            <a:r>
              <a:rPr lang="fr-FR" sz="2400" dirty="0" smtClean="0">
                <a:latin typeface="Poor Richard" pitchFamily="18" charset="0"/>
              </a:rPr>
              <a:t> du 5 septembre 1798 : la «conscription obligatoire et universelle» </a:t>
            </a:r>
          </a:p>
          <a:p>
            <a:r>
              <a:rPr lang="fr-FR" sz="2400" dirty="0" smtClean="0">
                <a:latin typeface="Poor Richard" pitchFamily="18" charset="0"/>
              </a:rPr>
              <a:t>•La loi </a:t>
            </a:r>
            <a:r>
              <a:rPr lang="fr-FR" sz="2400" dirty="0" err="1" smtClean="0">
                <a:latin typeface="Poor Richard" pitchFamily="18" charset="0"/>
              </a:rPr>
              <a:t>Cissey</a:t>
            </a:r>
            <a:r>
              <a:rPr lang="fr-FR" sz="2400" dirty="0" smtClean="0">
                <a:latin typeface="Poor Richard" pitchFamily="18" charset="0"/>
              </a:rPr>
              <a:t> de 1872 crée ainsi le service militaire universel d'une durée de 1 à 5 ans </a:t>
            </a:r>
          </a:p>
          <a:p>
            <a:r>
              <a:rPr lang="fr-FR" sz="2400" dirty="0" smtClean="0">
                <a:latin typeface="Poor Richard" pitchFamily="18" charset="0"/>
              </a:rPr>
              <a:t>•1996 : Jacques Chirac annonce que « la conscription ne répond plus aux exigences d'une armée moderne, dans un pays moderne ». </a:t>
            </a:r>
          </a:p>
          <a:p>
            <a:r>
              <a:rPr lang="fr-FR" sz="2400" dirty="0" smtClean="0">
                <a:latin typeface="Poor Richard" pitchFamily="18" charset="0"/>
              </a:rPr>
              <a:t>•La loi du 28 octobre 1997 réforme le service national : « L'appel sous les drapeaux est </a:t>
            </a:r>
            <a:r>
              <a:rPr lang="fr-FR" sz="2400" b="1" dirty="0" smtClean="0">
                <a:latin typeface="Poor Richard" pitchFamily="18" charset="0"/>
              </a:rPr>
              <a:t>suspendu pour tous les Français qui sont nés après le 31 décembre 1978 (...). Il peut être rétabli à tout moment par la loi dès lors que les conditions de la défense de la Nation l'exigent ou que les objectifs assignés aux armées le nécessitent » (article L. 112-2 du Code du service national) </a:t>
            </a:r>
          </a:p>
          <a:p>
            <a:r>
              <a:rPr lang="fr-FR" sz="2400" dirty="0" smtClean="0">
                <a:latin typeface="Poor Richard" pitchFamily="18" charset="0"/>
              </a:rPr>
              <a:t>•1998 : instauration de la JAPD (Journée d’appel de préparation à la Défense) </a:t>
            </a:r>
          </a:p>
          <a:p>
            <a:r>
              <a:rPr lang="fr-FR" sz="2400" dirty="0" smtClean="0">
                <a:latin typeface="Poor Richard" pitchFamily="18" charset="0"/>
              </a:rPr>
              <a:t>•2011 : instauration de la JDC (Journée Défense et citoyenneté)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0"/>
            <a:ext cx="8429684" cy="6494085"/>
          </a:xfrm>
          <a:prstGeom prst="rect">
            <a:avLst/>
          </a:prstGeom>
        </p:spPr>
        <p:txBody>
          <a:bodyPr wrap="square">
            <a:spAutoFit/>
          </a:bodyPr>
          <a:lstStyle/>
          <a:p>
            <a:pPr algn="ctr"/>
            <a:r>
              <a:rPr lang="fr-FR" sz="3200" u="sng" dirty="0" smtClean="0">
                <a:latin typeface="Poor Richard" pitchFamily="18" charset="0"/>
              </a:rPr>
              <a:t>La direction du service national relève du ministère de la Défense et met en œuvre la politique du lien entre les forces armées et la Nation. </a:t>
            </a:r>
          </a:p>
          <a:p>
            <a:endParaRPr lang="fr-FR" sz="3200" dirty="0" smtClean="0">
              <a:latin typeface="Poor Richard" pitchFamily="18" charset="0"/>
            </a:endParaRPr>
          </a:p>
          <a:p>
            <a:r>
              <a:rPr lang="fr-FR" sz="3200" dirty="0" smtClean="0">
                <a:latin typeface="Poor Richard" pitchFamily="18" charset="0"/>
              </a:rPr>
              <a:t>À ce titre, elle assure la mise en œuvre du </a:t>
            </a:r>
            <a:r>
              <a:rPr lang="fr-FR" sz="3200" u="sng" dirty="0" smtClean="0">
                <a:latin typeface="Poor Richard" pitchFamily="18" charset="0"/>
              </a:rPr>
              <a:t>parcours de citoyenneté,</a:t>
            </a:r>
            <a:r>
              <a:rPr lang="fr-FR" sz="3200" dirty="0" smtClean="0">
                <a:latin typeface="Poor Richard" pitchFamily="18" charset="0"/>
              </a:rPr>
              <a:t> qui comprend trois étapes :</a:t>
            </a:r>
          </a:p>
          <a:p>
            <a:r>
              <a:rPr lang="fr-FR" sz="3200" dirty="0" smtClean="0">
                <a:latin typeface="Poor Richard" pitchFamily="18" charset="0"/>
              </a:rPr>
              <a:t> 1- L'enseignement sur la Défense</a:t>
            </a:r>
          </a:p>
          <a:p>
            <a:endParaRPr lang="fr-FR" sz="3200" dirty="0" smtClean="0">
              <a:latin typeface="Poor Richard" pitchFamily="18" charset="0"/>
            </a:endParaRPr>
          </a:p>
          <a:p>
            <a:r>
              <a:rPr lang="fr-FR" sz="3200" dirty="0" smtClean="0">
                <a:latin typeface="Poor Richard" pitchFamily="18" charset="0"/>
              </a:rPr>
              <a:t> 2- Le recensement citoyen, démarche civique obligatoire à effectuer à partir de 16 ans par les jeunes Français auprès de leurs mairies de résidence </a:t>
            </a:r>
          </a:p>
          <a:p>
            <a:endParaRPr lang="fr-FR" sz="3200" dirty="0" smtClean="0">
              <a:latin typeface="Poor Richard" pitchFamily="18" charset="0"/>
            </a:endParaRPr>
          </a:p>
          <a:p>
            <a:r>
              <a:rPr lang="fr-FR" sz="3200" dirty="0" smtClean="0">
                <a:latin typeface="Poor Richard" pitchFamily="18" charset="0"/>
              </a:rPr>
              <a:t>3- La JDC : journée défense et citoyenneté </a:t>
            </a:r>
            <a:endParaRPr lang="fr-FR" sz="3200" dirty="0">
              <a:latin typeface="Poor Richard"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0"/>
            <a:ext cx="8572560" cy="6494085"/>
          </a:xfrm>
          <a:prstGeom prst="rect">
            <a:avLst/>
          </a:prstGeom>
        </p:spPr>
        <p:txBody>
          <a:bodyPr wrap="square">
            <a:spAutoFit/>
          </a:bodyPr>
          <a:lstStyle/>
          <a:p>
            <a:r>
              <a:rPr lang="fr-FR" sz="2600" dirty="0" smtClean="0">
                <a:latin typeface="Poor Richard" pitchFamily="18" charset="0"/>
              </a:rPr>
              <a:t>1 - L'enseignement sur la Défense est délivré lors de la scolarité en classes de 3ème et de 1ère </a:t>
            </a:r>
          </a:p>
          <a:p>
            <a:endParaRPr lang="fr-FR" sz="2600" dirty="0" smtClean="0">
              <a:latin typeface="Poor Richard" pitchFamily="18" charset="0"/>
            </a:endParaRPr>
          </a:p>
          <a:p>
            <a:r>
              <a:rPr lang="fr-FR" sz="2600" dirty="0" smtClean="0">
                <a:latin typeface="Poor Richard" pitchFamily="18" charset="0"/>
              </a:rPr>
              <a:t>2- Le recensement La loi impose le recensement dans les trois mois qui suivent </a:t>
            </a:r>
            <a:r>
              <a:rPr lang="fr-FR" sz="2600" u="sng" dirty="0" smtClean="0">
                <a:effectLst>
                  <a:outerShdw blurRad="38100" dist="38100" dir="2700000" algn="tl">
                    <a:srgbClr val="000000">
                      <a:alpha val="43137"/>
                    </a:srgbClr>
                  </a:outerShdw>
                </a:effectLst>
                <a:latin typeface="Poor Richard" pitchFamily="18" charset="0"/>
              </a:rPr>
              <a:t>le seizième anniversaire </a:t>
            </a:r>
          </a:p>
          <a:p>
            <a:r>
              <a:rPr lang="fr-FR" sz="2600" dirty="0" smtClean="0">
                <a:latin typeface="Poor Richard" pitchFamily="18" charset="0"/>
              </a:rPr>
              <a:t>À la mairie du domicile, sur démarche volontaire, avec délivrance d’une attestation de recensement. </a:t>
            </a:r>
          </a:p>
          <a:p>
            <a:r>
              <a:rPr lang="fr-FR" sz="2600" dirty="0" smtClean="0">
                <a:latin typeface="Poor Richard" pitchFamily="18" charset="0"/>
              </a:rPr>
              <a:t>À noter :</a:t>
            </a:r>
          </a:p>
          <a:p>
            <a:r>
              <a:rPr lang="fr-FR" sz="2600" dirty="0" smtClean="0">
                <a:latin typeface="Poor Richard" pitchFamily="18" charset="0"/>
              </a:rPr>
              <a:t> -Développement de e-Recensement (internet-mon.service-public.fr). </a:t>
            </a:r>
          </a:p>
          <a:p>
            <a:r>
              <a:rPr lang="fr-FR" sz="2600" dirty="0" smtClean="0">
                <a:latin typeface="Poor Richard" pitchFamily="18" charset="0"/>
              </a:rPr>
              <a:t>-Il est possible pour l’administré de régulariser sa situation jusqu’à 25 ans. </a:t>
            </a:r>
          </a:p>
          <a:p>
            <a:endParaRPr lang="fr-FR" sz="2600" dirty="0" smtClean="0">
              <a:latin typeface="Poor Richard" pitchFamily="18" charset="0"/>
            </a:endParaRPr>
          </a:p>
          <a:p>
            <a:pPr algn="ctr"/>
            <a:r>
              <a:rPr lang="fr-FR" sz="2600" b="1" dirty="0" smtClean="0">
                <a:solidFill>
                  <a:srgbClr val="FF3300"/>
                </a:solidFill>
                <a:latin typeface="Poor Richard" pitchFamily="18" charset="0"/>
              </a:rPr>
              <a:t>Le recensement est le socle nécessaire permettant la convocation des administrés à la Journée Défense et Citoyenneté et le rétablissement éventuel de l’appel sous les drapeaux </a:t>
            </a:r>
            <a:endParaRPr lang="fr-FR" sz="2600" b="1" dirty="0">
              <a:solidFill>
                <a:srgbClr val="FF3300"/>
              </a:solidFill>
              <a:latin typeface="Poor Richar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arcours-citoyennete.jpg"/>
          <p:cNvPicPr>
            <a:picLocks noChangeAspect="1"/>
          </p:cNvPicPr>
          <p:nvPr/>
        </p:nvPicPr>
        <p:blipFill>
          <a:blip r:embed="rId2" cstate="print"/>
          <a:stretch>
            <a:fillRect/>
          </a:stretch>
        </p:blipFill>
        <p:spPr>
          <a:xfrm>
            <a:off x="0" y="0"/>
            <a:ext cx="4720157" cy="6649334"/>
          </a:xfrm>
          <a:prstGeom prst="rect">
            <a:avLst/>
          </a:prstGeom>
        </p:spPr>
      </p:pic>
      <p:pic>
        <p:nvPicPr>
          <p:cNvPr id="3" name="Image 2" descr="parcours-citoyennete.jpg"/>
          <p:cNvPicPr>
            <a:picLocks noChangeAspect="1"/>
          </p:cNvPicPr>
          <p:nvPr/>
        </p:nvPicPr>
        <p:blipFill>
          <a:blip r:embed="rId2" cstate="print"/>
          <a:srcRect l="13419" t="34236" r="5863" b="55020"/>
          <a:stretch>
            <a:fillRect/>
          </a:stretch>
        </p:blipFill>
        <p:spPr>
          <a:xfrm>
            <a:off x="0" y="2143116"/>
            <a:ext cx="8763062" cy="1643074"/>
          </a:xfrm>
          <a:prstGeom prst="rect">
            <a:avLst/>
          </a:prstGeom>
          <a:ln>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0-#ppt_w/2"/>
                                          </p:val>
                                        </p:tav>
                                        <p:tav tm="100000">
                                          <p:val>
                                            <p:strVal val="#ppt_x"/>
                                          </p:val>
                                        </p:tav>
                                      </p:tavLst>
                                    </p:anim>
                                    <p:anim calcmode="lin" valueType="num">
                                      <p:cBhvr additive="base">
                                        <p:cTn id="13"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285860"/>
            <a:ext cx="9144000" cy="3416320"/>
          </a:xfrm>
          <a:prstGeom prst="rect">
            <a:avLst/>
          </a:prstGeom>
          <a:noFill/>
        </p:spPr>
        <p:txBody>
          <a:bodyPr wrap="square" rtlCol="0">
            <a:spAutoFit/>
          </a:bodyPr>
          <a:lstStyle/>
          <a:p>
            <a:pPr algn="ctr"/>
            <a:r>
              <a:rPr lang="fr-FR" sz="5400" dirty="0" smtClean="0">
                <a:solidFill>
                  <a:srgbClr val="FF0000"/>
                </a:solidFill>
                <a:latin typeface="Poor Richard" pitchFamily="18" charset="0"/>
              </a:rPr>
              <a:t>- PARTIE 1 -</a:t>
            </a:r>
          </a:p>
          <a:p>
            <a:pPr algn="ctr"/>
            <a:endParaRPr lang="fr-FR" sz="5400" dirty="0" smtClean="0">
              <a:solidFill>
                <a:srgbClr val="FF0000"/>
              </a:solidFill>
              <a:latin typeface="Poor Richard" pitchFamily="18" charset="0"/>
            </a:endParaRPr>
          </a:p>
          <a:p>
            <a:pPr algn="ctr"/>
            <a:r>
              <a:rPr lang="fr-FR" sz="5400" dirty="0" smtClean="0">
                <a:solidFill>
                  <a:srgbClr val="FF3300"/>
                </a:solidFill>
                <a:latin typeface="Poor Richard" pitchFamily="18" charset="0"/>
              </a:rPr>
              <a:t>L’organisation de la Défense Nationale en France</a:t>
            </a:r>
            <a:endParaRPr lang="fr-FR" sz="5400" u="sng" dirty="0">
              <a:solidFill>
                <a:srgbClr val="FF3300"/>
              </a:solidFill>
              <a:latin typeface="Poor Richard" pitchFamily="18" charset="0"/>
            </a:endParaRPr>
          </a:p>
        </p:txBody>
      </p:sp>
      <p:cxnSp>
        <p:nvCxnSpPr>
          <p:cNvPr id="3" name="Connecteur droit 2"/>
          <p:cNvCxnSpPr/>
          <p:nvPr/>
        </p:nvCxnSpPr>
        <p:spPr>
          <a:xfrm>
            <a:off x="285720" y="5786454"/>
            <a:ext cx="84249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flipV="1">
            <a:off x="1571604" y="2928934"/>
            <a:ext cx="642942"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428596" y="571480"/>
            <a:ext cx="84249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2080"/>
                            </p:stCondLst>
                            <p:childTnLst>
                              <p:par>
                                <p:cTn id="11" presetID="2" presetClass="entr" presetSubtype="8"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4080"/>
                            </p:stCondLst>
                            <p:childTnLst>
                              <p:par>
                                <p:cTn id="16" presetID="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000" fill="hold"/>
                                        <p:tgtEl>
                                          <p:spTgt spid="6"/>
                                        </p:tgtEl>
                                        <p:attrNameLst>
                                          <p:attrName>ppt_x</p:attrName>
                                        </p:attrNameLst>
                                      </p:cBhvr>
                                      <p:tavLst>
                                        <p:tav tm="0">
                                          <p:val>
                                            <p:strVal val="0-#ppt_w/2"/>
                                          </p:val>
                                        </p:tav>
                                        <p:tav tm="100000">
                                          <p:val>
                                            <p:strVal val="#ppt_x"/>
                                          </p:val>
                                        </p:tav>
                                      </p:tavLst>
                                    </p:anim>
                                    <p:anim calcmode="lin" valueType="num">
                                      <p:cBhvr additive="base">
                                        <p:cTn id="19"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43050"/>
            <a:ext cx="9144000" cy="3539430"/>
          </a:xfrm>
          <a:prstGeom prst="rect">
            <a:avLst/>
          </a:prstGeom>
        </p:spPr>
        <p:txBody>
          <a:bodyPr wrap="square">
            <a:spAutoFit/>
          </a:bodyPr>
          <a:lstStyle/>
          <a:p>
            <a:r>
              <a:rPr lang="fr-FR" sz="3200" dirty="0" smtClean="0">
                <a:solidFill>
                  <a:srgbClr val="0033CC"/>
                </a:solidFill>
                <a:latin typeface="Poor Richard" pitchFamily="18" charset="0"/>
              </a:rPr>
              <a:t>Les missions de la Défense nationale sont assurées par des acteurs multiples. </a:t>
            </a:r>
          </a:p>
          <a:p>
            <a:r>
              <a:rPr lang="fr-FR" sz="3200" u="sng" dirty="0" smtClean="0">
                <a:solidFill>
                  <a:srgbClr val="0033CC"/>
                </a:solidFill>
                <a:latin typeface="Poor Richard" pitchFamily="18" charset="0"/>
              </a:rPr>
              <a:t>La défense de la France est globale </a:t>
            </a:r>
            <a:r>
              <a:rPr lang="fr-FR" sz="3200" dirty="0" smtClean="0">
                <a:solidFill>
                  <a:srgbClr val="0033CC"/>
                </a:solidFill>
                <a:latin typeface="Poor Richard" pitchFamily="18" charset="0"/>
              </a:rPr>
              <a:t>: elle implique militaires et civils, lesquels participent à la sécurité civile. Les armées aident à former les citoyens avec le parcours de citoyenneté, en particulier lors de la Journée de Défense et Citoyenneté. </a:t>
            </a:r>
          </a:p>
        </p:txBody>
      </p:sp>
      <p:pic>
        <p:nvPicPr>
          <p:cNvPr id="3" name="Picture 2" descr="U:\SAUVEGARDE Janvier 2015\IMAGES\ecole_crayon04.gif"/>
          <p:cNvPicPr>
            <a:picLocks noChangeAspect="1" noChangeArrowheads="1" noCrop="1"/>
          </p:cNvPicPr>
          <p:nvPr/>
        </p:nvPicPr>
        <p:blipFill>
          <a:blip r:embed="rId2"/>
          <a:srcRect/>
          <a:stretch>
            <a:fillRect/>
          </a:stretch>
        </p:blipFill>
        <p:spPr bwMode="auto">
          <a:xfrm>
            <a:off x="3643306" y="428604"/>
            <a:ext cx="1333509" cy="10001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U:\SAUVEGARDE Janvier 2015\IMAGES\ecole_crayon04.gif"/>
          <p:cNvPicPr>
            <a:picLocks noChangeAspect="1" noChangeArrowheads="1" noCrop="1"/>
          </p:cNvPicPr>
          <p:nvPr/>
        </p:nvPicPr>
        <p:blipFill>
          <a:blip r:embed="rId2"/>
          <a:srcRect/>
          <a:stretch>
            <a:fillRect/>
          </a:stretch>
        </p:blipFill>
        <p:spPr bwMode="auto">
          <a:xfrm>
            <a:off x="3643306" y="428604"/>
            <a:ext cx="1333509" cy="1000132"/>
          </a:xfrm>
          <a:prstGeom prst="rect">
            <a:avLst/>
          </a:prstGeom>
          <a:noFill/>
        </p:spPr>
      </p:pic>
      <p:sp>
        <p:nvSpPr>
          <p:cNvPr id="3" name="Rectangle 2"/>
          <p:cNvSpPr/>
          <p:nvPr/>
        </p:nvSpPr>
        <p:spPr>
          <a:xfrm>
            <a:off x="0" y="857232"/>
            <a:ext cx="9144000" cy="5016758"/>
          </a:xfrm>
          <a:prstGeom prst="rect">
            <a:avLst/>
          </a:prstGeom>
        </p:spPr>
        <p:txBody>
          <a:bodyPr wrap="square">
            <a:spAutoFit/>
          </a:bodyPr>
          <a:lstStyle/>
          <a:p>
            <a:endParaRPr lang="fr-FR" sz="3200" dirty="0" smtClean="0">
              <a:solidFill>
                <a:srgbClr val="0033CC"/>
              </a:solidFill>
              <a:latin typeface="Poor Richard" pitchFamily="18" charset="0"/>
            </a:endParaRPr>
          </a:p>
          <a:p>
            <a:pPr algn="ctr"/>
            <a:r>
              <a:rPr lang="fr-FR" sz="3200" dirty="0" smtClean="0">
                <a:solidFill>
                  <a:srgbClr val="0033CC"/>
                </a:solidFill>
                <a:latin typeface="Poor Richard" pitchFamily="18" charset="0"/>
              </a:rPr>
              <a:t>La Défense concerne tous les domaines de la société. </a:t>
            </a:r>
          </a:p>
          <a:p>
            <a:endParaRPr lang="fr-FR" sz="3200" dirty="0" smtClean="0">
              <a:solidFill>
                <a:srgbClr val="0033CC"/>
              </a:solidFill>
              <a:latin typeface="Poor Richard" pitchFamily="18" charset="0"/>
            </a:endParaRPr>
          </a:p>
          <a:p>
            <a:r>
              <a:rPr lang="fr-FR" sz="3200" u="sng" dirty="0" smtClean="0">
                <a:solidFill>
                  <a:srgbClr val="0033CC"/>
                </a:solidFill>
                <a:latin typeface="Poor Richard" pitchFamily="18" charset="0"/>
              </a:rPr>
              <a:t>Les civils </a:t>
            </a:r>
            <a:r>
              <a:rPr lang="fr-FR" sz="3200" dirty="0" smtClean="0">
                <a:solidFill>
                  <a:srgbClr val="0033CC"/>
                </a:solidFill>
                <a:latin typeface="Poor Richard" pitchFamily="18" charset="0"/>
              </a:rPr>
              <a:t>préviennent les risques et les catastrophes naturelles (inondations...) ou d’origine humaine (incendies, terrorisme...), et luttent contre eux. Ils défendent aussi les intérêts économiques et culturels de la France. </a:t>
            </a:r>
          </a:p>
          <a:p>
            <a:r>
              <a:rPr lang="fr-FR" sz="3200" u="sng" dirty="0" smtClean="0">
                <a:solidFill>
                  <a:srgbClr val="0033CC"/>
                </a:solidFill>
                <a:latin typeface="Poor Richard" pitchFamily="18" charset="0"/>
              </a:rPr>
              <a:t>Les armées </a:t>
            </a:r>
            <a:r>
              <a:rPr lang="fr-FR" sz="3200" dirty="0" smtClean="0">
                <a:solidFill>
                  <a:srgbClr val="0033CC"/>
                </a:solidFill>
                <a:latin typeface="Poor Richard" pitchFamily="18" charset="0"/>
              </a:rPr>
              <a:t>assurent la protection et la sécurité du territoire et des populations françaises. (en France comme à l’étranger)</a:t>
            </a:r>
            <a:endParaRPr lang="fr-FR" sz="3200" dirty="0">
              <a:solidFill>
                <a:srgbClr val="0033CC"/>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3"/>
                                        </p:tgtEl>
                                        <p:attrNameLst>
                                          <p:attrName>style.visibility</p:attrName>
                                        </p:attrNameLst>
                                      </p:cBhvr>
                                      <p:to>
                                        <p:strVal val="visible"/>
                                      </p:to>
                                    </p:set>
                                    <p:anim calcmode="discrete" valueType="clr">
                                      <p:cBhvr override="childStyle">
                                        <p:cTn id="11"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
                                        </p:tgtEl>
                                        <p:attrNameLst>
                                          <p:attrName>fillcolor</p:attrName>
                                        </p:attrNameLst>
                                      </p:cBhvr>
                                      <p:tavLst>
                                        <p:tav tm="0">
                                          <p:val>
                                            <p:clrVal>
                                              <a:schemeClr val="accent2"/>
                                            </p:clrVal>
                                          </p:val>
                                        </p:tav>
                                        <p:tav tm="50000">
                                          <p:val>
                                            <p:clrVal>
                                              <a:schemeClr val="hlink"/>
                                            </p:clrVal>
                                          </p:val>
                                        </p:tav>
                                      </p:tavLst>
                                    </p:anim>
                                    <p:set>
                                      <p:cBhvr>
                                        <p:cTn id="13"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Afficher l'image d'origine"/>
          <p:cNvSpPr>
            <a:spLocks noChangeAspect="1" noChangeArrowheads="1"/>
          </p:cNvSpPr>
          <p:nvPr/>
        </p:nvSpPr>
        <p:spPr bwMode="auto">
          <a:xfrm>
            <a:off x="155575" y="-2163763"/>
            <a:ext cx="6153150" cy="45148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 name="Image 2" descr="acteurs-de-la-dc3a9fense-nationale.jpg"/>
          <p:cNvPicPr>
            <a:picLocks noChangeAspect="1"/>
          </p:cNvPicPr>
          <p:nvPr/>
        </p:nvPicPr>
        <p:blipFill>
          <a:blip r:embed="rId2"/>
          <a:stretch>
            <a:fillRect/>
          </a:stretch>
        </p:blipFill>
        <p:spPr>
          <a:xfrm>
            <a:off x="192828" y="214290"/>
            <a:ext cx="8570172" cy="629128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071546"/>
            <a:ext cx="9144000" cy="4247317"/>
          </a:xfrm>
          <a:prstGeom prst="rect">
            <a:avLst/>
          </a:prstGeom>
          <a:noFill/>
        </p:spPr>
        <p:txBody>
          <a:bodyPr wrap="square" rtlCol="0">
            <a:spAutoFit/>
          </a:bodyPr>
          <a:lstStyle/>
          <a:p>
            <a:pPr algn="ctr"/>
            <a:r>
              <a:rPr lang="fr-FR" sz="5400" dirty="0" smtClean="0">
                <a:solidFill>
                  <a:srgbClr val="FF0000"/>
                </a:solidFill>
                <a:latin typeface="Poor Richard" pitchFamily="18" charset="0"/>
              </a:rPr>
              <a:t>- </a:t>
            </a:r>
            <a:r>
              <a:rPr lang="fr-FR" sz="5400" smtClean="0">
                <a:solidFill>
                  <a:srgbClr val="FF0000"/>
                </a:solidFill>
                <a:latin typeface="Poor Richard" pitchFamily="18" charset="0"/>
              </a:rPr>
              <a:t>PARTIE 2 </a:t>
            </a:r>
            <a:r>
              <a:rPr lang="fr-FR" sz="5400" dirty="0" smtClean="0">
                <a:solidFill>
                  <a:srgbClr val="FF0000"/>
                </a:solidFill>
                <a:latin typeface="Poor Richard" pitchFamily="18" charset="0"/>
              </a:rPr>
              <a:t>-</a:t>
            </a:r>
          </a:p>
          <a:p>
            <a:pPr algn="ctr"/>
            <a:endParaRPr lang="fr-FR" sz="5400" dirty="0" smtClean="0">
              <a:solidFill>
                <a:srgbClr val="FF0000"/>
              </a:solidFill>
              <a:latin typeface="Poor Richard" pitchFamily="18" charset="0"/>
            </a:endParaRPr>
          </a:p>
          <a:p>
            <a:pPr algn="ctr"/>
            <a:r>
              <a:rPr lang="fr-FR" sz="5400" dirty="0" smtClean="0">
                <a:solidFill>
                  <a:srgbClr val="FF3300"/>
                </a:solidFill>
                <a:latin typeface="Poor Richard" pitchFamily="18" charset="0"/>
              </a:rPr>
              <a:t>Étude de cas :</a:t>
            </a:r>
          </a:p>
          <a:p>
            <a:pPr algn="ctr"/>
            <a:r>
              <a:rPr lang="fr-FR" sz="5400" dirty="0" smtClean="0">
                <a:solidFill>
                  <a:srgbClr val="FF3300"/>
                </a:solidFill>
                <a:latin typeface="Poor Richard" pitchFamily="18" charset="0"/>
              </a:rPr>
              <a:t>Le rôle de la France au sein de la FINUL</a:t>
            </a:r>
            <a:endParaRPr lang="fr-FR" sz="5400" u="sng" dirty="0">
              <a:solidFill>
                <a:srgbClr val="FF3300"/>
              </a:solidFill>
              <a:latin typeface="Poor Richard" pitchFamily="18" charset="0"/>
            </a:endParaRPr>
          </a:p>
        </p:txBody>
      </p:sp>
      <p:cxnSp>
        <p:nvCxnSpPr>
          <p:cNvPr id="3" name="Connecteur droit 2"/>
          <p:cNvCxnSpPr/>
          <p:nvPr/>
        </p:nvCxnSpPr>
        <p:spPr>
          <a:xfrm>
            <a:off x="285720" y="5786454"/>
            <a:ext cx="84249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flipV="1">
            <a:off x="1571604" y="2928934"/>
            <a:ext cx="642942"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428596" y="571480"/>
            <a:ext cx="84249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2080"/>
                            </p:stCondLst>
                            <p:childTnLst>
                              <p:par>
                                <p:cTn id="11" presetID="2" presetClass="entr" presetSubtype="8"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4080"/>
                            </p:stCondLst>
                            <p:childTnLst>
                              <p:par>
                                <p:cTn id="16" presetID="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000" fill="hold"/>
                                        <p:tgtEl>
                                          <p:spTgt spid="6"/>
                                        </p:tgtEl>
                                        <p:attrNameLst>
                                          <p:attrName>ppt_x</p:attrName>
                                        </p:attrNameLst>
                                      </p:cBhvr>
                                      <p:tavLst>
                                        <p:tav tm="0">
                                          <p:val>
                                            <p:strVal val="0-#ppt_w/2"/>
                                          </p:val>
                                        </p:tav>
                                        <p:tav tm="100000">
                                          <p:val>
                                            <p:strVal val="#ppt_x"/>
                                          </p:val>
                                        </p:tav>
                                      </p:tavLst>
                                    </p:anim>
                                    <p:anim calcmode="lin" valueType="num">
                                      <p:cBhvr additive="base">
                                        <p:cTn id="19"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7137" t="22461" r="65410" b="9179"/>
          <a:stretch>
            <a:fillRect/>
          </a:stretch>
        </p:blipFill>
        <p:spPr bwMode="auto">
          <a:xfrm>
            <a:off x="214282" y="214290"/>
            <a:ext cx="4500594" cy="6300832"/>
          </a:xfrm>
          <a:prstGeom prst="rect">
            <a:avLst/>
          </a:prstGeom>
          <a:noFill/>
          <a:ln w="3175">
            <a:solidFill>
              <a:schemeClr val="tx1"/>
            </a:solidFill>
            <a:miter lim="800000"/>
            <a:headEnd/>
            <a:tailEnd/>
          </a:ln>
          <a:effectLst/>
        </p:spPr>
      </p:pic>
      <p:pic>
        <p:nvPicPr>
          <p:cNvPr id="3" name="Image 2" descr="camera_movie_animated[2].gif">
            <a:hlinkClick r:id="rId3"/>
          </p:cNvPr>
          <p:cNvPicPr>
            <a:picLocks noChangeAspect="1"/>
          </p:cNvPicPr>
          <p:nvPr/>
        </p:nvPicPr>
        <p:blipFill>
          <a:blip r:embed="rId4"/>
          <a:stretch>
            <a:fillRect/>
          </a:stretch>
        </p:blipFill>
        <p:spPr>
          <a:xfrm>
            <a:off x="6215074" y="285728"/>
            <a:ext cx="1571636" cy="1195098"/>
          </a:xfrm>
          <a:prstGeom prst="rect">
            <a:avLst/>
          </a:prstGeom>
        </p:spPr>
      </p:pic>
      <p:pic>
        <p:nvPicPr>
          <p:cNvPr id="4" name="Image 3" descr="camera_movie_animated[2].gif">
            <a:hlinkClick r:id="rId5"/>
          </p:cNvPr>
          <p:cNvPicPr>
            <a:picLocks noChangeAspect="1"/>
          </p:cNvPicPr>
          <p:nvPr/>
        </p:nvPicPr>
        <p:blipFill>
          <a:blip r:embed="rId4"/>
          <a:stretch>
            <a:fillRect/>
          </a:stretch>
        </p:blipFill>
        <p:spPr>
          <a:xfrm>
            <a:off x="6215074" y="3214686"/>
            <a:ext cx="1714512" cy="1303743"/>
          </a:xfrm>
          <a:prstGeom prst="rect">
            <a:avLst/>
          </a:prstGeom>
        </p:spPr>
      </p:pic>
      <p:sp>
        <p:nvSpPr>
          <p:cNvPr id="5" name="ZoneTexte 4"/>
          <p:cNvSpPr txBox="1"/>
          <p:nvPr/>
        </p:nvSpPr>
        <p:spPr>
          <a:xfrm>
            <a:off x="5000628" y="1571612"/>
            <a:ext cx="3929090" cy="1200329"/>
          </a:xfrm>
          <a:prstGeom prst="rect">
            <a:avLst/>
          </a:prstGeom>
          <a:solidFill>
            <a:srgbClr val="B2B2B2">
              <a:alpha val="30196"/>
            </a:srgbClr>
          </a:solidFill>
        </p:spPr>
        <p:txBody>
          <a:bodyPr wrap="square" rtlCol="0">
            <a:spAutoFit/>
          </a:bodyPr>
          <a:lstStyle/>
          <a:p>
            <a:pPr algn="ctr"/>
            <a:r>
              <a:rPr lang="fr-FR" sz="2400" dirty="0" smtClean="0">
                <a:latin typeface="Poor Richard" pitchFamily="18" charset="0"/>
              </a:rPr>
              <a:t>Les actions </a:t>
            </a:r>
            <a:r>
              <a:rPr lang="fr-FR" sz="2400" dirty="0" err="1" smtClean="0">
                <a:latin typeface="Poor Richard" pitchFamily="18" charset="0"/>
              </a:rPr>
              <a:t>civilo</a:t>
            </a:r>
            <a:r>
              <a:rPr lang="fr-FR" sz="2400" dirty="0" smtClean="0">
                <a:latin typeface="Poor Richard" pitchFamily="18" charset="0"/>
              </a:rPr>
              <a:t>-militaires de la FINUL au profit de la population du Sud-Liban </a:t>
            </a:r>
          </a:p>
        </p:txBody>
      </p:sp>
      <p:sp>
        <p:nvSpPr>
          <p:cNvPr id="6" name="Rectangle 5"/>
          <p:cNvSpPr/>
          <p:nvPr/>
        </p:nvSpPr>
        <p:spPr>
          <a:xfrm>
            <a:off x="5286380" y="4786322"/>
            <a:ext cx="3643306" cy="830997"/>
          </a:xfrm>
          <a:prstGeom prst="rect">
            <a:avLst/>
          </a:prstGeom>
          <a:solidFill>
            <a:srgbClr val="B2B2B2">
              <a:alpha val="30196"/>
            </a:srgbClr>
          </a:solidFill>
        </p:spPr>
        <p:txBody>
          <a:bodyPr wrap="square">
            <a:spAutoFit/>
          </a:bodyPr>
          <a:lstStyle/>
          <a:p>
            <a:pPr algn="ctr"/>
            <a:r>
              <a:rPr lang="fr-FR" sz="2400" dirty="0" smtClean="0">
                <a:latin typeface="Poor Richard" pitchFamily="18" charset="0"/>
              </a:rPr>
              <a:t>Une journée avec les soldats de la FINUL </a:t>
            </a:r>
            <a:endParaRPr lang="fr-FR" sz="2400" dirty="0">
              <a:latin typeface="Poor Richard"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00174"/>
            <a:ext cx="9144000" cy="4832092"/>
          </a:xfrm>
          <a:prstGeom prst="rect">
            <a:avLst/>
          </a:prstGeom>
        </p:spPr>
        <p:txBody>
          <a:bodyPr wrap="square">
            <a:spAutoFit/>
          </a:bodyPr>
          <a:lstStyle/>
          <a:p>
            <a:pPr marL="514350" indent="-514350">
              <a:buAutoNum type="arabicPeriod"/>
            </a:pPr>
            <a:r>
              <a:rPr lang="fr-FR" sz="2800" dirty="0" smtClean="0">
                <a:latin typeface="Poor Richard" pitchFamily="18" charset="0"/>
              </a:rPr>
              <a:t>Document 1. Que se passe-t-il au Liban de 1975 à 1990 ? Quels sont les forces en présence ? </a:t>
            </a:r>
          </a:p>
          <a:p>
            <a:pPr marL="514350" indent="-514350">
              <a:buAutoNum type="arabicPeriod"/>
            </a:pPr>
            <a:endParaRPr lang="fr-FR" sz="1400" dirty="0" smtClean="0">
              <a:latin typeface="Poor Richard" pitchFamily="18" charset="0"/>
            </a:endParaRPr>
          </a:p>
          <a:p>
            <a:pPr marL="514350" indent="-514350">
              <a:buAutoNum type="arabicPeriod"/>
            </a:pPr>
            <a:r>
              <a:rPr lang="fr-FR" sz="2800" dirty="0" smtClean="0">
                <a:latin typeface="Poor Richard" pitchFamily="18" charset="0"/>
              </a:rPr>
              <a:t>Quels sont les forces risquant d’entrer en conflit au Liban depuis 2000 ? </a:t>
            </a:r>
          </a:p>
          <a:p>
            <a:pPr marL="514350" indent="-514350">
              <a:buAutoNum type="arabicPeriod"/>
            </a:pPr>
            <a:endParaRPr lang="fr-FR" sz="1400" dirty="0" smtClean="0">
              <a:latin typeface="Poor Richard" pitchFamily="18" charset="0"/>
            </a:endParaRPr>
          </a:p>
          <a:p>
            <a:pPr marL="514350" indent="-514350">
              <a:buAutoNum type="arabicPeriod"/>
            </a:pPr>
            <a:r>
              <a:rPr lang="fr-FR" sz="2800" dirty="0" smtClean="0">
                <a:latin typeface="Poor Richard" pitchFamily="18" charset="0"/>
              </a:rPr>
              <a:t>Document 2. Quand et par qui la Finul a-t-elle été créée ? Quels sont ses objectifs ? </a:t>
            </a:r>
          </a:p>
          <a:p>
            <a:pPr marL="514350" indent="-514350">
              <a:buAutoNum type="arabicPeriod"/>
            </a:pPr>
            <a:endParaRPr lang="fr-FR" sz="1400" dirty="0" smtClean="0">
              <a:latin typeface="Poor Richard" pitchFamily="18" charset="0"/>
            </a:endParaRPr>
          </a:p>
          <a:p>
            <a:pPr marL="514350" indent="-514350">
              <a:buAutoNum type="arabicPeriod"/>
            </a:pPr>
            <a:r>
              <a:rPr lang="fr-FR" sz="2800" dirty="0" smtClean="0">
                <a:latin typeface="Poor Richard" pitchFamily="18" charset="0"/>
              </a:rPr>
              <a:t>La Finul doit-elle seulement séparer les belligérants ? Justifier.</a:t>
            </a:r>
          </a:p>
          <a:p>
            <a:pPr marL="514350" indent="-514350">
              <a:buAutoNum type="arabicPeriod"/>
            </a:pPr>
            <a:endParaRPr lang="fr-FR" sz="1400" dirty="0" smtClean="0">
              <a:latin typeface="Poor Richard" pitchFamily="18" charset="0"/>
            </a:endParaRPr>
          </a:p>
          <a:p>
            <a:pPr marL="514350" indent="-514350">
              <a:buAutoNum type="arabicPeriod"/>
            </a:pPr>
            <a:r>
              <a:rPr lang="fr-FR" sz="2800" dirty="0" smtClean="0">
                <a:latin typeface="Poor Richard" pitchFamily="18" charset="0"/>
              </a:rPr>
              <a:t>Document 3. Où intervient la France au Liban ? Dans quel cadre ? Avec quels moyens ? </a:t>
            </a:r>
          </a:p>
        </p:txBody>
      </p:sp>
      <p:sp>
        <p:nvSpPr>
          <p:cNvPr id="3" name="Rectangle 2"/>
          <p:cNvSpPr/>
          <p:nvPr/>
        </p:nvSpPr>
        <p:spPr>
          <a:xfrm>
            <a:off x="0" y="0"/>
            <a:ext cx="9144000" cy="1015663"/>
          </a:xfrm>
          <a:prstGeom prst="rect">
            <a:avLst/>
          </a:prstGeom>
          <a:noFill/>
        </p:spPr>
        <p:txBody>
          <a:bodyPr wrap="square" lIns="91440" tIns="45720" rIns="91440" bIns="45720">
            <a:spAutoFit/>
          </a:bodyPr>
          <a:lstStyle/>
          <a:p>
            <a:pPr algn="ctr"/>
            <a:r>
              <a:rPr lang="fr-FR" sz="6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38100" dist="38100" dir="2700000" algn="tl">
                    <a:srgbClr val="000000">
                      <a:alpha val="43137"/>
                    </a:srgbClr>
                  </a:outerShdw>
                </a:effectLst>
                <a:latin typeface="Poor Richard" pitchFamily="18" charset="0"/>
              </a:rPr>
              <a:t>Q     U     E     S     T     I               N     S</a:t>
            </a:r>
            <a:endParaRPr lang="fr-FR" sz="6000"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38100" dist="38100" dir="2700000" algn="tl">
                  <a:srgbClr val="000000">
                    <a:alpha val="43137"/>
                  </a:srgbClr>
                </a:outerShdw>
              </a:effectLst>
              <a:latin typeface="Poor Richard" pitchFamily="18" charset="0"/>
            </a:endParaRPr>
          </a:p>
        </p:txBody>
      </p:sp>
      <p:pic>
        <p:nvPicPr>
          <p:cNvPr id="4" name="Image 3" descr="j0254500.gif"/>
          <p:cNvPicPr>
            <a:picLocks noChangeAspect="1"/>
          </p:cNvPicPr>
          <p:nvPr/>
        </p:nvPicPr>
        <p:blipFill>
          <a:blip r:embed="rId2" cstate="print"/>
          <a:stretch>
            <a:fillRect/>
          </a:stretch>
        </p:blipFill>
        <p:spPr>
          <a:xfrm>
            <a:off x="6143636" y="214290"/>
            <a:ext cx="834207" cy="75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85860"/>
            <a:ext cx="9144000" cy="954107"/>
          </a:xfrm>
          <a:prstGeom prst="rect">
            <a:avLst/>
          </a:prstGeom>
        </p:spPr>
        <p:txBody>
          <a:bodyPr wrap="square">
            <a:spAutoFit/>
          </a:bodyPr>
          <a:lstStyle/>
          <a:p>
            <a:pPr marL="514350" indent="-514350" algn="ctr">
              <a:buAutoNum type="arabicPeriod"/>
            </a:pPr>
            <a:r>
              <a:rPr lang="fr-FR" sz="2800" dirty="0" smtClean="0">
                <a:latin typeface="Poor Richard" pitchFamily="18" charset="0"/>
              </a:rPr>
              <a:t>Document 1. Que se passe-t-il au Liban de 1975 à 1990 ? Quels sont les forces en présence ? </a:t>
            </a:r>
          </a:p>
        </p:txBody>
      </p:sp>
      <p:pic>
        <p:nvPicPr>
          <p:cNvPr id="3" name="Image 2" descr="j0254500.gif"/>
          <p:cNvPicPr>
            <a:picLocks noChangeAspect="1"/>
          </p:cNvPicPr>
          <p:nvPr/>
        </p:nvPicPr>
        <p:blipFill>
          <a:blip r:embed="rId2" cstate="print"/>
          <a:stretch>
            <a:fillRect/>
          </a:stretch>
        </p:blipFill>
        <p:spPr>
          <a:xfrm>
            <a:off x="3929058" y="214290"/>
            <a:ext cx="945939" cy="857257"/>
          </a:xfrm>
          <a:prstGeom prst="rect">
            <a:avLst/>
          </a:prstGeom>
        </p:spPr>
      </p:pic>
      <p:sp>
        <p:nvSpPr>
          <p:cNvPr id="4" name="Rectangle 3"/>
          <p:cNvSpPr/>
          <p:nvPr/>
        </p:nvSpPr>
        <p:spPr>
          <a:xfrm>
            <a:off x="0" y="2786058"/>
            <a:ext cx="9144000" cy="1815882"/>
          </a:xfrm>
          <a:prstGeom prst="rect">
            <a:avLst/>
          </a:prstGeom>
        </p:spPr>
        <p:txBody>
          <a:bodyPr wrap="square">
            <a:spAutoFit/>
          </a:bodyPr>
          <a:lstStyle/>
          <a:p>
            <a:pPr algn="ctr"/>
            <a:r>
              <a:rPr lang="fr-FR" sz="2800" i="1" dirty="0" smtClean="0">
                <a:solidFill>
                  <a:srgbClr val="008000"/>
                </a:solidFill>
                <a:latin typeface="Poor Richard" pitchFamily="18" charset="0"/>
              </a:rPr>
              <a:t>Le Liban connaît une guerre civile entre groupes de religions différentes. </a:t>
            </a:r>
          </a:p>
          <a:p>
            <a:pPr algn="ctr"/>
            <a:r>
              <a:rPr lang="fr-FR" sz="2800" i="1" dirty="0" smtClean="0">
                <a:solidFill>
                  <a:srgbClr val="008000"/>
                </a:solidFill>
                <a:latin typeface="Poor Richard" pitchFamily="18" charset="0"/>
              </a:rPr>
              <a:t>Les interventions d’Israël contre les réfugiés palestiniens et de la Syrie, pour développer son pouvoir, renforcent l’instabilité. </a:t>
            </a:r>
            <a:endParaRPr lang="fr-FR" sz="2800" i="1" dirty="0">
              <a:solidFill>
                <a:srgbClr val="008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2"/>
                                        </p:tgtEl>
                                        <p:attrNameLst>
                                          <p:attrName>style.visibility</p:attrName>
                                        </p:attrNameLst>
                                      </p:cBhvr>
                                      <p:to>
                                        <p:strVal val="visible"/>
                                      </p:to>
                                    </p:set>
                                    <p:anim calcmode="discrete" valueType="clr">
                                      <p:cBhvr override="childStyle">
                                        <p:cTn id="10"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2"/>
                                        </p:tgtEl>
                                        <p:attrNameLst>
                                          <p:attrName>fillcolor</p:attrName>
                                        </p:attrNameLst>
                                      </p:cBhvr>
                                      <p:tavLst>
                                        <p:tav tm="0">
                                          <p:val>
                                            <p:clrVal>
                                              <a:schemeClr val="accent2"/>
                                            </p:clrVal>
                                          </p:val>
                                        </p:tav>
                                        <p:tav tm="50000">
                                          <p:val>
                                            <p:clrVal>
                                              <a:schemeClr val="hlink"/>
                                            </p:clrVal>
                                          </p:val>
                                        </p:tav>
                                      </p:tavLst>
                                    </p:anim>
                                    <p:set>
                                      <p:cBhvr>
                                        <p:cTn id="12" dur="80"/>
                                        <p:tgtEl>
                                          <p:spTgt spid="2"/>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2000" fill="hold"/>
                                        <p:tgtEl>
                                          <p:spTgt spid="4"/>
                                        </p:tgtEl>
                                        <p:attrNameLst>
                                          <p:attrName>ppt_x</p:attrName>
                                        </p:attrNameLst>
                                      </p:cBhvr>
                                      <p:tavLst>
                                        <p:tav tm="0">
                                          <p:val>
                                            <p:strVal val="0-#ppt_w/2"/>
                                          </p:val>
                                        </p:tav>
                                        <p:tav tm="100000">
                                          <p:val>
                                            <p:strVal val="#ppt_x"/>
                                          </p:val>
                                        </p:tav>
                                      </p:tavLst>
                                    </p:anim>
                                    <p:anim calcmode="lin" valueType="num">
                                      <p:cBhvr additive="base">
                                        <p:cTn id="1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j0254500.gif"/>
          <p:cNvPicPr>
            <a:picLocks noChangeAspect="1"/>
          </p:cNvPicPr>
          <p:nvPr/>
        </p:nvPicPr>
        <p:blipFill>
          <a:blip r:embed="rId2" cstate="print"/>
          <a:stretch>
            <a:fillRect/>
          </a:stretch>
        </p:blipFill>
        <p:spPr>
          <a:xfrm>
            <a:off x="3929058" y="214290"/>
            <a:ext cx="945939" cy="857257"/>
          </a:xfrm>
          <a:prstGeom prst="rect">
            <a:avLst/>
          </a:prstGeom>
        </p:spPr>
      </p:pic>
      <p:sp>
        <p:nvSpPr>
          <p:cNvPr id="3" name="Rectangle 2"/>
          <p:cNvSpPr/>
          <p:nvPr/>
        </p:nvSpPr>
        <p:spPr>
          <a:xfrm>
            <a:off x="0" y="1357298"/>
            <a:ext cx="9144000" cy="954107"/>
          </a:xfrm>
          <a:prstGeom prst="rect">
            <a:avLst/>
          </a:prstGeom>
        </p:spPr>
        <p:txBody>
          <a:bodyPr wrap="square">
            <a:spAutoFit/>
          </a:bodyPr>
          <a:lstStyle/>
          <a:p>
            <a:pPr marL="514350" indent="-514350" algn="ctr"/>
            <a:r>
              <a:rPr lang="fr-FR" sz="2800" dirty="0" smtClean="0">
                <a:latin typeface="Poor Richard" pitchFamily="18" charset="0"/>
              </a:rPr>
              <a:t>2.        Quels sont les forces risquant d’entrer en conflit au Liban depuis 2000 ? </a:t>
            </a:r>
          </a:p>
        </p:txBody>
      </p:sp>
      <p:sp>
        <p:nvSpPr>
          <p:cNvPr id="4" name="Rectangle 3"/>
          <p:cNvSpPr/>
          <p:nvPr/>
        </p:nvSpPr>
        <p:spPr>
          <a:xfrm>
            <a:off x="500034" y="2967335"/>
            <a:ext cx="8286808" cy="954107"/>
          </a:xfrm>
          <a:prstGeom prst="rect">
            <a:avLst/>
          </a:prstGeom>
        </p:spPr>
        <p:txBody>
          <a:bodyPr wrap="square">
            <a:spAutoFit/>
          </a:bodyPr>
          <a:lstStyle/>
          <a:p>
            <a:pPr algn="ctr"/>
            <a:r>
              <a:rPr lang="fr-FR" sz="2800" i="1" dirty="0" smtClean="0">
                <a:solidFill>
                  <a:srgbClr val="008000"/>
                </a:solidFill>
                <a:latin typeface="Poor Richard" pitchFamily="18" charset="0"/>
              </a:rPr>
              <a:t>Le parti chiite Hezbollah et Israël risquent d’entrer en conflit au Liban.</a:t>
            </a:r>
            <a:endParaRPr lang="fr-FR" sz="2800" i="1" dirty="0">
              <a:solidFill>
                <a:srgbClr val="008000"/>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3"/>
                                        </p:tgtEl>
                                        <p:attrNameLst>
                                          <p:attrName>style.visibility</p:attrName>
                                        </p:attrNameLst>
                                      </p:cBhvr>
                                      <p:to>
                                        <p:strVal val="visible"/>
                                      </p:to>
                                    </p:set>
                                    <p:anim calcmode="discrete" valueType="clr">
                                      <p:cBhvr override="childStyle">
                                        <p:cTn id="10"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3"/>
                                        </p:tgtEl>
                                        <p:attrNameLst>
                                          <p:attrName>fillcolor</p:attrName>
                                        </p:attrNameLst>
                                      </p:cBhvr>
                                      <p:tavLst>
                                        <p:tav tm="0">
                                          <p:val>
                                            <p:clrVal>
                                              <a:schemeClr val="accent2"/>
                                            </p:clrVal>
                                          </p:val>
                                        </p:tav>
                                        <p:tav tm="50000">
                                          <p:val>
                                            <p:clrVal>
                                              <a:schemeClr val="hlink"/>
                                            </p:clrVal>
                                          </p:val>
                                        </p:tav>
                                      </p:tavLst>
                                    </p:anim>
                                    <p:set>
                                      <p:cBhvr>
                                        <p:cTn id="12" dur="80"/>
                                        <p:tgtEl>
                                          <p:spTgt spid="3"/>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TotalTime>
  <Words>1688</Words>
  <Application>Microsoft Office PowerPoint</Application>
  <PresentationFormat>Affichage à l'écran (4:3)</PresentationFormat>
  <Paragraphs>138</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DOMICILE</dc:creator>
  <cp:lastModifiedBy>GCUENIN</cp:lastModifiedBy>
  <cp:revision>155</cp:revision>
  <dcterms:created xsi:type="dcterms:W3CDTF">2012-11-05T14:22:46Z</dcterms:created>
  <dcterms:modified xsi:type="dcterms:W3CDTF">2018-05-02T09:19:00Z</dcterms:modified>
</cp:coreProperties>
</file>