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4" r:id="rId2"/>
    <p:sldId id="295" r:id="rId3"/>
    <p:sldId id="296" r:id="rId4"/>
    <p:sldId id="317" r:id="rId5"/>
    <p:sldId id="297" r:id="rId6"/>
    <p:sldId id="318" r:id="rId7"/>
    <p:sldId id="322" r:id="rId8"/>
    <p:sldId id="323" r:id="rId9"/>
    <p:sldId id="353" r:id="rId10"/>
    <p:sldId id="326" r:id="rId11"/>
    <p:sldId id="325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5" r:id="rId20"/>
    <p:sldId id="334" r:id="rId21"/>
    <p:sldId id="336" r:id="rId22"/>
    <p:sldId id="337" r:id="rId23"/>
    <p:sldId id="338" r:id="rId24"/>
    <p:sldId id="339" r:id="rId25"/>
    <p:sldId id="341" r:id="rId26"/>
    <p:sldId id="342" r:id="rId27"/>
    <p:sldId id="343" r:id="rId28"/>
    <p:sldId id="344" r:id="rId29"/>
    <p:sldId id="346" r:id="rId30"/>
    <p:sldId id="347" r:id="rId31"/>
    <p:sldId id="348" r:id="rId32"/>
    <p:sldId id="349" r:id="rId33"/>
    <p:sldId id="350" r:id="rId34"/>
    <p:sldId id="35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0033CC"/>
    <a:srgbClr val="008000"/>
    <a:srgbClr val="000000"/>
    <a:srgbClr val="B2B2B2"/>
    <a:srgbClr val="FF0000"/>
    <a:srgbClr val="1D1DFF"/>
    <a:srgbClr val="3333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54195-3BF2-4CB1-9A3A-C94240C4A746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F07B-2519-4325-88BC-86FC9B6DA1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F07B-2519-4325-88BC-86FC9B6DA15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27/09/2019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youtube.com/watch?v=d--FtGAxFO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aleph99.info/1936-victoire-du-Front-Populaire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L’Europe, un théâtre majeur des guerres totales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3214686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II.   </a:t>
            </a: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La montée de l’extrémisme en Europe.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14356"/>
            <a:ext cx="8429684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Au milieu des années 20,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le parti nazi d’Adolf Hitler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profite de la situation économique et sociale catastrophiques en Allemagne pour gagner les élections et imposer à l’Allemagne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une dictature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fr-FR" sz="3200" dirty="0" smtClean="0">
              <a:solidFill>
                <a:srgbClr val="0033CC"/>
              </a:solidFill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1214422"/>
            <a:ext cx="619128" cy="928692"/>
          </a:xfrm>
          <a:prstGeom prst="rect">
            <a:avLst/>
          </a:prstGeom>
        </p:spPr>
      </p:pic>
      <p:pic>
        <p:nvPicPr>
          <p:cNvPr id="4" name="Image 3" descr="Sans titre.bmp"/>
          <p:cNvPicPr>
            <a:picLocks noChangeAspect="1"/>
          </p:cNvPicPr>
          <p:nvPr/>
        </p:nvPicPr>
        <p:blipFill>
          <a:blip r:embed="rId3" cstate="print"/>
          <a:srcRect l="12028" t="23683" r="50000" b="12500"/>
          <a:stretch>
            <a:fillRect/>
          </a:stretch>
        </p:blipFill>
        <p:spPr>
          <a:xfrm>
            <a:off x="928662" y="3143248"/>
            <a:ext cx="3193601" cy="33545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4500562" y="3786190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le document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ci-contre à gauche de votre page ou découpez-le paragraphe par paragraphe.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bmp"/>
          <p:cNvPicPr>
            <a:picLocks noChangeAspect="1"/>
          </p:cNvPicPr>
          <p:nvPr/>
        </p:nvPicPr>
        <p:blipFill>
          <a:blip r:embed="rId2" cstate="print"/>
          <a:srcRect l="12028" t="23683" r="50000" b="12500"/>
          <a:stretch>
            <a:fillRect/>
          </a:stretch>
        </p:blipFill>
        <p:spPr>
          <a:xfrm>
            <a:off x="285720" y="500042"/>
            <a:ext cx="4425187" cy="46482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1" t="4790" r="15000" b="42890"/>
          <a:stretch/>
        </p:blipFill>
        <p:spPr>
          <a:xfrm>
            <a:off x="285720" y="357166"/>
            <a:ext cx="8703368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28662" y="500042"/>
            <a:ext cx="2143140" cy="35719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4282" y="4429132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Régime politique basé sur une ségrégation raciale :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Aryens  (allemands) = le Bien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Poor Richard" pitchFamily="18" charset="0"/>
              </a:rPr>
              <a:t>Juifs = le Mal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285984" y="2071678"/>
            <a:ext cx="650085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57158" y="2500306"/>
            <a:ext cx="37862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572396" y="2500306"/>
            <a:ext cx="135732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286116" y="857232"/>
            <a:ext cx="55721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000232" y="1714488"/>
            <a:ext cx="685804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57158" y="1285860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57158" y="2071678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0034" y="4500570"/>
            <a:ext cx="8143932" cy="428628"/>
          </a:xfrm>
          <a:prstGeom prst="rect">
            <a:avLst/>
          </a:prstGeom>
          <a:solidFill>
            <a:srgbClr val="0033CC">
              <a:alpha val="20000"/>
            </a:srgb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428596" y="2928934"/>
            <a:ext cx="764386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857356" y="5786454"/>
            <a:ext cx="142876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428992" y="5786454"/>
            <a:ext cx="2071702" cy="523220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antisémitisme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80"/>
                            </p:stCondLst>
                            <p:childTnLst>
                              <p:par>
                                <p:cTn id="8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3" t="14591" r="53853" b="61401"/>
          <a:stretch/>
        </p:blipFill>
        <p:spPr bwMode="auto">
          <a:xfrm>
            <a:off x="1857356" y="214290"/>
            <a:ext cx="5286412" cy="392909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457200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Caricature tiré d’un livre pour enfants</a:t>
            </a:r>
          </a:p>
          <a:p>
            <a:pPr algn="ctr"/>
            <a:r>
              <a:rPr lang="fr-FR" sz="2400" dirty="0" smtClean="0">
                <a:latin typeface="Poor Richard" pitchFamily="18" charset="0"/>
              </a:rPr>
              <a:t>(moquerie, différenciation raciale, se méfier des Juifs, …)</a:t>
            </a:r>
          </a:p>
          <a:p>
            <a:pPr algn="ctr"/>
            <a:endParaRPr lang="fr-FR" sz="2400" dirty="0" smtClean="0">
              <a:latin typeface="Poor Richard" pitchFamily="18" charset="0"/>
            </a:endParaRPr>
          </a:p>
          <a:p>
            <a:pPr algn="ctr"/>
            <a:r>
              <a:rPr lang="fr-FR" sz="2400" dirty="0" smtClean="0">
                <a:latin typeface="Poor Richard" pitchFamily="18" charset="0"/>
              </a:rPr>
              <a:t>EXCLUSION SOCIALE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702045" cy="483117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43438" y="1857364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Soldat allemand devant un magasin juif</a:t>
            </a:r>
          </a:p>
          <a:p>
            <a:pPr algn="ctr"/>
            <a:r>
              <a:rPr lang="fr-FR" sz="2400" dirty="0" smtClean="0">
                <a:latin typeface="Poor Richard" pitchFamily="18" charset="0"/>
              </a:rPr>
              <a:t>(interdire tout accès aux magasins juifs)</a:t>
            </a:r>
          </a:p>
          <a:p>
            <a:pPr algn="ctr"/>
            <a:endParaRPr lang="fr-FR" sz="2400" dirty="0" smtClean="0">
              <a:latin typeface="Poor Richard" pitchFamily="18" charset="0"/>
            </a:endParaRPr>
          </a:p>
          <a:p>
            <a:pPr algn="ctr"/>
            <a:r>
              <a:rPr lang="fr-FR" sz="2400" dirty="0" smtClean="0">
                <a:latin typeface="Poor Richard" pitchFamily="18" charset="0"/>
              </a:rPr>
              <a:t> EXCLUSION ÉCONOMIQUE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5929309" cy="398801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45005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Synagogue brûlée lors de la Nuit de Cristal</a:t>
            </a:r>
          </a:p>
          <a:p>
            <a:pPr algn="ctr"/>
            <a:r>
              <a:rPr lang="fr-FR" sz="2400" dirty="0" smtClean="0">
                <a:latin typeface="Poor Richard" pitchFamily="18" charset="0"/>
              </a:rPr>
              <a:t>(empêcher les Juifs de pratiquer leur culte)</a:t>
            </a:r>
          </a:p>
          <a:p>
            <a:pPr algn="ctr"/>
            <a:endParaRPr lang="fr-FR" sz="2400" dirty="0" smtClean="0">
              <a:latin typeface="Poor Richard" pitchFamily="18" charset="0"/>
            </a:endParaRPr>
          </a:p>
          <a:p>
            <a:pPr algn="ctr"/>
            <a:r>
              <a:rPr lang="fr-FR" sz="2400" dirty="0" smtClean="0">
                <a:latin typeface="Poor Richard" pitchFamily="18" charset="0"/>
              </a:rPr>
              <a:t> EXCLUSION RELIGIEUSE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6451"/>
          <a:stretch>
            <a:fillRect/>
          </a:stretch>
        </p:blipFill>
        <p:spPr bwMode="auto">
          <a:xfrm>
            <a:off x="1214414" y="428604"/>
            <a:ext cx="6276975" cy="414340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47148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Arrestations de Juifs et déportations vers les premiers camps de travail</a:t>
            </a:r>
          </a:p>
          <a:p>
            <a:pPr algn="ctr"/>
            <a:endParaRPr lang="fr-FR" sz="2400" dirty="0" smtClean="0">
              <a:latin typeface="Poor Richard" pitchFamily="18" charset="0"/>
            </a:endParaRPr>
          </a:p>
          <a:p>
            <a:pPr algn="ctr"/>
            <a:r>
              <a:rPr lang="fr-FR" sz="2400" dirty="0" smtClean="0">
                <a:latin typeface="Poor Richard" pitchFamily="18" charset="0"/>
              </a:rPr>
              <a:t> EXCLUSION DE L’ALLEMAGNE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bmp"/>
          <p:cNvPicPr>
            <a:picLocks noChangeAspect="1"/>
          </p:cNvPicPr>
          <p:nvPr/>
        </p:nvPicPr>
        <p:blipFill>
          <a:blip r:embed="rId3" cstate="print"/>
          <a:srcRect l="12028" t="23683" r="50000" b="12500"/>
          <a:stretch>
            <a:fillRect/>
          </a:stretch>
        </p:blipFill>
        <p:spPr>
          <a:xfrm>
            <a:off x="285720" y="500042"/>
            <a:ext cx="4425187" cy="46482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 3" descr="Sans titre.bmp"/>
          <p:cNvPicPr>
            <a:picLocks noChangeAspect="1"/>
          </p:cNvPicPr>
          <p:nvPr/>
        </p:nvPicPr>
        <p:blipFill>
          <a:blip r:embed="rId4" cstate="print"/>
          <a:srcRect l="3125" t="28750" r="21093" b="30000"/>
          <a:stretch>
            <a:fillRect/>
          </a:stretch>
        </p:blipFill>
        <p:spPr>
          <a:xfrm>
            <a:off x="209985" y="500042"/>
            <a:ext cx="8819343" cy="30003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57224" y="571480"/>
            <a:ext cx="1785950" cy="35719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1472" y="4000504"/>
            <a:ext cx="8143932" cy="500066"/>
          </a:xfrm>
          <a:prstGeom prst="rect">
            <a:avLst/>
          </a:prstGeom>
          <a:solidFill>
            <a:srgbClr val="0033CC">
              <a:alpha val="20000"/>
            </a:srgb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3929066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Régime politique basé sur un Empire :</a:t>
            </a:r>
          </a:p>
          <a:p>
            <a:pPr algn="ctr"/>
            <a:endParaRPr lang="fr-FR" sz="1400" dirty="0" smtClean="0"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latin typeface="Poor Richard" pitchFamily="18" charset="0"/>
              </a:rPr>
              <a:t>reconquérir les territoires perdus en 1919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Poor Richard" pitchFamily="18" charset="0"/>
              </a:rPr>
              <a:t>reformer une armée puissante</a:t>
            </a:r>
          </a:p>
          <a:p>
            <a:pPr>
              <a:buFontTx/>
              <a:buChar char="-"/>
            </a:pPr>
            <a:endParaRPr lang="fr-FR" sz="2800" dirty="0" smtClean="0">
              <a:latin typeface="Poor Richard" pitchFamily="18" charset="0"/>
            </a:endParaRPr>
          </a:p>
          <a:p>
            <a:pPr algn="ctr"/>
            <a:r>
              <a:rPr lang="fr-FR" sz="2800" u="sng" dirty="0" smtClean="0">
                <a:latin typeface="Poor Richard" pitchFamily="18" charset="0"/>
              </a:rPr>
              <a:t>Violations du traité de Versailles</a:t>
            </a:r>
            <a:endParaRPr lang="fr-FR" sz="2800" u="sng" dirty="0">
              <a:latin typeface="Poor Richard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14282" y="1785926"/>
            <a:ext cx="87154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14282" y="2214554"/>
            <a:ext cx="278608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857752" y="2643182"/>
            <a:ext cx="407196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85720" y="3000372"/>
            <a:ext cx="2000264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85984" y="2643182"/>
            <a:ext cx="785818" cy="42862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rot="5400000">
            <a:off x="4144166" y="5642784"/>
            <a:ext cx="428628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472370" cy="507053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14282" y="542926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Industrie d’armement en Allemagne en 1936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bmp"/>
          <p:cNvPicPr>
            <a:picLocks noChangeAspect="1"/>
          </p:cNvPicPr>
          <p:nvPr/>
        </p:nvPicPr>
        <p:blipFill>
          <a:blip r:embed="rId2" cstate="print"/>
          <a:srcRect l="24219" t="13750" r="43750" b="3750"/>
          <a:stretch>
            <a:fillRect/>
          </a:stretch>
        </p:blipFill>
        <p:spPr>
          <a:xfrm>
            <a:off x="347402" y="214290"/>
            <a:ext cx="3938846" cy="63405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6314" y="2214554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Les Jeunesses Hitlériennes…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la future armée d’Hitler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71678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Démocraties  fragilisées  et  expériences  totalitaires  dans l’entre-deux  guerres.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6232927" cy="567411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500826" y="2428868"/>
            <a:ext cx="2428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Les « coups de force » d’Hitler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bmp"/>
          <p:cNvPicPr>
            <a:picLocks noChangeAspect="1"/>
          </p:cNvPicPr>
          <p:nvPr/>
        </p:nvPicPr>
        <p:blipFill>
          <a:blip r:embed="rId2" cstate="print"/>
          <a:srcRect l="12028" t="23683" r="50000" b="12500"/>
          <a:stretch>
            <a:fillRect/>
          </a:stretch>
        </p:blipFill>
        <p:spPr>
          <a:xfrm>
            <a:off x="285720" y="500042"/>
            <a:ext cx="4425187" cy="46482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 2" descr="Sans titre.bmp"/>
          <p:cNvPicPr>
            <a:picLocks noChangeAspect="1"/>
          </p:cNvPicPr>
          <p:nvPr/>
        </p:nvPicPr>
        <p:blipFill>
          <a:blip r:embed="rId2" cstate="print"/>
          <a:srcRect l="12028" t="68597" r="50000" b="16190"/>
          <a:stretch>
            <a:fillRect/>
          </a:stretch>
        </p:blipFill>
        <p:spPr>
          <a:xfrm>
            <a:off x="214281" y="500042"/>
            <a:ext cx="8844253" cy="22145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57224" y="571480"/>
            <a:ext cx="1428760" cy="35719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310583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Régime politique basé sur un chef :</a:t>
            </a:r>
          </a:p>
          <a:p>
            <a:pPr algn="ctr"/>
            <a:endParaRPr lang="fr-FR" sz="1200" dirty="0" smtClean="0"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latin typeface="Poor Richard" pitchFamily="18" charset="0"/>
              </a:rPr>
              <a:t>un parti unique : le parti nazi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Poor Richard" pitchFamily="18" charset="0"/>
              </a:rPr>
              <a:t>un chef aux pouvoirs incontestées : Hitler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785918" y="1785926"/>
            <a:ext cx="7143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85720" y="2143116"/>
            <a:ext cx="7143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2910" y="3143248"/>
            <a:ext cx="8143932" cy="428628"/>
          </a:xfrm>
          <a:prstGeom prst="rect">
            <a:avLst/>
          </a:prstGeom>
          <a:solidFill>
            <a:srgbClr val="0033CC">
              <a:alpha val="20000"/>
            </a:srgbClr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4144166" y="4999842"/>
            <a:ext cx="428628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71802" y="5500702"/>
            <a:ext cx="2632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Régime totalitaire</a:t>
            </a:r>
            <a:endParaRPr lang="fr-FR" sz="2800" u="sng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496"/>
            <a:ext cx="6191250" cy="3486151"/>
          </a:xfrm>
          <a:prstGeom prst="rect">
            <a:avLst/>
          </a:prstGeom>
          <a:noFill/>
        </p:spPr>
      </p:pic>
      <p:pic>
        <p:nvPicPr>
          <p:cNvPr id="5837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381488" cy="328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214422"/>
            <a:ext cx="8429684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S’emparant (légalement) du pouvoir en janvier 1933, Hitler va faire de l’Allemagne un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État totalitaire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, basé sur l’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antisémitisme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lois de Nuremberg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) et une volonté de se venger du Traité de Versailles (conquête d’un </a:t>
            </a:r>
            <a:r>
              <a:rPr lang="fr-FR" sz="3200" dirty="0" smtClean="0">
                <a:solidFill>
                  <a:srgbClr val="0033CC"/>
                </a:solidFill>
                <a:latin typeface="Poor Richard"/>
                <a:ea typeface="Times New Roman" pitchFamily="18" charset="0"/>
                <a:cs typeface="Arial" pitchFamily="34" charset="0"/>
              </a:rPr>
              <a:t>"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espace vital</a:t>
            </a:r>
            <a:r>
              <a:rPr lang="fr-FR" sz="3200" u="sng" dirty="0" smtClean="0">
                <a:solidFill>
                  <a:srgbClr val="0033CC"/>
                </a:solidFill>
                <a:latin typeface="Poor Richard"/>
                <a:ea typeface="Times New Roman" pitchFamily="18" charset="0"/>
                <a:cs typeface="Arial" pitchFamily="34" charset="0"/>
              </a:rPr>
              <a:t>"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endParaRPr lang="fr-FR" sz="3200" dirty="0" smtClean="0">
              <a:solidFill>
                <a:srgbClr val="0033CC"/>
              </a:solidFill>
              <a:latin typeface="Poor Richard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cs typeface="Arial" pitchFamily="34" charset="0"/>
              </a:rPr>
              <a:t>Proches de l’Allemagne nazie,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  <a:cs typeface="Arial" pitchFamily="34" charset="0"/>
              </a:rPr>
              <a:t>l’Italie fasciste de Mussolini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cs typeface="Arial" pitchFamily="34" charset="0"/>
              </a:rPr>
              <a:t>et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  <a:cs typeface="Arial" pitchFamily="34" charset="0"/>
              </a:rPr>
              <a:t>l’Espagne nationaliste de Franco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cs typeface="Arial" pitchFamily="34" charset="0"/>
              </a:rPr>
              <a:t>deviendront à leur tour des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  <a:cs typeface="Arial" pitchFamily="34" charset="0"/>
              </a:rPr>
              <a:t>régimes autoritaires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14290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'Europe entre les deux guerres.png"/>
          <p:cNvPicPr/>
          <p:nvPr/>
        </p:nvPicPr>
        <p:blipFill>
          <a:blip r:embed="rId2" cstate="print"/>
          <a:srcRect t="4124" b="446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214554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III.   </a:t>
            </a: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Des démocraties fragilisées face aux montées extrémistes.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35716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Chanson </a:t>
            </a:r>
            <a:r>
              <a:rPr lang="fr-FR" sz="2800" i="1" u="sng" dirty="0" smtClean="0">
                <a:latin typeface="Poor Richard" pitchFamily="18" charset="0"/>
              </a:rPr>
              <a:t>Vas y Léon</a:t>
            </a:r>
          </a:p>
          <a:p>
            <a:pPr algn="ctr"/>
            <a:endParaRPr lang="fr-FR" sz="2800" dirty="0" smtClean="0">
              <a:latin typeface="Poor Richard" pitchFamily="18" charset="0"/>
            </a:endParaRPr>
          </a:p>
          <a:p>
            <a:pPr algn="ctr"/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algn="ctr"/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algn="ctr"/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algn="ctr"/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algn="ctr"/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algn="ctr"/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algn="ctr"/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algn="ctr"/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algn="ctr"/>
            <a:r>
              <a:rPr lang="fr-FR" sz="2800" dirty="0" smtClean="0">
                <a:latin typeface="Poor Richard" pitchFamily="18" charset="0"/>
                <a:cs typeface="Arial" pitchFamily="34" charset="0"/>
              </a:rPr>
              <a:t>Surlignez les principaux aspects des crises des années 1930 :</a:t>
            </a:r>
          </a:p>
          <a:p>
            <a:pPr marL="342900" indent="-342900" algn="ctr">
              <a:buFontTx/>
              <a:buChar char="-"/>
            </a:pPr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  <a:cs typeface="Arial" pitchFamily="34" charset="0"/>
              </a:rPr>
              <a:t>en bleu les aspects économiques et sociaux</a:t>
            </a:r>
            <a:endParaRPr lang="fr-FR" sz="2800" dirty="0" smtClean="0">
              <a:latin typeface="Poor Richard" pitchFamily="18" charset="0"/>
              <a:cs typeface="Arial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800" dirty="0" smtClean="0">
                <a:solidFill>
                  <a:srgbClr val="00B050"/>
                </a:solidFill>
                <a:latin typeface="Poor Richard" pitchFamily="18" charset="0"/>
                <a:cs typeface="Arial" pitchFamily="34" charset="0"/>
              </a:rPr>
              <a:t>en vert le contexte international</a:t>
            </a:r>
          </a:p>
          <a:p>
            <a:pPr marL="342900" indent="-342900" algn="ctr">
              <a:buFontTx/>
              <a:buChar char="-"/>
            </a:pP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  <a:cs typeface="Arial" pitchFamily="34" charset="0"/>
              </a:rPr>
              <a:t>en rouge les aspects politiques.</a:t>
            </a:r>
            <a:endParaRPr lang="fr-FR" sz="2800" dirty="0">
              <a:solidFill>
                <a:srgbClr val="FF0000"/>
              </a:solidFill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14422"/>
            <a:ext cx="4786346" cy="3367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071546"/>
            <a:ext cx="9144000" cy="88840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fr-FR" sz="2000" dirty="0" smtClean="0">
              <a:latin typeface="Poor Richard" pitchFamily="18" charset="0"/>
            </a:endParaRPr>
          </a:p>
          <a:p>
            <a:r>
              <a:rPr lang="fr-FR" sz="2000" dirty="0" smtClean="0">
                <a:latin typeface="Poor Richard" pitchFamily="18" charset="0"/>
              </a:rPr>
              <a:t>C’est tout l’pays qui frémit d’impatience </a:t>
            </a:r>
          </a:p>
          <a:p>
            <a:r>
              <a:rPr lang="fr-FR" sz="2000" dirty="0" smtClean="0">
                <a:latin typeface="Poor Richard" pitchFamily="18" charset="0"/>
              </a:rPr>
              <a:t>C’est tout un peuple qui réclame du pain</a:t>
            </a:r>
          </a:p>
          <a:p>
            <a:r>
              <a:rPr lang="fr-FR" sz="2000" dirty="0" smtClean="0">
                <a:latin typeface="Poor Richard" pitchFamily="18" charset="0"/>
              </a:rPr>
              <a:t>Vas-y sans peur, tente ton expérience</a:t>
            </a:r>
          </a:p>
          <a:p>
            <a:r>
              <a:rPr lang="fr-FR" sz="2000" dirty="0" smtClean="0">
                <a:latin typeface="Poor Richard" pitchFamily="18" charset="0"/>
              </a:rPr>
              <a:t>Nous sommes là pour faire taire les coquins</a:t>
            </a:r>
          </a:p>
          <a:p>
            <a:r>
              <a:rPr lang="fr-FR" sz="2000" dirty="0" smtClean="0">
                <a:latin typeface="Poor Richard" pitchFamily="18" charset="0"/>
              </a:rPr>
              <a:t>	</a:t>
            </a:r>
          </a:p>
          <a:p>
            <a:r>
              <a:rPr lang="fr-FR" sz="2000" dirty="0" smtClean="0">
                <a:latin typeface="Poor Richard" pitchFamily="18" charset="0"/>
              </a:rPr>
              <a:t>(Refrain :)</a:t>
            </a:r>
          </a:p>
          <a:p>
            <a:r>
              <a:rPr lang="fr-FR" sz="2000" i="1" dirty="0" smtClean="0">
                <a:latin typeface="Poor Richard" pitchFamily="18" charset="0"/>
              </a:rPr>
              <a:t>Vas-y Léon Défend ton ministère</a:t>
            </a:r>
            <a:endParaRPr lang="fr-FR" sz="2000" dirty="0" smtClean="0">
              <a:latin typeface="Poor Richard" pitchFamily="18" charset="0"/>
            </a:endParaRPr>
          </a:p>
          <a:p>
            <a:r>
              <a:rPr lang="fr-FR" sz="2000" i="1" dirty="0" smtClean="0">
                <a:latin typeface="Poor Richard" pitchFamily="18" charset="0"/>
              </a:rPr>
              <a:t>Vas-y Léon Faut qu’Marianne ait raison</a:t>
            </a:r>
            <a:endParaRPr lang="fr-FR" sz="2000" dirty="0" smtClean="0">
              <a:latin typeface="Poor Richard" pitchFamily="18" charset="0"/>
            </a:endParaRPr>
          </a:p>
          <a:p>
            <a:r>
              <a:rPr lang="fr-FR" sz="2000" i="1" dirty="0" smtClean="0">
                <a:latin typeface="Poor Richard" pitchFamily="18" charset="0"/>
              </a:rPr>
              <a:t>Car Marianne est une meunière</a:t>
            </a:r>
            <a:endParaRPr lang="fr-FR" sz="2000" dirty="0" smtClean="0">
              <a:latin typeface="Poor Richard" pitchFamily="18" charset="0"/>
            </a:endParaRPr>
          </a:p>
          <a:p>
            <a:r>
              <a:rPr lang="fr-FR" sz="2000" i="1" dirty="0" smtClean="0">
                <a:latin typeface="Poor Richard" pitchFamily="18" charset="0"/>
              </a:rPr>
              <a:t>Et les ailes de son moulin	</a:t>
            </a:r>
            <a:endParaRPr lang="fr-FR" sz="2000" dirty="0" smtClean="0">
              <a:latin typeface="Poor Richard" pitchFamily="18" charset="0"/>
            </a:endParaRPr>
          </a:p>
          <a:p>
            <a:r>
              <a:rPr lang="fr-FR" sz="2000" i="1" dirty="0" smtClean="0">
                <a:latin typeface="Poor Richard" pitchFamily="18" charset="0"/>
              </a:rPr>
              <a:t>Doivent tourner pour les prolétaires</a:t>
            </a:r>
            <a:endParaRPr lang="fr-FR" sz="2000" dirty="0" smtClean="0">
              <a:latin typeface="Poor Richard" pitchFamily="18" charset="0"/>
            </a:endParaRPr>
          </a:p>
          <a:p>
            <a:r>
              <a:rPr lang="fr-FR" sz="2000" i="1" dirty="0" smtClean="0">
                <a:latin typeface="Poor Richard" pitchFamily="18" charset="0"/>
              </a:rPr>
              <a:t>Pour qu’les gueux ne crèvent plus de faim</a:t>
            </a:r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r>
              <a:rPr lang="fr-FR" sz="2000" dirty="0" smtClean="0">
                <a:latin typeface="Poor Richard" pitchFamily="18" charset="0"/>
              </a:rPr>
              <a:t>C’qui faut Léon, c’est la paix dans le monde</a:t>
            </a:r>
          </a:p>
          <a:p>
            <a:r>
              <a:rPr lang="fr-FR" sz="2000" dirty="0" smtClean="0">
                <a:latin typeface="Poor Richard" pitchFamily="18" charset="0"/>
              </a:rPr>
              <a:t>Commençons donc à la faire chez nous</a:t>
            </a: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r>
              <a:rPr lang="fr-FR" sz="2000" dirty="0" smtClean="0">
                <a:latin typeface="Poor Richard" pitchFamily="18" charset="0"/>
              </a:rPr>
              <a:t>À bas l’canon, à bas l’canon qui gronde</a:t>
            </a:r>
          </a:p>
          <a:p>
            <a:r>
              <a:rPr lang="fr-FR" sz="2000" dirty="0" smtClean="0">
                <a:latin typeface="Poor Richard" pitchFamily="18" charset="0"/>
              </a:rPr>
              <a:t>Il faut qu’l’amour nous donne rendez-vous</a:t>
            </a:r>
          </a:p>
          <a:p>
            <a:r>
              <a:rPr lang="fr-FR" sz="2000" dirty="0" smtClean="0">
                <a:latin typeface="Poor Richard" pitchFamily="18" charset="0"/>
              </a:rPr>
              <a:t>	(Au refrain.)</a:t>
            </a:r>
          </a:p>
          <a:p>
            <a:endParaRPr lang="fr-FR" sz="2000" dirty="0" smtClean="0">
              <a:latin typeface="Poor Richard" pitchFamily="18" charset="0"/>
            </a:endParaRPr>
          </a:p>
          <a:p>
            <a:endParaRPr lang="fr-FR" sz="2000" dirty="0" smtClean="0">
              <a:latin typeface="Poor Richard" pitchFamily="18" charset="0"/>
            </a:endParaRPr>
          </a:p>
          <a:p>
            <a:r>
              <a:rPr lang="fr-FR" sz="2000" dirty="0" smtClean="0">
                <a:latin typeface="Poor Richard" pitchFamily="18" charset="0"/>
              </a:rPr>
              <a:t>C’qu’il faut Léon, secourir la vieillesse</a:t>
            </a:r>
          </a:p>
          <a:p>
            <a:r>
              <a:rPr lang="fr-FR" sz="2000" dirty="0" smtClean="0">
                <a:latin typeface="Poor Richard" pitchFamily="18" charset="0"/>
              </a:rPr>
              <a:t>Pas de médaille, mais du feu et du pain</a:t>
            </a:r>
          </a:p>
          <a:p>
            <a:r>
              <a:rPr lang="fr-FR" sz="2000" dirty="0" smtClean="0">
                <a:latin typeface="Poor Richard" pitchFamily="18" charset="0"/>
              </a:rPr>
              <a:t>Repos aux vieux, afin que la jeunesse</a:t>
            </a:r>
          </a:p>
          <a:p>
            <a:r>
              <a:rPr lang="fr-FR" sz="2000" dirty="0" smtClean="0">
                <a:latin typeface="Poor Richard" pitchFamily="18" charset="0"/>
              </a:rPr>
              <a:t>Puisse travailler,</a:t>
            </a:r>
          </a:p>
          <a:p>
            <a:r>
              <a:rPr lang="fr-FR" sz="2000" dirty="0" smtClean="0">
                <a:latin typeface="Poor Richard" pitchFamily="18" charset="0"/>
              </a:rPr>
              <a:t>Et n’plus tendre la main</a:t>
            </a:r>
          </a:p>
          <a:p>
            <a:r>
              <a:rPr lang="fr-FR" sz="2000" dirty="0" smtClean="0">
                <a:latin typeface="Poor Richard" pitchFamily="18" charset="0"/>
              </a:rPr>
              <a:t>	(Au refrain)</a:t>
            </a:r>
          </a:p>
          <a:p>
            <a:endParaRPr lang="fr-FR" sz="2000" dirty="0" smtClean="0">
              <a:latin typeface="Poor Richard" pitchFamily="18" charset="0"/>
            </a:endParaRPr>
          </a:p>
          <a:p>
            <a:r>
              <a:rPr lang="fr-FR" sz="2000" dirty="0" smtClean="0">
                <a:latin typeface="Poor Richard" pitchFamily="18" charset="0"/>
              </a:rPr>
              <a:t>C’qu’il faut Léon, montrer qu’la République</a:t>
            </a:r>
          </a:p>
          <a:p>
            <a:r>
              <a:rPr lang="fr-FR" sz="2000" dirty="0" smtClean="0">
                <a:latin typeface="Poor Richard" pitchFamily="18" charset="0"/>
              </a:rPr>
              <a:t>Ne peut pas vivre sans la liberté</a:t>
            </a:r>
          </a:p>
          <a:p>
            <a:r>
              <a:rPr lang="fr-FR" sz="2000" dirty="0" smtClean="0">
                <a:latin typeface="Poor Richard" pitchFamily="18" charset="0"/>
              </a:rPr>
              <a:t>Sans liberté, rien de démocratique</a:t>
            </a:r>
          </a:p>
          <a:p>
            <a:r>
              <a:rPr lang="fr-FR" sz="2000" dirty="0" smtClean="0">
                <a:latin typeface="Poor Richard" pitchFamily="18" charset="0"/>
              </a:rPr>
              <a:t>Sans liberté, pas de fraternité</a:t>
            </a:r>
          </a:p>
          <a:p>
            <a:r>
              <a:rPr lang="fr-FR" sz="2000" dirty="0" smtClean="0">
                <a:latin typeface="Poor Richard" pitchFamily="18" charset="0"/>
              </a:rPr>
              <a:t>	(Au refrain)</a:t>
            </a:r>
            <a:endParaRPr lang="fr-FR" sz="2000" dirty="0">
              <a:latin typeface="Poor Richard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rot="5400000">
            <a:off x="1643836" y="3928272"/>
            <a:ext cx="54292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285728"/>
            <a:ext cx="91440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Vas-y Léon (mai1937) 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et les aspects de la crise des années 1930.</a:t>
            </a:r>
          </a:p>
        </p:txBody>
      </p:sp>
      <p:pic>
        <p:nvPicPr>
          <p:cNvPr id="7" name="Image 6" descr="notes_001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642918"/>
            <a:ext cx="857250" cy="133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0100" y="1714488"/>
            <a:ext cx="2928958" cy="357190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5720" y="4143380"/>
            <a:ext cx="2286016" cy="285752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4429132"/>
            <a:ext cx="3500462" cy="285752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4714884"/>
            <a:ext cx="4000496" cy="428628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43636" y="2928934"/>
            <a:ext cx="1928826" cy="357190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72198" y="3286124"/>
            <a:ext cx="2286016" cy="285752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500562" y="3571876"/>
            <a:ext cx="3786214" cy="285752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500562" y="3857628"/>
            <a:ext cx="1643074" cy="285752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500562" y="4143380"/>
            <a:ext cx="2428892" cy="357190"/>
          </a:xfrm>
          <a:prstGeom prst="rect">
            <a:avLst/>
          </a:prstGeom>
          <a:solidFill>
            <a:srgbClr val="00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571604" y="5357826"/>
            <a:ext cx="2500330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5643578"/>
            <a:ext cx="3929058" cy="357190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572000" y="1357298"/>
            <a:ext cx="3857652" cy="357190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571604" y="2357430"/>
            <a:ext cx="2500330" cy="28575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142976" y="3571876"/>
            <a:ext cx="2857520" cy="28575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215074" y="5072074"/>
            <a:ext cx="2428892" cy="35719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500562" y="5429264"/>
            <a:ext cx="3429024" cy="57150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00562" y="6000768"/>
            <a:ext cx="3143272" cy="28575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8596" y="642918"/>
            <a:ext cx="8358246" cy="954107"/>
          </a:xfrm>
          <a:prstGeom prst="rect">
            <a:avLst/>
          </a:prstGeom>
          <a:solidFill>
            <a:srgbClr val="0033CC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Une France en crise économique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(crise de 1929 </a:t>
            </a:r>
            <a:r>
              <a:rPr lang="fr-FR" sz="2800" dirty="0" smtClean="0">
                <a:latin typeface="Poor Richard" pitchFamily="18" charset="0"/>
                <a:sym typeface="Symbol"/>
              </a:rPr>
              <a:t> le </a:t>
            </a:r>
            <a:r>
              <a:rPr lang="fr-FR" sz="2800" dirty="0" smtClean="0">
                <a:latin typeface="Poor Richard" pitchFamily="18" charset="0"/>
              </a:rPr>
              <a:t>chômage augmente, la misère s’installe)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2428868"/>
            <a:ext cx="8286808" cy="181588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Une France en crise politique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(remise en cause de la République et de la démocratie liée à la montée des Ligues extrémistes / modèles nazi, fasciste et communiste)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5000636"/>
            <a:ext cx="8215370" cy="954107"/>
          </a:xfrm>
          <a:prstGeom prst="rect">
            <a:avLst/>
          </a:prstGeom>
          <a:solidFill>
            <a:srgbClr val="008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Une France menacée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(réarmement de l’Allemagne </a:t>
            </a:r>
            <a:r>
              <a:rPr lang="fr-FR" sz="2800" dirty="0" smtClean="0">
                <a:latin typeface="Poor Richard" pitchFamily="18" charset="0"/>
                <a:sym typeface="Symbol"/>
              </a:rPr>
              <a:t> préparation à la guerre)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42844" y="2071678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14282" y="4572008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8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500042"/>
            <a:ext cx="7929618" cy="523220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  <a:cs typeface="Arial" pitchFamily="34" charset="0"/>
                <a:sym typeface="Symbol"/>
              </a:rPr>
              <a:t> </a:t>
            </a:r>
            <a:r>
              <a:rPr lang="fr-FR" sz="2800" dirty="0" smtClean="0">
                <a:latin typeface="Poor Richard" pitchFamily="18" charset="0"/>
                <a:cs typeface="Arial" pitchFamily="34" charset="0"/>
              </a:rPr>
              <a:t>Quel est l’impact de ces crises sur la vie politique ?</a:t>
            </a:r>
            <a:endParaRPr lang="fr-FR" sz="2800" dirty="0"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3" name="Image 2" descr="tournage-14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753794" cy="87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0166" y="1357298"/>
            <a:ext cx="7643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  <a:cs typeface="Arial" pitchFamily="34" charset="0"/>
              </a:rPr>
              <a:t>Visionnez le film et répondez aux questions suivantes: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2285992"/>
            <a:ext cx="8572560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600" dirty="0" smtClean="0">
                <a:latin typeface="Poor Richard" pitchFamily="18" charset="0"/>
              </a:rPr>
              <a:t>Comment expliquer l’expression « gauche unie » ? </a:t>
            </a:r>
          </a:p>
          <a:p>
            <a:pPr marL="457200" indent="-457200"/>
            <a:endParaRPr lang="fr-FR" sz="1100" dirty="0" smtClean="0">
              <a:latin typeface="Poor Richard" pitchFamily="18" charset="0"/>
            </a:endParaRPr>
          </a:p>
          <a:p>
            <a:r>
              <a:rPr lang="fr-FR" sz="2600" dirty="0" smtClean="0">
                <a:latin typeface="Poor Richard" pitchFamily="18" charset="0"/>
              </a:rPr>
              <a:t>2.     Quelle en est la conséquence électorale ? Qui devient chef du gouvernement ?</a:t>
            </a:r>
          </a:p>
          <a:p>
            <a:endParaRPr lang="fr-FR" sz="1100" dirty="0" smtClean="0">
              <a:latin typeface="Poor Richard" pitchFamily="18" charset="0"/>
              <a:cs typeface="Arial" pitchFamily="34" charset="0"/>
            </a:endParaRPr>
          </a:p>
          <a:p>
            <a:r>
              <a:rPr lang="fr-FR" sz="2600" dirty="0" smtClean="0">
                <a:latin typeface="Poor Richard" pitchFamily="18" charset="0"/>
              </a:rPr>
              <a:t>3.     Quelles réactions déclenche la victoire électorale du Front populaire ? Pourquoi ?.</a:t>
            </a:r>
          </a:p>
          <a:p>
            <a:endParaRPr lang="fr-FR" sz="2600" dirty="0" smtClean="0">
              <a:latin typeface="Poor Richard" pitchFamily="18" charset="0"/>
            </a:endParaRPr>
          </a:p>
          <a:p>
            <a:r>
              <a:rPr lang="fr-FR" sz="2600" dirty="0" smtClean="0">
                <a:latin typeface="Poor Richard" pitchFamily="18" charset="0"/>
              </a:rPr>
              <a:t>4.       Comment le gouvernement de L. Blum  réagit-il à cette pression populaire ?</a:t>
            </a:r>
          </a:p>
          <a:p>
            <a:endParaRPr lang="fr-FR" sz="2600" dirty="0"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357430"/>
            <a:ext cx="8215370" cy="193899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®"/>
            </a:pPr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Comment les démocraties font-elles face à la crise et aux tentations totalitaires?</a:t>
            </a:r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85728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Comment expliquer l’expression « gauche unie » ? </a:t>
            </a: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762002" cy="762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07154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  <a:cs typeface="Arial" pitchFamily="34" charset="0"/>
              </a:rPr>
              <a:t>C’est le rapprochement de trois partis de gauche : PC, SFIO et parti radical.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43116"/>
            <a:ext cx="5143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2. Quelle en est la conséquence électorale ? Qui devient chef du gouvernement ?</a:t>
            </a:r>
            <a:endParaRPr lang="fr-FR" sz="2800" dirty="0" smtClean="0"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4000504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  <a:cs typeface="Arial" pitchFamily="34" charset="0"/>
              </a:rPr>
              <a:t>Victoire aux élections législatives d’avril-mai 1936.</a:t>
            </a:r>
          </a:p>
          <a:p>
            <a:pPr algn="ctr"/>
            <a:r>
              <a:rPr lang="fr-FR" sz="2800" u="sng" dirty="0" smtClean="0">
                <a:solidFill>
                  <a:srgbClr val="008000"/>
                </a:solidFill>
                <a:latin typeface="Poor Richard" pitchFamily="18" charset="0"/>
                <a:cs typeface="Arial" pitchFamily="34" charset="0"/>
              </a:rPr>
              <a:t>Léon Blum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  <a:cs typeface="Arial" pitchFamily="34" charset="0"/>
              </a:rPr>
              <a:t>devient président du conseil.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7" name="Image 6" descr="Sans titre.bmp"/>
          <p:cNvPicPr>
            <a:picLocks noChangeAspect="1"/>
          </p:cNvPicPr>
          <p:nvPr/>
        </p:nvPicPr>
        <p:blipFill>
          <a:blip r:embed="rId3" cstate="print"/>
          <a:srcRect l="35937" t="27500" r="38281" b="17500"/>
          <a:stretch>
            <a:fillRect/>
          </a:stretch>
        </p:blipFill>
        <p:spPr>
          <a:xfrm>
            <a:off x="5357818" y="1785926"/>
            <a:ext cx="3482602" cy="46434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762002" cy="762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4414" y="214290"/>
            <a:ext cx="7929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3. Quelles réactions déclenche la victoire électorale du Front populaire ? Pourquoi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8586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  <a:cs typeface="Arial" pitchFamily="34" charset="0"/>
              </a:rPr>
              <a:t>Des grèves sont organisées pour inciter le gouvernement à mettre en œuvre son programme.</a:t>
            </a:r>
          </a:p>
        </p:txBody>
      </p:sp>
      <p:pic>
        <p:nvPicPr>
          <p:cNvPr id="5" name="Image 4" descr="Sans titre.bmp"/>
          <p:cNvPicPr>
            <a:picLocks noChangeAspect="1"/>
          </p:cNvPicPr>
          <p:nvPr/>
        </p:nvPicPr>
        <p:blipFill>
          <a:blip r:embed="rId3" cstate="print"/>
          <a:srcRect l="11719" t="21250" r="39062" b="20000"/>
          <a:stretch>
            <a:fillRect/>
          </a:stretch>
        </p:blipFill>
        <p:spPr>
          <a:xfrm>
            <a:off x="175161" y="2428868"/>
            <a:ext cx="5332337" cy="40719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1418" t="58125" r="15038" b="20312"/>
          <a:stretch>
            <a:fillRect/>
          </a:stretch>
        </p:blipFill>
        <p:spPr bwMode="auto">
          <a:xfrm>
            <a:off x="5643538" y="3286124"/>
            <a:ext cx="3500462" cy="20037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715008" y="3286124"/>
            <a:ext cx="28575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857232"/>
            <a:ext cx="762002" cy="762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2880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4. Comment le gouvernement de L. Blum  réagit-il à cette pression populaire 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  <a:cs typeface="Arial" pitchFamily="34" charset="0"/>
              </a:rPr>
              <a:t>Le gouvernement accepte les revendications et signe les accords de Matignon avec les  délégués des patrons et les syndicats. </a:t>
            </a:r>
          </a:p>
          <a:p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  <a:cs typeface="Arial" pitchFamily="34" charset="0"/>
              </a:rPr>
              <a:t>  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bmp"/>
          <p:cNvPicPr>
            <a:picLocks noChangeAspect="1"/>
          </p:cNvPicPr>
          <p:nvPr/>
        </p:nvPicPr>
        <p:blipFill>
          <a:blip r:embed="rId2" cstate="print"/>
          <a:srcRect l="7921" t="36957" r="25781" b="17500"/>
          <a:stretch>
            <a:fillRect/>
          </a:stretch>
        </p:blipFill>
        <p:spPr>
          <a:xfrm>
            <a:off x="357158" y="2143116"/>
            <a:ext cx="8501154" cy="36499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500034" y="1000108"/>
            <a:ext cx="8358246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dobe Garamond Pro" pitchFamily="18" charset="0"/>
              </a:rPr>
              <a:t>Les premières mesures du Front Populaire</a:t>
            </a:r>
            <a:endParaRPr lang="fr-FR" sz="2800" dirty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785926"/>
            <a:ext cx="8429684" cy="403187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En France, les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Ligues d’extrême-droite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tentent de renverser la République et la démocratie mais les partis de gauche s’unissent (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Front Populaire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) remportent les élections et engagent de vastes réformes sociales (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Accords Matignon de 1936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endParaRPr lang="fr-FR" sz="3200" dirty="0" smtClean="0">
              <a:solidFill>
                <a:srgbClr val="0033CC"/>
              </a:solidFill>
              <a:latin typeface="Poor Richard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  <a:cs typeface="Arial" pitchFamily="34" charset="0"/>
              </a:rPr>
              <a:t>Toutefois, cela n’aboutit pas à une reprise économique solide…</a:t>
            </a: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714356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072330" cy="4418549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 rot="5400000">
            <a:off x="285720" y="3429000"/>
            <a:ext cx="3143272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0" y="5429264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Pavillon de l’</a:t>
            </a:r>
            <a:r>
              <a:rPr lang="fr-FR" sz="2400" u="sng" dirty="0" smtClean="0">
                <a:latin typeface="Poor Richard" pitchFamily="18" charset="0"/>
              </a:rPr>
              <a:t>Allemagne</a:t>
            </a:r>
            <a:r>
              <a:rPr lang="fr-FR" sz="2400" dirty="0" smtClean="0">
                <a:latin typeface="Poor Richard" pitchFamily="18" charset="0"/>
              </a:rPr>
              <a:t> : </a:t>
            </a:r>
            <a:r>
              <a:rPr lang="fr-FR" sz="2400" b="1" u="sng" dirty="0" smtClean="0">
                <a:latin typeface="Poor Richard" pitchFamily="18" charset="0"/>
              </a:rPr>
              <a:t>aigle</a:t>
            </a:r>
            <a:r>
              <a:rPr lang="fr-FR" sz="2400" dirty="0" smtClean="0">
                <a:latin typeface="Poor Richard" pitchFamily="18" charset="0"/>
              </a:rPr>
              <a:t> tenant une </a:t>
            </a:r>
            <a:r>
              <a:rPr lang="fr-FR" sz="2400" b="1" u="sng" dirty="0" smtClean="0">
                <a:latin typeface="Poor Richard" pitchFamily="18" charset="0"/>
              </a:rPr>
              <a:t>croix gammée</a:t>
            </a:r>
            <a:endParaRPr lang="fr-FR" sz="2400" b="1" u="sng" dirty="0">
              <a:latin typeface="Poor Richard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5464975" y="3321843"/>
            <a:ext cx="3000396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857752" y="5286388"/>
            <a:ext cx="428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Pavillon de l</a:t>
            </a:r>
            <a:r>
              <a:rPr lang="fr-FR" sz="2400" u="sng" dirty="0" smtClean="0">
                <a:latin typeface="Poor Richard" pitchFamily="18" charset="0"/>
              </a:rPr>
              <a:t>’URSS</a:t>
            </a:r>
            <a:r>
              <a:rPr lang="fr-FR" sz="2400" dirty="0" smtClean="0">
                <a:latin typeface="Poor Richard" pitchFamily="18" charset="0"/>
              </a:rPr>
              <a:t> : statue de l’</a:t>
            </a:r>
            <a:r>
              <a:rPr lang="fr-FR" sz="2400" i="1" dirty="0" smtClean="0">
                <a:latin typeface="Poor Richard" pitchFamily="18" charset="0"/>
              </a:rPr>
              <a:t>Ouvrier et la </a:t>
            </a:r>
            <a:r>
              <a:rPr lang="fr-FR" sz="2400" b="1" i="1" u="sng" dirty="0" smtClean="0">
                <a:latin typeface="Poor Richard" pitchFamily="18" charset="0"/>
              </a:rPr>
              <a:t>Kolkhozienne</a:t>
            </a:r>
            <a:r>
              <a:rPr lang="fr-FR" sz="2400" b="1" u="sng" dirty="0" smtClean="0">
                <a:latin typeface="Poor Richard" pitchFamily="18" charset="0"/>
              </a:rPr>
              <a:t> </a:t>
            </a:r>
            <a:r>
              <a:rPr lang="fr-FR" sz="2400" dirty="0" smtClean="0">
                <a:latin typeface="Poor Richard" pitchFamily="18" charset="0"/>
              </a:rPr>
              <a:t>brandissant la </a:t>
            </a:r>
            <a:r>
              <a:rPr lang="fr-FR" sz="2400" b="1" u="sng" dirty="0" smtClean="0">
                <a:latin typeface="Poor Richard" pitchFamily="18" charset="0"/>
              </a:rPr>
              <a:t>faucille et le marteau</a:t>
            </a:r>
            <a:endParaRPr lang="fr-FR" sz="2400" b="1" u="sng" dirty="0"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5786" y="4714884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Poor Richard" pitchFamily="18" charset="0"/>
              </a:rPr>
              <a:t>Pavillon allemand et soviétique à l’Exposition universelle de 1937 à Paris</a:t>
            </a:r>
            <a:endParaRPr lang="fr-FR" sz="20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214554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AutoNum type="romanUcPeriod"/>
            </a:pP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Une Europe affaiblie et divisée au sortir de la guerre.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l="2381" t="56286" r="4762" b="7129"/>
          <a:stretch>
            <a:fillRect/>
          </a:stretch>
        </p:blipFill>
        <p:spPr bwMode="auto">
          <a:xfrm>
            <a:off x="1259632" y="908720"/>
            <a:ext cx="6480714" cy="3780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23528" y="486916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Évolution du taux de chômage en Europe et aux États-Unis dans les années 30.</a:t>
            </a:r>
          </a:p>
          <a:p>
            <a:pPr algn="ctr"/>
            <a:r>
              <a:rPr lang="fr-FR" sz="2200" i="1" dirty="0" smtClean="0">
                <a:latin typeface="Poor Richard" pitchFamily="18" charset="0"/>
              </a:rPr>
              <a:t>(en % de la population active)</a:t>
            </a:r>
            <a:endParaRPr lang="fr-FR" sz="22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785926"/>
            <a:ext cx="8215370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Au lendemain de la Première Guerre Mondiale, l’Europe se reconstruit.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L’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Allemagne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affaiblie par le traité de Versailles, se retrouve dans une situation économique très difficile.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La crise boursière de 1929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ne fait qu’accentuer la misère et le chômage dans l’ensemble des pays européens : c’est la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Grande Dépression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.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571480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428604"/>
            <a:ext cx="8429684" cy="107721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Symbol"/>
              <a:buChar char="®"/>
            </a:pPr>
            <a:r>
              <a:rPr lang="fr-FR" sz="3200" dirty="0" smtClean="0">
                <a:latin typeface="Poor Richard" pitchFamily="18" charset="0"/>
              </a:rPr>
              <a:t> Comment la Russie révolutionnaire vit-elle</a:t>
            </a:r>
          </a:p>
          <a:p>
            <a:pPr algn="ctr"/>
            <a:r>
              <a:rPr lang="fr-FR" sz="3200" dirty="0" smtClean="0">
                <a:latin typeface="Poor Richard" pitchFamily="18" charset="0"/>
              </a:rPr>
              <a:t> cette période de crise?</a:t>
            </a:r>
            <a:endParaRPr lang="fr-FR" sz="3200" dirty="0"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99992" y="2780928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la fiche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puis répondez seul (e) aux 3 premières questions.</a:t>
            </a:r>
          </a:p>
          <a:p>
            <a:pPr algn="ctr"/>
            <a:endParaRPr lang="fr-FR" sz="1600" dirty="0" smtClean="0">
              <a:latin typeface="Poor Richard" pitchFamily="18" charset="0"/>
            </a:endParaRPr>
          </a:p>
          <a:p>
            <a:pPr algn="ctr"/>
            <a:r>
              <a:rPr lang="fr-FR" sz="2800" dirty="0" smtClean="0">
                <a:latin typeface="Poor Richard" pitchFamily="18" charset="0"/>
              </a:rPr>
              <a:t>Faire l’exercice n°2 par groupes de 2.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0747" r="31369" b="9179"/>
          <a:stretch>
            <a:fillRect/>
          </a:stretch>
        </p:blipFill>
        <p:spPr bwMode="auto">
          <a:xfrm>
            <a:off x="500034" y="1714488"/>
            <a:ext cx="3571900" cy="4814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Réalisons une carte mentale pour caractériser l’URSS de Staline…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14612" y="2786058"/>
            <a:ext cx="3143272" cy="954107"/>
          </a:xfrm>
          <a:prstGeom prst="rect">
            <a:avLst/>
          </a:prstGeom>
          <a:solidFill>
            <a:srgbClr val="FF3300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L’U.R.S.S., un régime totalitaire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rot="5400000" flipH="1" flipV="1">
            <a:off x="5572132" y="2285992"/>
            <a:ext cx="571504" cy="42862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500694" y="1357298"/>
            <a:ext cx="2000264" cy="830997"/>
          </a:xfrm>
          <a:prstGeom prst="rect">
            <a:avLst/>
          </a:prstGeom>
          <a:solidFill>
            <a:srgbClr val="008000">
              <a:alpha val="27843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Un chef, un projet</a:t>
            </a:r>
            <a:endParaRPr lang="fr-FR" sz="2400" dirty="0">
              <a:latin typeface="Poor Richard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H="1">
            <a:off x="5965041" y="3607595"/>
            <a:ext cx="500066" cy="42862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57950" y="4071942"/>
            <a:ext cx="2000264" cy="830997"/>
          </a:xfrm>
          <a:prstGeom prst="rect">
            <a:avLst/>
          </a:prstGeom>
          <a:solidFill>
            <a:srgbClr val="0066FF">
              <a:alpha val="25098"/>
            </a:srgb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Une population soumise</a:t>
            </a:r>
            <a:endParaRPr lang="fr-FR" sz="2400" dirty="0">
              <a:latin typeface="Poor Richard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2285984" y="3857628"/>
            <a:ext cx="500066" cy="35719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285852" y="4286256"/>
            <a:ext cx="2000264" cy="1200329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Une économie contrôlée et planifiée</a:t>
            </a:r>
            <a:endParaRPr lang="fr-FR" sz="2400" dirty="0">
              <a:latin typeface="Poor Richard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V="1">
            <a:off x="2285984" y="2357430"/>
            <a:ext cx="571504" cy="28575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7224" y="1357298"/>
            <a:ext cx="20002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Son arrivée au pouvoir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3214686"/>
            <a:ext cx="76200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6" grpId="0" animBg="1"/>
      <p:bldP spid="9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838</Words>
  <Application>Microsoft Office PowerPoint</Application>
  <PresentationFormat>Affichage à l'écran (4:3)</PresentationFormat>
  <Paragraphs>162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gerome.cuenin</cp:lastModifiedBy>
  <cp:revision>264</cp:revision>
  <dcterms:created xsi:type="dcterms:W3CDTF">2010-03-29T12:10:27Z</dcterms:created>
  <dcterms:modified xsi:type="dcterms:W3CDTF">2019-09-27T06:53:32Z</dcterms:modified>
</cp:coreProperties>
</file>