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2" r:id="rId3"/>
    <p:sldId id="259" r:id="rId4"/>
    <p:sldId id="260" r:id="rId5"/>
    <p:sldId id="261" r:id="rId6"/>
    <p:sldId id="256" r:id="rId7"/>
    <p:sldId id="257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 snapToGrid="0" snapToObjects="1" showGuides="1">
      <p:cViewPr varScale="1">
        <p:scale>
          <a:sx n="101" d="100"/>
          <a:sy n="101" d="100"/>
        </p:scale>
        <p:origin x="46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BB6E9-80A6-2E43-9030-73768FAA7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594031-575F-7F4E-940C-263A250A8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C95175-DDD9-A945-A034-EB2C617AB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5F994B-7D08-2C43-BD65-4367ACD0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513A0A-F6A3-3144-9435-C3A0EF9F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95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7B2D4-326D-794F-A5B4-5909AE2D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FAA67A-710E-5B4B-B63C-99C9F959F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493783-5930-544C-8CD8-E525FB19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36B7DC-B58C-AC40-ABA2-46A0AD69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599B1C-E287-064B-9C29-FEC1FD06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99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3391908-E08B-D84A-B62A-3C95915C4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4CEABE-88EA-EC45-8504-53D045034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BA84F-DDC3-924F-88BF-B164478F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3B1BF6-908F-5E4E-A6D7-5A6DFC0C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5E1A87-503C-2547-95FE-34D055FC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31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5AA04-BD44-9A47-B7B7-2A21D85A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B3C287-F152-4241-8CB1-972DA86DF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5AA5EB-498E-8344-AA77-C5FE1A12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13B686-1CCF-3843-8768-A9A77C46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AEBE52-448B-A74B-98DF-EC1E03F7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82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E5E99-C85F-E74B-AA02-1FDA18B4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E61E7A-34ED-B143-9B10-B2B330739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BFFC2B-CBB9-3040-BB60-20333C8A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F9B696-2475-7141-81D4-382D8CE4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B56A3E-B94E-0E42-91B1-227806FA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75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A8225-61D7-9A42-B121-114FA305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295F19-659A-2242-A0E2-AAAE5EF8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247D20-EBA6-784E-8308-8DDDAEC00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E99790-9E79-4F4C-86C0-0ABECD2A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613519-AB36-D042-B15F-818F0AA90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371B1B-5246-2D43-B60E-C9A16549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51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700CE-A665-E34F-9098-B37D4A54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10F455-DABF-844E-B371-390C8FA5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63EABC-9AF5-CE42-9BC0-4E1132A5C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98613A-B6C6-7E49-B577-AE3AA8223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DA0C73-5B8B-6349-9B17-A43252A21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9973FF-7629-E448-80E8-09D8FB90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9BDF1A-E7B9-724B-9162-3A15FB30B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EBC7E0-1701-2643-97F7-5E784CBF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25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C991F-D6C6-5B43-A25D-CB47CBBD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E8C49A-955C-8547-80BC-9765FCA4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24E36A-DB54-4F49-A86C-A3FDE644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7E5DE3-09AC-6640-91D1-89064F49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93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6BE85E2-85C6-484B-8474-DE5E0B85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179105-34D8-104B-ABE0-E8233813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FF0B79-C571-A24A-AE98-D08E3DF5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92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086DE-ECFF-CA40-BE4F-79C10DF2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2E8113-48DA-7549-860F-F63177B86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00830B-A942-9A4B-ACA3-8A90EFFC7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6813A-E0AA-9C40-A7C7-DC04F7CE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E455EB-A53E-6D49-9C48-7016E72F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BA93CB-F017-1E4D-A458-F0552B3A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83473-C8A8-B744-9BBB-A5300E7D3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6955E4-1151-2848-A7B5-D1A4AF87D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5F13B1-6B24-184F-9282-55F8516F8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0FB6D8-1F39-5E45-AB6C-5A5417D2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C36CC1-08AE-8746-AA25-F5EBEDCE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702ACB-6592-E04B-B2E2-20B1CCFE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472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EA9B091-FF8F-9844-A1EE-EA6667C1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3DF32F-6746-1B48-8C77-6B144A0EA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0201A7-B546-C245-B247-F6D6D1F8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F581C-ADA3-8D4D-A2C2-6751271C34D6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1E413-8EFA-8145-8596-C1E12DA29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898CDD-DF9A-C04E-8312-3FD5BDD09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87E6-3A33-EE43-A260-A5CDAD98B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19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5EB51B-5AB1-0943-841E-C9F4F77BB385}"/>
              </a:ext>
            </a:extLst>
          </p:cNvPr>
          <p:cNvSpPr/>
          <p:nvPr/>
        </p:nvSpPr>
        <p:spPr>
          <a:xfrm>
            <a:off x="698500" y="438835"/>
            <a:ext cx="1065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http://</a:t>
            </a:r>
            <a:r>
              <a:rPr lang="fr-FR" dirty="0" err="1"/>
              <a:t>www.education.gouv.fr</a:t>
            </a:r>
            <a:r>
              <a:rPr lang="fr-FR" dirty="0"/>
              <a:t>/cid126438/baccalaureat-2021-tremplin-pour-reussite.html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47A786-EA6B-744C-83E3-DCC192FE66F1}"/>
              </a:ext>
            </a:extLst>
          </p:cNvPr>
          <p:cNvSpPr/>
          <p:nvPr/>
        </p:nvSpPr>
        <p:spPr>
          <a:xfrm>
            <a:off x="3848100" y="3474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0" u="none" strike="noStrike" dirty="0">
                <a:solidFill>
                  <a:srgbClr val="AD1C72"/>
                </a:solidFill>
                <a:effectLst/>
                <a:latin typeface="Arial" panose="020B0604020202020204" pitchFamily="34" charset="0"/>
              </a:rPr>
              <a:t>En route vers le baccalauréat 2021</a:t>
            </a:r>
            <a:br>
              <a:rPr lang="fr-FR" b="1" i="0" u="none" strike="noStrike" dirty="0">
                <a:solidFill>
                  <a:srgbClr val="AD1C72"/>
                </a:solidFill>
                <a:effectLst/>
                <a:latin typeface="Arial" panose="020B0604020202020204" pitchFamily="34" charset="0"/>
              </a:rPr>
            </a:b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Information - Jean-Michel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Blanquer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- 14/01/2019</a:t>
            </a:r>
            <a:endParaRPr lang="fr-FR" b="1" i="0" u="none" strike="noStrike" dirty="0">
              <a:solidFill>
                <a:srgbClr val="AD1C7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8C5E1-C4C3-5A42-B32C-3C45CF1346E2}"/>
              </a:ext>
            </a:extLst>
          </p:cNvPr>
          <p:cNvSpPr txBox="1"/>
          <p:nvPr/>
        </p:nvSpPr>
        <p:spPr>
          <a:xfrm>
            <a:off x="5105921" y="1227604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EXTRAIT DU SITE:</a:t>
            </a:r>
          </a:p>
          <a:p>
            <a:r>
              <a:rPr lang="fr-FR" dirty="0"/>
              <a:t> EDUCATION.GOUV</a:t>
            </a:r>
          </a:p>
        </p:txBody>
      </p:sp>
    </p:spTree>
    <p:extLst>
      <p:ext uri="{BB962C8B-B14F-4D97-AF65-F5344CB8AC3E}">
        <p14:creationId xmlns:p14="http://schemas.microsoft.com/office/powerpoint/2010/main" val="324811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5A76CA-033C-724F-A24A-2C7E688F85F1}"/>
              </a:ext>
            </a:extLst>
          </p:cNvPr>
          <p:cNvSpPr/>
          <p:nvPr/>
        </p:nvSpPr>
        <p:spPr>
          <a:xfrm>
            <a:off x="165100" y="797848"/>
            <a:ext cx="11404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0" i="0" u="none" strike="noStrike" dirty="0">
                <a:solidFill>
                  <a:srgbClr val="AD1C72"/>
                </a:solidFill>
                <a:effectLst/>
                <a:latin typeface="Arial" panose="020B0604020202020204" pitchFamily="34" charset="0"/>
              </a:rPr>
              <a:t>Les épreuves finales : 60% de la note finale</a:t>
            </a:r>
          </a:p>
          <a:p>
            <a:endParaRPr lang="fr-FR" sz="2400" b="0" i="0" u="none" strike="noStrike" dirty="0">
              <a:solidFill>
                <a:srgbClr val="AD1C72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Comme aujourd'hui, chaque lycéen présentera une épreuve anticipée écrite et orale de français en fin de première. En classe de terminale, il présentera quatre épreuves finales 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Deux épreuves écrites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porteront sur les enseignements de spécialité choisis par le candidat.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Une épreuve écrite de philosophie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pour tous, ce choix correspond à une tradition française et à la nécessité de conforter l'esprit critique dans la formation des jeunes générations.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 oral d'une durée de 20 minutes 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préparé tout au long du cycle terminal. L'épreuve orale repose sur la </a:t>
            </a:r>
            <a:r>
              <a:rPr lang="fr-FR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présentation d'un projet préparé dès la classe de première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par l'élève.</a:t>
            </a:r>
          </a:p>
        </p:txBody>
      </p:sp>
    </p:spTree>
    <p:extLst>
      <p:ext uri="{BB962C8B-B14F-4D97-AF65-F5344CB8AC3E}">
        <p14:creationId xmlns:p14="http://schemas.microsoft.com/office/powerpoint/2010/main" val="237757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B13F2F-9D21-B24C-80D1-A3C4AA302C72}"/>
              </a:ext>
            </a:extLst>
          </p:cNvPr>
          <p:cNvSpPr/>
          <p:nvPr/>
        </p:nvSpPr>
        <p:spPr>
          <a:xfrm>
            <a:off x="787400" y="1166843"/>
            <a:ext cx="10325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0" i="0" u="none" strike="noStrike" dirty="0">
                <a:solidFill>
                  <a:srgbClr val="AD1C72"/>
                </a:solidFill>
                <a:effectLst/>
                <a:latin typeface="Arial" panose="020B0604020202020204" pitchFamily="34" charset="0"/>
              </a:rPr>
              <a:t>Le contrôle continu : 40% de la note finale</a:t>
            </a:r>
          </a:p>
          <a:p>
            <a:endParaRPr lang="fr-FR" sz="3200" b="0" i="0" u="none" strike="noStrike" dirty="0">
              <a:solidFill>
                <a:srgbClr val="AD1C72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 contrôle continu reposera sur des épreuves communes</a:t>
            </a:r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organisées au cours des années de </a:t>
            </a:r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première et de terminale</a:t>
            </a:r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À titre indicatif, ces épreuves communes pourront avoir lieu </a:t>
            </a:r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janvier et avril de l'année de première</a:t>
            </a:r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puis en décembre de l'année de terminale</a:t>
            </a:r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L'organisation relèvera des établissements.</a:t>
            </a:r>
          </a:p>
        </p:txBody>
      </p:sp>
    </p:spTree>
    <p:extLst>
      <p:ext uri="{BB962C8B-B14F-4D97-AF65-F5344CB8AC3E}">
        <p14:creationId xmlns:p14="http://schemas.microsoft.com/office/powerpoint/2010/main" val="3566182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4AFE0-2D3B-6742-B0A0-2C30B204BB10}"/>
              </a:ext>
            </a:extLst>
          </p:cNvPr>
          <p:cNvSpPr/>
          <p:nvPr/>
        </p:nvSpPr>
        <p:spPr>
          <a:xfrm>
            <a:off x="1104900" y="1106438"/>
            <a:ext cx="10591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Pour garantir l'égalité entre les candidats et les établissements scolaires, une "banque nationale numérique de sujets" sera mise en place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, les copies anonymes seront corrigées par d'autres professeurs que ceux de l'élève. Une harmonisation sera assurée.</a:t>
            </a:r>
          </a:p>
          <a:p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Les bulletins scolaires seront pris en compte pour une part limitée (10%)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 de la note finale afin de valoriser la régularité du travail de l'élève.</a:t>
            </a:r>
          </a:p>
        </p:txBody>
      </p:sp>
    </p:spTree>
    <p:extLst>
      <p:ext uri="{BB962C8B-B14F-4D97-AF65-F5344CB8AC3E}">
        <p14:creationId xmlns:p14="http://schemas.microsoft.com/office/powerpoint/2010/main" val="82586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E825E9-C1C0-C54D-A375-F0A990724B9C}"/>
              </a:ext>
            </a:extLst>
          </p:cNvPr>
          <p:cNvSpPr/>
          <p:nvPr/>
        </p:nvSpPr>
        <p:spPr>
          <a:xfrm>
            <a:off x="419100" y="736242"/>
            <a:ext cx="112141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0" i="0" u="none" strike="noStrike" dirty="0">
                <a:solidFill>
                  <a:srgbClr val="AD1C72"/>
                </a:solidFill>
                <a:effectLst/>
                <a:latin typeface="Arial" panose="020B0604020202020204" pitchFamily="34" charset="0"/>
              </a:rPr>
              <a:t>L'</a:t>
            </a:r>
            <a:r>
              <a:rPr lang="fr-FR" sz="3200" b="0" i="0" u="none" strike="noStrike" dirty="0" err="1">
                <a:solidFill>
                  <a:srgbClr val="AD1C72"/>
                </a:solidFill>
                <a:effectLst/>
                <a:latin typeface="Arial" panose="020B0604020202020204" pitchFamily="34" charset="0"/>
              </a:rPr>
              <a:t>évalutation</a:t>
            </a:r>
            <a:r>
              <a:rPr lang="fr-FR" sz="3200" b="0" i="0" u="none" strike="noStrike" dirty="0">
                <a:solidFill>
                  <a:srgbClr val="AD1C72"/>
                </a:solidFill>
                <a:effectLst/>
                <a:latin typeface="Arial" panose="020B0604020202020204" pitchFamily="34" charset="0"/>
              </a:rPr>
              <a:t> des langues et l'ouverture européenne et internationale</a:t>
            </a:r>
          </a:p>
          <a:p>
            <a:endParaRPr lang="fr-FR" sz="3200" b="0" i="0" u="none" strike="noStrike" dirty="0">
              <a:solidFill>
                <a:srgbClr val="AD1C72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Chaque élève étudiera </a:t>
            </a:r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deux langues vivantes</a:t>
            </a:r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comme aujourd'hui. </a:t>
            </a:r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L'écrit sera évalué selon les standards européens dans le cadre des épreuves communes.</a:t>
            </a:r>
          </a:p>
          <a:p>
            <a:endParaRPr lang="fr-FR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L'oral sera apprécié d'après les mêmes standards, à partir de février de l'année de terminale</a:t>
            </a:r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selon les dispositions actuelles.</a:t>
            </a:r>
          </a:p>
        </p:txBody>
      </p:sp>
    </p:spTree>
    <p:extLst>
      <p:ext uri="{BB962C8B-B14F-4D97-AF65-F5344CB8AC3E}">
        <p14:creationId xmlns:p14="http://schemas.microsoft.com/office/powerpoint/2010/main" val="249078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124AA3-61EB-7849-B848-4A0ED587CD85}"/>
              </a:ext>
            </a:extLst>
          </p:cNvPr>
          <p:cNvSpPr/>
          <p:nvPr/>
        </p:nvSpPr>
        <p:spPr>
          <a:xfrm>
            <a:off x="812800" y="1166842"/>
            <a:ext cx="10782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Parallèlement, </a:t>
            </a:r>
            <a:r>
              <a:rPr lang="fr-FR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logique de certification a vocation à se développer</a:t>
            </a:r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en direction d'abord des élèves qui suivent des cursus à dimension internationale (sections internationales, sections européennes, etc.) ou qui choisissent la spécialité Langues, littératures et cultures étrangères.</a:t>
            </a:r>
          </a:p>
          <a:p>
            <a:r>
              <a:rPr lang="fr-F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 enseignements en langues étrangères (disciplines non linguistiques) seront développés comme la mobilité des élèves.</a:t>
            </a:r>
          </a:p>
        </p:txBody>
      </p:sp>
    </p:spTree>
    <p:extLst>
      <p:ext uri="{BB962C8B-B14F-4D97-AF65-F5344CB8AC3E}">
        <p14:creationId xmlns:p14="http://schemas.microsoft.com/office/powerpoint/2010/main" val="1107584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F86E73-921D-CC49-B75F-2A17BF38CA98}"/>
              </a:ext>
            </a:extLst>
          </p:cNvPr>
          <p:cNvSpPr txBox="1"/>
          <p:nvPr/>
        </p:nvSpPr>
        <p:spPr>
          <a:xfrm>
            <a:off x="469900" y="5715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Reussir</a:t>
            </a:r>
            <a:r>
              <a:rPr lang="fr-FR" dirty="0"/>
              <a:t> l’oral d’anglais</a:t>
            </a:r>
          </a:p>
        </p:txBody>
      </p:sp>
      <p:pic>
        <p:nvPicPr>
          <p:cNvPr id="3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5A199350-D361-444A-92DD-3EB6EF612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F79F005-1F21-964E-A01F-9DEE7534BD2F}"/>
              </a:ext>
            </a:extLst>
          </p:cNvPr>
          <p:cNvSpPr txBox="1"/>
          <p:nvPr/>
        </p:nvSpPr>
        <p:spPr>
          <a:xfrm>
            <a:off x="774700" y="508000"/>
            <a:ext cx="9677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7030A0"/>
                </a:solidFill>
              </a:rPr>
              <a:t>CO /Evaluation</a:t>
            </a:r>
          </a:p>
          <a:p>
            <a:r>
              <a:rPr lang="fr-FR" dirty="0"/>
              <a:t>0n ne peut évaluer la compréhension orale sans avoir en mémoire les </a:t>
            </a:r>
            <a:r>
              <a:rPr lang="fr-FR" b="1" u="sng" dirty="0"/>
              <a:t>descripteurs</a:t>
            </a:r>
            <a:r>
              <a:rPr lang="fr-FR" dirty="0"/>
              <a:t> généraux du cadre européen commun de référence pour les langues (CECR) de cette compétence. </a:t>
            </a:r>
            <a:br>
              <a:rPr lang="fr-FR" dirty="0"/>
            </a:br>
            <a:r>
              <a:rPr lang="fr-FR" sz="2800" dirty="0"/>
              <a:t>Différentes compréhensions et donc grilles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13315D-4794-1044-A5B6-694D04B4505F}"/>
              </a:ext>
            </a:extLst>
          </p:cNvPr>
          <p:cNvSpPr txBox="1"/>
          <p:nvPr/>
        </p:nvSpPr>
        <p:spPr>
          <a:xfrm>
            <a:off x="1384300" y="2628900"/>
            <a:ext cx="901253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COMPREHENSION GENERALE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COMPRENDRE UNE INTERACTION ENTRE LOCUTEURS NATIFS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COMPRENDRE EN TANT QU'AUDITEUR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COMPRENDRE DES ANNONCES ET INSTRUCTIONS ORALES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COMPRENDRE DES ÉMISSIONS DE RADIO ET DES ENREGISTREMENTS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COMPRENDRE DES ÉMISSIONS DE TÉLÉVISION ET DES FILMS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150034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174</Words>
  <Application>Microsoft Macintosh PowerPoint</Application>
  <PresentationFormat>Grand écran</PresentationFormat>
  <Paragraphs>33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cathy dubois</dc:creator>
  <cp:lastModifiedBy>cathy dubois</cp:lastModifiedBy>
  <cp:revision>7</cp:revision>
  <dcterms:created xsi:type="dcterms:W3CDTF">2019-02-03T11:52:08Z</dcterms:created>
  <dcterms:modified xsi:type="dcterms:W3CDTF">2019-02-04T20:19:19Z</dcterms:modified>
</cp:coreProperties>
</file>