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3" r:id="rId8"/>
    <p:sldId id="261"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B6568D7-2B1A-4390-8154-ABE69949516A}" type="datetimeFigureOut">
              <a:rPr lang="fr-FR" smtClean="0"/>
              <a:t>22/09/2016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BFE867-E6C1-46AA-B382-9D5CE22C2CEA}"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6568D7-2B1A-4390-8154-ABE69949516A}" type="datetimeFigureOut">
              <a:rPr lang="fr-FR" smtClean="0"/>
              <a:t>22/09/2016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BFE867-E6C1-46AA-B382-9D5CE22C2CE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6568D7-2B1A-4390-8154-ABE69949516A}" type="datetimeFigureOut">
              <a:rPr lang="fr-FR" smtClean="0"/>
              <a:t>22/09/2016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BFE867-E6C1-46AA-B382-9D5CE22C2CE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6568D7-2B1A-4390-8154-ABE69949516A}" type="datetimeFigureOut">
              <a:rPr lang="fr-FR" smtClean="0"/>
              <a:t>22/09/2016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BFE867-E6C1-46AA-B382-9D5CE22C2CE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B6568D7-2B1A-4390-8154-ABE69949516A}" type="datetimeFigureOut">
              <a:rPr lang="fr-FR" smtClean="0"/>
              <a:t>22/09/2016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BFE867-E6C1-46AA-B382-9D5CE22C2CEA}"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B6568D7-2B1A-4390-8154-ABE69949516A}" type="datetimeFigureOut">
              <a:rPr lang="fr-FR" smtClean="0"/>
              <a:t>22/09/2016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BFE867-E6C1-46AA-B382-9D5CE22C2CE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B6568D7-2B1A-4390-8154-ABE69949516A}" type="datetimeFigureOut">
              <a:rPr lang="fr-FR" smtClean="0"/>
              <a:t>22/09/2016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BBFE867-E6C1-46AA-B382-9D5CE22C2CE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B6568D7-2B1A-4390-8154-ABE69949516A}" type="datetimeFigureOut">
              <a:rPr lang="fr-FR" smtClean="0"/>
              <a:t>22/09/2016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BBFE867-E6C1-46AA-B382-9D5CE22C2CE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B6568D7-2B1A-4390-8154-ABE69949516A}" type="datetimeFigureOut">
              <a:rPr lang="fr-FR" smtClean="0"/>
              <a:t>22/09/2016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BBFE867-E6C1-46AA-B382-9D5CE22C2CE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B6568D7-2B1A-4390-8154-ABE69949516A}" type="datetimeFigureOut">
              <a:rPr lang="fr-FR" smtClean="0"/>
              <a:t>22/09/2016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BFE867-E6C1-46AA-B382-9D5CE22C2CE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B6568D7-2B1A-4390-8154-ABE69949516A}" type="datetimeFigureOut">
              <a:rPr lang="fr-FR" smtClean="0"/>
              <a:t>22/09/2016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BFE867-E6C1-46AA-B382-9D5CE22C2CE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568D7-2B1A-4390-8154-ABE69949516A}" type="datetimeFigureOut">
              <a:rPr lang="fr-FR" smtClean="0"/>
              <a:t>22/09/2016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FE867-E6C1-46AA-B382-9D5CE22C2CE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La croissance démographique est-elle la même partout ?</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L’évolution de la population mondiale</a:t>
            </a:r>
            <a:endParaRPr lang="fr-FR" dirty="0"/>
          </a:p>
        </p:txBody>
      </p:sp>
      <p:pic>
        <p:nvPicPr>
          <p:cNvPr id="4" name="Espace réservé du contenu 3" descr="graphepop.jpg"/>
          <p:cNvPicPr>
            <a:picLocks noGrp="1" noChangeAspect="1"/>
          </p:cNvPicPr>
          <p:nvPr>
            <p:ph idx="1"/>
          </p:nvPr>
        </p:nvPicPr>
        <p:blipFill>
          <a:blip r:embed="rId2" cstate="print"/>
          <a:stretch>
            <a:fillRect/>
          </a:stretch>
        </p:blipFill>
        <p:spPr>
          <a:xfrm>
            <a:off x="2123728" y="1268760"/>
            <a:ext cx="5112568" cy="5204964"/>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L’évolution de la population sur Terre</a:t>
            </a:r>
            <a:endParaRPr lang="fr-FR" dirty="0"/>
          </a:p>
        </p:txBody>
      </p:sp>
      <p:pic>
        <p:nvPicPr>
          <p:cNvPr id="4" name="Espace réservé du contenu 3" descr="carteevolpopmondiale.jpg"/>
          <p:cNvPicPr>
            <a:picLocks noGrp="1" noChangeAspect="1"/>
          </p:cNvPicPr>
          <p:nvPr>
            <p:ph idx="1"/>
          </p:nvPr>
        </p:nvPicPr>
        <p:blipFill>
          <a:blip r:embed="rId2" cstate="print"/>
          <a:stretch>
            <a:fillRect/>
          </a:stretch>
        </p:blipFill>
        <p:spPr>
          <a:xfrm>
            <a:off x="467544" y="1412776"/>
            <a:ext cx="8353771" cy="4464496"/>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différents types de situation démographique.</a:t>
            </a:r>
            <a:endParaRPr lang="fr-F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827584" y="1844824"/>
            <a:ext cx="7854983" cy="3136974"/>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faible fécondité européenne</a:t>
            </a:r>
            <a:br>
              <a:rPr lang="fr-FR" dirty="0" smtClean="0"/>
            </a:br>
            <a:endParaRPr lang="fr-FR" dirty="0"/>
          </a:p>
        </p:txBody>
      </p:sp>
      <p:sp>
        <p:nvSpPr>
          <p:cNvPr id="3" name="Espace réservé du contenu 2"/>
          <p:cNvSpPr>
            <a:spLocks noGrp="1"/>
          </p:cNvSpPr>
          <p:nvPr>
            <p:ph idx="1"/>
          </p:nvPr>
        </p:nvSpPr>
        <p:spPr/>
        <p:txBody>
          <a:bodyPr>
            <a:normAutofit fontScale="55000" lnSpcReduction="20000"/>
          </a:bodyPr>
          <a:lstStyle/>
          <a:p>
            <a:pPr>
              <a:buNone/>
            </a:pPr>
            <a:r>
              <a:rPr lang="fr-FR" dirty="0" smtClean="0"/>
              <a:t>De </a:t>
            </a:r>
            <a:r>
              <a:rPr lang="fr-FR" dirty="0"/>
              <a:t>Lisbonne à Berlin, en passant par Rome et Madrid, c’est le même problème : le</a:t>
            </a:r>
          </a:p>
          <a:p>
            <a:pPr>
              <a:buNone/>
            </a:pPr>
            <a:r>
              <a:rPr lang="fr-FR" dirty="0"/>
              <a:t>taux de fécondité a chuté ces dernières années. L’Europe semble menacée par un</a:t>
            </a:r>
          </a:p>
          <a:p>
            <a:pPr>
              <a:buNone/>
            </a:pPr>
            <a:r>
              <a:rPr lang="fr-FR" dirty="0"/>
              <a:t>grave problème démographique, préviennent des experts, qui plaident pour un</a:t>
            </a:r>
          </a:p>
          <a:p>
            <a:pPr>
              <a:buNone/>
            </a:pPr>
            <a:r>
              <a:rPr lang="fr-FR" dirty="0"/>
              <a:t>recours à l’immigration, comme une solution à cette crise du « manque de bébés ». Ce</a:t>
            </a:r>
          </a:p>
          <a:p>
            <a:pPr>
              <a:buNone/>
            </a:pPr>
            <a:r>
              <a:rPr lang="fr-FR" dirty="0"/>
              <a:t>taux en Europe s’élève en effet à 1,55 enfants par femme, quand il en faudrait au</a:t>
            </a:r>
          </a:p>
          <a:p>
            <a:pPr>
              <a:buNone/>
            </a:pPr>
            <a:r>
              <a:rPr lang="fr-FR" dirty="0"/>
              <a:t>moins deux pour renouveler les générations et éviter une baisse de la population. En</a:t>
            </a:r>
          </a:p>
          <a:p>
            <a:pPr>
              <a:buNone/>
            </a:pPr>
            <a:r>
              <a:rPr lang="fr-FR" dirty="0"/>
              <a:t>Espagne, il atteint même 1,27, un score dû notamment à l’exode des jeunes,</a:t>
            </a:r>
          </a:p>
          <a:p>
            <a:pPr>
              <a:buNone/>
            </a:pPr>
            <a:r>
              <a:rPr lang="fr-FR" dirty="0"/>
              <a:t>confrontés au chômage alors que le pays a traversé une grave crise économique. Au</a:t>
            </a:r>
          </a:p>
          <a:p>
            <a:pPr>
              <a:buNone/>
            </a:pPr>
            <a:r>
              <a:rPr lang="fr-FR" dirty="0"/>
              <a:t>Portugal, on estime que la population pourrait passer de 10,5 millions d’habitants</a:t>
            </a:r>
          </a:p>
          <a:p>
            <a:pPr>
              <a:buNone/>
            </a:pPr>
            <a:r>
              <a:rPr lang="fr-FR" dirty="0"/>
              <a:t>aujourd’hui à seulement 6,3 millions d’ici 2060. En Italie, le nombre de personnes de</a:t>
            </a:r>
          </a:p>
          <a:p>
            <a:pPr>
              <a:buNone/>
            </a:pPr>
            <a:r>
              <a:rPr lang="fr-FR" dirty="0"/>
              <a:t>plus de 65 ans devrait être multiplié par six d’ici trente-cinq ans. Et la situation est</a:t>
            </a:r>
          </a:p>
          <a:p>
            <a:pPr>
              <a:buNone/>
            </a:pPr>
            <a:r>
              <a:rPr lang="fr-FR" dirty="0"/>
              <a:t>déjà catastrophique en Allemagne, qui a le plus bas taux de natalité au monde, avec</a:t>
            </a:r>
          </a:p>
          <a:p>
            <a:pPr>
              <a:buNone/>
            </a:pPr>
            <a:r>
              <a:rPr lang="fr-FR" dirty="0"/>
              <a:t>seulement 8,2 bébés pour 1000 entre 2008 et 2013.</a:t>
            </a:r>
          </a:p>
          <a:p>
            <a:pPr>
              <a:buNone/>
            </a:pPr>
            <a:r>
              <a:rPr lang="fr-FR" dirty="0"/>
              <a:t>Aude </a:t>
            </a:r>
            <a:r>
              <a:rPr lang="fr-FR" dirty="0" err="1"/>
              <a:t>Lorriaux</a:t>
            </a:r>
            <a:r>
              <a:rPr lang="fr-FR" dirty="0"/>
              <a:t>, « Un désastre démographique guette l’Europe », </a:t>
            </a:r>
            <a:r>
              <a:rPr lang="fr-FR" dirty="0" smtClean="0"/>
              <a:t/>
            </a:r>
            <a:br>
              <a:rPr lang="fr-FR" dirty="0" smtClean="0"/>
            </a:br>
            <a:r>
              <a:rPr lang="fr-FR" dirty="0" smtClean="0"/>
              <a:t>www.slate.fr</a:t>
            </a:r>
            <a:r>
              <a:rPr lang="fr-FR" dirty="0"/>
              <a:t>, 24 août 2015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cas de l’Allemagne.</a:t>
            </a: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dirty="0" smtClean="0"/>
              <a:t>"La situation démographique de l'Allemagne est très dégradée. En effet, le vieillissement accéléré de sa population est directement lié à sa faible natalité. Avec 670'000 naissances par ans et 870'000 décès, le pays connaît un déficit de natalité de 200'000 habitants par an. (...)</a:t>
            </a:r>
            <a:br>
              <a:rPr lang="fr-FR" dirty="0" smtClean="0"/>
            </a:br>
            <a:r>
              <a:rPr lang="fr-FR" dirty="0" smtClean="0"/>
              <a:t>Les conséquences pour l'Allemagne seront majeures. Au-delà des questions de marché du travail (difficulté à accroître le taux d'activité), de capacités productives (difficultés à accroître l'innovation et la productivité) (...), le principal problème porte sur le poids des dépenses publiques de retraite qui va mécaniquement augmenter. A ce titre, malgré un âge de départ à la retraite qui est déjà passé à 67 ans, ce seuil est d'ores et déjà insuffisant.(...)"</a:t>
            </a:r>
          </a:p>
          <a:p>
            <a:pPr>
              <a:buNone/>
            </a:pPr>
            <a:r>
              <a:rPr lang="fr-FR" dirty="0" smtClean="0"/>
              <a:t>Source : http://www.leconomiste.eu/decryptage-economie/175-le-defi-demographique-de-l-allemagne.html</a:t>
            </a:r>
          </a:p>
          <a:p>
            <a:pPr>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1907704" y="260648"/>
            <a:ext cx="5254533" cy="4525963"/>
          </a:xfrm>
          <a:prstGeom prst="rect">
            <a:avLst/>
          </a:prstGeom>
          <a:noFill/>
          <a:ln w="9525">
            <a:noFill/>
            <a:miter lim="800000"/>
            <a:headEnd/>
            <a:tailEnd/>
          </a:ln>
        </p:spPr>
      </p:pic>
      <p:sp>
        <p:nvSpPr>
          <p:cNvPr id="5" name="ZoneTexte 4"/>
          <p:cNvSpPr txBox="1"/>
          <p:nvPr/>
        </p:nvSpPr>
        <p:spPr>
          <a:xfrm>
            <a:off x="1907704" y="5085184"/>
            <a:ext cx="5256584" cy="369332"/>
          </a:xfrm>
          <a:prstGeom prst="rect">
            <a:avLst/>
          </a:prstGeom>
          <a:noFill/>
        </p:spPr>
        <p:txBody>
          <a:bodyPr wrap="square" rtlCol="0">
            <a:spAutoFit/>
          </a:bodyPr>
          <a:lstStyle/>
          <a:p>
            <a:r>
              <a:rPr lang="fr-FR" dirty="0"/>
              <a:t>Caricature d’André-Philippe Côté, </a:t>
            </a:r>
            <a:r>
              <a:rPr lang="fr-FR" i="1" dirty="0"/>
              <a:t>Le Soleil</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dirty="0" smtClean="0"/>
              <a:t>Le cas de la France</a:t>
            </a:r>
            <a:endParaRPr lang="fr-FR" dirty="0"/>
          </a:p>
        </p:txBody>
      </p:sp>
      <p:sp>
        <p:nvSpPr>
          <p:cNvPr id="11" name="Espace réservé du contenu 10"/>
          <p:cNvSpPr>
            <a:spLocks noGrp="1"/>
          </p:cNvSpPr>
          <p:nvPr>
            <p:ph idx="1"/>
          </p:nvPr>
        </p:nvSpPr>
        <p:spPr>
          <a:xfrm>
            <a:off x="457200" y="1196752"/>
            <a:ext cx="8229600" cy="4929411"/>
          </a:xfrm>
        </p:spPr>
        <p:txBody>
          <a:bodyPr>
            <a:normAutofit fontScale="62500" lnSpcReduction="20000"/>
          </a:bodyPr>
          <a:lstStyle/>
          <a:p>
            <a:r>
              <a:rPr lang="fr-FR" b="1" dirty="0" smtClean="0"/>
              <a:t>La France a gagné 349.000 habitants en 2011, pour atteindre près de 65,4 millions d'habitants, selon les estimations présentées hier par l'Insee. Mais l'arrivée à l'âge de la retraite des </a:t>
            </a:r>
            <a:r>
              <a:rPr lang="fr-FR" b="1" dirty="0" err="1" smtClean="0"/>
              <a:t>baby-boomeurs</a:t>
            </a:r>
            <a:r>
              <a:rPr lang="fr-FR" b="1" dirty="0" smtClean="0"/>
              <a:t> va accroître dans les années à venir la mortalité.</a:t>
            </a:r>
          </a:p>
          <a:p>
            <a:r>
              <a:rPr lang="fr-FR" dirty="0" smtClean="0"/>
              <a:t>C'est une fierté nationale. La France est l'un des pays qui connaît la plus forte croissance démographique sur le continent européen. En 2011, cette vitalité ne s'est pas démentie puisque l'Hexagone a encore gagné 349.000 personnes (+0,5 % par rapport à 2010), selon les estimations présentées hier par l'Insee. Au 1erjanvier 2012, le pays comptait près de 65,4 millions d'habitants. Le solde migratoire n'est que faiblement responsable de cette dynamique (+77.000 personnes en 2011). C'est le solde naturel, c'est-à-dire la différence entre les naissances et les décès (+272.000 personnes) qui est largement déterminant. En trente ans, la population française s'est ainsi accrue de 10 millions d'habitants, grâce à des taux de fécondité élevés (pour la quatrième année d'affilée, la France est au-delà de 2 enfants par femme) et un allongement de l'espérance de vie (84,5 ans pour les femmes, 78,2 pour les hommes) mais aussi en raison de la structure de la population.</a:t>
            </a:r>
            <a:br>
              <a:rPr lang="fr-FR" dirty="0" smtClean="0"/>
            </a:b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523</Words>
  <Application>Microsoft Office PowerPoint</Application>
  <PresentationFormat>Affichage à l'écran (4:3)</PresentationFormat>
  <Paragraphs>26</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La croissance démographique est-elle la même partout ?</vt:lpstr>
      <vt:lpstr>L’évolution de la population mondiale</vt:lpstr>
      <vt:lpstr>L’évolution de la population sur Terre</vt:lpstr>
      <vt:lpstr>Les différents types de situation démographique.</vt:lpstr>
      <vt:lpstr>La faible fécondité européenne </vt:lpstr>
      <vt:lpstr>Le cas de l’Allemagne.</vt:lpstr>
      <vt:lpstr>Diapositive 7</vt:lpstr>
      <vt:lpstr>Le cas de la France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croissance démographique est-elle la même partout ?</dc:title>
  <dc:creator>Alice</dc:creator>
  <cp:lastModifiedBy>Alice</cp:lastModifiedBy>
  <cp:revision>10</cp:revision>
  <dcterms:created xsi:type="dcterms:W3CDTF">2016-09-22T08:51:23Z</dcterms:created>
  <dcterms:modified xsi:type="dcterms:W3CDTF">2016-09-22T09:55:24Z</dcterms:modified>
</cp:coreProperties>
</file>