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2"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810D38D-C5C7-43DC-8229-260DC2153B15}" type="datetimeFigureOut">
              <a:rPr lang="fr-FR" smtClean="0"/>
              <a:pPr/>
              <a:t>25/10/2016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E64D66-220A-44C8-843A-942AF3A6F24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10D38D-C5C7-43DC-8229-260DC2153B15}" type="datetimeFigureOut">
              <a:rPr lang="fr-FR" smtClean="0"/>
              <a:pPr/>
              <a:t>25/10/2016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E64D66-220A-44C8-843A-942AF3A6F24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10D38D-C5C7-43DC-8229-260DC2153B15}" type="datetimeFigureOut">
              <a:rPr lang="fr-FR" smtClean="0"/>
              <a:pPr/>
              <a:t>25/10/2016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E64D66-220A-44C8-843A-942AF3A6F24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10D38D-C5C7-43DC-8229-260DC2153B15}" type="datetimeFigureOut">
              <a:rPr lang="fr-FR" smtClean="0"/>
              <a:pPr/>
              <a:t>25/10/2016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E64D66-220A-44C8-843A-942AF3A6F24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810D38D-C5C7-43DC-8229-260DC2153B15}" type="datetimeFigureOut">
              <a:rPr lang="fr-FR" smtClean="0"/>
              <a:pPr/>
              <a:t>25/10/2016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E64D66-220A-44C8-843A-942AF3A6F24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810D38D-C5C7-43DC-8229-260DC2153B15}" type="datetimeFigureOut">
              <a:rPr lang="fr-FR" smtClean="0"/>
              <a:pPr/>
              <a:t>25/10/2016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E64D66-220A-44C8-843A-942AF3A6F24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810D38D-C5C7-43DC-8229-260DC2153B15}" type="datetimeFigureOut">
              <a:rPr lang="fr-FR" smtClean="0"/>
              <a:pPr/>
              <a:t>25/10/2016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0E64D66-220A-44C8-843A-942AF3A6F24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810D38D-C5C7-43DC-8229-260DC2153B15}" type="datetimeFigureOut">
              <a:rPr lang="fr-FR" smtClean="0"/>
              <a:pPr/>
              <a:t>25/10/2016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0E64D66-220A-44C8-843A-942AF3A6F24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810D38D-C5C7-43DC-8229-260DC2153B15}" type="datetimeFigureOut">
              <a:rPr lang="fr-FR" smtClean="0"/>
              <a:pPr/>
              <a:t>25/10/2016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0E64D66-220A-44C8-843A-942AF3A6F24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810D38D-C5C7-43DC-8229-260DC2153B15}" type="datetimeFigureOut">
              <a:rPr lang="fr-FR" smtClean="0"/>
              <a:pPr/>
              <a:t>25/10/2016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E64D66-220A-44C8-843A-942AF3A6F24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810D38D-C5C7-43DC-8229-260DC2153B15}" type="datetimeFigureOut">
              <a:rPr lang="fr-FR" smtClean="0"/>
              <a:pPr/>
              <a:t>25/10/2016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E64D66-220A-44C8-843A-942AF3A6F24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0D38D-C5C7-43DC-8229-260DC2153B15}" type="datetimeFigureOut">
              <a:rPr lang="fr-FR" smtClean="0"/>
              <a:pPr/>
              <a:t>25/10/2016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64D66-220A-44C8-843A-942AF3A6F24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Byzance et l’Europe carolingienne</a:t>
            </a:r>
            <a:endParaRPr lang="fr-FR" dirty="0"/>
          </a:p>
        </p:txBody>
      </p:sp>
      <p:sp>
        <p:nvSpPr>
          <p:cNvPr id="3" name="Sous-titre 2"/>
          <p:cNvSpPr>
            <a:spLocks noGrp="1"/>
          </p:cNvSpPr>
          <p:nvPr>
            <p:ph type="subTitle" idx="1"/>
          </p:nvPr>
        </p:nvSpPr>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religion orthodoxe</a:t>
            </a:r>
            <a:endParaRPr lang="fr-FR" dirty="0"/>
          </a:p>
        </p:txBody>
      </p:sp>
      <p:sp>
        <p:nvSpPr>
          <p:cNvPr id="3" name="Espace réservé du contenu 2"/>
          <p:cNvSpPr>
            <a:spLocks noGrp="1"/>
          </p:cNvSpPr>
          <p:nvPr>
            <p:ph sz="half" idx="1"/>
          </p:nvPr>
        </p:nvSpPr>
        <p:spPr/>
        <p:txBody>
          <a:bodyPr>
            <a:normAutofit fontScale="55000" lnSpcReduction="20000"/>
          </a:bodyPr>
          <a:lstStyle/>
          <a:p>
            <a:r>
              <a:rPr lang="fr-FR" dirty="0" smtClean="0"/>
              <a:t>Cinq siècles après la mort de Justinien, l’évêque de Constantinople, le </a:t>
            </a:r>
            <a:r>
              <a:rPr lang="fr-FR" b="1" dirty="0" smtClean="0"/>
              <a:t>Patriarche Michel</a:t>
            </a:r>
            <a:r>
              <a:rPr lang="fr-FR" dirty="0" smtClean="0"/>
              <a:t> se brouille avec le pape de Rome : exclu de la communauté chrétienne pour ses opinions hérétiques, il choisit de ne plus obéir au pouvoir pontifical. Soutenu des sujets byzantins, il se proclame chef de l’Eglise d’Orient. </a:t>
            </a:r>
            <a:r>
              <a:rPr lang="fr-FR" b="1" dirty="0" smtClean="0"/>
              <a:t>Le christianisme orthodoxe</a:t>
            </a:r>
            <a:r>
              <a:rPr lang="fr-FR" dirty="0" smtClean="0"/>
              <a:t> se répand rapidement à travers l’empire.</a:t>
            </a:r>
          </a:p>
          <a:p>
            <a:r>
              <a:rPr lang="fr-FR" dirty="0" smtClean="0"/>
              <a:t>Les orthodoxes adoptent des pratiques religieuses étrangères au catholicisme. Le patriarche autorise les prêtres à se marier. La messe est dite en grec. Les fidèles vénèrent les Images Saintes auxquelles ils prêtent un caractère sacré.</a:t>
            </a:r>
          </a:p>
          <a:p>
            <a:r>
              <a:rPr lang="fr-FR" dirty="0" smtClean="0"/>
              <a:t>Aux IX° siècle, deux moines byzantins,</a:t>
            </a:r>
            <a:r>
              <a:rPr lang="fr-FR" b="1" dirty="0" smtClean="0"/>
              <a:t> Cyrille et Méthode</a:t>
            </a:r>
            <a:r>
              <a:rPr lang="fr-FR" dirty="0" smtClean="0"/>
              <a:t> accomplissent une difficile mission d’évangélisation auprès de lointaines populations slaves. Le christianisme orthodoxe atteint la Russie et l’actuelle Europe orientale.</a:t>
            </a:r>
          </a:p>
          <a:p>
            <a:endParaRPr lang="fr-FR" dirty="0"/>
          </a:p>
        </p:txBody>
      </p:sp>
      <p:pic>
        <p:nvPicPr>
          <p:cNvPr id="5" name="Espace réservé du contenu 4" descr="Cyril_Methodius25K.jpg"/>
          <p:cNvPicPr>
            <a:picLocks noGrp="1" noChangeAspect="1"/>
          </p:cNvPicPr>
          <p:nvPr>
            <p:ph sz="half" idx="2"/>
          </p:nvPr>
        </p:nvPicPr>
        <p:blipFill>
          <a:blip r:embed="rId2" cstate="print"/>
          <a:stretch>
            <a:fillRect/>
          </a:stretch>
        </p:blipFill>
        <p:spPr>
          <a:xfrm>
            <a:off x="4971112" y="1600200"/>
            <a:ext cx="3392776" cy="45259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La religion orthodoxe de nos jours</a:t>
            </a:r>
            <a:endParaRPr lang="fr-FR" dirty="0"/>
          </a:p>
        </p:txBody>
      </p:sp>
      <p:pic>
        <p:nvPicPr>
          <p:cNvPr id="7" name="Espace réservé du contenu 6" descr="orthodox_upr-600x488.jpg"/>
          <p:cNvPicPr>
            <a:picLocks noGrp="1" noChangeAspect="1"/>
          </p:cNvPicPr>
          <p:nvPr>
            <p:ph idx="1"/>
          </p:nvPr>
        </p:nvPicPr>
        <p:blipFill>
          <a:blip r:embed="rId2" cstate="print"/>
          <a:stretch>
            <a:fillRect/>
          </a:stretch>
        </p:blipFill>
        <p:spPr>
          <a:xfrm>
            <a:off x="1789645" y="1600200"/>
            <a:ext cx="5564709"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spenski.gif"/>
          <p:cNvPicPr>
            <a:picLocks noGrp="1" noChangeAspect="1"/>
          </p:cNvPicPr>
          <p:nvPr>
            <p:ph sz="half" idx="1"/>
          </p:nvPr>
        </p:nvPicPr>
        <p:blipFill>
          <a:blip r:embed="rId2" cstate="print"/>
          <a:stretch>
            <a:fillRect/>
          </a:stretch>
        </p:blipFill>
        <p:spPr>
          <a:xfrm>
            <a:off x="899592" y="3429000"/>
            <a:ext cx="1390650" cy="2638425"/>
          </a:xfrm>
        </p:spPr>
      </p:pic>
      <p:pic>
        <p:nvPicPr>
          <p:cNvPr id="6" name="Espace réservé du contenu 5" descr="assembleeorthodoxeGB.jpeg"/>
          <p:cNvPicPr>
            <a:picLocks noGrp="1" noChangeAspect="1"/>
          </p:cNvPicPr>
          <p:nvPr>
            <p:ph sz="half" idx="2"/>
          </p:nvPr>
        </p:nvPicPr>
        <p:blipFill>
          <a:blip r:embed="rId3" cstate="print"/>
          <a:stretch>
            <a:fillRect/>
          </a:stretch>
        </p:blipFill>
        <p:spPr>
          <a:xfrm>
            <a:off x="4644008" y="3140968"/>
            <a:ext cx="4038600" cy="2696620"/>
          </a:xfrm>
        </p:spPr>
      </p:pic>
      <p:pic>
        <p:nvPicPr>
          <p:cNvPr id="7" name="Image 6" descr="Eglise-orthodoxe.jpg"/>
          <p:cNvPicPr>
            <a:picLocks noChangeAspect="1"/>
          </p:cNvPicPr>
          <p:nvPr/>
        </p:nvPicPr>
        <p:blipFill>
          <a:blip r:embed="rId4" cstate="print"/>
          <a:stretch>
            <a:fillRect/>
          </a:stretch>
        </p:blipFill>
        <p:spPr>
          <a:xfrm>
            <a:off x="683568" y="476672"/>
            <a:ext cx="3669072" cy="244827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1453 : les </a:t>
            </a:r>
            <a:r>
              <a:rPr lang="fr-FR" dirty="0" smtClean="0"/>
              <a:t>Turcs </a:t>
            </a:r>
            <a:r>
              <a:rPr lang="fr-FR" dirty="0"/>
              <a:t>prennent Constantinople</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3143250" y="1910556"/>
            <a:ext cx="2857500" cy="39052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images.recitus.qc.ca/main.php?g2_view=core.DownloadItem&amp;g2_itemId=5142&amp;g2_serialNumber=4"/>
          <p:cNvPicPr>
            <a:picLocks noGrp="1"/>
          </p:cNvPicPr>
          <p:nvPr>
            <p:ph idx="1"/>
          </p:nvPr>
        </p:nvPicPr>
        <p:blipFill>
          <a:blip r:embed="rId2" cstate="print"/>
          <a:srcRect/>
          <a:stretch>
            <a:fillRect/>
          </a:stretch>
        </p:blipFill>
        <p:spPr bwMode="auto">
          <a:xfrm>
            <a:off x="1115616" y="548680"/>
            <a:ext cx="7272808" cy="554461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En 330 l’Empereur </a:t>
            </a:r>
            <a:r>
              <a:rPr lang="fr-FR" dirty="0"/>
              <a:t>C</a:t>
            </a:r>
            <a:r>
              <a:rPr lang="fr-FR" dirty="0" smtClean="0"/>
              <a:t>onstantin fonde la ville de Constantinople.</a:t>
            </a:r>
            <a:endParaRPr lang="fr-FR" dirty="0"/>
          </a:p>
        </p:txBody>
      </p:sp>
      <p:pic>
        <p:nvPicPr>
          <p:cNvPr id="4" name="Espace réservé du contenu 3" descr="800px-Head_Constantine_Musei_Capitolini_MC1072.jpg"/>
          <p:cNvPicPr>
            <a:picLocks noGrp="1" noChangeAspect="1"/>
          </p:cNvPicPr>
          <p:nvPr>
            <p:ph idx="1"/>
          </p:nvPr>
        </p:nvPicPr>
        <p:blipFill>
          <a:blip r:embed="rId2" cstate="print"/>
          <a:stretch>
            <a:fillRect/>
          </a:stretch>
        </p:blipFill>
        <p:spPr>
          <a:xfrm>
            <a:off x="1115616" y="1844824"/>
            <a:ext cx="2438400" cy="3675888"/>
          </a:xfrm>
        </p:spPr>
      </p:pic>
      <p:sp>
        <p:nvSpPr>
          <p:cNvPr id="5" name="ZoneTexte 4"/>
          <p:cNvSpPr txBox="1"/>
          <p:nvPr/>
        </p:nvSpPr>
        <p:spPr>
          <a:xfrm>
            <a:off x="4716016" y="2276872"/>
            <a:ext cx="2952328" cy="1200329"/>
          </a:xfrm>
          <a:prstGeom prst="rect">
            <a:avLst/>
          </a:prstGeom>
          <a:noFill/>
        </p:spPr>
        <p:txBody>
          <a:bodyPr wrap="square" rtlCol="0">
            <a:spAutoFit/>
          </a:bodyPr>
          <a:lstStyle/>
          <a:p>
            <a:r>
              <a:rPr lang="fr-FR" dirty="0" smtClean="0"/>
              <a:t>Il est aussi célèbre pour avoir autorisé la religion chrétienne dans l’Empire romain.</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Justinien : empereur guerrier</a:t>
            </a:r>
            <a:endParaRPr lang="fr-FR" dirty="0"/>
          </a:p>
        </p:txBody>
      </p:sp>
      <p:sp>
        <p:nvSpPr>
          <p:cNvPr id="5" name="Espace réservé du contenu 4"/>
          <p:cNvSpPr>
            <a:spLocks noGrp="1"/>
          </p:cNvSpPr>
          <p:nvPr>
            <p:ph idx="1"/>
          </p:nvPr>
        </p:nvSpPr>
        <p:spPr/>
        <p:txBody>
          <a:bodyPr/>
          <a:lstStyle/>
          <a:p>
            <a:pPr>
              <a:buNone/>
            </a:pPr>
            <a:r>
              <a:rPr lang="fr-FR" dirty="0" smtClean="0"/>
              <a:t>Justinien devient empereur de l’Empire byzantin en 527. Il rêve de reconstituer la totalité de l’Empire romain. Il agrandit l’empire et diffuse la religion chrétienne. Il fait de la capitale Constantinople un haut lieu de la chrétienté.</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Justinien et sa cour</a:t>
            </a:r>
            <a:endParaRPr lang="fr-FR" dirty="0"/>
          </a:p>
        </p:txBody>
      </p:sp>
      <p:pic>
        <p:nvPicPr>
          <p:cNvPr id="6" name="Espace réservé du contenu 5" descr="382438.jpg"/>
          <p:cNvPicPr>
            <a:picLocks noGrp="1" noChangeAspect="1"/>
          </p:cNvPicPr>
          <p:nvPr>
            <p:ph idx="1"/>
          </p:nvPr>
        </p:nvPicPr>
        <p:blipFill>
          <a:blip r:embed="rId2" cstate="print"/>
          <a:stretch>
            <a:fillRect/>
          </a:stretch>
        </p:blipFill>
        <p:spPr>
          <a:xfrm>
            <a:off x="1835696" y="1412776"/>
            <a:ext cx="5694511" cy="446449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conquêtes de Justinien</a:t>
            </a:r>
            <a:endParaRPr lang="fr-FR" dirty="0"/>
          </a:p>
        </p:txBody>
      </p:sp>
      <p:pic>
        <p:nvPicPr>
          <p:cNvPr id="4" name="Espace réservé du contenu 3" descr="800.h.5.1.c2..png"/>
          <p:cNvPicPr>
            <a:picLocks noGrp="1" noChangeAspect="1"/>
          </p:cNvPicPr>
          <p:nvPr>
            <p:ph idx="1"/>
          </p:nvPr>
        </p:nvPicPr>
        <p:blipFill>
          <a:blip r:embed="rId2" cstate="print"/>
          <a:stretch>
            <a:fillRect/>
          </a:stretch>
        </p:blipFill>
        <p:spPr>
          <a:xfrm>
            <a:off x="1498341" y="1600200"/>
            <a:ext cx="6147318"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Il fait construire </a:t>
            </a:r>
            <a:br>
              <a:rPr lang="fr-FR" dirty="0" smtClean="0"/>
            </a:br>
            <a:r>
              <a:rPr lang="fr-FR" dirty="0" smtClean="0"/>
              <a:t>la basilique Sainte Sophie</a:t>
            </a:r>
            <a:endParaRPr lang="fr-FR" dirty="0"/>
          </a:p>
        </p:txBody>
      </p:sp>
      <p:pic>
        <p:nvPicPr>
          <p:cNvPr id="4" name="Espace réservé du contenu 3" descr="basilique-Sainte-Sophie_turquie.jpg"/>
          <p:cNvPicPr>
            <a:picLocks noGrp="1" noChangeAspect="1"/>
          </p:cNvPicPr>
          <p:nvPr>
            <p:ph idx="1"/>
          </p:nvPr>
        </p:nvPicPr>
        <p:blipFill>
          <a:blip r:embed="rId2" cstate="print"/>
          <a:stretch>
            <a:fillRect/>
          </a:stretch>
        </p:blipFill>
        <p:spPr>
          <a:xfrm>
            <a:off x="1054100" y="1621631"/>
            <a:ext cx="7035800" cy="44831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descr="Aya_Sofya_Interior.jpg"/>
          <p:cNvPicPr>
            <a:picLocks noGrp="1" noChangeAspect="1"/>
          </p:cNvPicPr>
          <p:nvPr>
            <p:ph sz="half" idx="1"/>
          </p:nvPr>
        </p:nvPicPr>
        <p:blipFill>
          <a:blip r:embed="rId2" cstate="print"/>
          <a:stretch>
            <a:fillRect/>
          </a:stretch>
        </p:blipFill>
        <p:spPr>
          <a:xfrm>
            <a:off x="827584" y="1649828"/>
            <a:ext cx="3312368" cy="4446218"/>
          </a:xfrm>
        </p:spPr>
      </p:pic>
      <p:pic>
        <p:nvPicPr>
          <p:cNvPr id="6" name="Espace réservé du contenu 5" descr="sainte_sophie.jpg"/>
          <p:cNvPicPr>
            <a:picLocks noGrp="1" noChangeAspect="1"/>
          </p:cNvPicPr>
          <p:nvPr>
            <p:ph sz="half" idx="2"/>
          </p:nvPr>
        </p:nvPicPr>
        <p:blipFill>
          <a:blip r:embed="rId3" cstate="print"/>
          <a:stretch>
            <a:fillRect/>
          </a:stretch>
        </p:blipFill>
        <p:spPr>
          <a:xfrm>
            <a:off x="5072557" y="1600200"/>
            <a:ext cx="3189885"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Constantinople est une </a:t>
            </a:r>
            <a:r>
              <a:rPr lang="fr-FR" sz="2000" b="1" dirty="0" smtClean="0"/>
              <a:t>ville-carrefour</a:t>
            </a:r>
            <a:r>
              <a:rPr lang="fr-FR" sz="2000" dirty="0" smtClean="0"/>
              <a:t> entre l'Europe et l'Asie, entre la mer Méditerranée et la mer Noire. C'est aussi un grand centre de commerce.</a:t>
            </a:r>
            <a:endParaRPr lang="fr-FR" sz="2000" dirty="0"/>
          </a:p>
        </p:txBody>
      </p:sp>
      <p:pic>
        <p:nvPicPr>
          <p:cNvPr id="4" name="Espace réservé du contenu 3" descr="382441.jpg"/>
          <p:cNvPicPr>
            <a:picLocks noGrp="1" noChangeAspect="1"/>
          </p:cNvPicPr>
          <p:nvPr>
            <p:ph idx="1"/>
          </p:nvPr>
        </p:nvPicPr>
        <p:blipFill>
          <a:blip r:embed="rId2" cstate="print"/>
          <a:stretch>
            <a:fillRect/>
          </a:stretch>
        </p:blipFill>
        <p:spPr>
          <a:xfrm>
            <a:off x="2123728" y="1255482"/>
            <a:ext cx="4752528" cy="4529159"/>
          </a:xfrm>
        </p:spPr>
      </p:pic>
      <p:sp>
        <p:nvSpPr>
          <p:cNvPr id="6" name="ZoneTexte 5"/>
          <p:cNvSpPr txBox="1"/>
          <p:nvPr/>
        </p:nvSpPr>
        <p:spPr>
          <a:xfrm>
            <a:off x="539552" y="6021288"/>
            <a:ext cx="8136904" cy="338554"/>
          </a:xfrm>
          <a:prstGeom prst="rect">
            <a:avLst/>
          </a:prstGeom>
          <a:noFill/>
        </p:spPr>
        <p:txBody>
          <a:bodyPr wrap="square" rtlCol="0">
            <a:spAutoFit/>
          </a:bodyPr>
          <a:lstStyle/>
          <a:p>
            <a:r>
              <a:rPr lang="fr-FR" sz="1600" dirty="0" smtClean="0"/>
              <a:t>Commerce au Moyen âge : activités un jour de marché dans une ville de l'Empire byzantin</a:t>
            </a:r>
            <a:endParaRPr lang="fr-FR" sz="1600"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163</Words>
  <Application>Microsoft Office PowerPoint</Application>
  <PresentationFormat>Affichage à l'écran (4:3)</PresentationFormat>
  <Paragraphs>16</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Byzance et l’Europe carolingienne</vt:lpstr>
      <vt:lpstr>Diapositive 2</vt:lpstr>
      <vt:lpstr>En 330 l’Empereur Constantin fonde la ville de Constantinople.</vt:lpstr>
      <vt:lpstr>Justinien : empereur guerrier</vt:lpstr>
      <vt:lpstr>Justinien et sa cour</vt:lpstr>
      <vt:lpstr>Les conquêtes de Justinien</vt:lpstr>
      <vt:lpstr>Il fait construire  la basilique Sainte Sophie</vt:lpstr>
      <vt:lpstr>Diapositive 8</vt:lpstr>
      <vt:lpstr>Constantinople est une ville-carrefour entre l'Europe et l'Asie, entre la mer Méditerranée et la mer Noire. C'est aussi un grand centre de commerce.</vt:lpstr>
      <vt:lpstr>La religion orthodoxe</vt:lpstr>
      <vt:lpstr>La religion orthodoxe de nos jours</vt:lpstr>
      <vt:lpstr>Diapositive 12</vt:lpstr>
      <vt:lpstr>1453 : les Turcs prennent Constantinople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Byzance et l’Europe carolingienne</dc:title>
  <dc:creator>Alice</dc:creator>
  <cp:lastModifiedBy>Alice</cp:lastModifiedBy>
  <cp:revision>11</cp:revision>
  <dcterms:created xsi:type="dcterms:W3CDTF">2016-10-24T12:51:39Z</dcterms:created>
  <dcterms:modified xsi:type="dcterms:W3CDTF">2016-10-25T12:48:50Z</dcterms:modified>
</cp:coreProperties>
</file>