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66" r:id="rId4"/>
    <p:sldId id="262" r:id="rId5"/>
    <p:sldId id="263" r:id="rId6"/>
    <p:sldId id="260" r:id="rId7"/>
    <p:sldId id="264" r:id="rId8"/>
    <p:sldId id="265" r:id="rId9"/>
    <p:sldId id="259" r:id="rId10"/>
    <p:sldId id="267" r:id="rId11"/>
    <p:sldId id="268" r:id="rId12"/>
    <p:sldId id="258" r:id="rId13"/>
    <p:sldId id="269" r:id="rId14"/>
    <p:sldId id="270" r:id="rId15"/>
    <p:sldId id="271" r:id="rId16"/>
    <p:sldId id="272" r:id="rId17"/>
    <p:sldId id="257" r:id="rId18"/>
    <p:sldId id="273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1B27-F70E-4333-8521-C6575E0C417E}" type="datetimeFigureOut">
              <a:rPr lang="fr-FR" smtClean="0"/>
              <a:pPr/>
              <a:t>19/02/2021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D2AB-C27D-4DFD-AA87-6A3784364B7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ubfMZ0K4m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2500329"/>
          </a:xfrm>
        </p:spPr>
        <p:txBody>
          <a:bodyPr>
            <a:noAutofit/>
          </a:bodyPr>
          <a:lstStyle/>
          <a:p>
            <a:r>
              <a:rPr lang="fr-FR" sz="8000" dirty="0" smtClean="0">
                <a:latin typeface="Freestyle Script" pitchFamily="66" charset="0"/>
              </a:rPr>
              <a:t>La journée internationale </a:t>
            </a:r>
            <a:br>
              <a:rPr lang="fr-FR" sz="8000" dirty="0" smtClean="0">
                <a:latin typeface="Freestyle Script" pitchFamily="66" charset="0"/>
              </a:rPr>
            </a:br>
            <a:r>
              <a:rPr lang="fr-FR" sz="8000" dirty="0" smtClean="0">
                <a:latin typeface="Freestyle Script" pitchFamily="66" charset="0"/>
              </a:rPr>
              <a:t>des droits des femmes</a:t>
            </a:r>
            <a:endParaRPr lang="fr-FR" sz="8000" dirty="0">
              <a:latin typeface="Freestyle Script" pitchFamily="66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0504"/>
            <a:ext cx="6400800" cy="1638296"/>
          </a:xfrm>
        </p:spPr>
        <p:txBody>
          <a:bodyPr>
            <a:normAutofit/>
          </a:bodyPr>
          <a:lstStyle/>
          <a:p>
            <a:r>
              <a:rPr lang="fr-FR" sz="7200" dirty="0" smtClean="0"/>
              <a:t>8 mars</a:t>
            </a:r>
            <a:endParaRPr lang="fr-FR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La loi du 13 juillet 1965</a:t>
            </a:r>
            <a:r>
              <a:rPr lang="fr-FR" b="1" dirty="0" smtClean="0"/>
              <a:t>.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Jusqu’en </a:t>
            </a:r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165, les Françaises mariées avaient besoin de l’autorisation de leur mari pour exercer une profession, ouvrir un compte en banque et disposer de leurs propres biens.</a:t>
            </a:r>
          </a:p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La loi du 13 juillet 1965 supprime ce consentement, leur apporte des droits importants : l’indépendance professionnelle et la liberté de gérer ce qui leur appartient.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Bradley Hand ITC" pitchFamily="66" charset="0"/>
              </a:rPr>
              <a:t>Le partage des tâches ménagères aujourd’hui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4" name="Espace réservé du contenu 3" descr="Résultat de recherche d'images pour &quot;droit des femmes taches domestiques&quot;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3116"/>
            <a:ext cx="75009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4: La libération sexuelle.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254" t="39080" r="23880" b="46808"/>
          <a:stretch>
            <a:fillRect/>
          </a:stretch>
        </p:blipFill>
        <p:spPr bwMode="auto">
          <a:xfrm>
            <a:off x="1571604" y="1500174"/>
            <a:ext cx="623159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100" dirty="0" smtClean="0"/>
              <a:t>Image similaire</a:t>
            </a:r>
            <a:endParaRPr lang="fr-FR" sz="11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7651" y="1285860"/>
            <a:ext cx="8031353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Contraception et IVG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Plusieurs actions des féministes désiraient donner aux femmes les droits sur leur corps : avoir des enfants si elles le voulaient, au moment où elles le voulaient. C’est une époque où les luttes pour l’accès à la contraception et à l’avortement ont été prédominantes. En 1967, les moyens de contraception étaient autorisés en France. </a:t>
            </a:r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/>
            </a:r>
            <a:b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</a:br>
            <a:endParaRPr lang="fr-FR" dirty="0" smtClean="0">
              <a:latin typeface="Amiri" pitchFamily="2" charset="-78"/>
              <a:ea typeface="Amiri" pitchFamily="2" charset="-78"/>
              <a:cs typeface="Amiri" pitchFamily="2" charset="-78"/>
            </a:endParaRPr>
          </a:p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En 1971, une pétition signée par 343 femmes, le </a:t>
            </a:r>
            <a:r>
              <a:rPr lang="fr-FR" i="1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Manifeste des 343</a:t>
            </a:r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, ayant eu recours à l’avortement a suscité un débat de société. Par cette pétition, les signataires réclamaient le droit et l’accès facile à la contraception et le droit d’avorter légalement.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adley Hand ITC" pitchFamily="66" charset="0"/>
              </a:rPr>
              <a:t>Le manifeste des 343</a:t>
            </a:r>
            <a:endParaRPr lang="fr-FR" dirty="0">
              <a:latin typeface="Bradley Hand ITC" pitchFamily="66" charset="0"/>
            </a:endParaRPr>
          </a:p>
        </p:txBody>
      </p:sp>
      <p:pic>
        <p:nvPicPr>
          <p:cNvPr id="4" name="Espace réservé du contenu 3" descr="Résultat de recherche d'images pour &quot;manifeste des 343&quot;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73581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Bradley Hand ITC" pitchFamily="66" charset="0"/>
              </a:rPr>
              <a:t>La loi Veil</a:t>
            </a:r>
            <a:endParaRPr lang="fr-FR" dirty="0">
              <a:latin typeface="Bradley Hand ITC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La femme enceinte que son état place dans une situation de détresse peut demander à un médecin l’interruption de sa grossesse. [...] L’interruption volontaire d’une grossesse ne peut être pratiquée que par un médecin [...]. </a:t>
            </a:r>
          </a:p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Extraits de la loi Veil sur l’IVG, 1975</a:t>
            </a:r>
          </a:p>
          <a:p>
            <a:pPr>
              <a:buNone/>
            </a:pPr>
            <a:endParaRPr lang="fr-FR" dirty="0" smtClean="0"/>
          </a:p>
          <a:p>
            <a:endParaRPr lang="fr-FR" dirty="0"/>
          </a:p>
        </p:txBody>
      </p:sp>
      <p:pic>
        <p:nvPicPr>
          <p:cNvPr id="5" name="Espace réservé du contenu 4" descr="Résultat de recherche d'images pour &quot;1975 avortement&quot;"/>
          <p:cNvPicPr>
            <a:picLocks noGrp="1"/>
          </p:cNvPicPr>
          <p:nvPr>
            <p:ph sz="half" idx="2"/>
          </p:nvPr>
        </p:nvPicPr>
        <p:blipFill>
          <a:blip r:embed="rId2"/>
          <a:srcRect l="25916" t="5147" r="30017" b="11029"/>
          <a:stretch>
            <a:fillRect/>
          </a:stretch>
        </p:blipFill>
        <p:spPr bwMode="auto">
          <a:xfrm>
            <a:off x="4830402" y="1600200"/>
            <a:ext cx="3674195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Bradley Hand ITC" pitchFamily="66" charset="0"/>
              </a:rPr>
              <a:t>5 : </a:t>
            </a:r>
            <a:r>
              <a:rPr lang="fr-FR" b="1" dirty="0" smtClean="0">
                <a:latin typeface="Bradley Hand ITC" pitchFamily="66" charset="0"/>
              </a:rPr>
              <a:t>Les femmes et l’éducation</a:t>
            </a:r>
            <a:endParaRPr lang="fr-FR" b="1" dirty="0">
              <a:latin typeface="Bradley Hand ITC" pitchFamily="66" charset="0"/>
            </a:endParaRPr>
          </a:p>
        </p:txBody>
      </p:sp>
      <p:pic>
        <p:nvPicPr>
          <p:cNvPr id="2050" name="Picture 2" descr="Résultat de recherche d'images pour &quot;mairie et école naours 1900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7128518" cy="4462452"/>
          </a:xfrm>
          <a:prstGeom prst="rect">
            <a:avLst/>
          </a:prstGeom>
          <a:noFill/>
        </p:spPr>
      </p:pic>
      <p:sp>
        <p:nvSpPr>
          <p:cNvPr id="5" name="Rectangle à coins arrondis 4"/>
          <p:cNvSpPr/>
          <p:nvPr/>
        </p:nvSpPr>
        <p:spPr>
          <a:xfrm>
            <a:off x="1000100" y="6000768"/>
            <a:ext cx="7500990" cy="571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Doc A : Mairie et école, à </a:t>
            </a:r>
            <a:r>
              <a:rPr lang="fr-FR" sz="1400" dirty="0" err="1" smtClean="0">
                <a:solidFill>
                  <a:schemeClr val="tx1"/>
                </a:solidFill>
              </a:rPr>
              <a:t>Naours</a:t>
            </a:r>
            <a:r>
              <a:rPr lang="fr-FR" sz="1400" dirty="0" smtClean="0">
                <a:solidFill>
                  <a:schemeClr val="tx1"/>
                </a:solidFill>
              </a:rPr>
              <a:t> (Somme) vers 1900.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51" t="19888" r="28972" b="20133"/>
          <a:stretch>
            <a:fillRect/>
          </a:stretch>
        </p:blipFill>
        <p:spPr bwMode="auto">
          <a:xfrm>
            <a:off x="428596" y="285728"/>
            <a:ext cx="825108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à coins arrondis 5"/>
          <p:cNvSpPr/>
          <p:nvPr/>
        </p:nvSpPr>
        <p:spPr>
          <a:xfrm>
            <a:off x="1000100" y="6000768"/>
            <a:ext cx="7500990" cy="571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Doc B : Scène de classe dans une école de filles à Orbigny en 1916.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Education 001.jpg"/>
          <p:cNvPicPr>
            <a:picLocks noGrp="1"/>
          </p:cNvPicPr>
          <p:nvPr>
            <p:ph idx="1"/>
          </p:nvPr>
        </p:nvPicPr>
        <p:blipFill>
          <a:blip r:embed="rId2" cstate="print"/>
          <a:srcRect l="9188" t="19245" r="12811" b="47614"/>
          <a:stretch>
            <a:fillRect/>
          </a:stretch>
        </p:blipFill>
        <p:spPr>
          <a:xfrm>
            <a:off x="785786" y="1571612"/>
            <a:ext cx="7786742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fr-FR" sz="6600" dirty="0" smtClean="0">
                <a:latin typeface="Freestyle Script" pitchFamily="66" charset="0"/>
              </a:rPr>
              <a:t>1: Les </a:t>
            </a:r>
            <a:r>
              <a:rPr lang="fr-FR" sz="6600" dirty="0" smtClean="0">
                <a:latin typeface="Freestyle Script" pitchFamily="66" charset="0"/>
              </a:rPr>
              <a:t>femmes et la politique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357158" y="5786454"/>
            <a:ext cx="8358246" cy="571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Doc A: </a:t>
            </a:r>
            <a:r>
              <a:rPr lang="fr-FR" sz="1400" dirty="0" smtClean="0">
                <a:solidFill>
                  <a:schemeClr val="tx1"/>
                </a:solidFill>
              </a:rPr>
              <a:t>Manifestation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sz="1400" dirty="0" smtClean="0">
                <a:solidFill>
                  <a:schemeClr val="tx1"/>
                </a:solidFill>
              </a:rPr>
              <a:t>féministe aux élections législatives, bureau de vote improvisé pour faire voter les femmes, Paris, 1914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1030" name="Picture 6" descr="Résultat de recherche d'images pour &quot;droit de vote 1914 bureau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85860"/>
            <a:ext cx="6015667" cy="4288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20818"/>
            <a:ext cx="7563008" cy="495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à coins arrondis 2"/>
          <p:cNvSpPr/>
          <p:nvPr/>
        </p:nvSpPr>
        <p:spPr>
          <a:xfrm>
            <a:off x="1000100" y="5857892"/>
            <a:ext cx="7500990" cy="571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Doc B : «</a:t>
            </a:r>
            <a:r>
              <a:rPr lang="fr-FR" sz="1400" dirty="0" smtClean="0">
                <a:solidFill>
                  <a:schemeClr val="tx1"/>
                </a:solidFill>
              </a:rPr>
              <a:t> Pourquoi la femme doit voter », lutte des femmes pour obtenir la droit de vote, 1914.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ultat de recherche d'images pour &quot;vote des femmes en 1945&quot;"/>
          <p:cNvPicPr/>
          <p:nvPr/>
        </p:nvPicPr>
        <p:blipFill>
          <a:blip r:embed="rId2"/>
          <a:srcRect t="10178"/>
          <a:stretch>
            <a:fillRect/>
          </a:stretch>
        </p:blipFill>
        <p:spPr bwMode="auto">
          <a:xfrm>
            <a:off x="2857488" y="500042"/>
            <a:ext cx="4071966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500034" y="1785926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jour, une question </a:t>
            </a:r>
            <a:r>
              <a:rPr lang="fr-FR" dirty="0" smtClean="0">
                <a:hlinkClick r:id="rId3"/>
              </a:rPr>
              <a:t>: le droit de vote en France.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Amiri" pitchFamily="2" charset="-78"/>
                <a:ea typeface="Amiri" pitchFamily="2" charset="-78"/>
                <a:cs typeface="Amiri" pitchFamily="2" charset="-78"/>
              </a:rPr>
              <a:t>Les femmes en politique aujourd’hui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5" name="Espace réservé du contenu 4" descr="La proportion de femmes au Parlement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Espace réservé du contenu 5" descr="Résultat de recherche d'images pour &quot;femme député proportion&quot;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5943" r="7879" b="26959"/>
          <a:stretch>
            <a:fillRect/>
          </a:stretch>
        </p:blipFill>
        <p:spPr bwMode="auto">
          <a:xfrm>
            <a:off x="4857752" y="2214554"/>
            <a:ext cx="40005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Bradley Hand ITC" pitchFamily="66" charset="0"/>
              </a:rPr>
              <a:t>2: Les </a:t>
            </a:r>
            <a:r>
              <a:rPr lang="fr-FR" b="1" dirty="0" smtClean="0">
                <a:latin typeface="Bradley Hand ITC" pitchFamily="66" charset="0"/>
              </a:rPr>
              <a:t>femmes et le travail</a:t>
            </a:r>
            <a:endParaRPr lang="fr-FR" b="1" dirty="0">
              <a:latin typeface="Bradley Hand ITC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70" t="62962" r="76119" b="17498"/>
          <a:stretch>
            <a:fillRect/>
          </a:stretch>
        </p:blipFill>
        <p:spPr bwMode="auto">
          <a:xfrm>
            <a:off x="2786050" y="1357298"/>
            <a:ext cx="32861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à coins arrondis 4"/>
          <p:cNvSpPr/>
          <p:nvPr/>
        </p:nvSpPr>
        <p:spPr>
          <a:xfrm>
            <a:off x="428596" y="1571612"/>
            <a:ext cx="1928826" cy="19288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Pool de dactylos et de comptables en 1937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6643702" y="4286256"/>
            <a:ext cx="1928826" cy="19288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Femmes travaillant dans une biscuiterie parisienne 1931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/>
          <a:srcRect l="18381" t="33256" r="41918" b="20785"/>
          <a:stretch>
            <a:fillRect/>
          </a:stretch>
        </p:blipFill>
        <p:spPr bwMode="auto">
          <a:xfrm>
            <a:off x="785786" y="571480"/>
            <a:ext cx="785818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rcRect l="16431" t="29330" r="61126" b="31512"/>
          <a:stretch>
            <a:fillRect/>
          </a:stretch>
        </p:blipFill>
        <p:spPr bwMode="auto">
          <a:xfrm>
            <a:off x="2143108" y="357166"/>
            <a:ext cx="521497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atin typeface="Bradley Hand ITC" pitchFamily="66" charset="0"/>
              </a:rPr>
              <a:t>3: Les femmes au foyer</a:t>
            </a:r>
            <a:endParaRPr lang="fr-FR" b="1" dirty="0">
              <a:latin typeface="Bradley Hand ITC" pitchFamily="66" charset="0"/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288250"/>
            <a:ext cx="3637421" cy="480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à coins arrondis 6"/>
          <p:cNvSpPr/>
          <p:nvPr/>
        </p:nvSpPr>
        <p:spPr>
          <a:xfrm>
            <a:off x="642910" y="3857628"/>
            <a:ext cx="2286016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Publicité Moulinex de 1961.</a:t>
            </a:r>
            <a:endParaRPr lang="fr-FR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257</Words>
  <Application>Microsoft Office PowerPoint</Application>
  <PresentationFormat>Affichage à l'écran (4:3)</PresentationFormat>
  <Paragraphs>28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La journée internationale  des droits des femmes</vt:lpstr>
      <vt:lpstr>1: Les femmes et la politique</vt:lpstr>
      <vt:lpstr>Diapositive 3</vt:lpstr>
      <vt:lpstr>Diapositive 4</vt:lpstr>
      <vt:lpstr>Les femmes en politique aujourd’hui.</vt:lpstr>
      <vt:lpstr>2: Les femmes et le travail</vt:lpstr>
      <vt:lpstr>Diapositive 7</vt:lpstr>
      <vt:lpstr>Diapositive 8</vt:lpstr>
      <vt:lpstr>3: Les femmes au foyer</vt:lpstr>
      <vt:lpstr>La loi du 13 juillet 1965.</vt:lpstr>
      <vt:lpstr>Le partage des tâches ménagères aujourd’hui.</vt:lpstr>
      <vt:lpstr>4: La libération sexuelle.</vt:lpstr>
      <vt:lpstr>Image similaire</vt:lpstr>
      <vt:lpstr>Contraception et IVG</vt:lpstr>
      <vt:lpstr>Le manifeste des 343</vt:lpstr>
      <vt:lpstr>La loi Veil</vt:lpstr>
      <vt:lpstr>5 : Les femmes et l’éducation</vt:lpstr>
      <vt:lpstr>Diapositive 18</vt:lpstr>
      <vt:lpstr>Diapositive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journée internationale  des droits des femmes</dc:title>
  <dc:creator>cassaing.alice@gmail.com</dc:creator>
  <cp:lastModifiedBy>cassaing.alice@gmail.com</cp:lastModifiedBy>
  <cp:revision>18</cp:revision>
  <dcterms:created xsi:type="dcterms:W3CDTF">2021-02-18T18:18:06Z</dcterms:created>
  <dcterms:modified xsi:type="dcterms:W3CDTF">2021-02-19T10:48:00Z</dcterms:modified>
</cp:coreProperties>
</file>