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95" r:id="rId3"/>
    <p:sldId id="344" r:id="rId4"/>
    <p:sldId id="345" r:id="rId5"/>
    <p:sldId id="313" r:id="rId6"/>
    <p:sldId id="352" r:id="rId7"/>
    <p:sldId id="357" r:id="rId8"/>
    <p:sldId id="358" r:id="rId9"/>
    <p:sldId id="359" r:id="rId10"/>
    <p:sldId id="346" r:id="rId11"/>
    <p:sldId id="347" r:id="rId12"/>
    <p:sldId id="348" r:id="rId13"/>
    <p:sldId id="349" r:id="rId14"/>
    <p:sldId id="351" r:id="rId15"/>
    <p:sldId id="350" r:id="rId16"/>
    <p:sldId id="353" r:id="rId17"/>
    <p:sldId id="354" r:id="rId18"/>
    <p:sldId id="355" r:id="rId19"/>
    <p:sldId id="360" r:id="rId20"/>
    <p:sldId id="361" r:id="rId21"/>
    <p:sldId id="362"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2B2B2"/>
    <a:srgbClr val="0033CC"/>
    <a:srgbClr val="009900"/>
    <a:srgbClr val="008000"/>
    <a:srgbClr val="FF3300"/>
    <a:srgbClr val="808080"/>
    <a:srgbClr val="FFFF00"/>
    <a:srgbClr val="0000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228"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54195-3BF2-4CB1-9A3A-C94240C4A746}" type="datetimeFigureOut">
              <a:rPr lang="fr-FR" smtClean="0"/>
              <a:pPr/>
              <a:t>12/01/2018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0F07B-2519-4325-88BC-86FC9B6DA15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131B4-05EA-4BF9-B78B-C5817FF03C34}" type="datetimeFigureOut">
              <a:rPr lang="fr-FR" smtClean="0"/>
              <a:pPr/>
              <a:t>12/01/2018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ADFB0-26F6-4EF2-BD80-191B53547B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285860"/>
            <a:ext cx="8715436" cy="3416320"/>
          </a:xfrm>
          <a:prstGeom prst="rect">
            <a:avLst/>
          </a:prstGeom>
          <a:solidFill>
            <a:srgbClr val="B2B2B2">
              <a:alpha val="20000"/>
            </a:srgbClr>
          </a:solidFill>
          <a:ln>
            <a:solidFill>
              <a:srgbClr val="FF0000"/>
            </a:solidFill>
          </a:ln>
        </p:spPr>
        <p:txBody>
          <a:bodyPr wrap="square" rtlCol="0">
            <a:spAutoFit/>
          </a:bodyPr>
          <a:lstStyle/>
          <a:p>
            <a:pPr algn="ctr"/>
            <a:r>
              <a:rPr lang="fr-FR" sz="5400" dirty="0" smtClean="0">
                <a:solidFill>
                  <a:srgbClr val="FF0000"/>
                </a:solidFill>
                <a:latin typeface="Poor Richard" pitchFamily="18" charset="0"/>
              </a:rPr>
              <a:t>GÉOGRAPHIE  - Thème n°1 </a:t>
            </a:r>
          </a:p>
          <a:p>
            <a:pPr algn="ctr"/>
            <a:endParaRPr lang="fr-FR" sz="5400" dirty="0" smtClean="0">
              <a:solidFill>
                <a:srgbClr val="FF0000"/>
              </a:solidFill>
              <a:latin typeface="Poor Richard" pitchFamily="18" charset="0"/>
            </a:endParaRPr>
          </a:p>
          <a:p>
            <a:pPr algn="ctr"/>
            <a:r>
              <a:rPr lang="fr-FR" sz="5400" dirty="0" smtClean="0">
                <a:solidFill>
                  <a:srgbClr val="FF0000"/>
                </a:solidFill>
                <a:latin typeface="Poor Richard" pitchFamily="18" charset="0"/>
              </a:rPr>
              <a:t>Dynamiques territoriales de la France contemporaine</a:t>
            </a:r>
            <a:endParaRPr lang="fr-FR" sz="54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429684" cy="4693593"/>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L’influence de la ville s’étend de plus en plus dans les espaces ruraux. </a:t>
            </a:r>
          </a:p>
          <a:p>
            <a:endParaRPr lang="fr-FR" sz="1100" dirty="0" smtClean="0">
              <a:solidFill>
                <a:srgbClr val="0033CC"/>
              </a:solidFill>
              <a:latin typeface="Poor Richard" pitchFamily="18" charset="0"/>
            </a:endParaRPr>
          </a:p>
          <a:p>
            <a:r>
              <a:rPr lang="fr-FR" sz="3200" dirty="0" smtClean="0">
                <a:solidFill>
                  <a:srgbClr val="0033CC"/>
                </a:solidFill>
                <a:latin typeface="Poor Richard" pitchFamily="18" charset="0"/>
              </a:rPr>
              <a:t>Certains espaces de faible densité accueillent de nouveaux habitants : retraités, propriétaires de résidences secondaires ou encore</a:t>
            </a:r>
            <a:r>
              <a:rPr lang="fr-FR" sz="3200" dirty="0" smtClean="0">
                <a:solidFill>
                  <a:srgbClr val="FF0000"/>
                </a:solidFill>
                <a:latin typeface="Poor Richard" pitchFamily="18" charset="0"/>
              </a:rPr>
              <a:t> </a:t>
            </a:r>
            <a:r>
              <a:rPr lang="fr-FR" sz="3200" b="1" dirty="0" smtClean="0">
                <a:solidFill>
                  <a:srgbClr val="FF0000"/>
                </a:solidFill>
                <a:latin typeface="Poor Richard" pitchFamily="18" charset="0"/>
              </a:rPr>
              <a:t>néo-ruraux.</a:t>
            </a:r>
          </a:p>
          <a:p>
            <a:endParaRPr lang="fr-FR" sz="3200" b="1" dirty="0" smtClean="0">
              <a:solidFill>
                <a:srgbClr val="FF0000"/>
              </a:solidFill>
              <a:latin typeface="Poor Richard" pitchFamily="18" charset="0"/>
            </a:endParaRPr>
          </a:p>
          <a:p>
            <a:r>
              <a:rPr lang="fr-FR" sz="3200" dirty="0" smtClean="0">
                <a:solidFill>
                  <a:srgbClr val="0033CC"/>
                </a:solidFill>
                <a:latin typeface="Poor Richard" pitchFamily="18" charset="0"/>
              </a:rPr>
              <a:t>Ce (nouveau) phénomène peut alors être à l’origine de </a:t>
            </a:r>
            <a:r>
              <a:rPr lang="fr-FR" sz="3200" b="1" dirty="0" smtClean="0">
                <a:solidFill>
                  <a:srgbClr val="FF0000"/>
                </a:solidFill>
                <a:latin typeface="Poor Richard" pitchFamily="18" charset="0"/>
              </a:rPr>
              <a:t>conflits d’usage</a:t>
            </a:r>
            <a:r>
              <a:rPr lang="fr-FR" sz="3200" b="1" dirty="0" smtClean="0">
                <a:solidFill>
                  <a:srgbClr val="0033CC"/>
                </a:solidFill>
                <a:latin typeface="Poor Richard" pitchFamily="18" charset="0"/>
              </a:rPr>
              <a:t> </a:t>
            </a:r>
            <a:r>
              <a:rPr lang="fr-FR" sz="3200" dirty="0" smtClean="0">
                <a:solidFill>
                  <a:srgbClr val="0033CC"/>
                </a:solidFill>
                <a:latin typeface="Poor Richard" pitchFamily="18" charset="0"/>
                <a:sym typeface="Symbol"/>
              </a:rPr>
              <a:t> agriculteurs (travail) / néo-ruraux (loisirs, recherche du calme, …)</a:t>
            </a:r>
            <a:endParaRPr lang="fr-FR" sz="1200" dirty="0" smtClean="0">
              <a:solidFill>
                <a:srgbClr val="FF0000"/>
              </a:solidFill>
              <a:latin typeface="Poor Richard" pitchFamily="18" charset="0"/>
            </a:endParaRPr>
          </a:p>
        </p:txBody>
      </p:sp>
      <p:pic>
        <p:nvPicPr>
          <p:cNvPr id="3" name="Image 2" descr="crayons-01.gif"/>
          <p:cNvPicPr>
            <a:picLocks noChangeAspect="1"/>
          </p:cNvPicPr>
          <p:nvPr/>
        </p:nvPicPr>
        <p:blipFill>
          <a:blip r:embed="rId2"/>
          <a:stretch>
            <a:fillRect/>
          </a:stretch>
        </p:blipFill>
        <p:spPr>
          <a:xfrm>
            <a:off x="8143900" y="1643050"/>
            <a:ext cx="619128" cy="928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4" y="357166"/>
            <a:ext cx="7429552" cy="646331"/>
          </a:xfrm>
          <a:prstGeom prst="rect">
            <a:avLst/>
          </a:prstGeom>
          <a:solidFill>
            <a:srgbClr val="B2B2B2">
              <a:alpha val="30196"/>
            </a:srgbClr>
          </a:solidFill>
          <a:ln>
            <a:solidFill>
              <a:schemeClr val="tx1"/>
            </a:solidFill>
          </a:ln>
        </p:spPr>
        <p:txBody>
          <a:bodyPr wrap="square" rtlCol="0">
            <a:spAutoFit/>
          </a:bodyPr>
          <a:lstStyle/>
          <a:p>
            <a:pPr algn="ctr"/>
            <a:r>
              <a:rPr lang="fr-FR" sz="3600" dirty="0" smtClean="0">
                <a:latin typeface="Poor Richard" pitchFamily="18" charset="0"/>
              </a:rPr>
              <a:t>La désertification des territoires en marge</a:t>
            </a:r>
            <a:endParaRPr lang="fr-FR" sz="3600" dirty="0">
              <a:latin typeface="Poor Richard" pitchFamily="18" charset="0"/>
            </a:endParaRPr>
          </a:p>
        </p:txBody>
      </p:sp>
      <p:pic>
        <p:nvPicPr>
          <p:cNvPr id="48131" name="Picture 3"/>
          <p:cNvPicPr>
            <a:picLocks noChangeAspect="1" noChangeArrowheads="1"/>
          </p:cNvPicPr>
          <p:nvPr/>
        </p:nvPicPr>
        <p:blipFill>
          <a:blip r:embed="rId2"/>
          <a:srcRect/>
          <a:stretch>
            <a:fillRect/>
          </a:stretch>
        </p:blipFill>
        <p:spPr bwMode="auto">
          <a:xfrm>
            <a:off x="4643438" y="1142984"/>
            <a:ext cx="4017119" cy="5385268"/>
          </a:xfrm>
          <a:prstGeom prst="rect">
            <a:avLst/>
          </a:prstGeom>
          <a:noFill/>
          <a:ln w="9525">
            <a:noFill/>
            <a:miter lim="800000"/>
            <a:headEnd/>
            <a:tailEnd/>
          </a:ln>
          <a:effectLst/>
        </p:spPr>
      </p:pic>
      <p:sp>
        <p:nvSpPr>
          <p:cNvPr id="7" name="ZoneTexte 6"/>
          <p:cNvSpPr txBox="1"/>
          <p:nvPr/>
        </p:nvSpPr>
        <p:spPr>
          <a:xfrm>
            <a:off x="571472" y="3357562"/>
            <a:ext cx="3714776" cy="1384995"/>
          </a:xfrm>
          <a:prstGeom prst="rect">
            <a:avLst/>
          </a:prstGeom>
          <a:noFill/>
        </p:spPr>
        <p:txBody>
          <a:bodyPr wrap="square" rtlCol="0">
            <a:spAutoFit/>
          </a:bodyPr>
          <a:lstStyle/>
          <a:p>
            <a:pPr algn="ctr"/>
            <a:r>
              <a:rPr lang="fr-FR" sz="2800" dirty="0" smtClean="0">
                <a:latin typeface="Poor Richard" pitchFamily="18" charset="0"/>
              </a:rPr>
              <a:t>À quelles difficultés sont confrontés les territoires en marge?</a:t>
            </a:r>
            <a:endParaRPr lang="fr-FR" sz="2800" dirty="0">
              <a:latin typeface="Poor Richard" pitchFamily="18" charset="0"/>
            </a:endParaRPr>
          </a:p>
        </p:txBody>
      </p:sp>
      <p:pic>
        <p:nvPicPr>
          <p:cNvPr id="8" name="Image 7" descr="j0254500.gif"/>
          <p:cNvPicPr>
            <a:picLocks noChangeAspect="1"/>
          </p:cNvPicPr>
          <p:nvPr/>
        </p:nvPicPr>
        <p:blipFill>
          <a:blip r:embed="rId3"/>
          <a:stretch>
            <a:fillRect/>
          </a:stretch>
        </p:blipFill>
        <p:spPr>
          <a:xfrm>
            <a:off x="1857356" y="2143116"/>
            <a:ext cx="898314" cy="898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8131"/>
                                        </p:tgtEl>
                                        <p:attrNameLst>
                                          <p:attrName>style.visibility</p:attrName>
                                        </p:attrNameLst>
                                      </p:cBhvr>
                                      <p:to>
                                        <p:strVal val="visible"/>
                                      </p:to>
                                    </p:set>
                                    <p:animEffect transition="in" filter="randombar(horizontal)">
                                      <p:cBhvr>
                                        <p:cTn id="14" dur="2000"/>
                                        <p:tgtEl>
                                          <p:spTgt spid="48131"/>
                                        </p:tgtEl>
                                      </p:cBhvr>
                                    </p:animEffect>
                                  </p:childTnLst>
                                </p:cTn>
                              </p:par>
                              <p:par>
                                <p:cTn id="15" presetID="21"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8)">
                                      <p:cBhvr>
                                        <p:cTn id="17" dur="2000"/>
                                        <p:tgtEl>
                                          <p:spTgt spid="8"/>
                                        </p:tgtEl>
                                      </p:cBhvr>
                                    </p:animEffec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anim calcmode="discrete" valueType="clr">
                                      <p:cBhvr override="childStyle">
                                        <p:cTn id="2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gtEl>
                                        <p:attrNameLst>
                                          <p:attrName>fillcolor</p:attrName>
                                        </p:attrNameLst>
                                      </p:cBhvr>
                                      <p:tavLst>
                                        <p:tav tm="0">
                                          <p:val>
                                            <p:clrVal>
                                              <a:schemeClr val="accent2"/>
                                            </p:clrVal>
                                          </p:val>
                                        </p:tav>
                                        <p:tav tm="50000">
                                          <p:val>
                                            <p:clrVal>
                                              <a:schemeClr val="hlink"/>
                                            </p:clrVal>
                                          </p:val>
                                        </p:tav>
                                      </p:tavLst>
                                    </p:anim>
                                    <p:set>
                                      <p:cBhvr>
                                        <p:cTn id="22"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3116"/>
            <a:ext cx="9144000" cy="3539430"/>
          </a:xfrm>
          <a:prstGeom prst="rect">
            <a:avLst/>
          </a:prstGeom>
        </p:spPr>
        <p:txBody>
          <a:bodyPr wrap="square">
            <a:spAutoFit/>
          </a:bodyPr>
          <a:lstStyle/>
          <a:p>
            <a:r>
              <a:rPr lang="fr-FR" sz="2800" dirty="0" smtClean="0">
                <a:solidFill>
                  <a:srgbClr val="008000"/>
                </a:solidFill>
                <a:latin typeface="Poor Richard" pitchFamily="18" charset="0"/>
              </a:rPr>
              <a:t>Les espaces en marge (= à l’écart) sont confrontés à de grandes difficultés : </a:t>
            </a:r>
          </a:p>
          <a:p>
            <a:r>
              <a:rPr lang="fr-FR" sz="2800" dirty="0" smtClean="0">
                <a:solidFill>
                  <a:srgbClr val="008000"/>
                </a:solidFill>
                <a:latin typeface="Poor Richard" pitchFamily="18" charset="0"/>
              </a:rPr>
              <a:t>- l’isolement</a:t>
            </a:r>
          </a:p>
          <a:p>
            <a:r>
              <a:rPr lang="fr-FR" sz="2800" dirty="0" smtClean="0">
                <a:solidFill>
                  <a:srgbClr val="008000"/>
                </a:solidFill>
                <a:latin typeface="Poor Richard" pitchFamily="18" charset="0"/>
              </a:rPr>
              <a:t>- vieillissement de la population </a:t>
            </a:r>
            <a:r>
              <a:rPr lang="fr-FR" sz="2800" i="1" dirty="0" smtClean="0">
                <a:solidFill>
                  <a:srgbClr val="008000"/>
                </a:solidFill>
                <a:latin typeface="Poor Richard" pitchFamily="18" charset="0"/>
              </a:rPr>
              <a:t>(doc. 3)</a:t>
            </a:r>
            <a:endParaRPr lang="fr-FR" sz="2800" dirty="0" smtClean="0">
              <a:solidFill>
                <a:srgbClr val="008000"/>
              </a:solidFill>
              <a:latin typeface="Poor Richard" pitchFamily="18" charset="0"/>
            </a:endParaRPr>
          </a:p>
          <a:p>
            <a:pPr>
              <a:buFontTx/>
              <a:buChar char="-"/>
            </a:pPr>
            <a:r>
              <a:rPr lang="fr-FR" sz="2800" dirty="0" smtClean="0">
                <a:solidFill>
                  <a:srgbClr val="008000"/>
                </a:solidFill>
                <a:latin typeface="Poor Richard" pitchFamily="18" charset="0"/>
              </a:rPr>
              <a:t> désertification : </a:t>
            </a:r>
          </a:p>
          <a:p>
            <a:r>
              <a:rPr lang="fr-FR" sz="2800" dirty="0" smtClean="0">
                <a:solidFill>
                  <a:srgbClr val="008000"/>
                </a:solidFill>
                <a:latin typeface="Poor Richard" pitchFamily="18" charset="0"/>
              </a:rPr>
              <a:t>		</a:t>
            </a:r>
            <a:r>
              <a:rPr lang="fr-FR" sz="2800" dirty="0" smtClean="0">
                <a:solidFill>
                  <a:srgbClr val="008000"/>
                </a:solidFill>
                <a:latin typeface="Poor Richard" pitchFamily="18" charset="0"/>
                <a:sym typeface="Symbol"/>
              </a:rPr>
              <a:t> </a:t>
            </a:r>
            <a:r>
              <a:rPr lang="fr-FR" sz="2800" dirty="0" smtClean="0">
                <a:solidFill>
                  <a:srgbClr val="008000"/>
                </a:solidFill>
                <a:latin typeface="Poor Richard" pitchFamily="18" charset="0"/>
              </a:rPr>
              <a:t>médicale </a:t>
            </a:r>
            <a:r>
              <a:rPr lang="fr-FR" sz="2800" i="1" dirty="0" smtClean="0">
                <a:solidFill>
                  <a:srgbClr val="008000"/>
                </a:solidFill>
                <a:latin typeface="Poor Richard" pitchFamily="18" charset="0"/>
              </a:rPr>
              <a:t>(doc. 1)</a:t>
            </a:r>
            <a:endParaRPr lang="fr-FR" sz="2800" dirty="0" smtClean="0">
              <a:solidFill>
                <a:srgbClr val="008000"/>
              </a:solidFill>
              <a:latin typeface="Poor Richard" pitchFamily="18" charset="0"/>
            </a:endParaRPr>
          </a:p>
          <a:p>
            <a:r>
              <a:rPr lang="fr-FR" sz="2800" dirty="0" smtClean="0">
                <a:solidFill>
                  <a:srgbClr val="008000"/>
                </a:solidFill>
                <a:latin typeface="Poor Richard" pitchFamily="18" charset="0"/>
              </a:rPr>
              <a:t>		</a:t>
            </a:r>
            <a:r>
              <a:rPr lang="fr-FR" sz="2800" dirty="0" smtClean="0">
                <a:solidFill>
                  <a:srgbClr val="008000"/>
                </a:solidFill>
                <a:latin typeface="Poor Richard" pitchFamily="18" charset="0"/>
                <a:sym typeface="Symbol"/>
              </a:rPr>
              <a:t> f</a:t>
            </a:r>
            <a:r>
              <a:rPr lang="fr-FR" sz="2800" dirty="0" smtClean="0">
                <a:solidFill>
                  <a:srgbClr val="008000"/>
                </a:solidFill>
                <a:latin typeface="Poor Richard" pitchFamily="18" charset="0"/>
              </a:rPr>
              <a:t>ermeture des commerces de proximité </a:t>
            </a:r>
            <a:r>
              <a:rPr lang="fr-FR" sz="2800" i="1" dirty="0" smtClean="0">
                <a:solidFill>
                  <a:srgbClr val="008000"/>
                </a:solidFill>
                <a:latin typeface="Poor Richard" pitchFamily="18" charset="0"/>
              </a:rPr>
              <a:t>(doc. 2)</a:t>
            </a:r>
            <a:endParaRPr lang="fr-FR" sz="2800" dirty="0" smtClean="0">
              <a:solidFill>
                <a:srgbClr val="008000"/>
              </a:solidFill>
              <a:latin typeface="Poor Richard" pitchFamily="18" charset="0"/>
            </a:endParaRPr>
          </a:p>
          <a:p>
            <a:r>
              <a:rPr lang="fr-FR" sz="2800" dirty="0" smtClean="0">
                <a:solidFill>
                  <a:srgbClr val="008000"/>
                </a:solidFill>
                <a:latin typeface="Poor Richard" pitchFamily="18" charset="0"/>
              </a:rPr>
              <a:t> 		</a:t>
            </a:r>
            <a:r>
              <a:rPr lang="fr-FR" sz="2800" dirty="0" smtClean="0">
                <a:solidFill>
                  <a:srgbClr val="008000"/>
                </a:solidFill>
                <a:latin typeface="Poor Richard" pitchFamily="18" charset="0"/>
                <a:sym typeface="Symbol"/>
              </a:rPr>
              <a:t> f</a:t>
            </a:r>
            <a:r>
              <a:rPr lang="fr-FR" sz="2800" dirty="0" smtClean="0">
                <a:solidFill>
                  <a:srgbClr val="008000"/>
                </a:solidFill>
                <a:latin typeface="Poor Richard" pitchFamily="18" charset="0"/>
              </a:rPr>
              <a:t>ermeture des services publics (poste, …) </a:t>
            </a:r>
            <a:r>
              <a:rPr lang="fr-FR" sz="2800" i="1" dirty="0" smtClean="0">
                <a:solidFill>
                  <a:srgbClr val="008000"/>
                </a:solidFill>
                <a:latin typeface="Poor Richard" pitchFamily="18" charset="0"/>
              </a:rPr>
              <a:t>(doc. 2)</a:t>
            </a:r>
            <a:endParaRPr lang="fr-FR" sz="2800" dirty="0" smtClean="0">
              <a:solidFill>
                <a:srgbClr val="008000"/>
              </a:solidFill>
              <a:latin typeface="Poor Richard" pitchFamily="18" charset="0"/>
            </a:endParaRPr>
          </a:p>
        </p:txBody>
      </p:sp>
      <p:pic>
        <p:nvPicPr>
          <p:cNvPr id="3" name="Image 2" descr="j0254500.gif"/>
          <p:cNvPicPr>
            <a:picLocks noChangeAspect="1"/>
          </p:cNvPicPr>
          <p:nvPr/>
        </p:nvPicPr>
        <p:blipFill>
          <a:blip r:embed="rId2"/>
          <a:stretch>
            <a:fillRect/>
          </a:stretch>
        </p:blipFill>
        <p:spPr>
          <a:xfrm>
            <a:off x="4143372" y="285728"/>
            <a:ext cx="898314" cy="898314"/>
          </a:xfrm>
          <a:prstGeom prst="rect">
            <a:avLst/>
          </a:prstGeom>
        </p:spPr>
      </p:pic>
      <p:sp>
        <p:nvSpPr>
          <p:cNvPr id="4" name="ZoneTexte 3"/>
          <p:cNvSpPr txBox="1"/>
          <p:nvPr/>
        </p:nvSpPr>
        <p:spPr>
          <a:xfrm>
            <a:off x="0" y="1357298"/>
            <a:ext cx="9144000" cy="523220"/>
          </a:xfrm>
          <a:prstGeom prst="rect">
            <a:avLst/>
          </a:prstGeom>
          <a:noFill/>
        </p:spPr>
        <p:txBody>
          <a:bodyPr wrap="square" rtlCol="0">
            <a:spAutoFit/>
          </a:bodyPr>
          <a:lstStyle/>
          <a:p>
            <a:pPr algn="ctr"/>
            <a:r>
              <a:rPr lang="fr-FR" sz="2800" dirty="0" smtClean="0">
                <a:latin typeface="Poor Richard" pitchFamily="18" charset="0"/>
              </a:rPr>
              <a:t>À quelles difficultés sont confrontés les territoires en marge?</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4"/>
                                        </p:tgtEl>
                                        <p:attrNameLst>
                                          <p:attrName>style.visibility</p:attrName>
                                        </p:attrNameLst>
                                      </p:cBhvr>
                                      <p:to>
                                        <p:strVal val="visible"/>
                                      </p:to>
                                    </p:set>
                                    <p:anim calcmode="discrete" valueType="clr">
                                      <p:cBhvr override="childStyle">
                                        <p:cTn id="1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
                                        </p:tgtEl>
                                        <p:attrNameLst>
                                          <p:attrName>fillcolor</p:attrName>
                                        </p:attrNameLst>
                                      </p:cBhvr>
                                      <p:tavLst>
                                        <p:tav tm="0">
                                          <p:val>
                                            <p:clrVal>
                                              <a:schemeClr val="accent2"/>
                                            </p:clrVal>
                                          </p:val>
                                        </p:tav>
                                        <p:tav tm="50000">
                                          <p:val>
                                            <p:clrVal>
                                              <a:schemeClr val="hlink"/>
                                            </p:clrVal>
                                          </p:val>
                                        </p:tav>
                                      </p:tavLst>
                                    </p:anim>
                                    <p:set>
                                      <p:cBhvr>
                                        <p:cTn id="12" dur="80"/>
                                        <p:tgtEl>
                                          <p:spTgt spid="4"/>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checkerboard(across)">
                                      <p:cBhvr>
                                        <p:cTn id="24" dur="2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20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heel(4)">
                                      <p:cBhvr>
                                        <p:cTn id="34" dur="2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strips(upLeft)">
                                      <p:cBhvr>
                                        <p:cTn id="39" dur="20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strips(downRight)">
                                      <p:cBhvr>
                                        <p:cTn id="44" dur="2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dissolve">
                                      <p:cBhvr>
                                        <p:cTn id="49"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rayons-01.gif"/>
          <p:cNvPicPr>
            <a:picLocks noChangeAspect="1"/>
          </p:cNvPicPr>
          <p:nvPr/>
        </p:nvPicPr>
        <p:blipFill>
          <a:blip r:embed="rId2"/>
          <a:stretch>
            <a:fillRect/>
          </a:stretch>
        </p:blipFill>
        <p:spPr>
          <a:xfrm>
            <a:off x="3929058" y="928670"/>
            <a:ext cx="619128" cy="928692"/>
          </a:xfrm>
          <a:prstGeom prst="rect">
            <a:avLst/>
          </a:prstGeom>
        </p:spPr>
      </p:pic>
      <p:sp>
        <p:nvSpPr>
          <p:cNvPr id="6" name="Rectangle 5"/>
          <p:cNvSpPr/>
          <p:nvPr/>
        </p:nvSpPr>
        <p:spPr>
          <a:xfrm>
            <a:off x="357158" y="2214554"/>
            <a:ext cx="8286808" cy="3046988"/>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De nombreux territoires de faible densité sont donc en </a:t>
            </a:r>
            <a:r>
              <a:rPr lang="fr-FR" sz="3200" dirty="0" smtClean="0">
                <a:solidFill>
                  <a:srgbClr val="FF0000"/>
                </a:solidFill>
                <a:latin typeface="Poor Richard" pitchFamily="18" charset="0"/>
              </a:rPr>
              <a:t>déprise</a:t>
            </a:r>
            <a:r>
              <a:rPr lang="fr-FR" sz="3200" dirty="0" smtClean="0">
                <a:solidFill>
                  <a:srgbClr val="0033CC"/>
                </a:solidFill>
                <a:latin typeface="Poor Richard" pitchFamily="18" charset="0"/>
              </a:rPr>
              <a:t>. </a:t>
            </a:r>
          </a:p>
          <a:p>
            <a:r>
              <a:rPr lang="fr-FR" sz="3200" dirty="0" smtClean="0">
                <a:solidFill>
                  <a:srgbClr val="0033CC"/>
                </a:solidFill>
                <a:latin typeface="Poor Richard" pitchFamily="18" charset="0"/>
              </a:rPr>
              <a:t>Certains parlent même de </a:t>
            </a:r>
            <a:r>
              <a:rPr lang="fr-FR" sz="3200" dirty="0" smtClean="0">
                <a:solidFill>
                  <a:srgbClr val="0033CC"/>
                </a:solidFill>
                <a:latin typeface="Poor Richard"/>
              </a:rPr>
              <a:t>"</a:t>
            </a:r>
            <a:r>
              <a:rPr lang="fr-FR" sz="3200" u="sng" dirty="0" smtClean="0">
                <a:solidFill>
                  <a:srgbClr val="0033CC"/>
                </a:solidFill>
                <a:latin typeface="Poor Richard" pitchFamily="18" charset="0"/>
              </a:rPr>
              <a:t>second exode rural</a:t>
            </a:r>
            <a:r>
              <a:rPr lang="fr-FR" sz="3200" dirty="0" smtClean="0">
                <a:solidFill>
                  <a:srgbClr val="0033CC"/>
                </a:solidFill>
                <a:latin typeface="Poor Richard"/>
              </a:rPr>
              <a:t>" </a:t>
            </a:r>
            <a:r>
              <a:rPr lang="fr-FR" sz="3200" dirty="0" smtClean="0">
                <a:solidFill>
                  <a:srgbClr val="0033CC"/>
                </a:solidFill>
                <a:latin typeface="Poor Richard" pitchFamily="18" charset="0"/>
              </a:rPr>
              <a:t>: des habitants quittent ces territoires pour trouver du travail et  d’autres conditions de vie en ville, ce qui renforce le vieillissement de ces espaces.</a:t>
            </a:r>
            <a:endParaRPr lang="fr-FR" sz="3200" dirty="0">
              <a:solidFill>
                <a:srgbClr val="0033CC"/>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357430"/>
            <a:ext cx="8429684" cy="1446550"/>
          </a:xfrm>
          <a:prstGeom prst="rect">
            <a:avLst/>
          </a:prstGeom>
          <a:solidFill>
            <a:srgbClr val="FF0000">
              <a:alpha val="20000"/>
            </a:srgbClr>
          </a:solidFill>
          <a:ln>
            <a:solidFill>
              <a:srgbClr val="FF0000"/>
            </a:solidFill>
          </a:ln>
        </p:spPr>
        <p:txBody>
          <a:bodyPr wrap="square">
            <a:spAutoFit/>
          </a:bodyPr>
          <a:lstStyle/>
          <a:p>
            <a:pPr algn="ctr"/>
            <a:r>
              <a:rPr lang="fr-FR" sz="4400" dirty="0" smtClean="0">
                <a:solidFill>
                  <a:srgbClr val="FF0000"/>
                </a:solidFill>
                <a:latin typeface="Poor Richard" pitchFamily="18" charset="0"/>
              </a:rPr>
              <a:t>II.    </a:t>
            </a:r>
            <a:r>
              <a:rPr lang="fr-FR" sz="4400" u="sng" dirty="0" smtClean="0">
                <a:solidFill>
                  <a:srgbClr val="FF0000"/>
                </a:solidFill>
                <a:latin typeface="Poor Richard" pitchFamily="18" charset="0"/>
              </a:rPr>
              <a:t>Des espaces ruraux aux dynamiques diverses</a:t>
            </a:r>
            <a:endParaRPr lang="fr-F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42918"/>
            <a:ext cx="8358246" cy="1200329"/>
          </a:xfrm>
          <a:prstGeom prst="rect">
            <a:avLst/>
          </a:prstGeom>
          <a:solidFill>
            <a:srgbClr val="B2B2B2">
              <a:alpha val="40000"/>
            </a:srgbClr>
          </a:solidFill>
          <a:ln>
            <a:solidFill>
              <a:schemeClr val="tx1"/>
            </a:solidFill>
          </a:ln>
        </p:spPr>
        <p:txBody>
          <a:bodyPr wrap="square">
            <a:spAutoFit/>
          </a:bodyPr>
          <a:lstStyle/>
          <a:p>
            <a:pPr algn="ctr"/>
            <a:r>
              <a:rPr lang="fr-FR" sz="3600" dirty="0" smtClean="0">
                <a:latin typeface="Poor Richard" pitchFamily="18" charset="0"/>
              </a:rPr>
              <a:t>Les espaces de montagne : entre tourisme et activités agricoles</a:t>
            </a:r>
            <a:endParaRPr lang="fr-FR" sz="3600" dirty="0">
              <a:latin typeface="Poor Richard" pitchFamily="18" charset="0"/>
            </a:endParaRPr>
          </a:p>
        </p:txBody>
      </p:sp>
      <p:pic>
        <p:nvPicPr>
          <p:cNvPr id="50178" name="Picture 2"/>
          <p:cNvPicPr>
            <a:picLocks noChangeAspect="1" noChangeArrowheads="1"/>
          </p:cNvPicPr>
          <p:nvPr/>
        </p:nvPicPr>
        <p:blipFill>
          <a:blip r:embed="rId2"/>
          <a:srcRect/>
          <a:stretch>
            <a:fillRect/>
          </a:stretch>
        </p:blipFill>
        <p:spPr bwMode="auto">
          <a:xfrm>
            <a:off x="357158" y="3000372"/>
            <a:ext cx="4691077" cy="2349690"/>
          </a:xfrm>
          <a:prstGeom prst="rect">
            <a:avLst/>
          </a:prstGeom>
          <a:noFill/>
          <a:ln w="9525">
            <a:noFill/>
            <a:miter lim="800000"/>
            <a:headEnd/>
            <a:tailEnd/>
          </a:ln>
          <a:effectLst/>
        </p:spPr>
      </p:pic>
      <p:sp>
        <p:nvSpPr>
          <p:cNvPr id="6" name="Rectangle 5"/>
          <p:cNvSpPr/>
          <p:nvPr/>
        </p:nvSpPr>
        <p:spPr>
          <a:xfrm>
            <a:off x="285720" y="5357826"/>
            <a:ext cx="4786346" cy="369332"/>
          </a:xfrm>
          <a:prstGeom prst="rect">
            <a:avLst/>
          </a:prstGeom>
        </p:spPr>
        <p:txBody>
          <a:bodyPr wrap="square">
            <a:spAutoFit/>
          </a:bodyPr>
          <a:lstStyle/>
          <a:p>
            <a:pPr algn="ctr"/>
            <a:r>
              <a:rPr lang="fr-FR" dirty="0" smtClean="0">
                <a:latin typeface="Poor Richard" pitchFamily="18" charset="0"/>
              </a:rPr>
              <a:t>Schéma de l'organisation des vallées de montagnes</a:t>
            </a:r>
            <a:endParaRPr lang="fr-FR" dirty="0">
              <a:latin typeface="Poor Richard" pitchFamily="18" charset="0"/>
            </a:endParaRPr>
          </a:p>
        </p:txBody>
      </p:sp>
      <p:sp>
        <p:nvSpPr>
          <p:cNvPr id="7" name="Rectangle 6"/>
          <p:cNvSpPr/>
          <p:nvPr/>
        </p:nvSpPr>
        <p:spPr>
          <a:xfrm>
            <a:off x="5143504" y="3929066"/>
            <a:ext cx="3643306" cy="1384995"/>
          </a:xfrm>
          <a:prstGeom prst="rect">
            <a:avLst/>
          </a:prstGeom>
        </p:spPr>
        <p:txBody>
          <a:bodyPr wrap="square">
            <a:spAutoFit/>
          </a:bodyPr>
          <a:lstStyle/>
          <a:p>
            <a:pPr algn="ctr"/>
            <a:r>
              <a:rPr lang="fr-FR" sz="2800" dirty="0" smtClean="0">
                <a:latin typeface="Poor Richard" pitchFamily="18" charset="0"/>
              </a:rPr>
              <a:t>Expliquez et justifiez la localisation des activités de chaque versant.</a:t>
            </a:r>
            <a:endParaRPr lang="fr-FR" sz="2800" dirty="0">
              <a:latin typeface="Poor Richard" pitchFamily="18" charset="0"/>
            </a:endParaRPr>
          </a:p>
        </p:txBody>
      </p:sp>
      <p:pic>
        <p:nvPicPr>
          <p:cNvPr id="8" name="Image 7" descr="j0254500.gif"/>
          <p:cNvPicPr>
            <a:picLocks noChangeAspect="1"/>
          </p:cNvPicPr>
          <p:nvPr/>
        </p:nvPicPr>
        <p:blipFill>
          <a:blip r:embed="rId3"/>
          <a:stretch>
            <a:fillRect/>
          </a:stretch>
        </p:blipFill>
        <p:spPr>
          <a:xfrm>
            <a:off x="6286512" y="3000372"/>
            <a:ext cx="898314" cy="898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50178"/>
                                        </p:tgtEl>
                                        <p:attrNameLst>
                                          <p:attrName>style.visibility</p:attrName>
                                        </p:attrNameLst>
                                      </p:cBhvr>
                                      <p:to>
                                        <p:strVal val="visible"/>
                                      </p:to>
                                    </p:set>
                                    <p:animEffect transition="in" filter="wedge">
                                      <p:cBhvr>
                                        <p:cTn id="14" dur="2000"/>
                                        <p:tgtEl>
                                          <p:spTgt spid="50178"/>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par>
                                <p:cTn id="20" presetID="21"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2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4791063" y="1214422"/>
            <a:ext cx="4352937" cy="3457869"/>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a:srcRect/>
          <a:stretch>
            <a:fillRect/>
          </a:stretch>
        </p:blipFill>
        <p:spPr bwMode="auto">
          <a:xfrm>
            <a:off x="0" y="2786058"/>
            <a:ext cx="4819165" cy="3224210"/>
          </a:xfrm>
          <a:prstGeom prst="rect">
            <a:avLst/>
          </a:prstGeom>
          <a:noFill/>
          <a:ln w="9525">
            <a:noFill/>
            <a:miter lim="800000"/>
            <a:headEnd/>
            <a:tailEnd/>
          </a:ln>
          <a:effectLst/>
        </p:spPr>
      </p:pic>
      <p:sp>
        <p:nvSpPr>
          <p:cNvPr id="4" name="Rectangle 3"/>
          <p:cNvSpPr/>
          <p:nvPr/>
        </p:nvSpPr>
        <p:spPr>
          <a:xfrm>
            <a:off x="214282" y="6072206"/>
            <a:ext cx="4285147" cy="400110"/>
          </a:xfrm>
          <a:prstGeom prst="rect">
            <a:avLst/>
          </a:prstGeom>
        </p:spPr>
        <p:txBody>
          <a:bodyPr wrap="none">
            <a:spAutoFit/>
          </a:bodyPr>
          <a:lstStyle/>
          <a:p>
            <a:r>
              <a:rPr lang="fr-FR" sz="2000" dirty="0" smtClean="0">
                <a:latin typeface="Poor Richard" pitchFamily="18" charset="0"/>
              </a:rPr>
              <a:t>Les Arcs 2000, une station de sports d'hiver</a:t>
            </a:r>
            <a:endParaRPr lang="fr-FR" sz="2000" dirty="0">
              <a:latin typeface="Poor Richard" pitchFamily="18" charset="0"/>
            </a:endParaRPr>
          </a:p>
        </p:txBody>
      </p:sp>
      <p:sp>
        <p:nvSpPr>
          <p:cNvPr id="5" name="Rectangle 4"/>
          <p:cNvSpPr/>
          <p:nvPr/>
        </p:nvSpPr>
        <p:spPr>
          <a:xfrm>
            <a:off x="5572132" y="4643446"/>
            <a:ext cx="3009157" cy="400110"/>
          </a:xfrm>
          <a:prstGeom prst="rect">
            <a:avLst/>
          </a:prstGeom>
        </p:spPr>
        <p:txBody>
          <a:bodyPr wrap="none">
            <a:spAutoFit/>
          </a:bodyPr>
          <a:lstStyle/>
          <a:p>
            <a:r>
              <a:rPr lang="fr-FR" sz="2000" dirty="0" smtClean="0">
                <a:latin typeface="Poor Richard" pitchFamily="18" charset="0"/>
              </a:rPr>
              <a:t>Un paysage d'alpage à Tignes</a:t>
            </a:r>
            <a:endParaRPr lang="fr-FR" sz="2000" dirty="0">
              <a:latin typeface="Poor Richard" pitchFamily="18" charset="0"/>
            </a:endParaRPr>
          </a:p>
        </p:txBody>
      </p:sp>
      <p:sp>
        <p:nvSpPr>
          <p:cNvPr id="6" name="Rectangle 5"/>
          <p:cNvSpPr/>
          <p:nvPr/>
        </p:nvSpPr>
        <p:spPr>
          <a:xfrm>
            <a:off x="0" y="1071546"/>
            <a:ext cx="4786314" cy="1384995"/>
          </a:xfrm>
          <a:prstGeom prst="rect">
            <a:avLst/>
          </a:prstGeom>
        </p:spPr>
        <p:txBody>
          <a:bodyPr wrap="square">
            <a:spAutoFit/>
          </a:bodyPr>
          <a:lstStyle/>
          <a:p>
            <a:pPr algn="ctr"/>
            <a:r>
              <a:rPr lang="fr-FR" sz="2800" dirty="0" smtClean="0">
                <a:latin typeface="Poor Richard" pitchFamily="18" charset="0"/>
              </a:rPr>
              <a:t>Localisez ces deux paysages sur le schéma précédent. Justifiez votre choix.</a:t>
            </a:r>
            <a:endParaRPr lang="fr-FR" sz="2800" dirty="0">
              <a:latin typeface="Poor Richard" pitchFamily="18" charset="0"/>
            </a:endParaRPr>
          </a:p>
        </p:txBody>
      </p:sp>
      <p:pic>
        <p:nvPicPr>
          <p:cNvPr id="7" name="Image 6" descr="j0254500.gif"/>
          <p:cNvPicPr>
            <a:picLocks noChangeAspect="1"/>
          </p:cNvPicPr>
          <p:nvPr/>
        </p:nvPicPr>
        <p:blipFill>
          <a:blip r:embed="rId4"/>
          <a:stretch>
            <a:fillRect/>
          </a:stretch>
        </p:blipFill>
        <p:spPr>
          <a:xfrm>
            <a:off x="3929058" y="214290"/>
            <a:ext cx="755438" cy="755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strips(downRight)">
                                      <p:cBhvr>
                                        <p:cTn id="7" dur="2000"/>
                                        <p:tgtEl>
                                          <p:spTgt spid="51203"/>
                                        </p:tgtEl>
                                      </p:cBhvr>
                                    </p:animEffect>
                                  </p:childTnLst>
                                </p:cTn>
                              </p:par>
                              <p:par>
                                <p:cTn id="8" presetID="14" presetClass="entr" presetSubtype="10" fill="hold" nodeType="withEffect">
                                  <p:stCondLst>
                                    <p:cond delay="0"/>
                                  </p:stCondLst>
                                  <p:childTnLst>
                                    <p:set>
                                      <p:cBhvr>
                                        <p:cTn id="9" dur="1" fill="hold">
                                          <p:stCondLst>
                                            <p:cond delay="0"/>
                                          </p:stCondLst>
                                        </p:cTn>
                                        <p:tgtEl>
                                          <p:spTgt spid="51202"/>
                                        </p:tgtEl>
                                        <p:attrNameLst>
                                          <p:attrName>style.visibility</p:attrName>
                                        </p:attrNameLst>
                                      </p:cBhvr>
                                      <p:to>
                                        <p:strVal val="visible"/>
                                      </p:to>
                                    </p:set>
                                    <p:animEffect transition="in" filter="randombar(horizontal)">
                                      <p:cBhvr>
                                        <p:cTn id="10" dur="2000"/>
                                        <p:tgtEl>
                                          <p:spTgt spid="51202"/>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par>
                                <p:cTn id="21" presetID="21"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8)">
                                      <p:cBhvr>
                                        <p:cTn id="23" dur="2000"/>
                                        <p:tgtEl>
                                          <p:spTgt spid="7"/>
                                        </p:tgtEl>
                                      </p:cBhvr>
                                    </p:animEffec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anim calcmode="discrete" valueType="clr">
                                      <p:cBhvr override="childStyle">
                                        <p:cTn id="2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gtEl>
                                        <p:attrNameLst>
                                          <p:attrName>fillcolor</p:attrName>
                                        </p:attrNameLst>
                                      </p:cBhvr>
                                      <p:tavLst>
                                        <p:tav tm="0">
                                          <p:val>
                                            <p:clrVal>
                                              <a:schemeClr val="accent2"/>
                                            </p:clrVal>
                                          </p:val>
                                        </p:tav>
                                        <p:tav tm="50000">
                                          <p:val>
                                            <p:clrVal>
                                              <a:schemeClr val="hlink"/>
                                            </p:clrVal>
                                          </p:val>
                                        </p:tav>
                                      </p:tavLst>
                                    </p:anim>
                                    <p:set>
                                      <p:cBhvr>
                                        <p:cTn id="2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43702" y="2000240"/>
            <a:ext cx="2214562" cy="2677656"/>
          </a:xfrm>
          <a:prstGeom prst="rect">
            <a:avLst/>
          </a:prstGeom>
        </p:spPr>
        <p:txBody>
          <a:bodyPr wrap="square">
            <a:spAutoFit/>
          </a:bodyPr>
          <a:lstStyle/>
          <a:p>
            <a:pPr algn="ctr"/>
            <a:r>
              <a:rPr lang="fr-FR" sz="2800" dirty="0" smtClean="0">
                <a:latin typeface="Poor Richard" pitchFamily="18" charset="0"/>
              </a:rPr>
              <a:t>À quel espace appartient le massif de la Vanoise (vallée de Tignes) ?</a:t>
            </a:r>
            <a:endParaRPr lang="fr-FR" sz="2800" dirty="0">
              <a:latin typeface="Poor Richard" pitchFamily="18" charset="0"/>
            </a:endParaRPr>
          </a:p>
        </p:txBody>
      </p:sp>
      <p:pic>
        <p:nvPicPr>
          <p:cNvPr id="52227" name="Picture 3"/>
          <p:cNvPicPr>
            <a:picLocks noChangeAspect="1" noChangeArrowheads="1"/>
          </p:cNvPicPr>
          <p:nvPr/>
        </p:nvPicPr>
        <p:blipFill>
          <a:blip r:embed="rId2"/>
          <a:srcRect/>
          <a:stretch>
            <a:fillRect/>
          </a:stretch>
        </p:blipFill>
        <p:spPr bwMode="auto">
          <a:xfrm>
            <a:off x="142844" y="642918"/>
            <a:ext cx="6334408" cy="5323032"/>
          </a:xfrm>
          <a:prstGeom prst="rect">
            <a:avLst/>
          </a:prstGeom>
          <a:noFill/>
          <a:ln w="9525">
            <a:noFill/>
            <a:miter lim="800000"/>
            <a:headEnd/>
            <a:tailEnd/>
          </a:ln>
          <a:effectLst/>
        </p:spPr>
      </p:pic>
      <p:pic>
        <p:nvPicPr>
          <p:cNvPr id="5" name="Image 4" descr="j0254500.gif"/>
          <p:cNvPicPr>
            <a:picLocks noChangeAspect="1"/>
          </p:cNvPicPr>
          <p:nvPr/>
        </p:nvPicPr>
        <p:blipFill>
          <a:blip r:embed="rId3"/>
          <a:stretch>
            <a:fillRect/>
          </a:stretch>
        </p:blipFill>
        <p:spPr>
          <a:xfrm>
            <a:off x="7143768" y="1000108"/>
            <a:ext cx="898314" cy="898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box(in)">
                                      <p:cBhvr>
                                        <p:cTn id="12" dur="500"/>
                                        <p:tgtEl>
                                          <p:spTgt spid="52227"/>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anim calcmode="discrete" valueType="clr">
                                      <p:cBhvr override="childStyle">
                                        <p:cTn id="1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gtEl>
                                        <p:attrNameLst>
                                          <p:attrName>fillcolor</p:attrName>
                                        </p:attrNameLst>
                                      </p:cBhvr>
                                      <p:tavLst>
                                        <p:tav tm="0">
                                          <p:val>
                                            <p:clrVal>
                                              <a:schemeClr val="accent2"/>
                                            </p:clrVal>
                                          </p:val>
                                        </p:tav>
                                        <p:tav tm="50000">
                                          <p:val>
                                            <p:clrVal>
                                              <a:schemeClr val="hlink"/>
                                            </p:clrVal>
                                          </p:val>
                                        </p:tav>
                                      </p:tavLst>
                                    </p:anim>
                                    <p:set>
                                      <p:cBhvr>
                                        <p:cTn id="17"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85728"/>
            <a:ext cx="8358246" cy="1200329"/>
          </a:xfrm>
          <a:prstGeom prst="rect">
            <a:avLst/>
          </a:prstGeom>
          <a:solidFill>
            <a:srgbClr val="B2B2B2">
              <a:alpha val="40000"/>
            </a:srgbClr>
          </a:solidFill>
          <a:ln>
            <a:solidFill>
              <a:schemeClr val="tx1"/>
            </a:solidFill>
          </a:ln>
        </p:spPr>
        <p:txBody>
          <a:bodyPr wrap="square">
            <a:spAutoFit/>
          </a:bodyPr>
          <a:lstStyle/>
          <a:p>
            <a:pPr algn="ctr"/>
            <a:r>
              <a:rPr lang="fr-FR" sz="3600" dirty="0" smtClean="0">
                <a:latin typeface="Poor Richard" pitchFamily="18" charset="0"/>
              </a:rPr>
              <a:t>Des espaces dynamisés </a:t>
            </a:r>
          </a:p>
          <a:p>
            <a:pPr algn="ctr"/>
            <a:r>
              <a:rPr lang="fr-FR" sz="3600" dirty="0" smtClean="0">
                <a:latin typeface="Poor Richard" pitchFamily="18" charset="0"/>
              </a:rPr>
              <a:t>par l’agriculture : l’exemple de la Champagne.</a:t>
            </a:r>
            <a:endParaRPr lang="fr-FR" sz="3600" dirty="0">
              <a:latin typeface="Poor Richard" pitchFamily="18" charset="0"/>
            </a:endParaRPr>
          </a:p>
        </p:txBody>
      </p:sp>
      <p:pic>
        <p:nvPicPr>
          <p:cNvPr id="1026" name="Picture 2"/>
          <p:cNvPicPr>
            <a:picLocks noChangeAspect="1" noChangeArrowheads="1"/>
          </p:cNvPicPr>
          <p:nvPr/>
        </p:nvPicPr>
        <p:blipFill>
          <a:blip r:embed="rId2"/>
          <a:srcRect/>
          <a:stretch>
            <a:fillRect/>
          </a:stretch>
        </p:blipFill>
        <p:spPr bwMode="auto">
          <a:xfrm>
            <a:off x="4786314" y="1857364"/>
            <a:ext cx="3986207" cy="2681851"/>
          </a:xfrm>
          <a:prstGeom prst="rect">
            <a:avLst/>
          </a:prstGeom>
          <a:noFill/>
          <a:ln w="9525">
            <a:solidFill>
              <a:schemeClr val="tx1"/>
            </a:solidFill>
            <a:miter lim="800000"/>
            <a:headEnd/>
            <a:tailEnd/>
          </a:ln>
          <a:effectLst/>
        </p:spPr>
      </p:pic>
      <p:sp>
        <p:nvSpPr>
          <p:cNvPr id="4" name="Rectangle 3"/>
          <p:cNvSpPr/>
          <p:nvPr/>
        </p:nvSpPr>
        <p:spPr>
          <a:xfrm>
            <a:off x="0" y="2428868"/>
            <a:ext cx="4714876" cy="954107"/>
          </a:xfrm>
          <a:prstGeom prst="rect">
            <a:avLst/>
          </a:prstGeom>
        </p:spPr>
        <p:txBody>
          <a:bodyPr wrap="square">
            <a:spAutoFit/>
          </a:bodyPr>
          <a:lstStyle/>
          <a:p>
            <a:pPr marL="514350" indent="-514350" algn="ctr">
              <a:buAutoNum type="arabicPeriod"/>
            </a:pPr>
            <a:r>
              <a:rPr lang="fr-FR" sz="2800" dirty="0" smtClean="0">
                <a:latin typeface="Poor Richard" pitchFamily="18" charset="0"/>
              </a:rPr>
              <a:t>Quels liens les agriculteurs </a:t>
            </a:r>
          </a:p>
          <a:p>
            <a:pPr marL="514350" indent="-514350" algn="ctr"/>
            <a:r>
              <a:rPr lang="fr-FR" sz="2800" dirty="0" smtClean="0">
                <a:latin typeface="Poor Richard" pitchFamily="18" charset="0"/>
              </a:rPr>
              <a:t>ont-ils avec les entreprises citées ?</a:t>
            </a:r>
            <a:endParaRPr lang="fr-FR" sz="2800" dirty="0">
              <a:latin typeface="Poor Richard" pitchFamily="18" charset="0"/>
            </a:endParaRPr>
          </a:p>
        </p:txBody>
      </p:sp>
      <p:sp>
        <p:nvSpPr>
          <p:cNvPr id="5" name="Rectangle 4"/>
          <p:cNvSpPr/>
          <p:nvPr/>
        </p:nvSpPr>
        <p:spPr>
          <a:xfrm>
            <a:off x="1" y="3500438"/>
            <a:ext cx="4643438" cy="954107"/>
          </a:xfrm>
          <a:prstGeom prst="rect">
            <a:avLst/>
          </a:prstGeom>
        </p:spPr>
        <p:txBody>
          <a:bodyPr wrap="square">
            <a:spAutoFit/>
          </a:bodyPr>
          <a:lstStyle/>
          <a:p>
            <a:pPr algn="ctr"/>
            <a:r>
              <a:rPr lang="fr-FR" sz="2800" dirty="0" smtClean="0">
                <a:latin typeface="Poor Richard" pitchFamily="18" charset="0"/>
              </a:rPr>
              <a:t>2. À quel secteur appartient la société McCain ?</a:t>
            </a:r>
            <a:endParaRPr lang="fr-FR" sz="2800" dirty="0">
              <a:latin typeface="Poor Richard" pitchFamily="18" charset="0"/>
            </a:endParaRPr>
          </a:p>
        </p:txBody>
      </p:sp>
      <p:sp>
        <p:nvSpPr>
          <p:cNvPr id="6" name="Rectangle 5"/>
          <p:cNvSpPr/>
          <p:nvPr/>
        </p:nvSpPr>
        <p:spPr>
          <a:xfrm>
            <a:off x="0" y="4572008"/>
            <a:ext cx="9144000" cy="1631216"/>
          </a:xfrm>
          <a:prstGeom prst="rect">
            <a:avLst/>
          </a:prstGeom>
        </p:spPr>
        <p:txBody>
          <a:bodyPr wrap="square">
            <a:spAutoFit/>
          </a:bodyPr>
          <a:lstStyle/>
          <a:p>
            <a:pPr algn="ctr"/>
            <a:r>
              <a:rPr lang="fr-FR" sz="2800" dirty="0" smtClean="0">
                <a:latin typeface="Poor Richard" pitchFamily="18" charset="0"/>
              </a:rPr>
              <a:t>3. À quoi associez-vous la photographie?</a:t>
            </a:r>
          </a:p>
          <a:p>
            <a:pPr algn="ctr"/>
            <a:endParaRPr lang="fr-FR" sz="1600" dirty="0" smtClean="0">
              <a:latin typeface="Poor Richard" pitchFamily="18" charset="0"/>
            </a:endParaRPr>
          </a:p>
          <a:p>
            <a:pPr algn="ctr"/>
            <a:r>
              <a:rPr lang="fr-FR" sz="2800" dirty="0" smtClean="0">
                <a:latin typeface="Poor Richard" pitchFamily="18" charset="0"/>
              </a:rPr>
              <a:t>4. Qu'en déduisez-vous à propos de cette activité économique d'après le tableau ?</a:t>
            </a:r>
            <a:endParaRPr lang="fr-FR" sz="2800" dirty="0">
              <a:latin typeface="Poor Richard" pitchFamily="18" charset="0"/>
            </a:endParaRPr>
          </a:p>
        </p:txBody>
      </p:sp>
      <p:pic>
        <p:nvPicPr>
          <p:cNvPr id="7" name="Image 6" descr="j0254500.gif"/>
          <p:cNvPicPr>
            <a:picLocks noChangeAspect="1"/>
          </p:cNvPicPr>
          <p:nvPr/>
        </p:nvPicPr>
        <p:blipFill>
          <a:blip r:embed="rId3"/>
          <a:stretch>
            <a:fillRect/>
          </a:stretch>
        </p:blipFill>
        <p:spPr>
          <a:xfrm>
            <a:off x="2071670" y="1714488"/>
            <a:ext cx="755438" cy="755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amond(in)">
                                      <p:cBhvr>
                                        <p:cTn id="14" dur="2000"/>
                                        <p:tgtEl>
                                          <p:spTgt spid="1026"/>
                                        </p:tgtEl>
                                      </p:cBhvr>
                                    </p:animEffect>
                                  </p:childTnLst>
                                </p:cTn>
                              </p:par>
                              <p:par>
                                <p:cTn id="15" presetID="21"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8)">
                                      <p:cBhvr>
                                        <p:cTn id="17" dur="2000"/>
                                        <p:tgtEl>
                                          <p:spTgt spid="7"/>
                                        </p:tgtEl>
                                      </p:cBhvr>
                                    </p:animEffec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4"/>
                                        </p:tgtEl>
                                        <p:attrNameLst>
                                          <p:attrName>style.visibility</p:attrName>
                                        </p:attrNameLst>
                                      </p:cBhvr>
                                      <p:to>
                                        <p:strVal val="visible"/>
                                      </p:to>
                                    </p:set>
                                    <p:anim calcmode="discrete" valueType="clr">
                                      <p:cBhvr override="childStyle">
                                        <p:cTn id="2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gtEl>
                                        <p:attrNameLst>
                                          <p:attrName>fillcolor</p:attrName>
                                        </p:attrNameLst>
                                      </p:cBhvr>
                                      <p:tavLst>
                                        <p:tav tm="0">
                                          <p:val>
                                            <p:clrVal>
                                              <a:schemeClr val="accent2"/>
                                            </p:clrVal>
                                          </p:val>
                                        </p:tav>
                                        <p:tav tm="50000">
                                          <p:val>
                                            <p:clrVal>
                                              <a:schemeClr val="hlink"/>
                                            </p:clrVal>
                                          </p:val>
                                        </p:tav>
                                      </p:tavLst>
                                    </p:anim>
                                    <p:set>
                                      <p:cBhvr>
                                        <p:cTn id="22" dur="80"/>
                                        <p:tgtEl>
                                          <p:spTgt spid="4"/>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6"/>
                                        </p:tgtEl>
                                        <p:attrNameLst>
                                          <p:attrName>style.visibility</p:attrName>
                                        </p:attrNameLst>
                                      </p:cBhvr>
                                      <p:to>
                                        <p:strVal val="visible"/>
                                      </p:to>
                                    </p:set>
                                    <p:anim calcmode="discrete" valueType="clr">
                                      <p:cBhvr override="childStyle">
                                        <p:cTn id="3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gtEl>
                                        <p:attrNameLst>
                                          <p:attrName>fillcolor</p:attrName>
                                        </p:attrNameLst>
                                      </p:cBhvr>
                                      <p:tavLst>
                                        <p:tav tm="0">
                                          <p:val>
                                            <p:clrVal>
                                              <a:schemeClr val="accent2"/>
                                            </p:clrVal>
                                          </p:val>
                                        </p:tav>
                                        <p:tav tm="50000">
                                          <p:val>
                                            <p:clrVal>
                                              <a:schemeClr val="hlink"/>
                                            </p:clrVal>
                                          </p:val>
                                        </p:tav>
                                      </p:tavLst>
                                    </p:anim>
                                    <p:set>
                                      <p:cBhvr>
                                        <p:cTn id="32"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785794"/>
            <a:ext cx="8572560" cy="5632311"/>
          </a:xfrm>
          <a:prstGeom prst="rect">
            <a:avLst/>
          </a:prstGeom>
          <a:ln>
            <a:solidFill>
              <a:srgbClr val="FF0000"/>
            </a:solidFill>
          </a:ln>
        </p:spPr>
        <p:txBody>
          <a:bodyPr wrap="square">
            <a:spAutoFit/>
          </a:bodyPr>
          <a:lstStyle/>
          <a:p>
            <a:r>
              <a:rPr lang="fr-FR" sz="3000" dirty="0" smtClean="0">
                <a:solidFill>
                  <a:srgbClr val="0033CC"/>
                </a:solidFill>
                <a:latin typeface="Poor Richard" pitchFamily="18" charset="0"/>
              </a:rPr>
              <a:t>Certains espaces de faible densité sont parvenus à maintenir ou à développer une (ou plusieurs) activité(s), les rendant ainsi dynamiques :</a:t>
            </a:r>
          </a:p>
          <a:p>
            <a:pPr>
              <a:buFontTx/>
              <a:buChar char="-"/>
            </a:pPr>
            <a:r>
              <a:rPr lang="fr-FR" sz="3000" dirty="0" smtClean="0">
                <a:solidFill>
                  <a:srgbClr val="0033CC"/>
                </a:solidFill>
                <a:latin typeface="Poor Richard" pitchFamily="18" charset="0"/>
              </a:rPr>
              <a:t> </a:t>
            </a:r>
            <a:r>
              <a:rPr lang="fr-FR" sz="3000" dirty="0" smtClean="0">
                <a:solidFill>
                  <a:srgbClr val="FF0000"/>
                </a:solidFill>
                <a:latin typeface="Poor Richard" pitchFamily="18" charset="0"/>
              </a:rPr>
              <a:t>agriculture productiviste </a:t>
            </a:r>
            <a:r>
              <a:rPr lang="fr-FR" sz="3000" dirty="0" smtClean="0">
                <a:solidFill>
                  <a:srgbClr val="0033CC"/>
                </a:solidFill>
                <a:latin typeface="Poor Richard" pitchFamily="18" charset="0"/>
              </a:rPr>
              <a:t>(en Champagne par exemple)</a:t>
            </a:r>
          </a:p>
          <a:p>
            <a:pPr>
              <a:buFontTx/>
              <a:buChar char="-"/>
            </a:pPr>
            <a:r>
              <a:rPr lang="fr-FR" sz="3000" dirty="0" smtClean="0">
                <a:solidFill>
                  <a:srgbClr val="0033CC"/>
                </a:solidFill>
                <a:latin typeface="Poor Richard" pitchFamily="18" charset="0"/>
              </a:rPr>
              <a:t> </a:t>
            </a:r>
            <a:r>
              <a:rPr lang="fr-FR" sz="3000" u="sng" dirty="0" smtClean="0">
                <a:solidFill>
                  <a:srgbClr val="0033CC"/>
                </a:solidFill>
                <a:latin typeface="Poor Richard" pitchFamily="18" charset="0"/>
              </a:rPr>
              <a:t>tourisme</a:t>
            </a:r>
            <a:r>
              <a:rPr lang="fr-FR" sz="3000" dirty="0" smtClean="0">
                <a:solidFill>
                  <a:srgbClr val="0033CC"/>
                </a:solidFill>
                <a:latin typeface="Poor Richard" pitchFamily="18" charset="0"/>
              </a:rPr>
              <a:t> : </a:t>
            </a:r>
          </a:p>
          <a:p>
            <a:r>
              <a:rPr lang="fr-FR" sz="3000" dirty="0" smtClean="0">
                <a:solidFill>
                  <a:srgbClr val="0033CC"/>
                </a:solidFill>
                <a:latin typeface="Poor Richard" pitchFamily="18" charset="0"/>
              </a:rPr>
              <a:t>	</a:t>
            </a:r>
            <a:r>
              <a:rPr lang="fr-FR" sz="3000" dirty="0" smtClean="0">
                <a:solidFill>
                  <a:srgbClr val="0033CC"/>
                </a:solidFill>
                <a:latin typeface="Poor Richard" pitchFamily="18" charset="0"/>
                <a:sym typeface="Symbol"/>
              </a:rPr>
              <a:t></a:t>
            </a:r>
            <a:r>
              <a:rPr lang="fr-FR" sz="3000" dirty="0" smtClean="0">
                <a:solidFill>
                  <a:srgbClr val="0033CC"/>
                </a:solidFill>
                <a:latin typeface="Poor Richard" pitchFamily="18" charset="0"/>
              </a:rPr>
              <a:t> tourisme vert et culturel en milieu rural</a:t>
            </a:r>
          </a:p>
          <a:p>
            <a:r>
              <a:rPr lang="fr-FR" sz="3000" dirty="0" smtClean="0">
                <a:solidFill>
                  <a:srgbClr val="0033CC"/>
                </a:solidFill>
                <a:latin typeface="Poor Richard" pitchFamily="18" charset="0"/>
              </a:rPr>
              <a:t>	</a:t>
            </a:r>
            <a:r>
              <a:rPr lang="fr-FR" sz="3000" dirty="0" smtClean="0">
                <a:solidFill>
                  <a:srgbClr val="0033CC"/>
                </a:solidFill>
                <a:latin typeface="Poor Richard" pitchFamily="18" charset="0"/>
                <a:sym typeface="Symbol"/>
              </a:rPr>
              <a:t> stations de sports d’hiver dans les massifs 	montagneux</a:t>
            </a:r>
          </a:p>
          <a:p>
            <a:endParaRPr lang="fr-FR" dirty="0" smtClean="0">
              <a:solidFill>
                <a:srgbClr val="0033CC"/>
              </a:solidFill>
              <a:latin typeface="Poor Richard" pitchFamily="18" charset="0"/>
              <a:sym typeface="Symbol"/>
            </a:endParaRPr>
          </a:p>
          <a:p>
            <a:r>
              <a:rPr lang="fr-FR" sz="3000" dirty="0" smtClean="0">
                <a:solidFill>
                  <a:srgbClr val="0033CC"/>
                </a:solidFill>
                <a:latin typeface="Poor Richard" pitchFamily="18" charset="0"/>
                <a:sym typeface="Symbol"/>
              </a:rPr>
              <a:t>Les </a:t>
            </a:r>
            <a:r>
              <a:rPr lang="fr-FR" sz="3000" u="sng" dirty="0" smtClean="0">
                <a:solidFill>
                  <a:srgbClr val="0033CC"/>
                </a:solidFill>
                <a:latin typeface="Poor Richard" pitchFamily="18" charset="0"/>
                <a:sym typeface="Symbol"/>
              </a:rPr>
              <a:t>parcs naturels </a:t>
            </a:r>
            <a:r>
              <a:rPr lang="fr-FR" sz="3000" dirty="0" smtClean="0">
                <a:solidFill>
                  <a:srgbClr val="0033CC"/>
                </a:solidFill>
                <a:latin typeface="Poor Richard" pitchFamily="18" charset="0"/>
                <a:sym typeface="Symbol"/>
              </a:rPr>
              <a:t>cherchent à concilier </a:t>
            </a:r>
            <a:r>
              <a:rPr lang="fr-FR" sz="3000" u="sng" dirty="0" smtClean="0">
                <a:solidFill>
                  <a:srgbClr val="0033CC"/>
                </a:solidFill>
                <a:latin typeface="Poor Richard" pitchFamily="18" charset="0"/>
                <a:sym typeface="Symbol"/>
              </a:rPr>
              <a:t>protection des milieux</a:t>
            </a:r>
            <a:r>
              <a:rPr lang="fr-FR" sz="3000" dirty="0" smtClean="0">
                <a:solidFill>
                  <a:srgbClr val="0033CC"/>
                </a:solidFill>
                <a:latin typeface="Poor Richard" pitchFamily="18" charset="0"/>
                <a:sym typeface="Symbol"/>
              </a:rPr>
              <a:t>, </a:t>
            </a:r>
            <a:r>
              <a:rPr lang="fr-FR" sz="3000" u="sng" dirty="0" smtClean="0">
                <a:solidFill>
                  <a:srgbClr val="0033CC"/>
                </a:solidFill>
                <a:latin typeface="Poor Richard" pitchFamily="18" charset="0"/>
                <a:sym typeface="Symbol"/>
              </a:rPr>
              <a:t>mise en valeur du patrimoine </a:t>
            </a:r>
            <a:r>
              <a:rPr lang="fr-FR" sz="3000" dirty="0" smtClean="0">
                <a:solidFill>
                  <a:srgbClr val="0033CC"/>
                </a:solidFill>
                <a:latin typeface="Poor Richard" pitchFamily="18" charset="0"/>
                <a:sym typeface="Symbol"/>
              </a:rPr>
              <a:t>tout en développant des </a:t>
            </a:r>
            <a:r>
              <a:rPr lang="fr-FR" sz="3000" u="sng" dirty="0" smtClean="0">
                <a:solidFill>
                  <a:srgbClr val="0033CC"/>
                </a:solidFill>
                <a:latin typeface="Poor Richard" pitchFamily="18" charset="0"/>
                <a:sym typeface="Symbol"/>
              </a:rPr>
              <a:t>activités de loisirs </a:t>
            </a:r>
            <a:r>
              <a:rPr lang="fr-FR" sz="3000" dirty="0" smtClean="0">
                <a:solidFill>
                  <a:srgbClr val="0033CC"/>
                </a:solidFill>
                <a:latin typeface="Poor Richard" pitchFamily="18" charset="0"/>
                <a:sym typeface="Symbol"/>
              </a:rPr>
              <a:t>afin de répondre aux attentes de tous.</a:t>
            </a:r>
            <a:endParaRPr lang="fr-FR" sz="3000" dirty="0" smtClean="0">
              <a:solidFill>
                <a:srgbClr val="0033CC"/>
              </a:solidFill>
              <a:latin typeface="Poor Richard" pitchFamily="18" charset="0"/>
            </a:endParaRPr>
          </a:p>
        </p:txBody>
      </p:sp>
      <p:pic>
        <p:nvPicPr>
          <p:cNvPr id="6" name="Image 5" descr="crayons-01.gif"/>
          <p:cNvPicPr>
            <a:picLocks noChangeAspect="1"/>
          </p:cNvPicPr>
          <p:nvPr/>
        </p:nvPicPr>
        <p:blipFill>
          <a:blip r:embed="rId2"/>
          <a:stretch>
            <a:fillRect/>
          </a:stretch>
        </p:blipFill>
        <p:spPr>
          <a:xfrm>
            <a:off x="8072462" y="3000372"/>
            <a:ext cx="619128" cy="928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7"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nodeType="clickEffect">
                                  <p:stCondLst>
                                    <p:cond delay="0"/>
                                  </p:stCondLst>
                                  <p:iterate type="lt">
                                    <p:tmPct val="10000"/>
                                  </p:iterate>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anim calcmode="lin" valueType="num">
                                      <p:cBhvr>
                                        <p:cTn id="37" dur="5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dissolve">
                                      <p:cBhvr>
                                        <p:cTn id="43"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571480"/>
            <a:ext cx="8715436" cy="584775"/>
          </a:xfrm>
          <a:prstGeom prst="rect">
            <a:avLst/>
          </a:prstGeom>
          <a:solidFill>
            <a:srgbClr val="B2B2B2">
              <a:alpha val="20000"/>
            </a:srgbClr>
          </a:solidFill>
          <a:ln>
            <a:solidFill>
              <a:srgbClr val="FF0000"/>
            </a:solidFill>
          </a:ln>
        </p:spPr>
        <p:txBody>
          <a:bodyPr wrap="square" rtlCol="0">
            <a:spAutoFit/>
          </a:bodyPr>
          <a:lstStyle/>
          <a:p>
            <a:pPr algn="ctr"/>
            <a:r>
              <a:rPr lang="fr-FR" sz="3200" dirty="0" smtClean="0">
                <a:solidFill>
                  <a:srgbClr val="FF0000"/>
                </a:solidFill>
                <a:latin typeface="Poor Richard" pitchFamily="18" charset="0"/>
              </a:rPr>
              <a:t>Chapitre 3</a:t>
            </a:r>
            <a:endParaRPr lang="fr-FR" sz="3200" dirty="0">
              <a:solidFill>
                <a:srgbClr val="FF0000"/>
              </a:solidFill>
              <a:latin typeface="Poor Richard" pitchFamily="18" charset="0"/>
            </a:endParaRPr>
          </a:p>
        </p:txBody>
      </p:sp>
      <p:sp>
        <p:nvSpPr>
          <p:cNvPr id="6" name="Rectangle 5"/>
          <p:cNvSpPr/>
          <p:nvPr/>
        </p:nvSpPr>
        <p:spPr>
          <a:xfrm>
            <a:off x="0" y="2714620"/>
            <a:ext cx="9144000"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rPr>
              <a:t>Les  espaces  de  faible  densité  et  leurs  atouts.</a:t>
            </a:r>
            <a:endParaRPr lang="fr-FR" sz="6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8" fill="hold">
                                          <p:stCondLst>
                                            <p:cond delay="0"/>
                                          </p:stCondLst>
                                        </p:cTn>
                                        <p:tgtEl>
                                          <p:spTgt spid="6"/>
                                        </p:tgtEl>
                                        <p:attrNameLst>
                                          <p:attrName>style.rotation</p:attrName>
                                        </p:attrNameLst>
                                      </p:cBhvr>
                                      <p:to>
                                        <p:strVal val="-45.0"/>
                                      </p:to>
                                    </p:set>
                                    <p:anim calcmode="lin" valueType="num">
                                      <p:cBhvr>
                                        <p:cTn id="12"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357166"/>
            <a:ext cx="8643998" cy="523220"/>
          </a:xfrm>
          <a:prstGeom prst="rect">
            <a:avLst/>
          </a:prstGeom>
          <a:noFill/>
        </p:spPr>
        <p:txBody>
          <a:bodyPr wrap="square" rtlCol="0">
            <a:spAutoFit/>
          </a:bodyPr>
          <a:lstStyle/>
          <a:p>
            <a:pPr algn="ctr"/>
            <a:r>
              <a:rPr lang="fr-FR" sz="2800" u="sng" dirty="0" smtClean="0">
                <a:latin typeface="Poor Richard" pitchFamily="18" charset="0"/>
              </a:rPr>
              <a:t>Réalisation d’un croquis des espaces de faible densité en France</a:t>
            </a:r>
            <a:endParaRPr lang="fr-FR" sz="2800" u="sng" dirty="0">
              <a:latin typeface="Poor Richard" pitchFamily="18" charset="0"/>
            </a:endParaRPr>
          </a:p>
        </p:txBody>
      </p:sp>
      <p:pic>
        <p:nvPicPr>
          <p:cNvPr id="4" name="Picture 2" descr="C:\Users\GCUENIN\Pictures\fond_85_france_relief_fleuve_no_logo.png"/>
          <p:cNvPicPr>
            <a:picLocks noChangeAspect="1" noChangeArrowheads="1"/>
          </p:cNvPicPr>
          <p:nvPr/>
        </p:nvPicPr>
        <p:blipFill>
          <a:blip r:embed="rId2"/>
          <a:srcRect l="3894" t="9457" r="3844" b="4222"/>
          <a:stretch>
            <a:fillRect/>
          </a:stretch>
        </p:blipFill>
        <p:spPr bwMode="auto">
          <a:xfrm>
            <a:off x="2000232" y="1142984"/>
            <a:ext cx="5266705" cy="5091148"/>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C:\Users\GCUENIN\Pictures\fond_85_france_relief_fleuve_no_logo.png"/>
          <p:cNvPicPr>
            <a:picLocks noChangeAspect="1" noChangeArrowheads="1"/>
          </p:cNvPicPr>
          <p:nvPr/>
        </p:nvPicPr>
        <p:blipFill>
          <a:blip r:embed="rId2"/>
          <a:srcRect l="3894" t="9457" r="3844" b="4222"/>
          <a:stretch>
            <a:fillRect/>
          </a:stretch>
        </p:blipFill>
        <p:spPr bwMode="auto">
          <a:xfrm>
            <a:off x="3428992" y="714356"/>
            <a:ext cx="5266705" cy="5091148"/>
          </a:xfrm>
          <a:prstGeom prst="rect">
            <a:avLst/>
          </a:prstGeom>
          <a:noFill/>
          <a:ln>
            <a:solidFill>
              <a:schemeClr val="tx1"/>
            </a:solidFill>
          </a:ln>
        </p:spPr>
      </p:pic>
      <p:sp>
        <p:nvSpPr>
          <p:cNvPr id="6" name="Ellipse 5"/>
          <p:cNvSpPr/>
          <p:nvPr/>
        </p:nvSpPr>
        <p:spPr>
          <a:xfrm>
            <a:off x="4000496" y="2143116"/>
            <a:ext cx="428628" cy="214314"/>
          </a:xfrm>
          <a:prstGeom prst="ellipse">
            <a:avLst/>
          </a:prstGeom>
          <a:solidFill>
            <a:srgbClr val="009900">
              <a:alpha val="50196"/>
            </a:srgbClr>
          </a:solidFill>
          <a:ln w="12700">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214942" y="2071678"/>
            <a:ext cx="714380" cy="428628"/>
          </a:xfrm>
          <a:prstGeom prst="ellipse">
            <a:avLst/>
          </a:prstGeom>
          <a:solidFill>
            <a:srgbClr val="009900">
              <a:alpha val="50196"/>
            </a:srgbClr>
          </a:solidFill>
          <a:ln w="12700">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85720" y="1500174"/>
            <a:ext cx="428628" cy="285752"/>
          </a:xfrm>
          <a:prstGeom prst="rect">
            <a:avLst/>
          </a:prstGeom>
          <a:solidFill>
            <a:srgbClr val="009900">
              <a:alpha val="60000"/>
            </a:srgbClr>
          </a:solidFill>
          <a:ln w="28575">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57224" y="1214422"/>
            <a:ext cx="1928826" cy="830997"/>
          </a:xfrm>
          <a:prstGeom prst="rect">
            <a:avLst/>
          </a:prstGeom>
          <a:noFill/>
        </p:spPr>
        <p:txBody>
          <a:bodyPr wrap="square" rtlCol="0">
            <a:spAutoFit/>
          </a:bodyPr>
          <a:lstStyle/>
          <a:p>
            <a:r>
              <a:rPr lang="fr-FR" sz="2400" dirty="0" smtClean="0">
                <a:latin typeface="Poor Richard" pitchFamily="18" charset="0"/>
              </a:rPr>
              <a:t>espaces de faible densité</a:t>
            </a:r>
            <a:endParaRPr lang="fr-FR" sz="2400" dirty="0">
              <a:latin typeface="Poor Richard" pitchFamily="18" charset="0"/>
            </a:endParaRPr>
          </a:p>
        </p:txBody>
      </p:sp>
      <p:sp>
        <p:nvSpPr>
          <p:cNvPr id="33" name="ZoneTexte 32"/>
          <p:cNvSpPr txBox="1"/>
          <p:nvPr/>
        </p:nvSpPr>
        <p:spPr>
          <a:xfrm>
            <a:off x="714348" y="2786058"/>
            <a:ext cx="2643206" cy="830997"/>
          </a:xfrm>
          <a:prstGeom prst="rect">
            <a:avLst/>
          </a:prstGeom>
          <a:noFill/>
        </p:spPr>
        <p:txBody>
          <a:bodyPr wrap="square" rtlCol="0">
            <a:spAutoFit/>
          </a:bodyPr>
          <a:lstStyle/>
          <a:p>
            <a:r>
              <a:rPr lang="fr-FR" sz="2400" dirty="0" smtClean="0">
                <a:latin typeface="Poor Richard" pitchFamily="18" charset="0"/>
              </a:rPr>
              <a:t>stations de sports d’hiver</a:t>
            </a:r>
            <a:endParaRPr lang="fr-FR" sz="2400" dirty="0">
              <a:latin typeface="Poor Richard" pitchFamily="18" charset="0"/>
            </a:endParaRPr>
          </a:p>
        </p:txBody>
      </p:sp>
      <p:sp>
        <p:nvSpPr>
          <p:cNvPr id="38" name="Rectangle 37"/>
          <p:cNvSpPr/>
          <p:nvPr/>
        </p:nvSpPr>
        <p:spPr>
          <a:xfrm>
            <a:off x="7643834" y="3286124"/>
            <a:ext cx="415498" cy="369332"/>
          </a:xfrm>
          <a:prstGeom prst="rect">
            <a:avLst/>
          </a:prstGeom>
        </p:spPr>
        <p:txBody>
          <a:bodyPr wrap="none">
            <a:spAutoFit/>
          </a:bodyPr>
          <a:lstStyle/>
          <a:p>
            <a:r>
              <a:rPr lang="fr-FR" dirty="0" smtClean="0"/>
              <a:t>❆</a:t>
            </a:r>
            <a:endParaRPr lang="fr-FR" dirty="0"/>
          </a:p>
        </p:txBody>
      </p:sp>
      <p:sp>
        <p:nvSpPr>
          <p:cNvPr id="44" name="Rectangle 43"/>
          <p:cNvSpPr/>
          <p:nvPr/>
        </p:nvSpPr>
        <p:spPr>
          <a:xfrm>
            <a:off x="7358082" y="2928934"/>
            <a:ext cx="415498" cy="369332"/>
          </a:xfrm>
          <a:prstGeom prst="rect">
            <a:avLst/>
          </a:prstGeom>
        </p:spPr>
        <p:txBody>
          <a:bodyPr wrap="none">
            <a:spAutoFit/>
          </a:bodyPr>
          <a:lstStyle/>
          <a:p>
            <a:r>
              <a:rPr lang="fr-FR" dirty="0" smtClean="0"/>
              <a:t>❆</a:t>
            </a:r>
            <a:endParaRPr lang="fr-FR" dirty="0"/>
          </a:p>
        </p:txBody>
      </p:sp>
      <p:sp>
        <p:nvSpPr>
          <p:cNvPr id="45" name="Rectangle 44"/>
          <p:cNvSpPr/>
          <p:nvPr/>
        </p:nvSpPr>
        <p:spPr>
          <a:xfrm>
            <a:off x="7500958" y="2714620"/>
            <a:ext cx="415498" cy="369332"/>
          </a:xfrm>
          <a:prstGeom prst="rect">
            <a:avLst/>
          </a:prstGeom>
        </p:spPr>
        <p:txBody>
          <a:bodyPr wrap="none">
            <a:spAutoFit/>
          </a:bodyPr>
          <a:lstStyle/>
          <a:p>
            <a:r>
              <a:rPr lang="fr-FR" dirty="0" smtClean="0"/>
              <a:t>❆</a:t>
            </a:r>
            <a:endParaRPr lang="fr-FR" dirty="0"/>
          </a:p>
        </p:txBody>
      </p:sp>
      <p:sp>
        <p:nvSpPr>
          <p:cNvPr id="46" name="Rectangle 45"/>
          <p:cNvSpPr/>
          <p:nvPr/>
        </p:nvSpPr>
        <p:spPr>
          <a:xfrm>
            <a:off x="142844" y="2928934"/>
            <a:ext cx="571472" cy="584775"/>
          </a:xfrm>
          <a:prstGeom prst="rect">
            <a:avLst/>
          </a:prstGeom>
        </p:spPr>
        <p:txBody>
          <a:bodyPr wrap="square">
            <a:spAutoFit/>
          </a:bodyPr>
          <a:lstStyle/>
          <a:p>
            <a:r>
              <a:rPr lang="fr-FR" sz="3200" dirty="0" smtClean="0"/>
              <a:t>❆</a:t>
            </a:r>
            <a:endParaRPr lang="fr-FR" sz="3200" dirty="0"/>
          </a:p>
        </p:txBody>
      </p:sp>
      <p:sp>
        <p:nvSpPr>
          <p:cNvPr id="48" name="Forme libre 47"/>
          <p:cNvSpPr/>
          <p:nvPr/>
        </p:nvSpPr>
        <p:spPr>
          <a:xfrm>
            <a:off x="4643438" y="1214422"/>
            <a:ext cx="3046563" cy="4232694"/>
          </a:xfrm>
          <a:custGeom>
            <a:avLst/>
            <a:gdLst>
              <a:gd name="connsiteX0" fmla="*/ 2399582 w 3046563"/>
              <a:gd name="connsiteY0" fmla="*/ 57509 h 4232694"/>
              <a:gd name="connsiteX1" fmla="*/ 2166668 w 3046563"/>
              <a:gd name="connsiteY1" fmla="*/ 488830 h 4232694"/>
              <a:gd name="connsiteX2" fmla="*/ 2097657 w 3046563"/>
              <a:gd name="connsiteY2" fmla="*/ 851139 h 4232694"/>
              <a:gd name="connsiteX3" fmla="*/ 1933755 w 3046563"/>
              <a:gd name="connsiteY3" fmla="*/ 1058173 h 4232694"/>
              <a:gd name="connsiteX4" fmla="*/ 1416170 w 3046563"/>
              <a:gd name="connsiteY4" fmla="*/ 1213449 h 4232694"/>
              <a:gd name="connsiteX5" fmla="*/ 1217763 w 3046563"/>
              <a:gd name="connsiteY5" fmla="*/ 1342845 h 4232694"/>
              <a:gd name="connsiteX6" fmla="*/ 1114246 w 3046563"/>
              <a:gd name="connsiteY6" fmla="*/ 1963947 h 4232694"/>
              <a:gd name="connsiteX7" fmla="*/ 1071114 w 3046563"/>
              <a:gd name="connsiteY7" fmla="*/ 2481532 h 4232694"/>
              <a:gd name="connsiteX8" fmla="*/ 838200 w 3046563"/>
              <a:gd name="connsiteY8" fmla="*/ 3050875 h 4232694"/>
              <a:gd name="connsiteX9" fmla="*/ 579408 w 3046563"/>
              <a:gd name="connsiteY9" fmla="*/ 3361426 h 4232694"/>
              <a:gd name="connsiteX10" fmla="*/ 156714 w 3046563"/>
              <a:gd name="connsiteY10" fmla="*/ 3482196 h 4232694"/>
              <a:gd name="connsiteX11" fmla="*/ 311989 w 3046563"/>
              <a:gd name="connsiteY11" fmla="*/ 3447690 h 4232694"/>
              <a:gd name="connsiteX12" fmla="*/ 165340 w 3046563"/>
              <a:gd name="connsiteY12" fmla="*/ 3482196 h 4232694"/>
              <a:gd name="connsiteX13" fmla="*/ 104955 w 3046563"/>
              <a:gd name="connsiteY13" fmla="*/ 3646098 h 4232694"/>
              <a:gd name="connsiteX14" fmla="*/ 1438 w 3046563"/>
              <a:gd name="connsiteY14" fmla="*/ 3740988 h 4232694"/>
              <a:gd name="connsiteX15" fmla="*/ 113582 w 3046563"/>
              <a:gd name="connsiteY15" fmla="*/ 3835879 h 4232694"/>
              <a:gd name="connsiteX16" fmla="*/ 406880 w 3046563"/>
              <a:gd name="connsiteY16" fmla="*/ 3965275 h 4232694"/>
              <a:gd name="connsiteX17" fmla="*/ 553529 w 3046563"/>
              <a:gd name="connsiteY17" fmla="*/ 4042913 h 4232694"/>
              <a:gd name="connsiteX18" fmla="*/ 648419 w 3046563"/>
              <a:gd name="connsiteY18" fmla="*/ 4086045 h 4232694"/>
              <a:gd name="connsiteX19" fmla="*/ 803695 w 3046563"/>
              <a:gd name="connsiteY19" fmla="*/ 4086045 h 4232694"/>
              <a:gd name="connsiteX20" fmla="*/ 1002102 w 3046563"/>
              <a:gd name="connsiteY20" fmla="*/ 4077419 h 4232694"/>
              <a:gd name="connsiteX21" fmla="*/ 993476 w 3046563"/>
              <a:gd name="connsiteY21" fmla="*/ 4017034 h 4232694"/>
              <a:gd name="connsiteX22" fmla="*/ 1105619 w 3046563"/>
              <a:gd name="connsiteY22" fmla="*/ 4034287 h 4232694"/>
              <a:gd name="connsiteX23" fmla="*/ 1200510 w 3046563"/>
              <a:gd name="connsiteY23" fmla="*/ 4103298 h 4232694"/>
              <a:gd name="connsiteX24" fmla="*/ 1304027 w 3046563"/>
              <a:gd name="connsiteY24" fmla="*/ 4137804 h 4232694"/>
              <a:gd name="connsiteX25" fmla="*/ 1329906 w 3046563"/>
              <a:gd name="connsiteY25" fmla="*/ 4120551 h 4232694"/>
              <a:gd name="connsiteX26" fmla="*/ 1373038 w 3046563"/>
              <a:gd name="connsiteY26" fmla="*/ 4137804 h 4232694"/>
              <a:gd name="connsiteX27" fmla="*/ 1398917 w 3046563"/>
              <a:gd name="connsiteY27" fmla="*/ 4163683 h 4232694"/>
              <a:gd name="connsiteX28" fmla="*/ 1416170 w 3046563"/>
              <a:gd name="connsiteY28" fmla="*/ 4189562 h 4232694"/>
              <a:gd name="connsiteX29" fmla="*/ 1519687 w 3046563"/>
              <a:gd name="connsiteY29" fmla="*/ 4215441 h 4232694"/>
              <a:gd name="connsiteX30" fmla="*/ 1597325 w 3046563"/>
              <a:gd name="connsiteY30" fmla="*/ 4232694 h 4232694"/>
              <a:gd name="connsiteX31" fmla="*/ 1640457 w 3046563"/>
              <a:gd name="connsiteY31" fmla="*/ 4215441 h 4232694"/>
              <a:gd name="connsiteX32" fmla="*/ 1649083 w 3046563"/>
              <a:gd name="connsiteY32" fmla="*/ 4198188 h 4232694"/>
              <a:gd name="connsiteX33" fmla="*/ 1994140 w 3046563"/>
              <a:gd name="connsiteY33" fmla="*/ 3516702 h 4232694"/>
              <a:gd name="connsiteX34" fmla="*/ 2270185 w 3046563"/>
              <a:gd name="connsiteY34" fmla="*/ 3111260 h 4232694"/>
              <a:gd name="connsiteX35" fmla="*/ 2382329 w 3046563"/>
              <a:gd name="connsiteY35" fmla="*/ 2904226 h 4232694"/>
              <a:gd name="connsiteX36" fmla="*/ 2373702 w 3046563"/>
              <a:gd name="connsiteY36" fmla="*/ 2481532 h 4232694"/>
              <a:gd name="connsiteX37" fmla="*/ 2399582 w 3046563"/>
              <a:gd name="connsiteY37" fmla="*/ 2058837 h 4232694"/>
              <a:gd name="connsiteX38" fmla="*/ 2425461 w 3046563"/>
              <a:gd name="connsiteY38" fmla="*/ 1662022 h 4232694"/>
              <a:gd name="connsiteX39" fmla="*/ 2753265 w 3046563"/>
              <a:gd name="connsiteY39" fmla="*/ 1144437 h 4232694"/>
              <a:gd name="connsiteX40" fmla="*/ 2951672 w 3046563"/>
              <a:gd name="connsiteY40" fmla="*/ 756249 h 4232694"/>
              <a:gd name="connsiteX41" fmla="*/ 3029310 w 3046563"/>
              <a:gd name="connsiteY41" fmla="*/ 549215 h 4232694"/>
              <a:gd name="connsiteX42" fmla="*/ 3029310 w 3046563"/>
              <a:gd name="connsiteY42" fmla="*/ 393939 h 4232694"/>
              <a:gd name="connsiteX43" fmla="*/ 2925793 w 3046563"/>
              <a:gd name="connsiteY43" fmla="*/ 307675 h 4232694"/>
              <a:gd name="connsiteX44" fmla="*/ 2856782 w 3046563"/>
              <a:gd name="connsiteY44" fmla="*/ 359434 h 4232694"/>
              <a:gd name="connsiteX45" fmla="*/ 2736012 w 3046563"/>
              <a:gd name="connsiteY45" fmla="*/ 324928 h 4232694"/>
              <a:gd name="connsiteX46" fmla="*/ 2615242 w 3046563"/>
              <a:gd name="connsiteY46" fmla="*/ 307675 h 4232694"/>
              <a:gd name="connsiteX47" fmla="*/ 2459966 w 3046563"/>
              <a:gd name="connsiteY47" fmla="*/ 264543 h 4232694"/>
              <a:gd name="connsiteX48" fmla="*/ 2425461 w 3046563"/>
              <a:gd name="connsiteY48" fmla="*/ 230037 h 4232694"/>
              <a:gd name="connsiteX49" fmla="*/ 2408208 w 3046563"/>
              <a:gd name="connsiteY49" fmla="*/ 143773 h 4232694"/>
              <a:gd name="connsiteX50" fmla="*/ 2399582 w 3046563"/>
              <a:gd name="connsiteY50" fmla="*/ 57509 h 423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46563" h="4232694">
                <a:moveTo>
                  <a:pt x="2399582" y="57509"/>
                </a:moveTo>
                <a:cubicBezTo>
                  <a:pt x="2359325" y="115018"/>
                  <a:pt x="2216989" y="356558"/>
                  <a:pt x="2166668" y="488830"/>
                </a:cubicBezTo>
                <a:cubicBezTo>
                  <a:pt x="2116347" y="621102"/>
                  <a:pt x="2136476" y="756249"/>
                  <a:pt x="2097657" y="851139"/>
                </a:cubicBezTo>
                <a:cubicBezTo>
                  <a:pt x="2058838" y="946029"/>
                  <a:pt x="2047336" y="997788"/>
                  <a:pt x="1933755" y="1058173"/>
                </a:cubicBezTo>
                <a:cubicBezTo>
                  <a:pt x="1820174" y="1118558"/>
                  <a:pt x="1535502" y="1166004"/>
                  <a:pt x="1416170" y="1213449"/>
                </a:cubicBezTo>
                <a:cubicBezTo>
                  <a:pt x="1296838" y="1260894"/>
                  <a:pt x="1268084" y="1217762"/>
                  <a:pt x="1217763" y="1342845"/>
                </a:cubicBezTo>
                <a:cubicBezTo>
                  <a:pt x="1167442" y="1467928"/>
                  <a:pt x="1138687" y="1774166"/>
                  <a:pt x="1114246" y="1963947"/>
                </a:cubicBezTo>
                <a:cubicBezTo>
                  <a:pt x="1089805" y="2153728"/>
                  <a:pt x="1117122" y="2300377"/>
                  <a:pt x="1071114" y="2481532"/>
                </a:cubicBezTo>
                <a:cubicBezTo>
                  <a:pt x="1025106" y="2662687"/>
                  <a:pt x="920151" y="2904226"/>
                  <a:pt x="838200" y="3050875"/>
                </a:cubicBezTo>
                <a:cubicBezTo>
                  <a:pt x="756249" y="3197524"/>
                  <a:pt x="692989" y="3289539"/>
                  <a:pt x="579408" y="3361426"/>
                </a:cubicBezTo>
                <a:cubicBezTo>
                  <a:pt x="465827" y="3433313"/>
                  <a:pt x="201284" y="3467819"/>
                  <a:pt x="156714" y="3482196"/>
                </a:cubicBezTo>
                <a:cubicBezTo>
                  <a:pt x="112144" y="3496573"/>
                  <a:pt x="310551" y="3447690"/>
                  <a:pt x="311989" y="3447690"/>
                </a:cubicBezTo>
                <a:cubicBezTo>
                  <a:pt x="313427" y="3447690"/>
                  <a:pt x="199846" y="3449128"/>
                  <a:pt x="165340" y="3482196"/>
                </a:cubicBezTo>
                <a:cubicBezTo>
                  <a:pt x="130834" y="3515264"/>
                  <a:pt x="132272" y="3602966"/>
                  <a:pt x="104955" y="3646098"/>
                </a:cubicBezTo>
                <a:cubicBezTo>
                  <a:pt x="77638" y="3689230"/>
                  <a:pt x="0" y="3709358"/>
                  <a:pt x="1438" y="3740988"/>
                </a:cubicBezTo>
                <a:cubicBezTo>
                  <a:pt x="2876" y="3772618"/>
                  <a:pt x="46008" y="3798498"/>
                  <a:pt x="113582" y="3835879"/>
                </a:cubicBezTo>
                <a:cubicBezTo>
                  <a:pt x="181156" y="3873260"/>
                  <a:pt x="333555" y="3930769"/>
                  <a:pt x="406880" y="3965275"/>
                </a:cubicBezTo>
                <a:cubicBezTo>
                  <a:pt x="480205" y="3999781"/>
                  <a:pt x="513273" y="4022785"/>
                  <a:pt x="553529" y="4042913"/>
                </a:cubicBezTo>
                <a:cubicBezTo>
                  <a:pt x="593786" y="4063041"/>
                  <a:pt x="606725" y="4078856"/>
                  <a:pt x="648419" y="4086045"/>
                </a:cubicBezTo>
                <a:cubicBezTo>
                  <a:pt x="690113" y="4093234"/>
                  <a:pt x="744748" y="4087483"/>
                  <a:pt x="803695" y="4086045"/>
                </a:cubicBezTo>
                <a:cubicBezTo>
                  <a:pt x="862642" y="4084607"/>
                  <a:pt x="970472" y="4088921"/>
                  <a:pt x="1002102" y="4077419"/>
                </a:cubicBezTo>
                <a:cubicBezTo>
                  <a:pt x="1033732" y="4065917"/>
                  <a:pt x="976223" y="4024223"/>
                  <a:pt x="993476" y="4017034"/>
                </a:cubicBezTo>
                <a:cubicBezTo>
                  <a:pt x="1010729" y="4009845"/>
                  <a:pt x="1071113" y="4019910"/>
                  <a:pt x="1105619" y="4034287"/>
                </a:cubicBezTo>
                <a:cubicBezTo>
                  <a:pt x="1140125" y="4048664"/>
                  <a:pt x="1167442" y="4086045"/>
                  <a:pt x="1200510" y="4103298"/>
                </a:cubicBezTo>
                <a:cubicBezTo>
                  <a:pt x="1233578" y="4120551"/>
                  <a:pt x="1282461" y="4134929"/>
                  <a:pt x="1304027" y="4137804"/>
                </a:cubicBezTo>
                <a:cubicBezTo>
                  <a:pt x="1325593" y="4140680"/>
                  <a:pt x="1318404" y="4120551"/>
                  <a:pt x="1329906" y="4120551"/>
                </a:cubicBezTo>
                <a:cubicBezTo>
                  <a:pt x="1341408" y="4120551"/>
                  <a:pt x="1361536" y="4130615"/>
                  <a:pt x="1373038" y="4137804"/>
                </a:cubicBezTo>
                <a:cubicBezTo>
                  <a:pt x="1384540" y="4144993"/>
                  <a:pt x="1391728" y="4155057"/>
                  <a:pt x="1398917" y="4163683"/>
                </a:cubicBezTo>
                <a:cubicBezTo>
                  <a:pt x="1406106" y="4172309"/>
                  <a:pt x="1396042" y="4180936"/>
                  <a:pt x="1416170" y="4189562"/>
                </a:cubicBezTo>
                <a:cubicBezTo>
                  <a:pt x="1436298" y="4198188"/>
                  <a:pt x="1489495" y="4208252"/>
                  <a:pt x="1519687" y="4215441"/>
                </a:cubicBezTo>
                <a:cubicBezTo>
                  <a:pt x="1549879" y="4222630"/>
                  <a:pt x="1577197" y="4232694"/>
                  <a:pt x="1597325" y="4232694"/>
                </a:cubicBezTo>
                <a:cubicBezTo>
                  <a:pt x="1617453" y="4232694"/>
                  <a:pt x="1631831" y="4221192"/>
                  <a:pt x="1640457" y="4215441"/>
                </a:cubicBezTo>
                <a:cubicBezTo>
                  <a:pt x="1649083" y="4209690"/>
                  <a:pt x="1649083" y="4198188"/>
                  <a:pt x="1649083" y="4198188"/>
                </a:cubicBezTo>
                <a:cubicBezTo>
                  <a:pt x="1708030" y="4081732"/>
                  <a:pt x="1890623" y="3697857"/>
                  <a:pt x="1994140" y="3516702"/>
                </a:cubicBezTo>
                <a:cubicBezTo>
                  <a:pt x="2097657" y="3335547"/>
                  <a:pt x="2205487" y="3213339"/>
                  <a:pt x="2270185" y="3111260"/>
                </a:cubicBezTo>
                <a:cubicBezTo>
                  <a:pt x="2334883" y="3009181"/>
                  <a:pt x="2365076" y="3009181"/>
                  <a:pt x="2382329" y="2904226"/>
                </a:cubicBezTo>
                <a:cubicBezTo>
                  <a:pt x="2399582" y="2799271"/>
                  <a:pt x="2370827" y="2622430"/>
                  <a:pt x="2373702" y="2481532"/>
                </a:cubicBezTo>
                <a:cubicBezTo>
                  <a:pt x="2376577" y="2340634"/>
                  <a:pt x="2390956" y="2195422"/>
                  <a:pt x="2399582" y="2058837"/>
                </a:cubicBezTo>
                <a:cubicBezTo>
                  <a:pt x="2408208" y="1922252"/>
                  <a:pt x="2366514" y="1814422"/>
                  <a:pt x="2425461" y="1662022"/>
                </a:cubicBezTo>
                <a:cubicBezTo>
                  <a:pt x="2484408" y="1509622"/>
                  <a:pt x="2665563" y="1295399"/>
                  <a:pt x="2753265" y="1144437"/>
                </a:cubicBezTo>
                <a:cubicBezTo>
                  <a:pt x="2840967" y="993475"/>
                  <a:pt x="2905665" y="855453"/>
                  <a:pt x="2951672" y="756249"/>
                </a:cubicBezTo>
                <a:cubicBezTo>
                  <a:pt x="2997679" y="657045"/>
                  <a:pt x="3016370" y="609600"/>
                  <a:pt x="3029310" y="549215"/>
                </a:cubicBezTo>
                <a:cubicBezTo>
                  <a:pt x="3042250" y="488830"/>
                  <a:pt x="3046563" y="434196"/>
                  <a:pt x="3029310" y="393939"/>
                </a:cubicBezTo>
                <a:cubicBezTo>
                  <a:pt x="3012057" y="353682"/>
                  <a:pt x="2954548" y="313426"/>
                  <a:pt x="2925793" y="307675"/>
                </a:cubicBezTo>
                <a:cubicBezTo>
                  <a:pt x="2897038" y="301924"/>
                  <a:pt x="2888412" y="356559"/>
                  <a:pt x="2856782" y="359434"/>
                </a:cubicBezTo>
                <a:cubicBezTo>
                  <a:pt x="2825152" y="362309"/>
                  <a:pt x="2776269" y="333554"/>
                  <a:pt x="2736012" y="324928"/>
                </a:cubicBezTo>
                <a:cubicBezTo>
                  <a:pt x="2695755" y="316302"/>
                  <a:pt x="2661250" y="317739"/>
                  <a:pt x="2615242" y="307675"/>
                </a:cubicBezTo>
                <a:cubicBezTo>
                  <a:pt x="2569234" y="297611"/>
                  <a:pt x="2491596" y="277483"/>
                  <a:pt x="2459966" y="264543"/>
                </a:cubicBezTo>
                <a:cubicBezTo>
                  <a:pt x="2428336" y="251603"/>
                  <a:pt x="2434087" y="250165"/>
                  <a:pt x="2425461" y="230037"/>
                </a:cubicBezTo>
                <a:cubicBezTo>
                  <a:pt x="2416835" y="209909"/>
                  <a:pt x="2411083" y="171090"/>
                  <a:pt x="2408208" y="143773"/>
                </a:cubicBezTo>
                <a:cubicBezTo>
                  <a:pt x="2405333" y="116456"/>
                  <a:pt x="2439839" y="0"/>
                  <a:pt x="2399582" y="57509"/>
                </a:cubicBezTo>
                <a:close/>
              </a:path>
            </a:pathLst>
          </a:custGeom>
          <a:solidFill>
            <a:srgbClr val="008000">
              <a:alpha val="50196"/>
            </a:srgbClr>
          </a:solidFill>
          <a:ln w="127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48"/>
          <p:cNvSpPr/>
          <p:nvPr/>
        </p:nvSpPr>
        <p:spPr>
          <a:xfrm>
            <a:off x="7358082" y="3571876"/>
            <a:ext cx="786442" cy="1170317"/>
          </a:xfrm>
          <a:custGeom>
            <a:avLst/>
            <a:gdLst>
              <a:gd name="connsiteX0" fmla="*/ 629728 w 786442"/>
              <a:gd name="connsiteY0" fmla="*/ 11502 h 1170317"/>
              <a:gd name="connsiteX1" fmla="*/ 327804 w 786442"/>
              <a:gd name="connsiteY1" fmla="*/ 63260 h 1170317"/>
              <a:gd name="connsiteX2" fmla="*/ 138023 w 786442"/>
              <a:gd name="connsiteY2" fmla="*/ 140898 h 1170317"/>
              <a:gd name="connsiteX3" fmla="*/ 43132 w 786442"/>
              <a:gd name="connsiteY3" fmla="*/ 365185 h 1170317"/>
              <a:gd name="connsiteX4" fmla="*/ 0 w 786442"/>
              <a:gd name="connsiteY4" fmla="*/ 649857 h 1170317"/>
              <a:gd name="connsiteX5" fmla="*/ 43132 w 786442"/>
              <a:gd name="connsiteY5" fmla="*/ 865517 h 1170317"/>
              <a:gd name="connsiteX6" fmla="*/ 77638 w 786442"/>
              <a:gd name="connsiteY6" fmla="*/ 908649 h 1170317"/>
              <a:gd name="connsiteX7" fmla="*/ 250166 w 786442"/>
              <a:gd name="connsiteY7" fmla="*/ 934528 h 1170317"/>
              <a:gd name="connsiteX8" fmla="*/ 310551 w 786442"/>
              <a:gd name="connsiteY8" fmla="*/ 1029419 h 1170317"/>
              <a:gd name="connsiteX9" fmla="*/ 336430 w 786442"/>
              <a:gd name="connsiteY9" fmla="*/ 1150189 h 1170317"/>
              <a:gd name="connsiteX10" fmla="*/ 474453 w 786442"/>
              <a:gd name="connsiteY10" fmla="*/ 1150189 h 1170317"/>
              <a:gd name="connsiteX11" fmla="*/ 577970 w 786442"/>
              <a:gd name="connsiteY11" fmla="*/ 1098430 h 1170317"/>
              <a:gd name="connsiteX12" fmla="*/ 629728 w 786442"/>
              <a:gd name="connsiteY12" fmla="*/ 969034 h 1170317"/>
              <a:gd name="connsiteX13" fmla="*/ 724619 w 786442"/>
              <a:gd name="connsiteY13" fmla="*/ 882770 h 1170317"/>
              <a:gd name="connsiteX14" fmla="*/ 785004 w 786442"/>
              <a:gd name="connsiteY14" fmla="*/ 762000 h 1170317"/>
              <a:gd name="connsiteX15" fmla="*/ 733245 w 786442"/>
              <a:gd name="connsiteY15" fmla="*/ 744747 h 1170317"/>
              <a:gd name="connsiteX16" fmla="*/ 715992 w 786442"/>
              <a:gd name="connsiteY16" fmla="*/ 649857 h 1170317"/>
              <a:gd name="connsiteX17" fmla="*/ 672860 w 786442"/>
              <a:gd name="connsiteY17" fmla="*/ 589472 h 1170317"/>
              <a:gd name="connsiteX18" fmla="*/ 681487 w 786442"/>
              <a:gd name="connsiteY18" fmla="*/ 451449 h 1170317"/>
              <a:gd name="connsiteX19" fmla="*/ 681487 w 786442"/>
              <a:gd name="connsiteY19" fmla="*/ 408317 h 1170317"/>
              <a:gd name="connsiteX20" fmla="*/ 569343 w 786442"/>
              <a:gd name="connsiteY20" fmla="*/ 330679 h 1170317"/>
              <a:gd name="connsiteX21" fmla="*/ 526211 w 786442"/>
              <a:gd name="connsiteY21" fmla="*/ 296174 h 1170317"/>
              <a:gd name="connsiteX22" fmla="*/ 595223 w 786442"/>
              <a:gd name="connsiteY22" fmla="*/ 235789 h 1170317"/>
              <a:gd name="connsiteX23" fmla="*/ 646981 w 786442"/>
              <a:gd name="connsiteY23" fmla="*/ 227162 h 1170317"/>
              <a:gd name="connsiteX24" fmla="*/ 724619 w 786442"/>
              <a:gd name="connsiteY24" fmla="*/ 166777 h 1170317"/>
              <a:gd name="connsiteX25" fmla="*/ 733245 w 786442"/>
              <a:gd name="connsiteY25" fmla="*/ 132272 h 1170317"/>
              <a:gd name="connsiteX26" fmla="*/ 629728 w 786442"/>
              <a:gd name="connsiteY26" fmla="*/ 11502 h 117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6442" h="1170317">
                <a:moveTo>
                  <a:pt x="629728" y="11502"/>
                </a:moveTo>
                <a:cubicBezTo>
                  <a:pt x="562155" y="0"/>
                  <a:pt x="409755" y="41694"/>
                  <a:pt x="327804" y="63260"/>
                </a:cubicBezTo>
                <a:cubicBezTo>
                  <a:pt x="245853" y="84826"/>
                  <a:pt x="185468" y="90577"/>
                  <a:pt x="138023" y="140898"/>
                </a:cubicBezTo>
                <a:cubicBezTo>
                  <a:pt x="90578" y="191219"/>
                  <a:pt x="66136" y="280359"/>
                  <a:pt x="43132" y="365185"/>
                </a:cubicBezTo>
                <a:cubicBezTo>
                  <a:pt x="20128" y="450011"/>
                  <a:pt x="0" y="566468"/>
                  <a:pt x="0" y="649857"/>
                </a:cubicBezTo>
                <a:cubicBezTo>
                  <a:pt x="0" y="733246"/>
                  <a:pt x="30192" y="822385"/>
                  <a:pt x="43132" y="865517"/>
                </a:cubicBezTo>
                <a:cubicBezTo>
                  <a:pt x="56072" y="908649"/>
                  <a:pt x="43132" y="897147"/>
                  <a:pt x="77638" y="908649"/>
                </a:cubicBezTo>
                <a:cubicBezTo>
                  <a:pt x="112144" y="920151"/>
                  <a:pt x="211347" y="914400"/>
                  <a:pt x="250166" y="934528"/>
                </a:cubicBezTo>
                <a:cubicBezTo>
                  <a:pt x="288985" y="954656"/>
                  <a:pt x="296174" y="993475"/>
                  <a:pt x="310551" y="1029419"/>
                </a:cubicBezTo>
                <a:cubicBezTo>
                  <a:pt x="324928" y="1065363"/>
                  <a:pt x="309113" y="1130061"/>
                  <a:pt x="336430" y="1150189"/>
                </a:cubicBezTo>
                <a:cubicBezTo>
                  <a:pt x="363747" y="1170317"/>
                  <a:pt x="434196" y="1158815"/>
                  <a:pt x="474453" y="1150189"/>
                </a:cubicBezTo>
                <a:cubicBezTo>
                  <a:pt x="514710" y="1141563"/>
                  <a:pt x="552091" y="1128622"/>
                  <a:pt x="577970" y="1098430"/>
                </a:cubicBezTo>
                <a:cubicBezTo>
                  <a:pt x="603849" y="1068238"/>
                  <a:pt x="605286" y="1004977"/>
                  <a:pt x="629728" y="969034"/>
                </a:cubicBezTo>
                <a:cubicBezTo>
                  <a:pt x="654170" y="933091"/>
                  <a:pt x="698740" y="917276"/>
                  <a:pt x="724619" y="882770"/>
                </a:cubicBezTo>
                <a:cubicBezTo>
                  <a:pt x="750498" y="848264"/>
                  <a:pt x="783566" y="785004"/>
                  <a:pt x="785004" y="762000"/>
                </a:cubicBezTo>
                <a:cubicBezTo>
                  <a:pt x="786442" y="738996"/>
                  <a:pt x="744747" y="763438"/>
                  <a:pt x="733245" y="744747"/>
                </a:cubicBezTo>
                <a:cubicBezTo>
                  <a:pt x="721743" y="726057"/>
                  <a:pt x="726056" y="675736"/>
                  <a:pt x="715992" y="649857"/>
                </a:cubicBezTo>
                <a:cubicBezTo>
                  <a:pt x="705928" y="623978"/>
                  <a:pt x="678611" y="622540"/>
                  <a:pt x="672860" y="589472"/>
                </a:cubicBezTo>
                <a:cubicBezTo>
                  <a:pt x="667109" y="556404"/>
                  <a:pt x="680049" y="481641"/>
                  <a:pt x="681487" y="451449"/>
                </a:cubicBezTo>
                <a:cubicBezTo>
                  <a:pt x="682925" y="421257"/>
                  <a:pt x="700178" y="428445"/>
                  <a:pt x="681487" y="408317"/>
                </a:cubicBezTo>
                <a:cubicBezTo>
                  <a:pt x="662796" y="388189"/>
                  <a:pt x="595222" y="349370"/>
                  <a:pt x="569343" y="330679"/>
                </a:cubicBezTo>
                <a:cubicBezTo>
                  <a:pt x="543464" y="311989"/>
                  <a:pt x="521898" y="311989"/>
                  <a:pt x="526211" y="296174"/>
                </a:cubicBezTo>
                <a:cubicBezTo>
                  <a:pt x="530524" y="280359"/>
                  <a:pt x="575095" y="247291"/>
                  <a:pt x="595223" y="235789"/>
                </a:cubicBezTo>
                <a:cubicBezTo>
                  <a:pt x="615351" y="224287"/>
                  <a:pt x="625415" y="238664"/>
                  <a:pt x="646981" y="227162"/>
                </a:cubicBezTo>
                <a:cubicBezTo>
                  <a:pt x="668547" y="215660"/>
                  <a:pt x="710242" y="182592"/>
                  <a:pt x="724619" y="166777"/>
                </a:cubicBezTo>
                <a:cubicBezTo>
                  <a:pt x="738996" y="150962"/>
                  <a:pt x="747622" y="152400"/>
                  <a:pt x="733245" y="132272"/>
                </a:cubicBezTo>
                <a:cubicBezTo>
                  <a:pt x="718868" y="112144"/>
                  <a:pt x="697301" y="23004"/>
                  <a:pt x="629728" y="11502"/>
                </a:cubicBezTo>
                <a:close/>
              </a:path>
            </a:pathLst>
          </a:custGeom>
          <a:solidFill>
            <a:srgbClr val="009900">
              <a:alpha val="50196"/>
            </a:srgbClr>
          </a:solidFill>
          <a:ln w="12700">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572396" y="3571876"/>
            <a:ext cx="415498" cy="369332"/>
          </a:xfrm>
          <a:prstGeom prst="rect">
            <a:avLst/>
          </a:prstGeom>
        </p:spPr>
        <p:txBody>
          <a:bodyPr wrap="none">
            <a:spAutoFit/>
          </a:bodyPr>
          <a:lstStyle/>
          <a:p>
            <a:r>
              <a:rPr lang="fr-FR" dirty="0" smtClean="0"/>
              <a:t>❆</a:t>
            </a:r>
            <a:endParaRPr lang="fr-FR" dirty="0"/>
          </a:p>
        </p:txBody>
      </p:sp>
      <p:sp>
        <p:nvSpPr>
          <p:cNvPr id="40" name="Rectangle 39"/>
          <p:cNvSpPr/>
          <p:nvPr/>
        </p:nvSpPr>
        <p:spPr>
          <a:xfrm>
            <a:off x="7500958" y="3857628"/>
            <a:ext cx="415498" cy="369332"/>
          </a:xfrm>
          <a:prstGeom prst="rect">
            <a:avLst/>
          </a:prstGeom>
        </p:spPr>
        <p:txBody>
          <a:bodyPr wrap="none">
            <a:spAutoFit/>
          </a:bodyPr>
          <a:lstStyle/>
          <a:p>
            <a:r>
              <a:rPr lang="fr-FR" dirty="0" smtClean="0"/>
              <a:t>❆</a:t>
            </a:r>
            <a:endParaRPr lang="fr-FR" dirty="0"/>
          </a:p>
        </p:txBody>
      </p:sp>
      <p:sp>
        <p:nvSpPr>
          <p:cNvPr id="39" name="Rectangle 38"/>
          <p:cNvSpPr/>
          <p:nvPr/>
        </p:nvSpPr>
        <p:spPr>
          <a:xfrm>
            <a:off x="7572396" y="4143380"/>
            <a:ext cx="415498" cy="369332"/>
          </a:xfrm>
          <a:prstGeom prst="rect">
            <a:avLst/>
          </a:prstGeom>
        </p:spPr>
        <p:txBody>
          <a:bodyPr wrap="none">
            <a:spAutoFit/>
          </a:bodyPr>
          <a:lstStyle/>
          <a:p>
            <a:r>
              <a:rPr lang="fr-FR" dirty="0" smtClean="0"/>
              <a:t>❆</a:t>
            </a:r>
            <a:endParaRPr lang="fr-FR" dirty="0"/>
          </a:p>
        </p:txBody>
      </p:sp>
      <p:sp>
        <p:nvSpPr>
          <p:cNvPr id="36" name="Rectangle 35"/>
          <p:cNvSpPr/>
          <p:nvPr/>
        </p:nvSpPr>
        <p:spPr>
          <a:xfrm>
            <a:off x="6572264" y="3714752"/>
            <a:ext cx="415498" cy="369332"/>
          </a:xfrm>
          <a:prstGeom prst="rect">
            <a:avLst/>
          </a:prstGeom>
        </p:spPr>
        <p:txBody>
          <a:bodyPr wrap="none">
            <a:spAutoFit/>
          </a:bodyPr>
          <a:lstStyle/>
          <a:p>
            <a:r>
              <a:rPr lang="fr-FR" dirty="0" smtClean="0"/>
              <a:t>❆</a:t>
            </a:r>
            <a:endParaRPr lang="fr-FR" dirty="0"/>
          </a:p>
        </p:txBody>
      </p:sp>
      <p:sp>
        <p:nvSpPr>
          <p:cNvPr id="35" name="Rectangle 34"/>
          <p:cNvSpPr/>
          <p:nvPr/>
        </p:nvSpPr>
        <p:spPr>
          <a:xfrm>
            <a:off x="6500826" y="3929066"/>
            <a:ext cx="415498" cy="369332"/>
          </a:xfrm>
          <a:prstGeom prst="rect">
            <a:avLst/>
          </a:prstGeom>
          <a:ln>
            <a:noFill/>
          </a:ln>
        </p:spPr>
        <p:txBody>
          <a:bodyPr wrap="none">
            <a:spAutoFit/>
          </a:bodyPr>
          <a:lstStyle/>
          <a:p>
            <a:r>
              <a:rPr lang="fr-FR" dirty="0" smtClean="0"/>
              <a:t>❆</a:t>
            </a:r>
            <a:endParaRPr lang="fr-FR" dirty="0"/>
          </a:p>
        </p:txBody>
      </p:sp>
      <p:sp>
        <p:nvSpPr>
          <p:cNvPr id="11" name="ZoneTexte 10"/>
          <p:cNvSpPr txBox="1"/>
          <p:nvPr/>
        </p:nvSpPr>
        <p:spPr>
          <a:xfrm>
            <a:off x="5643570" y="3429000"/>
            <a:ext cx="1143008" cy="646331"/>
          </a:xfrm>
          <a:prstGeom prst="rect">
            <a:avLst/>
          </a:prstGeom>
          <a:noFill/>
        </p:spPr>
        <p:txBody>
          <a:bodyPr wrap="square" rtlCol="0">
            <a:spAutoFit/>
          </a:bodyPr>
          <a:lstStyle/>
          <a:p>
            <a:pPr algn="ctr"/>
            <a:r>
              <a:rPr lang="fr-FR" dirty="0" smtClean="0">
                <a:latin typeface="Poor Richard" pitchFamily="18" charset="0"/>
              </a:rPr>
              <a:t>Massif Central</a:t>
            </a:r>
            <a:endParaRPr lang="fr-FR" dirty="0">
              <a:latin typeface="Poor Richard" pitchFamily="18" charset="0"/>
            </a:endParaRPr>
          </a:p>
        </p:txBody>
      </p:sp>
      <p:sp>
        <p:nvSpPr>
          <p:cNvPr id="13" name="ZoneTexte 12"/>
          <p:cNvSpPr txBox="1"/>
          <p:nvPr/>
        </p:nvSpPr>
        <p:spPr>
          <a:xfrm>
            <a:off x="6143636" y="2143116"/>
            <a:ext cx="1428760" cy="369332"/>
          </a:xfrm>
          <a:prstGeom prst="rect">
            <a:avLst/>
          </a:prstGeom>
          <a:noFill/>
        </p:spPr>
        <p:txBody>
          <a:bodyPr wrap="square" rtlCol="0">
            <a:spAutoFit/>
          </a:bodyPr>
          <a:lstStyle/>
          <a:p>
            <a:pPr algn="ctr"/>
            <a:r>
              <a:rPr lang="fr-FR" dirty="0" smtClean="0">
                <a:latin typeface="Poor Richard" pitchFamily="18" charset="0"/>
              </a:rPr>
              <a:t>Champagne</a:t>
            </a:r>
            <a:endParaRPr lang="fr-FR" dirty="0">
              <a:latin typeface="Poor Richard" pitchFamily="18" charset="0"/>
            </a:endParaRPr>
          </a:p>
        </p:txBody>
      </p:sp>
      <p:sp>
        <p:nvSpPr>
          <p:cNvPr id="12" name="ZoneTexte 11"/>
          <p:cNvSpPr txBox="1"/>
          <p:nvPr/>
        </p:nvSpPr>
        <p:spPr>
          <a:xfrm>
            <a:off x="7000892" y="4286256"/>
            <a:ext cx="1143008" cy="369332"/>
          </a:xfrm>
          <a:prstGeom prst="rect">
            <a:avLst/>
          </a:prstGeom>
          <a:noFill/>
        </p:spPr>
        <p:txBody>
          <a:bodyPr wrap="square" rtlCol="0">
            <a:spAutoFit/>
          </a:bodyPr>
          <a:lstStyle/>
          <a:p>
            <a:pPr algn="ctr"/>
            <a:r>
              <a:rPr lang="fr-FR" dirty="0" smtClean="0">
                <a:latin typeface="Poor Richard" pitchFamily="18" charset="0"/>
              </a:rPr>
              <a:t>Alpes</a:t>
            </a:r>
            <a:endParaRPr lang="fr-FR" dirty="0">
              <a:latin typeface="Poor Richard" pitchFamily="18" charset="0"/>
            </a:endParaRPr>
          </a:p>
        </p:txBody>
      </p:sp>
      <p:sp>
        <p:nvSpPr>
          <p:cNvPr id="42" name="Rectangle 41"/>
          <p:cNvSpPr/>
          <p:nvPr/>
        </p:nvSpPr>
        <p:spPr>
          <a:xfrm>
            <a:off x="5286380" y="5000636"/>
            <a:ext cx="415498" cy="369332"/>
          </a:xfrm>
          <a:prstGeom prst="rect">
            <a:avLst/>
          </a:prstGeom>
        </p:spPr>
        <p:txBody>
          <a:bodyPr wrap="none">
            <a:spAutoFit/>
          </a:bodyPr>
          <a:lstStyle/>
          <a:p>
            <a:r>
              <a:rPr lang="fr-FR" dirty="0" smtClean="0"/>
              <a:t>❆</a:t>
            </a:r>
            <a:endParaRPr lang="fr-FR" dirty="0"/>
          </a:p>
        </p:txBody>
      </p:sp>
      <p:sp>
        <p:nvSpPr>
          <p:cNvPr id="41" name="Rectangle 40"/>
          <p:cNvSpPr/>
          <p:nvPr/>
        </p:nvSpPr>
        <p:spPr>
          <a:xfrm>
            <a:off x="5572132" y="5000636"/>
            <a:ext cx="415498" cy="369332"/>
          </a:xfrm>
          <a:prstGeom prst="rect">
            <a:avLst/>
          </a:prstGeom>
        </p:spPr>
        <p:txBody>
          <a:bodyPr wrap="none">
            <a:spAutoFit/>
          </a:bodyPr>
          <a:lstStyle/>
          <a:p>
            <a:r>
              <a:rPr lang="fr-FR" dirty="0" smtClean="0"/>
              <a:t>❆</a:t>
            </a:r>
            <a:endParaRPr lang="fr-FR" dirty="0"/>
          </a:p>
        </p:txBody>
      </p:sp>
      <p:sp>
        <p:nvSpPr>
          <p:cNvPr id="43" name="Rectangle 42"/>
          <p:cNvSpPr/>
          <p:nvPr/>
        </p:nvSpPr>
        <p:spPr>
          <a:xfrm>
            <a:off x="5857884" y="5072074"/>
            <a:ext cx="415498" cy="369332"/>
          </a:xfrm>
          <a:prstGeom prst="rect">
            <a:avLst/>
          </a:prstGeom>
        </p:spPr>
        <p:txBody>
          <a:bodyPr wrap="none">
            <a:spAutoFit/>
          </a:bodyPr>
          <a:lstStyle/>
          <a:p>
            <a:r>
              <a:rPr lang="fr-FR" dirty="0" smtClean="0"/>
              <a:t>❆</a:t>
            </a:r>
            <a:endParaRPr lang="fr-FR" dirty="0"/>
          </a:p>
        </p:txBody>
      </p:sp>
      <p:sp>
        <p:nvSpPr>
          <p:cNvPr id="1025" name="Rectangle 1"/>
          <p:cNvSpPr>
            <a:spLocks noChangeArrowheads="1"/>
          </p:cNvSpPr>
          <p:nvPr/>
        </p:nvSpPr>
        <p:spPr bwMode="auto">
          <a:xfrm>
            <a:off x="7715272" y="3714752"/>
            <a:ext cx="5000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ZapfDingbats" pitchFamily="82" charset="2"/>
              </a:rPr>
              <a:t></a:t>
            </a:r>
          </a:p>
        </p:txBody>
      </p:sp>
      <p:sp>
        <p:nvSpPr>
          <p:cNvPr id="26" name="ZoneTexte 25"/>
          <p:cNvSpPr txBox="1"/>
          <p:nvPr/>
        </p:nvSpPr>
        <p:spPr>
          <a:xfrm>
            <a:off x="8001024" y="3714752"/>
            <a:ext cx="857256" cy="338554"/>
          </a:xfrm>
          <a:prstGeom prst="rect">
            <a:avLst/>
          </a:prstGeom>
          <a:noFill/>
        </p:spPr>
        <p:txBody>
          <a:bodyPr wrap="square" rtlCol="0">
            <a:spAutoFit/>
          </a:bodyPr>
          <a:lstStyle/>
          <a:p>
            <a:r>
              <a:rPr lang="fr-FR" sz="1600" dirty="0" smtClean="0">
                <a:latin typeface="Poor Richard" pitchFamily="18" charset="0"/>
              </a:rPr>
              <a:t>Vanoise</a:t>
            </a:r>
            <a:endParaRPr lang="fr-FR" sz="1600" dirty="0">
              <a:latin typeface="Poor Richard" pitchFamily="18" charset="0"/>
            </a:endParaRPr>
          </a:p>
        </p:txBody>
      </p:sp>
      <p:sp>
        <p:nvSpPr>
          <p:cNvPr id="27" name="Rectangle 1"/>
          <p:cNvSpPr>
            <a:spLocks noChangeArrowheads="1"/>
          </p:cNvSpPr>
          <p:nvPr/>
        </p:nvSpPr>
        <p:spPr bwMode="auto">
          <a:xfrm>
            <a:off x="7715272" y="3929066"/>
            <a:ext cx="5000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ZapfDingbats" pitchFamily="82" charset="2"/>
              </a:rPr>
              <a:t></a:t>
            </a:r>
          </a:p>
        </p:txBody>
      </p:sp>
      <p:sp>
        <p:nvSpPr>
          <p:cNvPr id="28" name="ZoneTexte 27"/>
          <p:cNvSpPr txBox="1"/>
          <p:nvPr/>
        </p:nvSpPr>
        <p:spPr>
          <a:xfrm>
            <a:off x="8001024" y="3929066"/>
            <a:ext cx="857256" cy="338554"/>
          </a:xfrm>
          <a:prstGeom prst="rect">
            <a:avLst/>
          </a:prstGeom>
          <a:noFill/>
        </p:spPr>
        <p:txBody>
          <a:bodyPr wrap="square" rtlCol="0">
            <a:spAutoFit/>
          </a:bodyPr>
          <a:lstStyle/>
          <a:p>
            <a:r>
              <a:rPr lang="fr-FR" sz="1600" dirty="0" smtClean="0">
                <a:latin typeface="Poor Richard" pitchFamily="18" charset="0"/>
              </a:rPr>
              <a:t>Écrins</a:t>
            </a:r>
            <a:endParaRPr lang="fr-FR" sz="1600" dirty="0">
              <a:latin typeface="Poor Richard" pitchFamily="18" charset="0"/>
            </a:endParaRPr>
          </a:p>
        </p:txBody>
      </p:sp>
      <p:sp>
        <p:nvSpPr>
          <p:cNvPr id="29" name="Rectangle 1"/>
          <p:cNvSpPr>
            <a:spLocks noChangeArrowheads="1"/>
          </p:cNvSpPr>
          <p:nvPr/>
        </p:nvSpPr>
        <p:spPr bwMode="auto">
          <a:xfrm>
            <a:off x="7858148" y="4214818"/>
            <a:ext cx="5000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ZapfDingbats" pitchFamily="82" charset="2"/>
              </a:rPr>
              <a:t></a:t>
            </a:r>
          </a:p>
        </p:txBody>
      </p:sp>
      <p:sp>
        <p:nvSpPr>
          <p:cNvPr id="30" name="ZoneTexte 29"/>
          <p:cNvSpPr txBox="1"/>
          <p:nvPr/>
        </p:nvSpPr>
        <p:spPr>
          <a:xfrm>
            <a:off x="8001024" y="4357694"/>
            <a:ext cx="1142976" cy="338554"/>
          </a:xfrm>
          <a:prstGeom prst="rect">
            <a:avLst/>
          </a:prstGeom>
          <a:noFill/>
        </p:spPr>
        <p:txBody>
          <a:bodyPr wrap="square" rtlCol="0">
            <a:spAutoFit/>
          </a:bodyPr>
          <a:lstStyle/>
          <a:p>
            <a:r>
              <a:rPr lang="fr-FR" sz="1600" dirty="0" smtClean="0">
                <a:latin typeface="Poor Richard" pitchFamily="18" charset="0"/>
              </a:rPr>
              <a:t>Mercantour</a:t>
            </a:r>
            <a:endParaRPr lang="fr-FR" sz="1600" dirty="0">
              <a:latin typeface="Poor Richard" pitchFamily="18" charset="0"/>
            </a:endParaRPr>
          </a:p>
        </p:txBody>
      </p:sp>
      <p:sp>
        <p:nvSpPr>
          <p:cNvPr id="31" name="Rectangle 1"/>
          <p:cNvSpPr>
            <a:spLocks noChangeArrowheads="1"/>
          </p:cNvSpPr>
          <p:nvPr/>
        </p:nvSpPr>
        <p:spPr bwMode="auto">
          <a:xfrm>
            <a:off x="6429388" y="4429132"/>
            <a:ext cx="5000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ZapfDingbats" pitchFamily="82" charset="2"/>
              </a:rPr>
              <a:t></a:t>
            </a:r>
          </a:p>
        </p:txBody>
      </p:sp>
      <p:sp>
        <p:nvSpPr>
          <p:cNvPr id="32" name="ZoneTexte 31"/>
          <p:cNvSpPr txBox="1"/>
          <p:nvPr/>
        </p:nvSpPr>
        <p:spPr>
          <a:xfrm>
            <a:off x="6072198" y="4572008"/>
            <a:ext cx="1285884" cy="338554"/>
          </a:xfrm>
          <a:prstGeom prst="rect">
            <a:avLst/>
          </a:prstGeom>
          <a:noFill/>
        </p:spPr>
        <p:txBody>
          <a:bodyPr wrap="square" rtlCol="0">
            <a:spAutoFit/>
          </a:bodyPr>
          <a:lstStyle/>
          <a:p>
            <a:r>
              <a:rPr lang="fr-FR" sz="1600" dirty="0" smtClean="0">
                <a:latin typeface="Poor Richard" pitchFamily="18" charset="0"/>
              </a:rPr>
              <a:t>Cévennes</a:t>
            </a:r>
            <a:endParaRPr lang="fr-FR" sz="1600" dirty="0">
              <a:latin typeface="Poor Richard" pitchFamily="18" charset="0"/>
            </a:endParaRPr>
          </a:p>
        </p:txBody>
      </p:sp>
      <p:sp>
        <p:nvSpPr>
          <p:cNvPr id="34" name="ZoneTexte 33"/>
          <p:cNvSpPr txBox="1"/>
          <p:nvPr/>
        </p:nvSpPr>
        <p:spPr>
          <a:xfrm>
            <a:off x="3929058" y="5072074"/>
            <a:ext cx="1357322" cy="338554"/>
          </a:xfrm>
          <a:prstGeom prst="rect">
            <a:avLst/>
          </a:prstGeom>
          <a:noFill/>
        </p:spPr>
        <p:txBody>
          <a:bodyPr wrap="square" rtlCol="0">
            <a:spAutoFit/>
          </a:bodyPr>
          <a:lstStyle/>
          <a:p>
            <a:pPr lvl="1"/>
            <a:r>
              <a:rPr lang="fr-FR" sz="1600" dirty="0" smtClean="0">
                <a:latin typeface="Poor Richard" pitchFamily="18" charset="0"/>
              </a:rPr>
              <a:t>Pyrénées</a:t>
            </a:r>
            <a:endParaRPr lang="fr-FR" sz="1600" dirty="0">
              <a:latin typeface="Poor Richard" pitchFamily="18" charset="0"/>
            </a:endParaRPr>
          </a:p>
        </p:txBody>
      </p:sp>
      <p:sp>
        <p:nvSpPr>
          <p:cNvPr id="50" name="Rectangle 1"/>
          <p:cNvSpPr>
            <a:spLocks noChangeArrowheads="1"/>
          </p:cNvSpPr>
          <p:nvPr/>
        </p:nvSpPr>
        <p:spPr bwMode="auto">
          <a:xfrm>
            <a:off x="5072066" y="5000636"/>
            <a:ext cx="5000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ZapfDingbats" pitchFamily="82" charset="2"/>
              </a:rPr>
              <a:t></a:t>
            </a:r>
          </a:p>
        </p:txBody>
      </p:sp>
      <p:sp>
        <p:nvSpPr>
          <p:cNvPr id="1026" name="Rectangle 2"/>
          <p:cNvSpPr>
            <a:spLocks noChangeArrowheads="1"/>
          </p:cNvSpPr>
          <p:nvPr/>
        </p:nvSpPr>
        <p:spPr bwMode="auto">
          <a:xfrm>
            <a:off x="142844" y="3643314"/>
            <a:ext cx="71434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ZapfDingbats" pitchFamily="82" charset="2"/>
              </a:rPr>
              <a:t></a:t>
            </a:r>
          </a:p>
        </p:txBody>
      </p:sp>
      <p:sp>
        <p:nvSpPr>
          <p:cNvPr id="51" name="ZoneTexte 50"/>
          <p:cNvSpPr txBox="1"/>
          <p:nvPr/>
        </p:nvSpPr>
        <p:spPr>
          <a:xfrm>
            <a:off x="642910" y="3571876"/>
            <a:ext cx="2643206" cy="461665"/>
          </a:xfrm>
          <a:prstGeom prst="rect">
            <a:avLst/>
          </a:prstGeom>
          <a:noFill/>
        </p:spPr>
        <p:txBody>
          <a:bodyPr wrap="square" rtlCol="0">
            <a:spAutoFit/>
          </a:bodyPr>
          <a:lstStyle/>
          <a:p>
            <a:r>
              <a:rPr lang="fr-FR" sz="2400" dirty="0" smtClean="0">
                <a:latin typeface="Poor Richard" pitchFamily="18" charset="0"/>
              </a:rPr>
              <a:t>parcs nationaux</a:t>
            </a:r>
            <a:endParaRPr lang="fr-FR" sz="2400" dirty="0">
              <a:latin typeface="Poor Richard" pitchFamily="18" charset="0"/>
            </a:endParaRPr>
          </a:p>
        </p:txBody>
      </p:sp>
      <p:sp>
        <p:nvSpPr>
          <p:cNvPr id="54" name="Arc 53"/>
          <p:cNvSpPr/>
          <p:nvPr/>
        </p:nvSpPr>
        <p:spPr>
          <a:xfrm rot="11942760">
            <a:off x="4420054" y="388703"/>
            <a:ext cx="4621738" cy="2908891"/>
          </a:xfrm>
          <a:prstGeom prst="arc">
            <a:avLst>
              <a:gd name="adj1" fmla="val 13148614"/>
              <a:gd name="adj2" fmla="val 200575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Arc 54"/>
          <p:cNvSpPr/>
          <p:nvPr/>
        </p:nvSpPr>
        <p:spPr>
          <a:xfrm rot="10244308">
            <a:off x="177962" y="5132050"/>
            <a:ext cx="785818" cy="500066"/>
          </a:xfrm>
          <a:prstGeom prst="arc">
            <a:avLst>
              <a:gd name="adj1" fmla="val 13209259"/>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ZoneTexte 55"/>
          <p:cNvSpPr txBox="1"/>
          <p:nvPr/>
        </p:nvSpPr>
        <p:spPr>
          <a:xfrm>
            <a:off x="928662" y="4929198"/>
            <a:ext cx="2428892" cy="1200329"/>
          </a:xfrm>
          <a:prstGeom prst="rect">
            <a:avLst/>
          </a:prstGeom>
          <a:noFill/>
        </p:spPr>
        <p:txBody>
          <a:bodyPr wrap="square" rtlCol="0">
            <a:spAutoFit/>
          </a:bodyPr>
          <a:lstStyle/>
          <a:p>
            <a:r>
              <a:rPr lang="fr-FR" sz="2400" dirty="0" smtClean="0">
                <a:latin typeface="Poor Richard" pitchFamily="18" charset="0"/>
              </a:rPr>
              <a:t>territoires attractifs au sud de cette ligne</a:t>
            </a:r>
            <a:endParaRPr lang="fr-FR" sz="2400" dirty="0">
              <a:latin typeface="Poor Richard" pitchFamily="18" charset="0"/>
            </a:endParaRPr>
          </a:p>
        </p:txBody>
      </p:sp>
      <p:sp>
        <p:nvSpPr>
          <p:cNvPr id="58" name="Forme libre 57"/>
          <p:cNvSpPr/>
          <p:nvPr/>
        </p:nvSpPr>
        <p:spPr>
          <a:xfrm>
            <a:off x="6317673" y="2101932"/>
            <a:ext cx="906483" cy="2339439"/>
          </a:xfrm>
          <a:custGeom>
            <a:avLst/>
            <a:gdLst>
              <a:gd name="connsiteX0" fmla="*/ 0 w 906483"/>
              <a:gd name="connsiteY0" fmla="*/ 0 h 2339439"/>
              <a:gd name="connsiteX1" fmla="*/ 546265 w 906483"/>
              <a:gd name="connsiteY1" fmla="*/ 724395 h 2339439"/>
              <a:gd name="connsiteX2" fmla="*/ 855023 w 906483"/>
              <a:gd name="connsiteY2" fmla="*/ 1603169 h 2339439"/>
              <a:gd name="connsiteX3" fmla="*/ 855023 w 906483"/>
              <a:gd name="connsiteY3" fmla="*/ 2339439 h 2339439"/>
            </a:gdLst>
            <a:ahLst/>
            <a:cxnLst>
              <a:cxn ang="0">
                <a:pos x="connsiteX0" y="connsiteY0"/>
              </a:cxn>
              <a:cxn ang="0">
                <a:pos x="connsiteX1" y="connsiteY1"/>
              </a:cxn>
              <a:cxn ang="0">
                <a:pos x="connsiteX2" y="connsiteY2"/>
              </a:cxn>
              <a:cxn ang="0">
                <a:pos x="connsiteX3" y="connsiteY3"/>
              </a:cxn>
            </a:cxnLst>
            <a:rect l="l" t="t" r="r" b="b"/>
            <a:pathLst>
              <a:path w="906483" h="2339439">
                <a:moveTo>
                  <a:pt x="0" y="0"/>
                </a:moveTo>
                <a:cubicBezTo>
                  <a:pt x="201880" y="228600"/>
                  <a:pt x="403761" y="457200"/>
                  <a:pt x="546265" y="724395"/>
                </a:cubicBezTo>
                <a:cubicBezTo>
                  <a:pt x="688769" y="991590"/>
                  <a:pt x="803563" y="1333995"/>
                  <a:pt x="855023" y="1603169"/>
                </a:cubicBezTo>
                <a:cubicBezTo>
                  <a:pt x="906483" y="1872343"/>
                  <a:pt x="880753" y="2105891"/>
                  <a:pt x="855023" y="2339439"/>
                </a:cubicBezTo>
              </a:path>
            </a:pathLst>
          </a:custGeom>
          <a:ln w="28575">
            <a:solidFill>
              <a:srgbClr val="0033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Forme libre 58"/>
          <p:cNvSpPr/>
          <p:nvPr/>
        </p:nvSpPr>
        <p:spPr>
          <a:xfrm>
            <a:off x="6076208" y="2493818"/>
            <a:ext cx="110836" cy="1104405"/>
          </a:xfrm>
          <a:custGeom>
            <a:avLst/>
            <a:gdLst>
              <a:gd name="connsiteX0" fmla="*/ 87086 w 110836"/>
              <a:gd name="connsiteY0" fmla="*/ 0 h 1104405"/>
              <a:gd name="connsiteX1" fmla="*/ 3958 w 110836"/>
              <a:gd name="connsiteY1" fmla="*/ 558140 h 1104405"/>
              <a:gd name="connsiteX2" fmla="*/ 110836 w 110836"/>
              <a:gd name="connsiteY2" fmla="*/ 1104405 h 1104405"/>
            </a:gdLst>
            <a:ahLst/>
            <a:cxnLst>
              <a:cxn ang="0">
                <a:pos x="connsiteX0" y="connsiteY0"/>
              </a:cxn>
              <a:cxn ang="0">
                <a:pos x="connsiteX1" y="connsiteY1"/>
              </a:cxn>
              <a:cxn ang="0">
                <a:pos x="connsiteX2" y="connsiteY2"/>
              </a:cxn>
            </a:cxnLst>
            <a:rect l="l" t="t" r="r" b="b"/>
            <a:pathLst>
              <a:path w="110836" h="1104405">
                <a:moveTo>
                  <a:pt x="87086" y="0"/>
                </a:moveTo>
                <a:cubicBezTo>
                  <a:pt x="43543" y="187036"/>
                  <a:pt x="0" y="374073"/>
                  <a:pt x="3958" y="558140"/>
                </a:cubicBezTo>
                <a:cubicBezTo>
                  <a:pt x="7916" y="742207"/>
                  <a:pt x="59376" y="923306"/>
                  <a:pt x="110836" y="1104405"/>
                </a:cubicBezTo>
              </a:path>
            </a:pathLst>
          </a:cu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Forme libre 62"/>
          <p:cNvSpPr/>
          <p:nvPr/>
        </p:nvSpPr>
        <p:spPr>
          <a:xfrm>
            <a:off x="6357950" y="4071942"/>
            <a:ext cx="244731" cy="405055"/>
          </a:xfrm>
          <a:custGeom>
            <a:avLst/>
            <a:gdLst>
              <a:gd name="connsiteX0" fmla="*/ 0 w 154380"/>
              <a:gd name="connsiteY0" fmla="*/ 0 h 320633"/>
              <a:gd name="connsiteX1" fmla="*/ 35626 w 154380"/>
              <a:gd name="connsiteY1" fmla="*/ 142504 h 320633"/>
              <a:gd name="connsiteX2" fmla="*/ 154380 w 154380"/>
              <a:gd name="connsiteY2" fmla="*/ 320633 h 320633"/>
            </a:gdLst>
            <a:ahLst/>
            <a:cxnLst>
              <a:cxn ang="0">
                <a:pos x="connsiteX0" y="connsiteY0"/>
              </a:cxn>
              <a:cxn ang="0">
                <a:pos x="connsiteX1" y="connsiteY1"/>
              </a:cxn>
              <a:cxn ang="0">
                <a:pos x="connsiteX2" y="connsiteY2"/>
              </a:cxn>
            </a:cxnLst>
            <a:rect l="l" t="t" r="r" b="b"/>
            <a:pathLst>
              <a:path w="154380" h="320633">
                <a:moveTo>
                  <a:pt x="0" y="0"/>
                </a:moveTo>
                <a:cubicBezTo>
                  <a:pt x="4948" y="44532"/>
                  <a:pt x="9896" y="89065"/>
                  <a:pt x="35626" y="142504"/>
                </a:cubicBezTo>
                <a:cubicBezTo>
                  <a:pt x="61356" y="195943"/>
                  <a:pt x="107868" y="258288"/>
                  <a:pt x="154380" y="320633"/>
                </a:cubicBezTo>
              </a:path>
            </a:pathLst>
          </a:custGeom>
          <a:ln w="28575">
            <a:solidFill>
              <a:srgbClr val="0033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Forme libre 63"/>
          <p:cNvSpPr/>
          <p:nvPr/>
        </p:nvSpPr>
        <p:spPr>
          <a:xfrm>
            <a:off x="5335979" y="2113808"/>
            <a:ext cx="530431" cy="2090057"/>
          </a:xfrm>
          <a:custGeom>
            <a:avLst/>
            <a:gdLst>
              <a:gd name="connsiteX0" fmla="*/ 530431 w 530431"/>
              <a:gd name="connsiteY0" fmla="*/ 0 h 2090057"/>
              <a:gd name="connsiteX1" fmla="*/ 316676 w 530431"/>
              <a:gd name="connsiteY1" fmla="*/ 308758 h 2090057"/>
              <a:gd name="connsiteX2" fmla="*/ 67294 w 530431"/>
              <a:gd name="connsiteY2" fmla="*/ 771896 h 2090057"/>
              <a:gd name="connsiteX3" fmla="*/ 7917 w 530431"/>
              <a:gd name="connsiteY3" fmla="*/ 1698171 h 2090057"/>
              <a:gd name="connsiteX4" fmla="*/ 114795 w 530431"/>
              <a:gd name="connsiteY4" fmla="*/ 2090057 h 2090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31" h="2090057">
                <a:moveTo>
                  <a:pt x="530431" y="0"/>
                </a:moveTo>
                <a:cubicBezTo>
                  <a:pt x="462148" y="90054"/>
                  <a:pt x="393865" y="180109"/>
                  <a:pt x="316676" y="308758"/>
                </a:cubicBezTo>
                <a:cubicBezTo>
                  <a:pt x="239487" y="437407"/>
                  <a:pt x="118754" y="540327"/>
                  <a:pt x="67294" y="771896"/>
                </a:cubicBezTo>
                <a:cubicBezTo>
                  <a:pt x="15834" y="1003465"/>
                  <a:pt x="0" y="1478478"/>
                  <a:pt x="7917" y="1698171"/>
                </a:cubicBezTo>
                <a:cubicBezTo>
                  <a:pt x="15834" y="1917865"/>
                  <a:pt x="65314" y="2003961"/>
                  <a:pt x="114795" y="2090057"/>
                </a:cubicBezTo>
              </a:path>
            </a:pathLst>
          </a:custGeom>
          <a:ln w="28575">
            <a:solidFill>
              <a:srgbClr val="0033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6" name="Connecteur droit avec flèche 65"/>
          <p:cNvCxnSpPr/>
          <p:nvPr/>
        </p:nvCxnSpPr>
        <p:spPr>
          <a:xfrm>
            <a:off x="214282" y="6357958"/>
            <a:ext cx="642942" cy="1588"/>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1071538" y="6072206"/>
            <a:ext cx="8072462" cy="461665"/>
          </a:xfrm>
          <a:prstGeom prst="rect">
            <a:avLst/>
          </a:prstGeom>
          <a:noFill/>
        </p:spPr>
        <p:txBody>
          <a:bodyPr wrap="square" rtlCol="0">
            <a:spAutoFit/>
          </a:bodyPr>
          <a:lstStyle/>
          <a:p>
            <a:r>
              <a:rPr lang="fr-FR" sz="2400" dirty="0" smtClean="0">
                <a:latin typeface="Poor Richard" pitchFamily="18" charset="0"/>
              </a:rPr>
              <a:t>migrations intérieures de nouveaux habitants vers les espaces ruraux</a:t>
            </a:r>
            <a:endParaRPr lang="fr-FR" sz="2400" dirty="0">
              <a:latin typeface="Poor Richard" pitchFamily="18" charset="0"/>
            </a:endParaRPr>
          </a:p>
        </p:txBody>
      </p:sp>
      <p:sp>
        <p:nvSpPr>
          <p:cNvPr id="68" name="ZoneTexte 67"/>
          <p:cNvSpPr txBox="1"/>
          <p:nvPr/>
        </p:nvSpPr>
        <p:spPr>
          <a:xfrm>
            <a:off x="214282" y="642918"/>
            <a:ext cx="2786082" cy="523220"/>
          </a:xfrm>
          <a:prstGeom prst="rect">
            <a:avLst/>
          </a:prstGeom>
          <a:solidFill>
            <a:srgbClr val="B2B2B2">
              <a:alpha val="50196"/>
            </a:srgbClr>
          </a:solidFill>
        </p:spPr>
        <p:txBody>
          <a:bodyPr wrap="square" rtlCol="0">
            <a:spAutoFit/>
          </a:bodyPr>
          <a:lstStyle/>
          <a:p>
            <a:pPr algn="ctr"/>
            <a:r>
              <a:rPr lang="fr-FR" sz="2800" dirty="0" smtClean="0">
                <a:latin typeface="Poor Richard" pitchFamily="18" charset="0"/>
              </a:rPr>
              <a:t>Des densités faibles</a:t>
            </a:r>
            <a:endParaRPr lang="fr-FR" sz="2800" dirty="0">
              <a:latin typeface="Poor Richard" pitchFamily="18" charset="0"/>
            </a:endParaRPr>
          </a:p>
        </p:txBody>
      </p:sp>
      <p:sp>
        <p:nvSpPr>
          <p:cNvPr id="69" name="ZoneTexte 68"/>
          <p:cNvSpPr txBox="1"/>
          <p:nvPr/>
        </p:nvSpPr>
        <p:spPr>
          <a:xfrm>
            <a:off x="428596" y="2285992"/>
            <a:ext cx="2428892" cy="523220"/>
          </a:xfrm>
          <a:prstGeom prst="rect">
            <a:avLst/>
          </a:prstGeom>
          <a:solidFill>
            <a:srgbClr val="B2B2B2">
              <a:alpha val="50196"/>
            </a:srgbClr>
          </a:solidFill>
        </p:spPr>
        <p:txBody>
          <a:bodyPr wrap="square" rtlCol="0">
            <a:spAutoFit/>
          </a:bodyPr>
          <a:lstStyle/>
          <a:p>
            <a:pPr algn="ctr"/>
            <a:r>
              <a:rPr lang="fr-FR" sz="2800" dirty="0" smtClean="0">
                <a:latin typeface="Poor Richard" pitchFamily="18" charset="0"/>
              </a:rPr>
              <a:t>Des atouts</a:t>
            </a:r>
            <a:endParaRPr lang="fr-FR" sz="2800" dirty="0">
              <a:latin typeface="Poor Richard" pitchFamily="18" charset="0"/>
            </a:endParaRPr>
          </a:p>
        </p:txBody>
      </p:sp>
      <p:sp>
        <p:nvSpPr>
          <p:cNvPr id="70" name="ZoneTexte 69"/>
          <p:cNvSpPr txBox="1"/>
          <p:nvPr/>
        </p:nvSpPr>
        <p:spPr>
          <a:xfrm>
            <a:off x="428596" y="4357694"/>
            <a:ext cx="2714644" cy="523220"/>
          </a:xfrm>
          <a:prstGeom prst="rect">
            <a:avLst/>
          </a:prstGeom>
          <a:solidFill>
            <a:srgbClr val="B2B2B2">
              <a:alpha val="50196"/>
            </a:srgbClr>
          </a:solidFill>
        </p:spPr>
        <p:txBody>
          <a:bodyPr wrap="square" rtlCol="0">
            <a:spAutoFit/>
          </a:bodyPr>
          <a:lstStyle/>
          <a:p>
            <a:pPr algn="ctr"/>
            <a:r>
              <a:rPr lang="fr-FR" sz="2800" dirty="0" smtClean="0">
                <a:latin typeface="Poor Richard" pitchFamily="18" charset="0"/>
              </a:rPr>
              <a:t>Des dynamiques</a:t>
            </a:r>
            <a:endParaRPr lang="fr-FR" sz="2800" dirty="0">
              <a:latin typeface="Poor Richard" pitchFamily="18" charset="0"/>
            </a:endParaRPr>
          </a:p>
        </p:txBody>
      </p:sp>
      <p:sp>
        <p:nvSpPr>
          <p:cNvPr id="71" name="ZoneTexte 70"/>
          <p:cNvSpPr txBox="1"/>
          <p:nvPr/>
        </p:nvSpPr>
        <p:spPr>
          <a:xfrm>
            <a:off x="3428992" y="214290"/>
            <a:ext cx="5286412" cy="523220"/>
          </a:xfrm>
          <a:prstGeom prst="rect">
            <a:avLst/>
          </a:prstGeom>
          <a:solidFill>
            <a:srgbClr val="B2B2B2">
              <a:alpha val="60000"/>
            </a:srgbClr>
          </a:solidFill>
          <a:ln>
            <a:solidFill>
              <a:schemeClr val="tx1"/>
            </a:solidFill>
          </a:ln>
        </p:spPr>
        <p:txBody>
          <a:bodyPr wrap="square" rtlCol="0">
            <a:spAutoFit/>
          </a:bodyPr>
          <a:lstStyle/>
          <a:p>
            <a:r>
              <a:rPr lang="fr-FR" sz="2800" b="1" dirty="0" smtClean="0">
                <a:latin typeface="Poor Richard" pitchFamily="18" charset="0"/>
              </a:rPr>
              <a:t>Les espaces de faible densité en France</a:t>
            </a:r>
            <a:endParaRPr lang="fr-FR" sz="2800" b="1"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2000"/>
                                        <p:tgtEl>
                                          <p:spTgt spid="48"/>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down)">
                                      <p:cBhvr>
                                        <p:cTn id="21" dur="2000"/>
                                        <p:tgtEl>
                                          <p:spTgt spid="49"/>
                                        </p:tgtEl>
                                      </p:cBhvr>
                                    </p:animEffect>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par>
                          <p:cTn id="28" fill="hold">
                            <p:stCondLst>
                              <p:cond delay="256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2"/>
                                        </p:tgtEl>
                                        <p:attrNameLst>
                                          <p:attrName>style.visibility</p:attrName>
                                        </p:attrNameLst>
                                      </p:cBhvr>
                                      <p:to>
                                        <p:strVal val="visible"/>
                                      </p:to>
                                    </p:set>
                                    <p:anim calcmode="discrete" valueType="clr">
                                      <p:cBhvr override="childStyle">
                                        <p:cTn id="3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
                                        </p:tgtEl>
                                        <p:attrNameLst>
                                          <p:attrName>fillcolor</p:attrName>
                                        </p:attrNameLst>
                                      </p:cBhvr>
                                      <p:tavLst>
                                        <p:tav tm="0">
                                          <p:val>
                                            <p:clrVal>
                                              <a:schemeClr val="accent2"/>
                                            </p:clrVal>
                                          </p:val>
                                        </p:tav>
                                        <p:tav tm="50000">
                                          <p:val>
                                            <p:clrVal>
                                              <a:schemeClr val="hlink"/>
                                            </p:clrVal>
                                          </p:val>
                                        </p:tav>
                                      </p:tavLst>
                                    </p:anim>
                                    <p:set>
                                      <p:cBhvr>
                                        <p:cTn id="33" dur="80"/>
                                        <p:tgtEl>
                                          <p:spTgt spid="12"/>
                                        </p:tgtEl>
                                        <p:attrNameLst>
                                          <p:attrName>fill.type</p:attrName>
                                        </p:attrNameLst>
                                      </p:cBhvr>
                                      <p:to>
                                        <p:strVal val="solid"/>
                                      </p:to>
                                    </p:set>
                                  </p:childTnLst>
                                </p:cTn>
                              </p:par>
                            </p:childTnLst>
                          </p:cTn>
                        </p:par>
                        <p:par>
                          <p:cTn id="34" fill="hold">
                            <p:stCondLst>
                              <p:cond delay="28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3"/>
                                        </p:tgtEl>
                                        <p:attrNameLst>
                                          <p:attrName>style.visibility</p:attrName>
                                        </p:attrNameLst>
                                      </p:cBhvr>
                                      <p:to>
                                        <p:strVal val="visible"/>
                                      </p:to>
                                    </p:set>
                                    <p:anim calcmode="discrete" valueType="clr">
                                      <p:cBhvr override="childStyle">
                                        <p:cTn id="3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
                                        </p:tgtEl>
                                        <p:attrNameLst>
                                          <p:attrName>fillcolor</p:attrName>
                                        </p:attrNameLst>
                                      </p:cBhvr>
                                      <p:tavLst>
                                        <p:tav tm="0">
                                          <p:val>
                                            <p:clrVal>
                                              <a:schemeClr val="accent2"/>
                                            </p:clrVal>
                                          </p:val>
                                        </p:tav>
                                        <p:tav tm="50000">
                                          <p:val>
                                            <p:clrVal>
                                              <a:schemeClr val="hlink"/>
                                            </p:clrVal>
                                          </p:val>
                                        </p:tav>
                                      </p:tavLst>
                                    </p:anim>
                                    <p:set>
                                      <p:cBhvr>
                                        <p:cTn id="39" dur="80"/>
                                        <p:tgtEl>
                                          <p:spTgt spid="13"/>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68"/>
                                        </p:tgtEl>
                                        <p:attrNameLst>
                                          <p:attrName>style.visibility</p:attrName>
                                        </p:attrNameLst>
                                      </p:cBhvr>
                                      <p:to>
                                        <p:strVal val="visible"/>
                                      </p:to>
                                    </p:set>
                                    <p:anim calcmode="discrete" valueType="clr">
                                      <p:cBhvr override="childStyle">
                                        <p:cTn id="44" dur="80"/>
                                        <p:tgtEl>
                                          <p:spTgt spid="6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8"/>
                                        </p:tgtEl>
                                        <p:attrNameLst>
                                          <p:attrName>fillcolor</p:attrName>
                                        </p:attrNameLst>
                                      </p:cBhvr>
                                      <p:tavLst>
                                        <p:tav tm="0">
                                          <p:val>
                                            <p:clrVal>
                                              <a:schemeClr val="accent2"/>
                                            </p:clrVal>
                                          </p:val>
                                        </p:tav>
                                        <p:tav tm="50000">
                                          <p:val>
                                            <p:clrVal>
                                              <a:schemeClr val="hlink"/>
                                            </p:clrVal>
                                          </p:val>
                                        </p:tav>
                                      </p:tavLst>
                                    </p:anim>
                                    <p:set>
                                      <p:cBhvr>
                                        <p:cTn id="46" dur="80"/>
                                        <p:tgtEl>
                                          <p:spTgt spid="68"/>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50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15"/>
                                        </p:tgtEl>
                                        <p:attrNameLst>
                                          <p:attrName>style.visibility</p:attrName>
                                        </p:attrNameLst>
                                      </p:cBhvr>
                                      <p:to>
                                        <p:strVal val="visible"/>
                                      </p:to>
                                    </p:set>
                                    <p:anim calcmode="discrete" valueType="clr">
                                      <p:cBhvr override="childStyle">
                                        <p:cTn id="5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5"/>
                                        </p:tgtEl>
                                        <p:attrNameLst>
                                          <p:attrName>fillcolor</p:attrName>
                                        </p:attrNameLst>
                                      </p:cBhvr>
                                      <p:tavLst>
                                        <p:tav tm="0">
                                          <p:val>
                                            <p:clrVal>
                                              <a:schemeClr val="accent2"/>
                                            </p:clrVal>
                                          </p:val>
                                        </p:tav>
                                        <p:tav tm="50000">
                                          <p:val>
                                            <p:clrVal>
                                              <a:schemeClr val="hlink"/>
                                            </p:clrVal>
                                          </p:val>
                                        </p:tav>
                                      </p:tavLst>
                                    </p:anim>
                                    <p:set>
                                      <p:cBhvr>
                                        <p:cTn id="57" dur="80"/>
                                        <p:tgtEl>
                                          <p:spTgt spid="15"/>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69"/>
                                        </p:tgtEl>
                                        <p:attrNameLst>
                                          <p:attrName>style.visibility</p:attrName>
                                        </p:attrNameLst>
                                      </p:cBhvr>
                                      <p:to>
                                        <p:strVal val="visible"/>
                                      </p:to>
                                    </p:set>
                                    <p:anim calcmode="discrete" valueType="clr">
                                      <p:cBhvr override="childStyle">
                                        <p:cTn id="62" dur="80"/>
                                        <p:tgtEl>
                                          <p:spTgt spid="69"/>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69"/>
                                        </p:tgtEl>
                                        <p:attrNameLst>
                                          <p:attrName>fillcolor</p:attrName>
                                        </p:attrNameLst>
                                      </p:cBhvr>
                                      <p:tavLst>
                                        <p:tav tm="0">
                                          <p:val>
                                            <p:clrVal>
                                              <a:schemeClr val="accent2"/>
                                            </p:clrVal>
                                          </p:val>
                                        </p:tav>
                                        <p:tav tm="50000">
                                          <p:val>
                                            <p:clrVal>
                                              <a:schemeClr val="hlink"/>
                                            </p:clrVal>
                                          </p:val>
                                        </p:tav>
                                      </p:tavLst>
                                    </p:anim>
                                    <p:set>
                                      <p:cBhvr>
                                        <p:cTn id="64" dur="80"/>
                                        <p:tgtEl>
                                          <p:spTgt spid="69"/>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20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20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0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200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200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200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20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2000"/>
                                        <p:tgtEl>
                                          <p:spTgt spid="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2000"/>
                                        <p:tgtEl>
                                          <p:spTgt spid="4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2000"/>
                                        <p:tgtEl>
                                          <p:spTgt spid="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000"/>
                                        <p:tgtEl>
                                          <p:spTgt spid="4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2000"/>
                                        <p:tgtEl>
                                          <p:spTgt spid="46"/>
                                        </p:tgtEl>
                                      </p:cBhvr>
                                    </p:animEffect>
                                  </p:childTnLst>
                                </p:cTn>
                              </p:par>
                            </p:childTnLst>
                          </p:cTn>
                        </p:par>
                        <p:par>
                          <p:cTn id="105" fill="hold">
                            <p:stCondLst>
                              <p:cond delay="2000"/>
                            </p:stCondLst>
                            <p:childTnLst>
                              <p:par>
                                <p:cTn id="106" presetID="27" presetClass="entr" presetSubtype="0" fill="hold" grpId="0" nodeType="afterEffect">
                                  <p:stCondLst>
                                    <p:cond delay="0"/>
                                  </p:stCondLst>
                                  <p:iterate type="lt">
                                    <p:tmPct val="50000"/>
                                  </p:iterate>
                                  <p:childTnLst>
                                    <p:set>
                                      <p:cBhvr>
                                        <p:cTn id="107" dur="1" fill="hold">
                                          <p:stCondLst>
                                            <p:cond delay="0"/>
                                          </p:stCondLst>
                                        </p:cTn>
                                        <p:tgtEl>
                                          <p:spTgt spid="33"/>
                                        </p:tgtEl>
                                        <p:attrNameLst>
                                          <p:attrName>style.visibility</p:attrName>
                                        </p:attrNameLst>
                                      </p:cBhvr>
                                      <p:to>
                                        <p:strVal val="visible"/>
                                      </p:to>
                                    </p:set>
                                    <p:anim calcmode="discrete" valueType="clr">
                                      <p:cBhvr override="childStyle">
                                        <p:cTn id="108"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33"/>
                                        </p:tgtEl>
                                        <p:attrNameLst>
                                          <p:attrName>fillcolor</p:attrName>
                                        </p:attrNameLst>
                                      </p:cBhvr>
                                      <p:tavLst>
                                        <p:tav tm="0">
                                          <p:val>
                                            <p:clrVal>
                                              <a:schemeClr val="accent2"/>
                                            </p:clrVal>
                                          </p:val>
                                        </p:tav>
                                        <p:tav tm="50000">
                                          <p:val>
                                            <p:clrVal>
                                              <a:schemeClr val="hlink"/>
                                            </p:clrVal>
                                          </p:val>
                                        </p:tav>
                                      </p:tavLst>
                                    </p:anim>
                                    <p:set>
                                      <p:cBhvr>
                                        <p:cTn id="110" dur="80"/>
                                        <p:tgtEl>
                                          <p:spTgt spid="33"/>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025"/>
                                        </p:tgtEl>
                                        <p:attrNameLst>
                                          <p:attrName>style.visibility</p:attrName>
                                        </p:attrNameLst>
                                      </p:cBhvr>
                                      <p:to>
                                        <p:strVal val="visible"/>
                                      </p:to>
                                    </p:set>
                                    <p:animEffect transition="in" filter="blinds(horizontal)">
                                      <p:cBhvr>
                                        <p:cTn id="115" dur="2000"/>
                                        <p:tgtEl>
                                          <p:spTgt spid="1025"/>
                                        </p:tgtEl>
                                      </p:cBhvr>
                                    </p:animEffect>
                                  </p:childTnLst>
                                </p:cTn>
                              </p:par>
                            </p:childTnLst>
                          </p:cTn>
                        </p:par>
                        <p:par>
                          <p:cTn id="116" fill="hold">
                            <p:stCondLst>
                              <p:cond delay="2000"/>
                            </p:stCondLst>
                            <p:childTnLst>
                              <p:par>
                                <p:cTn id="117" presetID="27" presetClass="entr" presetSubtype="0" fill="hold" grpId="0" nodeType="afterEffect">
                                  <p:stCondLst>
                                    <p:cond delay="0"/>
                                  </p:stCondLst>
                                  <p:iterate type="lt">
                                    <p:tmPct val="50000"/>
                                  </p:iterate>
                                  <p:childTnLst>
                                    <p:set>
                                      <p:cBhvr>
                                        <p:cTn id="118" dur="1" fill="hold">
                                          <p:stCondLst>
                                            <p:cond delay="0"/>
                                          </p:stCondLst>
                                        </p:cTn>
                                        <p:tgtEl>
                                          <p:spTgt spid="26"/>
                                        </p:tgtEl>
                                        <p:attrNameLst>
                                          <p:attrName>style.visibility</p:attrName>
                                        </p:attrNameLst>
                                      </p:cBhvr>
                                      <p:to>
                                        <p:strVal val="visible"/>
                                      </p:to>
                                    </p:set>
                                    <p:anim calcmode="discrete" valueType="clr">
                                      <p:cBhvr override="childStyle">
                                        <p:cTn id="11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26"/>
                                        </p:tgtEl>
                                        <p:attrNameLst>
                                          <p:attrName>fillcolor</p:attrName>
                                        </p:attrNameLst>
                                      </p:cBhvr>
                                      <p:tavLst>
                                        <p:tav tm="0">
                                          <p:val>
                                            <p:clrVal>
                                              <a:schemeClr val="accent2"/>
                                            </p:clrVal>
                                          </p:val>
                                        </p:tav>
                                        <p:tav tm="50000">
                                          <p:val>
                                            <p:clrVal>
                                              <a:schemeClr val="hlink"/>
                                            </p:clrVal>
                                          </p:val>
                                        </p:tav>
                                      </p:tavLst>
                                    </p:anim>
                                    <p:set>
                                      <p:cBhvr>
                                        <p:cTn id="121" dur="80"/>
                                        <p:tgtEl>
                                          <p:spTgt spid="26"/>
                                        </p:tgtEl>
                                        <p:attrNameLst>
                                          <p:attrName>fill.type</p:attrName>
                                        </p:attrNameLst>
                                      </p:cBhvr>
                                      <p:to>
                                        <p:strVal val="solid"/>
                                      </p:to>
                                    </p:set>
                                  </p:childTnLst>
                                </p:cTn>
                              </p:par>
                            </p:childTnLst>
                          </p:cTn>
                        </p:par>
                        <p:par>
                          <p:cTn id="122" fill="hold">
                            <p:stCondLst>
                              <p:cond delay="2320"/>
                            </p:stCondLst>
                            <p:childTnLst>
                              <p:par>
                                <p:cTn id="123" presetID="3" presetClass="entr" presetSubtype="1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blinds(horizontal)">
                                      <p:cBhvr>
                                        <p:cTn id="125" dur="2000"/>
                                        <p:tgtEl>
                                          <p:spTgt spid="27"/>
                                        </p:tgtEl>
                                      </p:cBhvr>
                                    </p:animEffect>
                                  </p:childTnLst>
                                </p:cTn>
                              </p:par>
                            </p:childTnLst>
                          </p:cTn>
                        </p:par>
                        <p:par>
                          <p:cTn id="126" fill="hold">
                            <p:stCondLst>
                              <p:cond delay="4320"/>
                            </p:stCondLst>
                            <p:childTnLst>
                              <p:par>
                                <p:cTn id="127" presetID="27" presetClass="entr" presetSubtype="0" fill="hold" grpId="0" nodeType="afterEffect">
                                  <p:stCondLst>
                                    <p:cond delay="0"/>
                                  </p:stCondLst>
                                  <p:iterate type="lt">
                                    <p:tmPct val="50000"/>
                                  </p:iterate>
                                  <p:childTnLst>
                                    <p:set>
                                      <p:cBhvr>
                                        <p:cTn id="128" dur="1" fill="hold">
                                          <p:stCondLst>
                                            <p:cond delay="0"/>
                                          </p:stCondLst>
                                        </p:cTn>
                                        <p:tgtEl>
                                          <p:spTgt spid="28"/>
                                        </p:tgtEl>
                                        <p:attrNameLst>
                                          <p:attrName>style.visibility</p:attrName>
                                        </p:attrNameLst>
                                      </p:cBhvr>
                                      <p:to>
                                        <p:strVal val="visible"/>
                                      </p:to>
                                    </p:set>
                                    <p:anim calcmode="discrete" valueType="clr">
                                      <p:cBhvr override="childStyle">
                                        <p:cTn id="129"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28"/>
                                        </p:tgtEl>
                                        <p:attrNameLst>
                                          <p:attrName>fillcolor</p:attrName>
                                        </p:attrNameLst>
                                      </p:cBhvr>
                                      <p:tavLst>
                                        <p:tav tm="0">
                                          <p:val>
                                            <p:clrVal>
                                              <a:schemeClr val="accent2"/>
                                            </p:clrVal>
                                          </p:val>
                                        </p:tav>
                                        <p:tav tm="50000">
                                          <p:val>
                                            <p:clrVal>
                                              <a:schemeClr val="hlink"/>
                                            </p:clrVal>
                                          </p:val>
                                        </p:tav>
                                      </p:tavLst>
                                    </p:anim>
                                    <p:set>
                                      <p:cBhvr>
                                        <p:cTn id="131" dur="80"/>
                                        <p:tgtEl>
                                          <p:spTgt spid="28"/>
                                        </p:tgtEl>
                                        <p:attrNameLst>
                                          <p:attrName>fill.type</p:attrName>
                                        </p:attrNameLst>
                                      </p:cBhvr>
                                      <p:to>
                                        <p:strVal val="solid"/>
                                      </p:to>
                                    </p:set>
                                  </p:childTnLst>
                                </p:cTn>
                              </p:par>
                            </p:childTnLst>
                          </p:cTn>
                        </p:par>
                        <p:par>
                          <p:cTn id="132" fill="hold">
                            <p:stCondLst>
                              <p:cond delay="4600"/>
                            </p:stCondLst>
                            <p:childTnLst>
                              <p:par>
                                <p:cTn id="133" presetID="3" presetClass="entr" presetSubtype="10"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blinds(horizontal)">
                                      <p:cBhvr>
                                        <p:cTn id="135" dur="2000"/>
                                        <p:tgtEl>
                                          <p:spTgt spid="29"/>
                                        </p:tgtEl>
                                      </p:cBhvr>
                                    </p:animEffect>
                                  </p:childTnLst>
                                </p:cTn>
                              </p:par>
                            </p:childTnLst>
                          </p:cTn>
                        </p:par>
                        <p:par>
                          <p:cTn id="136" fill="hold">
                            <p:stCondLst>
                              <p:cond delay="6600"/>
                            </p:stCondLst>
                            <p:childTnLst>
                              <p:par>
                                <p:cTn id="137" presetID="27" presetClass="entr" presetSubtype="0" fill="hold" grpId="0" nodeType="afterEffect">
                                  <p:stCondLst>
                                    <p:cond delay="0"/>
                                  </p:stCondLst>
                                  <p:iterate type="lt">
                                    <p:tmPct val="50000"/>
                                  </p:iterate>
                                  <p:childTnLst>
                                    <p:set>
                                      <p:cBhvr>
                                        <p:cTn id="138" dur="1" fill="hold">
                                          <p:stCondLst>
                                            <p:cond delay="0"/>
                                          </p:stCondLst>
                                        </p:cTn>
                                        <p:tgtEl>
                                          <p:spTgt spid="30"/>
                                        </p:tgtEl>
                                        <p:attrNameLst>
                                          <p:attrName>style.visibility</p:attrName>
                                        </p:attrNameLst>
                                      </p:cBhvr>
                                      <p:to>
                                        <p:strVal val="visible"/>
                                      </p:to>
                                    </p:set>
                                    <p:anim calcmode="discrete" valueType="clr">
                                      <p:cBhvr override="childStyle">
                                        <p:cTn id="139"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40" dur="80"/>
                                        <p:tgtEl>
                                          <p:spTgt spid="30"/>
                                        </p:tgtEl>
                                        <p:attrNameLst>
                                          <p:attrName>fillcolor</p:attrName>
                                        </p:attrNameLst>
                                      </p:cBhvr>
                                      <p:tavLst>
                                        <p:tav tm="0">
                                          <p:val>
                                            <p:clrVal>
                                              <a:schemeClr val="accent2"/>
                                            </p:clrVal>
                                          </p:val>
                                        </p:tav>
                                        <p:tav tm="50000">
                                          <p:val>
                                            <p:clrVal>
                                              <a:schemeClr val="hlink"/>
                                            </p:clrVal>
                                          </p:val>
                                        </p:tav>
                                      </p:tavLst>
                                    </p:anim>
                                    <p:set>
                                      <p:cBhvr>
                                        <p:cTn id="141" dur="80"/>
                                        <p:tgtEl>
                                          <p:spTgt spid="30"/>
                                        </p:tgtEl>
                                        <p:attrNameLst>
                                          <p:attrName>fill.type</p:attrName>
                                        </p:attrNameLst>
                                      </p:cBhvr>
                                      <p:to>
                                        <p:strVal val="solid"/>
                                      </p:to>
                                    </p:set>
                                  </p:childTnLst>
                                </p:cTn>
                              </p:par>
                            </p:childTnLst>
                          </p:cTn>
                        </p:par>
                        <p:par>
                          <p:cTn id="142" fill="hold">
                            <p:stCondLst>
                              <p:cond delay="7040"/>
                            </p:stCondLst>
                            <p:childTnLst>
                              <p:par>
                                <p:cTn id="143" presetID="3" presetClass="entr" presetSubtype="10"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blinds(horizontal)">
                                      <p:cBhvr>
                                        <p:cTn id="145" dur="2000"/>
                                        <p:tgtEl>
                                          <p:spTgt spid="31"/>
                                        </p:tgtEl>
                                      </p:cBhvr>
                                    </p:animEffect>
                                  </p:childTnLst>
                                </p:cTn>
                              </p:par>
                            </p:childTnLst>
                          </p:cTn>
                        </p:par>
                        <p:par>
                          <p:cTn id="146" fill="hold">
                            <p:stCondLst>
                              <p:cond delay="9040"/>
                            </p:stCondLst>
                            <p:childTnLst>
                              <p:par>
                                <p:cTn id="147" presetID="27" presetClass="entr" presetSubtype="0" fill="hold" grpId="0" nodeType="afterEffect">
                                  <p:stCondLst>
                                    <p:cond delay="0"/>
                                  </p:stCondLst>
                                  <p:iterate type="lt">
                                    <p:tmPct val="50000"/>
                                  </p:iterate>
                                  <p:childTnLst>
                                    <p:set>
                                      <p:cBhvr>
                                        <p:cTn id="148" dur="1" fill="hold">
                                          <p:stCondLst>
                                            <p:cond delay="0"/>
                                          </p:stCondLst>
                                        </p:cTn>
                                        <p:tgtEl>
                                          <p:spTgt spid="32"/>
                                        </p:tgtEl>
                                        <p:attrNameLst>
                                          <p:attrName>style.visibility</p:attrName>
                                        </p:attrNameLst>
                                      </p:cBhvr>
                                      <p:to>
                                        <p:strVal val="visible"/>
                                      </p:to>
                                    </p:set>
                                    <p:anim calcmode="discrete" valueType="clr">
                                      <p:cBhvr override="childStyle">
                                        <p:cTn id="149"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32"/>
                                        </p:tgtEl>
                                        <p:attrNameLst>
                                          <p:attrName>fillcolor</p:attrName>
                                        </p:attrNameLst>
                                      </p:cBhvr>
                                      <p:tavLst>
                                        <p:tav tm="0">
                                          <p:val>
                                            <p:clrVal>
                                              <a:schemeClr val="accent2"/>
                                            </p:clrVal>
                                          </p:val>
                                        </p:tav>
                                        <p:tav tm="50000">
                                          <p:val>
                                            <p:clrVal>
                                              <a:schemeClr val="hlink"/>
                                            </p:clrVal>
                                          </p:val>
                                        </p:tav>
                                      </p:tavLst>
                                    </p:anim>
                                    <p:set>
                                      <p:cBhvr>
                                        <p:cTn id="151" dur="80"/>
                                        <p:tgtEl>
                                          <p:spTgt spid="32"/>
                                        </p:tgtEl>
                                        <p:attrNameLst>
                                          <p:attrName>fill.type</p:attrName>
                                        </p:attrNameLst>
                                      </p:cBhvr>
                                      <p:to>
                                        <p:strVal val="solid"/>
                                      </p:to>
                                    </p:set>
                                  </p:childTnLst>
                                </p:cTn>
                              </p:par>
                            </p:childTnLst>
                          </p:cTn>
                        </p:par>
                        <p:par>
                          <p:cTn id="152" fill="hold">
                            <p:stCondLst>
                              <p:cond delay="9400"/>
                            </p:stCondLst>
                            <p:childTnLst>
                              <p:par>
                                <p:cTn id="153" presetID="3" presetClass="entr" presetSubtype="10"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blinds(horizontal)">
                                      <p:cBhvr>
                                        <p:cTn id="155" dur="2000"/>
                                        <p:tgtEl>
                                          <p:spTgt spid="50"/>
                                        </p:tgtEl>
                                      </p:cBhvr>
                                    </p:animEffect>
                                  </p:childTnLst>
                                </p:cTn>
                              </p:par>
                            </p:childTnLst>
                          </p:cTn>
                        </p:par>
                        <p:par>
                          <p:cTn id="156" fill="hold">
                            <p:stCondLst>
                              <p:cond delay="11400"/>
                            </p:stCondLst>
                            <p:childTnLst>
                              <p:par>
                                <p:cTn id="157" presetID="27" presetClass="entr" presetSubtype="0" fill="hold" grpId="0" nodeType="afterEffect">
                                  <p:stCondLst>
                                    <p:cond delay="0"/>
                                  </p:stCondLst>
                                  <p:iterate type="lt">
                                    <p:tmPct val="50000"/>
                                  </p:iterate>
                                  <p:childTnLst>
                                    <p:set>
                                      <p:cBhvr>
                                        <p:cTn id="158" dur="1" fill="hold">
                                          <p:stCondLst>
                                            <p:cond delay="0"/>
                                          </p:stCondLst>
                                        </p:cTn>
                                        <p:tgtEl>
                                          <p:spTgt spid="34"/>
                                        </p:tgtEl>
                                        <p:attrNameLst>
                                          <p:attrName>style.visibility</p:attrName>
                                        </p:attrNameLst>
                                      </p:cBhvr>
                                      <p:to>
                                        <p:strVal val="visible"/>
                                      </p:to>
                                    </p:set>
                                    <p:anim calcmode="discrete" valueType="clr">
                                      <p:cBhvr override="childStyle">
                                        <p:cTn id="159"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60" dur="80"/>
                                        <p:tgtEl>
                                          <p:spTgt spid="34"/>
                                        </p:tgtEl>
                                        <p:attrNameLst>
                                          <p:attrName>fillcolor</p:attrName>
                                        </p:attrNameLst>
                                      </p:cBhvr>
                                      <p:tavLst>
                                        <p:tav tm="0">
                                          <p:val>
                                            <p:clrVal>
                                              <a:schemeClr val="accent2"/>
                                            </p:clrVal>
                                          </p:val>
                                        </p:tav>
                                        <p:tav tm="50000">
                                          <p:val>
                                            <p:clrVal>
                                              <a:schemeClr val="hlink"/>
                                            </p:clrVal>
                                          </p:val>
                                        </p:tav>
                                      </p:tavLst>
                                    </p:anim>
                                    <p:set>
                                      <p:cBhvr>
                                        <p:cTn id="161" dur="80"/>
                                        <p:tgtEl>
                                          <p:spTgt spid="34"/>
                                        </p:tgtEl>
                                        <p:attrNameLst>
                                          <p:attrName>fill.type</p:attrName>
                                        </p:attrNameLst>
                                      </p:cBhvr>
                                      <p:to>
                                        <p:strVal val="solid"/>
                                      </p:to>
                                    </p:set>
                                  </p:childTnLst>
                                </p:cTn>
                              </p:par>
                            </p:childTnLst>
                          </p:cTn>
                        </p:par>
                      </p:childTnLst>
                    </p:cTn>
                  </p:par>
                  <p:par>
                    <p:cTn id="162" fill="hold">
                      <p:stCondLst>
                        <p:cond delay="indefinite"/>
                      </p:stCondLst>
                      <p:childTnLst>
                        <p:par>
                          <p:cTn id="163" fill="hold">
                            <p:stCondLst>
                              <p:cond delay="0"/>
                            </p:stCondLst>
                            <p:childTnLst>
                              <p:par>
                                <p:cTn id="164" presetID="2" presetClass="entr" presetSubtype="8" fill="hold" grpId="0" nodeType="clickEffect">
                                  <p:stCondLst>
                                    <p:cond delay="0"/>
                                  </p:stCondLst>
                                  <p:childTnLst>
                                    <p:set>
                                      <p:cBhvr>
                                        <p:cTn id="165" dur="1" fill="hold">
                                          <p:stCondLst>
                                            <p:cond delay="0"/>
                                          </p:stCondLst>
                                        </p:cTn>
                                        <p:tgtEl>
                                          <p:spTgt spid="1026"/>
                                        </p:tgtEl>
                                        <p:attrNameLst>
                                          <p:attrName>style.visibility</p:attrName>
                                        </p:attrNameLst>
                                      </p:cBhvr>
                                      <p:to>
                                        <p:strVal val="visible"/>
                                      </p:to>
                                    </p:set>
                                    <p:anim calcmode="lin" valueType="num">
                                      <p:cBhvr additive="base">
                                        <p:cTn id="166" dur="2000" fill="hold"/>
                                        <p:tgtEl>
                                          <p:spTgt spid="1026"/>
                                        </p:tgtEl>
                                        <p:attrNameLst>
                                          <p:attrName>ppt_x</p:attrName>
                                        </p:attrNameLst>
                                      </p:cBhvr>
                                      <p:tavLst>
                                        <p:tav tm="0">
                                          <p:val>
                                            <p:strVal val="0-#ppt_w/2"/>
                                          </p:val>
                                        </p:tav>
                                        <p:tav tm="100000">
                                          <p:val>
                                            <p:strVal val="#ppt_x"/>
                                          </p:val>
                                        </p:tav>
                                      </p:tavLst>
                                    </p:anim>
                                    <p:anim calcmode="lin" valueType="num">
                                      <p:cBhvr additive="base">
                                        <p:cTn id="167" dur="2000" fill="hold"/>
                                        <p:tgtEl>
                                          <p:spTgt spid="1026"/>
                                        </p:tgtEl>
                                        <p:attrNameLst>
                                          <p:attrName>ppt_y</p:attrName>
                                        </p:attrNameLst>
                                      </p:cBhvr>
                                      <p:tavLst>
                                        <p:tav tm="0">
                                          <p:val>
                                            <p:strVal val="#ppt_y"/>
                                          </p:val>
                                        </p:tav>
                                        <p:tav tm="100000">
                                          <p:val>
                                            <p:strVal val="#ppt_y"/>
                                          </p:val>
                                        </p:tav>
                                      </p:tavLst>
                                    </p:anim>
                                  </p:childTnLst>
                                </p:cTn>
                              </p:par>
                            </p:childTnLst>
                          </p:cTn>
                        </p:par>
                        <p:par>
                          <p:cTn id="168" fill="hold">
                            <p:stCondLst>
                              <p:cond delay="2000"/>
                            </p:stCondLst>
                            <p:childTnLst>
                              <p:par>
                                <p:cTn id="169" presetID="27" presetClass="entr" presetSubtype="0" fill="hold" grpId="0" nodeType="afterEffect">
                                  <p:stCondLst>
                                    <p:cond delay="0"/>
                                  </p:stCondLst>
                                  <p:iterate type="lt">
                                    <p:tmPct val="50000"/>
                                  </p:iterate>
                                  <p:childTnLst>
                                    <p:set>
                                      <p:cBhvr>
                                        <p:cTn id="170" dur="1" fill="hold">
                                          <p:stCondLst>
                                            <p:cond delay="0"/>
                                          </p:stCondLst>
                                        </p:cTn>
                                        <p:tgtEl>
                                          <p:spTgt spid="51"/>
                                        </p:tgtEl>
                                        <p:attrNameLst>
                                          <p:attrName>style.visibility</p:attrName>
                                        </p:attrNameLst>
                                      </p:cBhvr>
                                      <p:to>
                                        <p:strVal val="visible"/>
                                      </p:to>
                                    </p:set>
                                    <p:anim calcmode="discrete" valueType="clr">
                                      <p:cBhvr override="childStyle">
                                        <p:cTn id="171"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51"/>
                                        </p:tgtEl>
                                        <p:attrNameLst>
                                          <p:attrName>fillcolor</p:attrName>
                                        </p:attrNameLst>
                                      </p:cBhvr>
                                      <p:tavLst>
                                        <p:tav tm="0">
                                          <p:val>
                                            <p:clrVal>
                                              <a:schemeClr val="accent2"/>
                                            </p:clrVal>
                                          </p:val>
                                        </p:tav>
                                        <p:tav tm="50000">
                                          <p:val>
                                            <p:clrVal>
                                              <a:schemeClr val="hlink"/>
                                            </p:clrVal>
                                          </p:val>
                                        </p:tav>
                                      </p:tavLst>
                                    </p:anim>
                                    <p:set>
                                      <p:cBhvr>
                                        <p:cTn id="173" dur="80"/>
                                        <p:tgtEl>
                                          <p:spTgt spid="51"/>
                                        </p:tgtEl>
                                        <p:attrNameLst>
                                          <p:attrName>fill.type</p:attrName>
                                        </p:attrNameLst>
                                      </p:cBhvr>
                                      <p:to>
                                        <p:strVal val="solid"/>
                                      </p:to>
                                    </p:se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wipe(left)">
                                      <p:cBhvr>
                                        <p:cTn id="178" dur="3000"/>
                                        <p:tgtEl>
                                          <p:spTgt spid="54"/>
                                        </p:tgtEl>
                                      </p:cBhvr>
                                    </p:animEffect>
                                  </p:childTnLst>
                                </p:cTn>
                              </p:par>
                            </p:childTnLst>
                          </p:cTn>
                        </p:par>
                      </p:childTnLst>
                    </p:cTn>
                  </p:par>
                  <p:par>
                    <p:cTn id="179" fill="hold">
                      <p:stCondLst>
                        <p:cond delay="indefinite"/>
                      </p:stCondLst>
                      <p:childTnLst>
                        <p:par>
                          <p:cTn id="180" fill="hold">
                            <p:stCondLst>
                              <p:cond delay="0"/>
                            </p:stCondLst>
                            <p:childTnLst>
                              <p:par>
                                <p:cTn id="181" presetID="27" presetClass="entr" presetSubtype="0" fill="hold" grpId="0" nodeType="clickEffect">
                                  <p:stCondLst>
                                    <p:cond delay="0"/>
                                  </p:stCondLst>
                                  <p:iterate type="lt">
                                    <p:tmPct val="50000"/>
                                  </p:iterate>
                                  <p:childTnLst>
                                    <p:set>
                                      <p:cBhvr>
                                        <p:cTn id="182" dur="1" fill="hold">
                                          <p:stCondLst>
                                            <p:cond delay="0"/>
                                          </p:stCondLst>
                                        </p:cTn>
                                        <p:tgtEl>
                                          <p:spTgt spid="70"/>
                                        </p:tgtEl>
                                        <p:attrNameLst>
                                          <p:attrName>style.visibility</p:attrName>
                                        </p:attrNameLst>
                                      </p:cBhvr>
                                      <p:to>
                                        <p:strVal val="visible"/>
                                      </p:to>
                                    </p:set>
                                    <p:anim calcmode="discrete" valueType="clr">
                                      <p:cBhvr override="childStyle">
                                        <p:cTn id="183" dur="80"/>
                                        <p:tgtEl>
                                          <p:spTgt spid="70"/>
                                        </p:tgtEl>
                                        <p:attrNameLst>
                                          <p:attrName>style.color</p:attrName>
                                        </p:attrNameLst>
                                      </p:cBhvr>
                                      <p:tavLst>
                                        <p:tav tm="0">
                                          <p:val>
                                            <p:clrVal>
                                              <a:schemeClr val="accent2"/>
                                            </p:clrVal>
                                          </p:val>
                                        </p:tav>
                                        <p:tav tm="50000">
                                          <p:val>
                                            <p:clrVal>
                                              <a:schemeClr val="hlink"/>
                                            </p:clrVal>
                                          </p:val>
                                        </p:tav>
                                      </p:tavLst>
                                    </p:anim>
                                    <p:anim calcmode="discrete" valueType="clr">
                                      <p:cBhvr>
                                        <p:cTn id="184" dur="80"/>
                                        <p:tgtEl>
                                          <p:spTgt spid="70"/>
                                        </p:tgtEl>
                                        <p:attrNameLst>
                                          <p:attrName>fillcolor</p:attrName>
                                        </p:attrNameLst>
                                      </p:cBhvr>
                                      <p:tavLst>
                                        <p:tav tm="0">
                                          <p:val>
                                            <p:clrVal>
                                              <a:schemeClr val="accent2"/>
                                            </p:clrVal>
                                          </p:val>
                                        </p:tav>
                                        <p:tav tm="50000">
                                          <p:val>
                                            <p:clrVal>
                                              <a:schemeClr val="hlink"/>
                                            </p:clrVal>
                                          </p:val>
                                        </p:tav>
                                      </p:tavLst>
                                    </p:anim>
                                    <p:set>
                                      <p:cBhvr>
                                        <p:cTn id="185" dur="80"/>
                                        <p:tgtEl>
                                          <p:spTgt spid="70"/>
                                        </p:tgtEl>
                                        <p:attrNameLst>
                                          <p:attrName>fill.type</p:attrName>
                                        </p:attrNameLst>
                                      </p:cBhvr>
                                      <p:to>
                                        <p:strVal val="solid"/>
                                      </p:to>
                                    </p:set>
                                  </p:childTnLst>
                                </p:cTn>
                              </p:par>
                            </p:childTnLst>
                          </p:cTn>
                        </p:par>
                      </p:childTnLst>
                    </p:cTn>
                  </p:par>
                  <p:par>
                    <p:cTn id="186" fill="hold">
                      <p:stCondLst>
                        <p:cond delay="indefinite"/>
                      </p:stCondLst>
                      <p:childTnLst>
                        <p:par>
                          <p:cTn id="187" fill="hold">
                            <p:stCondLst>
                              <p:cond delay="0"/>
                            </p:stCondLst>
                            <p:childTnLst>
                              <p:par>
                                <p:cTn id="188" presetID="5" presetClass="entr" presetSubtype="10" fill="hold" grpId="0" nodeType="clickEffect">
                                  <p:stCondLst>
                                    <p:cond delay="0"/>
                                  </p:stCondLst>
                                  <p:childTnLst>
                                    <p:set>
                                      <p:cBhvr>
                                        <p:cTn id="189" dur="1" fill="hold">
                                          <p:stCondLst>
                                            <p:cond delay="0"/>
                                          </p:stCondLst>
                                        </p:cTn>
                                        <p:tgtEl>
                                          <p:spTgt spid="55"/>
                                        </p:tgtEl>
                                        <p:attrNameLst>
                                          <p:attrName>style.visibility</p:attrName>
                                        </p:attrNameLst>
                                      </p:cBhvr>
                                      <p:to>
                                        <p:strVal val="visible"/>
                                      </p:to>
                                    </p:set>
                                    <p:animEffect transition="in" filter="checkerboard(across)">
                                      <p:cBhvr>
                                        <p:cTn id="190" dur="500"/>
                                        <p:tgtEl>
                                          <p:spTgt spid="55"/>
                                        </p:tgtEl>
                                      </p:cBhvr>
                                    </p:animEffect>
                                  </p:childTnLst>
                                </p:cTn>
                              </p:par>
                            </p:childTnLst>
                          </p:cTn>
                        </p:par>
                        <p:par>
                          <p:cTn id="191" fill="hold">
                            <p:stCondLst>
                              <p:cond delay="500"/>
                            </p:stCondLst>
                            <p:childTnLst>
                              <p:par>
                                <p:cTn id="192" presetID="27" presetClass="entr" presetSubtype="0" fill="hold" grpId="0" nodeType="afterEffect">
                                  <p:stCondLst>
                                    <p:cond delay="0"/>
                                  </p:stCondLst>
                                  <p:iterate type="lt">
                                    <p:tmPct val="50000"/>
                                  </p:iterate>
                                  <p:childTnLst>
                                    <p:set>
                                      <p:cBhvr>
                                        <p:cTn id="193" dur="1" fill="hold">
                                          <p:stCondLst>
                                            <p:cond delay="0"/>
                                          </p:stCondLst>
                                        </p:cTn>
                                        <p:tgtEl>
                                          <p:spTgt spid="56"/>
                                        </p:tgtEl>
                                        <p:attrNameLst>
                                          <p:attrName>style.visibility</p:attrName>
                                        </p:attrNameLst>
                                      </p:cBhvr>
                                      <p:to>
                                        <p:strVal val="visible"/>
                                      </p:to>
                                    </p:set>
                                    <p:anim calcmode="discrete" valueType="clr">
                                      <p:cBhvr override="childStyle">
                                        <p:cTn id="194"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195" dur="80"/>
                                        <p:tgtEl>
                                          <p:spTgt spid="56"/>
                                        </p:tgtEl>
                                        <p:attrNameLst>
                                          <p:attrName>fillcolor</p:attrName>
                                        </p:attrNameLst>
                                      </p:cBhvr>
                                      <p:tavLst>
                                        <p:tav tm="0">
                                          <p:val>
                                            <p:clrVal>
                                              <a:schemeClr val="accent2"/>
                                            </p:clrVal>
                                          </p:val>
                                        </p:tav>
                                        <p:tav tm="50000">
                                          <p:val>
                                            <p:clrVal>
                                              <a:schemeClr val="hlink"/>
                                            </p:clrVal>
                                          </p:val>
                                        </p:tav>
                                      </p:tavLst>
                                    </p:anim>
                                    <p:set>
                                      <p:cBhvr>
                                        <p:cTn id="196" dur="80"/>
                                        <p:tgtEl>
                                          <p:spTgt spid="56"/>
                                        </p:tgtEl>
                                        <p:attrNameLst>
                                          <p:attrName>fill.type</p:attrName>
                                        </p:attrNameLst>
                                      </p:cBhvr>
                                      <p:to>
                                        <p:strVal val="solid"/>
                                      </p:to>
                                    </p:set>
                                  </p:childTnLst>
                                </p:cTn>
                              </p:par>
                            </p:childTnLst>
                          </p:cTn>
                        </p:par>
                      </p:childTnLst>
                    </p:cTn>
                  </p:par>
                  <p:par>
                    <p:cTn id="197" fill="hold">
                      <p:stCondLst>
                        <p:cond delay="indefinite"/>
                      </p:stCondLst>
                      <p:childTnLst>
                        <p:par>
                          <p:cTn id="198" fill="hold">
                            <p:stCondLst>
                              <p:cond delay="0"/>
                            </p:stCondLst>
                            <p:childTnLst>
                              <p:par>
                                <p:cTn id="199" presetID="22" presetClass="entr" presetSubtype="1" fill="hold" grpId="0" nodeType="clickEffect">
                                  <p:stCondLst>
                                    <p:cond delay="0"/>
                                  </p:stCondLst>
                                  <p:childTnLst>
                                    <p:set>
                                      <p:cBhvr>
                                        <p:cTn id="200" dur="1" fill="hold">
                                          <p:stCondLst>
                                            <p:cond delay="0"/>
                                          </p:stCondLst>
                                        </p:cTn>
                                        <p:tgtEl>
                                          <p:spTgt spid="58"/>
                                        </p:tgtEl>
                                        <p:attrNameLst>
                                          <p:attrName>style.visibility</p:attrName>
                                        </p:attrNameLst>
                                      </p:cBhvr>
                                      <p:to>
                                        <p:strVal val="visible"/>
                                      </p:to>
                                    </p:set>
                                    <p:animEffect transition="in" filter="wipe(up)">
                                      <p:cBhvr>
                                        <p:cTn id="201" dur="2000"/>
                                        <p:tgtEl>
                                          <p:spTgt spid="58"/>
                                        </p:tgtEl>
                                      </p:cBhvr>
                                    </p:animEffect>
                                  </p:childTnLst>
                                </p:cTn>
                              </p:par>
                            </p:childTnLst>
                          </p:cTn>
                        </p:par>
                        <p:par>
                          <p:cTn id="202" fill="hold">
                            <p:stCondLst>
                              <p:cond delay="2000"/>
                            </p:stCondLst>
                            <p:childTnLst>
                              <p:par>
                                <p:cTn id="203" presetID="22" presetClass="entr" presetSubtype="1" fill="hold" grpId="0" nodeType="afterEffect">
                                  <p:stCondLst>
                                    <p:cond delay="0"/>
                                  </p:stCondLst>
                                  <p:childTnLst>
                                    <p:set>
                                      <p:cBhvr>
                                        <p:cTn id="204" dur="1" fill="hold">
                                          <p:stCondLst>
                                            <p:cond delay="0"/>
                                          </p:stCondLst>
                                        </p:cTn>
                                        <p:tgtEl>
                                          <p:spTgt spid="59"/>
                                        </p:tgtEl>
                                        <p:attrNameLst>
                                          <p:attrName>style.visibility</p:attrName>
                                        </p:attrNameLst>
                                      </p:cBhvr>
                                      <p:to>
                                        <p:strVal val="visible"/>
                                      </p:to>
                                    </p:set>
                                    <p:animEffect transition="in" filter="wipe(up)">
                                      <p:cBhvr>
                                        <p:cTn id="205" dur="2000"/>
                                        <p:tgtEl>
                                          <p:spTgt spid="59"/>
                                        </p:tgtEl>
                                      </p:cBhvr>
                                    </p:animEffect>
                                  </p:childTnLst>
                                </p:cTn>
                              </p:par>
                            </p:childTnLst>
                          </p:cTn>
                        </p:par>
                        <p:par>
                          <p:cTn id="206" fill="hold">
                            <p:stCondLst>
                              <p:cond delay="4000"/>
                            </p:stCondLst>
                            <p:childTnLst>
                              <p:par>
                                <p:cTn id="207" presetID="22" presetClass="entr" presetSubtype="1" fill="hold" grpId="0" nodeType="afterEffect">
                                  <p:stCondLst>
                                    <p:cond delay="0"/>
                                  </p:stCondLst>
                                  <p:childTnLst>
                                    <p:set>
                                      <p:cBhvr>
                                        <p:cTn id="208" dur="1" fill="hold">
                                          <p:stCondLst>
                                            <p:cond delay="0"/>
                                          </p:stCondLst>
                                        </p:cTn>
                                        <p:tgtEl>
                                          <p:spTgt spid="63"/>
                                        </p:tgtEl>
                                        <p:attrNameLst>
                                          <p:attrName>style.visibility</p:attrName>
                                        </p:attrNameLst>
                                      </p:cBhvr>
                                      <p:to>
                                        <p:strVal val="visible"/>
                                      </p:to>
                                    </p:set>
                                    <p:animEffect transition="in" filter="wipe(up)">
                                      <p:cBhvr>
                                        <p:cTn id="209" dur="2000"/>
                                        <p:tgtEl>
                                          <p:spTgt spid="63"/>
                                        </p:tgtEl>
                                      </p:cBhvr>
                                    </p:animEffect>
                                  </p:childTnLst>
                                </p:cTn>
                              </p:par>
                            </p:childTnLst>
                          </p:cTn>
                        </p:par>
                        <p:par>
                          <p:cTn id="210" fill="hold">
                            <p:stCondLst>
                              <p:cond delay="6000"/>
                            </p:stCondLst>
                            <p:childTnLst>
                              <p:par>
                                <p:cTn id="211" presetID="22" presetClass="entr" presetSubtype="1" fill="hold" grpId="0" nodeType="afterEffect">
                                  <p:stCondLst>
                                    <p:cond delay="0"/>
                                  </p:stCondLst>
                                  <p:childTnLst>
                                    <p:set>
                                      <p:cBhvr>
                                        <p:cTn id="212" dur="1" fill="hold">
                                          <p:stCondLst>
                                            <p:cond delay="0"/>
                                          </p:stCondLst>
                                        </p:cTn>
                                        <p:tgtEl>
                                          <p:spTgt spid="64"/>
                                        </p:tgtEl>
                                        <p:attrNameLst>
                                          <p:attrName>style.visibility</p:attrName>
                                        </p:attrNameLst>
                                      </p:cBhvr>
                                      <p:to>
                                        <p:strVal val="visible"/>
                                      </p:to>
                                    </p:set>
                                    <p:animEffect transition="in" filter="wipe(up)">
                                      <p:cBhvr>
                                        <p:cTn id="213" dur="2000"/>
                                        <p:tgtEl>
                                          <p:spTgt spid="64"/>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nodeType="clickEffect">
                                  <p:stCondLst>
                                    <p:cond delay="0"/>
                                  </p:stCondLst>
                                  <p:childTnLst>
                                    <p:set>
                                      <p:cBhvr>
                                        <p:cTn id="217" dur="1" fill="hold">
                                          <p:stCondLst>
                                            <p:cond delay="0"/>
                                          </p:stCondLst>
                                        </p:cTn>
                                        <p:tgtEl>
                                          <p:spTgt spid="66"/>
                                        </p:tgtEl>
                                        <p:attrNameLst>
                                          <p:attrName>style.visibility</p:attrName>
                                        </p:attrNameLst>
                                      </p:cBhvr>
                                      <p:to>
                                        <p:strVal val="visible"/>
                                      </p:to>
                                    </p:set>
                                    <p:animEffect transition="in" filter="wipe(left)">
                                      <p:cBhvr>
                                        <p:cTn id="218" dur="1000"/>
                                        <p:tgtEl>
                                          <p:spTgt spid="66"/>
                                        </p:tgtEl>
                                      </p:cBhvr>
                                    </p:animEffect>
                                  </p:childTnLst>
                                </p:cTn>
                              </p:par>
                            </p:childTnLst>
                          </p:cTn>
                        </p:par>
                        <p:par>
                          <p:cTn id="219" fill="hold">
                            <p:stCondLst>
                              <p:cond delay="1000"/>
                            </p:stCondLst>
                            <p:childTnLst>
                              <p:par>
                                <p:cTn id="220" presetID="27" presetClass="entr" presetSubtype="0" fill="hold" grpId="0" nodeType="afterEffect">
                                  <p:stCondLst>
                                    <p:cond delay="0"/>
                                  </p:stCondLst>
                                  <p:iterate type="lt">
                                    <p:tmPct val="50000"/>
                                  </p:iterate>
                                  <p:childTnLst>
                                    <p:set>
                                      <p:cBhvr>
                                        <p:cTn id="221" dur="1" fill="hold">
                                          <p:stCondLst>
                                            <p:cond delay="0"/>
                                          </p:stCondLst>
                                        </p:cTn>
                                        <p:tgtEl>
                                          <p:spTgt spid="67"/>
                                        </p:tgtEl>
                                        <p:attrNameLst>
                                          <p:attrName>style.visibility</p:attrName>
                                        </p:attrNameLst>
                                      </p:cBhvr>
                                      <p:to>
                                        <p:strVal val="visible"/>
                                      </p:to>
                                    </p:set>
                                    <p:anim calcmode="discrete" valueType="clr">
                                      <p:cBhvr override="childStyle">
                                        <p:cTn id="222" dur="80"/>
                                        <p:tgtEl>
                                          <p:spTgt spid="67"/>
                                        </p:tgtEl>
                                        <p:attrNameLst>
                                          <p:attrName>style.color</p:attrName>
                                        </p:attrNameLst>
                                      </p:cBhvr>
                                      <p:tavLst>
                                        <p:tav tm="0">
                                          <p:val>
                                            <p:clrVal>
                                              <a:schemeClr val="accent2"/>
                                            </p:clrVal>
                                          </p:val>
                                        </p:tav>
                                        <p:tav tm="50000">
                                          <p:val>
                                            <p:clrVal>
                                              <a:schemeClr val="hlink"/>
                                            </p:clrVal>
                                          </p:val>
                                        </p:tav>
                                      </p:tavLst>
                                    </p:anim>
                                    <p:anim calcmode="discrete" valueType="clr">
                                      <p:cBhvr>
                                        <p:cTn id="223" dur="80"/>
                                        <p:tgtEl>
                                          <p:spTgt spid="67"/>
                                        </p:tgtEl>
                                        <p:attrNameLst>
                                          <p:attrName>fillcolor</p:attrName>
                                        </p:attrNameLst>
                                      </p:cBhvr>
                                      <p:tavLst>
                                        <p:tav tm="0">
                                          <p:val>
                                            <p:clrVal>
                                              <a:schemeClr val="accent2"/>
                                            </p:clrVal>
                                          </p:val>
                                        </p:tav>
                                        <p:tav tm="50000">
                                          <p:val>
                                            <p:clrVal>
                                              <a:schemeClr val="hlink"/>
                                            </p:clrVal>
                                          </p:val>
                                        </p:tav>
                                      </p:tavLst>
                                    </p:anim>
                                    <p:set>
                                      <p:cBhvr>
                                        <p:cTn id="224" dur="80"/>
                                        <p:tgtEl>
                                          <p:spTgt spid="67"/>
                                        </p:tgtEl>
                                        <p:attrNameLst>
                                          <p:attrName>fill.type</p:attrName>
                                        </p:attrNameLst>
                                      </p:cBhvr>
                                      <p:to>
                                        <p:strVal val="solid"/>
                                      </p:to>
                                    </p:set>
                                  </p:childTnLst>
                                </p:cTn>
                              </p:par>
                            </p:childTnLst>
                          </p:cTn>
                        </p:par>
                      </p:childTnLst>
                    </p:cTn>
                  </p:par>
                  <p:par>
                    <p:cTn id="225" fill="hold">
                      <p:stCondLst>
                        <p:cond delay="indefinite"/>
                      </p:stCondLst>
                      <p:childTnLst>
                        <p:par>
                          <p:cTn id="226" fill="hold">
                            <p:stCondLst>
                              <p:cond delay="0"/>
                            </p:stCondLst>
                            <p:childTnLst>
                              <p:par>
                                <p:cTn id="227" presetID="22" presetClass="entr" presetSubtype="2" fill="hold" grpId="0" nodeType="clickEffect">
                                  <p:stCondLst>
                                    <p:cond delay="0"/>
                                  </p:stCondLst>
                                  <p:childTnLst>
                                    <p:set>
                                      <p:cBhvr>
                                        <p:cTn id="228" dur="1" fill="hold">
                                          <p:stCondLst>
                                            <p:cond delay="0"/>
                                          </p:stCondLst>
                                        </p:cTn>
                                        <p:tgtEl>
                                          <p:spTgt spid="71"/>
                                        </p:tgtEl>
                                        <p:attrNameLst>
                                          <p:attrName>style.visibility</p:attrName>
                                        </p:attrNameLst>
                                      </p:cBhvr>
                                      <p:to>
                                        <p:strVal val="visible"/>
                                      </p:to>
                                    </p:set>
                                    <p:animEffect transition="in" filter="wipe(right)">
                                      <p:cBhvr>
                                        <p:cTn id="229"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p:bldP spid="33" grpId="0"/>
      <p:bldP spid="38" grpId="0"/>
      <p:bldP spid="44" grpId="0"/>
      <p:bldP spid="45" grpId="0"/>
      <p:bldP spid="46" grpId="0"/>
      <p:bldP spid="48" grpId="0" animBg="1"/>
      <p:bldP spid="49" grpId="0" animBg="1"/>
      <p:bldP spid="37" grpId="0"/>
      <p:bldP spid="40" grpId="0"/>
      <p:bldP spid="39" grpId="0"/>
      <p:bldP spid="36" grpId="0"/>
      <p:bldP spid="35" grpId="0"/>
      <p:bldP spid="11" grpId="0"/>
      <p:bldP spid="13" grpId="0"/>
      <p:bldP spid="12" grpId="0"/>
      <p:bldP spid="42" grpId="0"/>
      <p:bldP spid="41" grpId="0"/>
      <p:bldP spid="43" grpId="0"/>
      <p:bldP spid="1025" grpId="0"/>
      <p:bldP spid="26" grpId="0"/>
      <p:bldP spid="27" grpId="0"/>
      <p:bldP spid="28" grpId="0"/>
      <p:bldP spid="29" grpId="0"/>
      <p:bldP spid="30" grpId="0"/>
      <p:bldP spid="31" grpId="0"/>
      <p:bldP spid="32" grpId="0"/>
      <p:bldP spid="34" grpId="0"/>
      <p:bldP spid="50" grpId="0"/>
      <p:bldP spid="1026" grpId="0"/>
      <p:bldP spid="51" grpId="0"/>
      <p:bldP spid="54" grpId="0" animBg="1"/>
      <p:bldP spid="55" grpId="0" animBg="1"/>
      <p:bldP spid="56" grpId="0"/>
      <p:bldP spid="58" grpId="0" animBg="1"/>
      <p:bldP spid="59" grpId="0" animBg="1"/>
      <p:bldP spid="63" grpId="0" animBg="1"/>
      <p:bldP spid="64" grpId="0" animBg="1"/>
      <p:bldP spid="67" grpId="0"/>
      <p:bldP spid="68" grpId="0" animBg="1"/>
      <p:bldP spid="69" grpId="0" animBg="1"/>
      <p:bldP spid="70"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8572560" cy="523220"/>
          </a:xfrm>
          <a:prstGeom prst="rect">
            <a:avLst/>
          </a:prstGeom>
          <a:solidFill>
            <a:srgbClr val="808080">
              <a:alpha val="20000"/>
            </a:srgbClr>
          </a:solidFill>
        </p:spPr>
        <p:txBody>
          <a:bodyPr wrap="square">
            <a:spAutoFit/>
          </a:bodyPr>
          <a:lstStyle/>
          <a:p>
            <a:pPr algn="ctr"/>
            <a:r>
              <a:rPr lang="fr-FR" sz="2800" dirty="0" smtClean="0">
                <a:latin typeface="Poor Richard" pitchFamily="18" charset="0"/>
              </a:rPr>
              <a:t>Qu'est-ce qu'un espace de faible densité selon vous ?</a:t>
            </a:r>
            <a:endParaRPr lang="fr-FR" sz="2800" dirty="0">
              <a:latin typeface="Poor Richard" pitchFamily="18" charset="0"/>
            </a:endParaRPr>
          </a:p>
        </p:txBody>
      </p:sp>
      <p:sp>
        <p:nvSpPr>
          <p:cNvPr id="5" name="Rectangle 4"/>
          <p:cNvSpPr/>
          <p:nvPr/>
        </p:nvSpPr>
        <p:spPr>
          <a:xfrm>
            <a:off x="214282" y="1857364"/>
            <a:ext cx="2071702" cy="1938992"/>
          </a:xfrm>
          <a:prstGeom prst="rect">
            <a:avLst/>
          </a:prstGeom>
          <a:ln>
            <a:solidFill>
              <a:schemeClr val="tx1"/>
            </a:solidFill>
          </a:ln>
        </p:spPr>
        <p:txBody>
          <a:bodyPr wrap="square">
            <a:spAutoFit/>
          </a:bodyPr>
          <a:lstStyle/>
          <a:p>
            <a:pPr algn="ctr"/>
            <a:r>
              <a:rPr lang="fr-FR" sz="2400" dirty="0" smtClean="0">
                <a:latin typeface="Poor Richard" pitchFamily="18" charset="0"/>
              </a:rPr>
              <a:t>Un critère indispensable : la</a:t>
            </a:r>
          </a:p>
          <a:p>
            <a:pPr algn="ctr"/>
            <a:r>
              <a:rPr lang="fr-FR" sz="2400" dirty="0" smtClean="0">
                <a:latin typeface="Poor Richard" pitchFamily="18" charset="0"/>
              </a:rPr>
              <a:t>faible densité de population</a:t>
            </a:r>
            <a:endParaRPr lang="fr-FR" sz="2400" dirty="0">
              <a:latin typeface="Poor Richard" pitchFamily="18" charset="0"/>
            </a:endParaRPr>
          </a:p>
        </p:txBody>
      </p:sp>
      <p:cxnSp>
        <p:nvCxnSpPr>
          <p:cNvPr id="11" name="Connecteur droit 10"/>
          <p:cNvCxnSpPr/>
          <p:nvPr/>
        </p:nvCxnSpPr>
        <p:spPr>
          <a:xfrm rot="5400000" flipH="1" flipV="1">
            <a:off x="893340" y="4107264"/>
            <a:ext cx="642942"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2"/>
          <a:srcRect/>
          <a:stretch>
            <a:fillRect/>
          </a:stretch>
        </p:blipFill>
        <p:spPr bwMode="auto">
          <a:xfrm>
            <a:off x="2424895" y="1071546"/>
            <a:ext cx="6629755" cy="5300677"/>
          </a:xfrm>
          <a:prstGeom prst="rect">
            <a:avLst/>
          </a:prstGeom>
          <a:noFill/>
          <a:ln w="9525">
            <a:noFill/>
            <a:miter lim="800000"/>
            <a:headEnd/>
            <a:tailEnd/>
          </a:ln>
          <a:effectLst/>
        </p:spPr>
      </p:pic>
      <p:cxnSp>
        <p:nvCxnSpPr>
          <p:cNvPr id="8" name="Connecteur droit avec flèche 7"/>
          <p:cNvCxnSpPr/>
          <p:nvPr/>
        </p:nvCxnSpPr>
        <p:spPr>
          <a:xfrm>
            <a:off x="1214414" y="4429132"/>
            <a:ext cx="128588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par>
                          <p:cTn id="18" fill="hold">
                            <p:stCondLst>
                              <p:cond delay="204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000"/>
                                        <p:tgtEl>
                                          <p:spTgt spid="11"/>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428604"/>
            <a:ext cx="9144000" cy="1397116"/>
          </a:xfrm>
          <a:prstGeom prst="rect">
            <a:avLst/>
          </a:prstGeom>
          <a:noFill/>
          <a:ln w="9525">
            <a:noFill/>
            <a:miter lim="800000"/>
            <a:headEnd/>
            <a:tailEnd/>
          </a:ln>
          <a:effectLst/>
        </p:spPr>
      </p:pic>
      <p:pic>
        <p:nvPicPr>
          <p:cNvPr id="2053" name="Picture 5" descr="Afficher l'image d'origine"/>
          <p:cNvPicPr>
            <a:picLocks noChangeAspect="1" noChangeArrowheads="1"/>
          </p:cNvPicPr>
          <p:nvPr/>
        </p:nvPicPr>
        <p:blipFill>
          <a:blip r:embed="rId3" cstate="print"/>
          <a:srcRect/>
          <a:stretch>
            <a:fillRect/>
          </a:stretch>
        </p:blipFill>
        <p:spPr bwMode="auto">
          <a:xfrm>
            <a:off x="214282" y="2000240"/>
            <a:ext cx="4310050" cy="3232538"/>
          </a:xfrm>
          <a:prstGeom prst="rect">
            <a:avLst/>
          </a:prstGeom>
          <a:noFill/>
        </p:spPr>
      </p:pic>
      <p:pic>
        <p:nvPicPr>
          <p:cNvPr id="2055" name="Picture 7" descr="Afficher l'image d'origine"/>
          <p:cNvPicPr>
            <a:picLocks noChangeAspect="1" noChangeArrowheads="1"/>
          </p:cNvPicPr>
          <p:nvPr/>
        </p:nvPicPr>
        <p:blipFill>
          <a:blip r:embed="rId4" cstate="print"/>
          <a:srcRect/>
          <a:stretch>
            <a:fillRect/>
          </a:stretch>
        </p:blipFill>
        <p:spPr bwMode="auto">
          <a:xfrm>
            <a:off x="4071934" y="3857628"/>
            <a:ext cx="4857752" cy="2727967"/>
          </a:xfrm>
          <a:prstGeom prst="rect">
            <a:avLst/>
          </a:prstGeom>
          <a:noFill/>
        </p:spPr>
      </p:pic>
      <p:sp>
        <p:nvSpPr>
          <p:cNvPr id="6" name="ZoneTexte 5"/>
          <p:cNvSpPr txBox="1"/>
          <p:nvPr/>
        </p:nvSpPr>
        <p:spPr>
          <a:xfrm>
            <a:off x="5286380" y="2285992"/>
            <a:ext cx="3714776" cy="830997"/>
          </a:xfrm>
          <a:prstGeom prst="rect">
            <a:avLst/>
          </a:prstGeom>
          <a:noFill/>
        </p:spPr>
        <p:txBody>
          <a:bodyPr wrap="square" rtlCol="0">
            <a:spAutoFit/>
          </a:bodyPr>
          <a:lstStyle/>
          <a:p>
            <a:pPr algn="ctr"/>
            <a:r>
              <a:rPr lang="fr-FR" sz="2400" dirty="0" smtClean="0">
                <a:latin typeface="Poor Richard" pitchFamily="18" charset="0"/>
              </a:rPr>
              <a:t>Un espace rural : Vézelay dans le Morvan</a:t>
            </a:r>
            <a:endParaRPr lang="fr-FR" sz="2400" dirty="0">
              <a:latin typeface="Poor Richard" pitchFamily="18" charset="0"/>
            </a:endParaRPr>
          </a:p>
        </p:txBody>
      </p:sp>
      <p:cxnSp>
        <p:nvCxnSpPr>
          <p:cNvPr id="8" name="Connecteur droit avec flèche 7"/>
          <p:cNvCxnSpPr/>
          <p:nvPr/>
        </p:nvCxnSpPr>
        <p:spPr>
          <a:xfrm rot="10800000">
            <a:off x="4643438" y="2714620"/>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a:off x="3428992" y="5929330"/>
            <a:ext cx="500066" cy="158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0" y="5572140"/>
            <a:ext cx="3357554" cy="830997"/>
          </a:xfrm>
          <a:prstGeom prst="rect">
            <a:avLst/>
          </a:prstGeom>
          <a:noFill/>
        </p:spPr>
        <p:txBody>
          <a:bodyPr wrap="square" rtlCol="0">
            <a:spAutoFit/>
          </a:bodyPr>
          <a:lstStyle/>
          <a:p>
            <a:pPr algn="ctr"/>
            <a:r>
              <a:rPr lang="fr-FR" sz="2400" dirty="0" smtClean="0">
                <a:latin typeface="Poor Richard" pitchFamily="18" charset="0"/>
              </a:rPr>
              <a:t>Étape du Tour de France dans les Pyrénées</a:t>
            </a:r>
            <a:endParaRPr lang="fr-FR" sz="24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trips(downRight)">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ssolve">
                                      <p:cBhvr>
                                        <p:cTn id="12" dur="2000"/>
                                        <p:tgtEl>
                                          <p:spTgt spid="2053"/>
                                        </p:tgtEl>
                                      </p:cBhvr>
                                    </p:animEffect>
                                  </p:childTnLst>
                                </p:cTn>
                              </p:par>
                              <p:par>
                                <p:cTn id="13" presetID="9" presetClass="entr" presetSubtype="0" fill="hold" nodeType="with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dissolve">
                                      <p:cBhvr>
                                        <p:cTn id="15" dur="2000"/>
                                        <p:tgtEl>
                                          <p:spTgt spid="205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10"/>
                                        </p:tgtEl>
                                        <p:attrNameLst>
                                          <p:attrName>style.visibility</p:attrName>
                                        </p:attrNameLst>
                                      </p:cBhvr>
                                      <p:to>
                                        <p:strVal val="visible"/>
                                      </p:to>
                                    </p:set>
                                    <p:anim calcmode="discrete" valueType="clr">
                                      <p:cBhvr override="childStyle">
                                        <p:cTn id="3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0"/>
                                        </p:tgtEl>
                                        <p:attrNameLst>
                                          <p:attrName>fillcolor</p:attrName>
                                        </p:attrNameLst>
                                      </p:cBhvr>
                                      <p:tavLst>
                                        <p:tav tm="0">
                                          <p:val>
                                            <p:clrVal>
                                              <a:schemeClr val="accent2"/>
                                            </p:clrVal>
                                          </p:val>
                                        </p:tav>
                                        <p:tav tm="50000">
                                          <p:val>
                                            <p:clrVal>
                                              <a:schemeClr val="hlink"/>
                                            </p:clrVal>
                                          </p:val>
                                        </p:tav>
                                      </p:tavLst>
                                    </p:anim>
                                    <p:set>
                                      <p:cBhvr>
                                        <p:cTn id="32"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10" name="Rectangle 9"/>
          <p:cNvSpPr/>
          <p:nvPr/>
        </p:nvSpPr>
        <p:spPr>
          <a:xfrm>
            <a:off x="642910" y="2357430"/>
            <a:ext cx="7715304" cy="2123658"/>
          </a:xfrm>
          <a:prstGeom prst="rect">
            <a:avLst/>
          </a:prstGeom>
          <a:solidFill>
            <a:srgbClr val="FF3300">
              <a:alpha val="20000"/>
            </a:srgbClr>
          </a:solidFill>
          <a:ln>
            <a:solidFill>
              <a:srgbClr val="FF0000"/>
            </a:solidFill>
          </a:ln>
        </p:spPr>
        <p:txBody>
          <a:bodyPr wrap="square">
            <a:spAutoFit/>
          </a:bodyPr>
          <a:lstStyle/>
          <a:p>
            <a:pPr marL="400050" indent="-400050" algn="ctr"/>
            <a:endParaRPr lang="fr-FR" sz="4400" dirty="0" smtClean="0">
              <a:solidFill>
                <a:srgbClr val="FF0000"/>
              </a:solidFill>
              <a:latin typeface="Poor Richard" pitchFamily="18" charset="0"/>
            </a:endParaRPr>
          </a:p>
          <a:p>
            <a:pPr marL="857250" indent="-857250" algn="ctr">
              <a:buAutoNum type="romanUcPeriod"/>
            </a:pPr>
            <a:r>
              <a:rPr lang="fr-FR" sz="4400" u="sng" dirty="0" smtClean="0">
                <a:solidFill>
                  <a:srgbClr val="FF0000"/>
                </a:solidFill>
                <a:latin typeface="Poor Richard" pitchFamily="18" charset="0"/>
              </a:rPr>
              <a:t>Des espaces ruraux en crise?</a:t>
            </a:r>
          </a:p>
          <a:p>
            <a:pPr marL="857250" indent="-857250" algn="ctr"/>
            <a:endParaRPr lang="fr-FR" sz="4400" u="sng" dirty="0" smtClean="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57290" y="357166"/>
            <a:ext cx="6643734" cy="646331"/>
          </a:xfrm>
          <a:prstGeom prst="rect">
            <a:avLst/>
          </a:prstGeom>
          <a:solidFill>
            <a:srgbClr val="B2B2B2">
              <a:alpha val="30196"/>
            </a:srgbClr>
          </a:solidFill>
          <a:ln>
            <a:solidFill>
              <a:schemeClr val="tx1"/>
            </a:solidFill>
          </a:ln>
        </p:spPr>
        <p:txBody>
          <a:bodyPr wrap="square" rtlCol="0">
            <a:spAutoFit/>
          </a:bodyPr>
          <a:lstStyle/>
          <a:p>
            <a:pPr algn="ctr"/>
            <a:r>
              <a:rPr lang="fr-FR" sz="3600" dirty="0" smtClean="0">
                <a:latin typeface="Poor Richard" pitchFamily="18" charset="0"/>
              </a:rPr>
              <a:t>Des espaces sous influence urbaine</a:t>
            </a:r>
            <a:endParaRPr lang="fr-FR" sz="3600" dirty="0">
              <a:latin typeface="Poor Richard" pitchFamily="18" charset="0"/>
            </a:endParaRPr>
          </a:p>
        </p:txBody>
      </p:sp>
      <p:pic>
        <p:nvPicPr>
          <p:cNvPr id="5" name="Image 4"/>
          <p:cNvPicPr>
            <a:picLocks noChangeAspect="1"/>
          </p:cNvPicPr>
          <p:nvPr/>
        </p:nvPicPr>
        <p:blipFill rotWithShape="1">
          <a:blip r:embed="rId2">
            <a:extLst>
              <a:ext uri="{28A0092B-C50C-407E-A947-70E740481C1C}">
                <a14:useLocalDpi xmlns="" xmlns:a14="http://schemas.microsoft.com/office/drawing/2010/main" val="0"/>
              </a:ext>
            </a:extLst>
          </a:blip>
          <a:srcRect l="28637" t="12681" r="25758" b="8474"/>
          <a:stretch/>
        </p:blipFill>
        <p:spPr>
          <a:xfrm>
            <a:off x="214282" y="1428736"/>
            <a:ext cx="3951376" cy="3857652"/>
          </a:xfrm>
          <a:prstGeom prst="rect">
            <a:avLst/>
          </a:prstGeom>
          <a:ln>
            <a:solidFill>
              <a:schemeClr val="tx1"/>
            </a:solidFill>
          </a:ln>
        </p:spPr>
      </p:pic>
      <p:sp>
        <p:nvSpPr>
          <p:cNvPr id="6" name="ZoneTexte 5"/>
          <p:cNvSpPr txBox="1"/>
          <p:nvPr/>
        </p:nvSpPr>
        <p:spPr>
          <a:xfrm>
            <a:off x="4286248" y="1214422"/>
            <a:ext cx="4643470" cy="1384995"/>
          </a:xfrm>
          <a:prstGeom prst="rect">
            <a:avLst/>
          </a:prstGeom>
          <a:noFill/>
        </p:spPr>
        <p:txBody>
          <a:bodyPr wrap="square" rtlCol="0">
            <a:spAutoFit/>
          </a:bodyPr>
          <a:lstStyle/>
          <a:p>
            <a:pPr algn="ctr"/>
            <a:r>
              <a:rPr lang="fr-FR" sz="2800" dirty="0" smtClean="0">
                <a:latin typeface="Poor Richard" pitchFamily="18" charset="0"/>
              </a:rPr>
              <a:t>Recopiez puis répondez aux questions ci-dessous après avoir lu le texte :</a:t>
            </a:r>
          </a:p>
        </p:txBody>
      </p:sp>
      <p:sp>
        <p:nvSpPr>
          <p:cNvPr id="10" name="Rectangle 9"/>
          <p:cNvSpPr/>
          <p:nvPr/>
        </p:nvSpPr>
        <p:spPr>
          <a:xfrm>
            <a:off x="4214810" y="3500438"/>
            <a:ext cx="4929190" cy="954107"/>
          </a:xfrm>
          <a:prstGeom prst="rect">
            <a:avLst/>
          </a:prstGeom>
        </p:spPr>
        <p:txBody>
          <a:bodyPr wrap="square">
            <a:spAutoFit/>
          </a:bodyPr>
          <a:lstStyle/>
          <a:p>
            <a:pPr lvl="0" algn="ctr"/>
            <a:r>
              <a:rPr lang="fr-FR" sz="2800" dirty="0" smtClean="0">
                <a:latin typeface="Poor Richard" pitchFamily="18" charset="0"/>
              </a:rPr>
              <a:t>1.  Qui </a:t>
            </a:r>
            <a:r>
              <a:rPr lang="fr-FR" sz="2800" dirty="0">
                <a:latin typeface="Poor Richard" pitchFamily="18" charset="0"/>
              </a:rPr>
              <a:t>est la </a:t>
            </a:r>
            <a:r>
              <a:rPr lang="fr-FR" sz="2800" dirty="0" smtClean="0">
                <a:latin typeface="Poor Richard" pitchFamily="18" charset="0"/>
              </a:rPr>
              <a:t>personne interviewée</a:t>
            </a:r>
            <a:r>
              <a:rPr lang="fr-FR" sz="2800" dirty="0">
                <a:latin typeface="Poor Richard" pitchFamily="18" charset="0"/>
              </a:rPr>
              <a:t> ? Quelle est sa profession ?</a:t>
            </a:r>
          </a:p>
        </p:txBody>
      </p:sp>
      <p:sp>
        <p:nvSpPr>
          <p:cNvPr id="11" name="Rectangle 10"/>
          <p:cNvSpPr/>
          <p:nvPr/>
        </p:nvSpPr>
        <p:spPr>
          <a:xfrm>
            <a:off x="4357654" y="4572008"/>
            <a:ext cx="4786346" cy="523220"/>
          </a:xfrm>
          <a:prstGeom prst="rect">
            <a:avLst/>
          </a:prstGeom>
        </p:spPr>
        <p:txBody>
          <a:bodyPr wrap="square">
            <a:spAutoFit/>
          </a:bodyPr>
          <a:lstStyle/>
          <a:p>
            <a:pPr lvl="0" algn="ctr"/>
            <a:r>
              <a:rPr lang="fr-FR" sz="2800" dirty="0" smtClean="0">
                <a:latin typeface="Poor Richard" pitchFamily="18" charset="0"/>
              </a:rPr>
              <a:t>2.  Expliquez </a:t>
            </a:r>
            <a:r>
              <a:rPr lang="fr-FR" sz="2800" dirty="0">
                <a:latin typeface="Poor Richard" pitchFamily="18" charset="0"/>
              </a:rPr>
              <a:t>la phrase soulignée.</a:t>
            </a:r>
          </a:p>
        </p:txBody>
      </p:sp>
      <p:sp>
        <p:nvSpPr>
          <p:cNvPr id="12" name="Rectangle 11"/>
          <p:cNvSpPr/>
          <p:nvPr/>
        </p:nvSpPr>
        <p:spPr>
          <a:xfrm>
            <a:off x="0" y="5357826"/>
            <a:ext cx="9144000" cy="954107"/>
          </a:xfrm>
          <a:prstGeom prst="rect">
            <a:avLst/>
          </a:prstGeom>
        </p:spPr>
        <p:txBody>
          <a:bodyPr wrap="square">
            <a:spAutoFit/>
          </a:bodyPr>
          <a:lstStyle/>
          <a:p>
            <a:pPr lvl="0" algn="ctr"/>
            <a:r>
              <a:rPr lang="fr-FR" sz="2800" dirty="0" smtClean="0">
                <a:latin typeface="Poor Richard" pitchFamily="18" charset="0"/>
              </a:rPr>
              <a:t>3.  Que </a:t>
            </a:r>
            <a:r>
              <a:rPr lang="fr-FR" sz="2800" dirty="0">
                <a:latin typeface="Poor Richard" pitchFamily="18" charset="0"/>
              </a:rPr>
              <a:t>reproche cette personne aux nouveaux habitants de la campagne ?</a:t>
            </a:r>
          </a:p>
        </p:txBody>
      </p:sp>
      <p:pic>
        <p:nvPicPr>
          <p:cNvPr id="13" name="Image 12" descr="j0254500.gif"/>
          <p:cNvPicPr>
            <a:picLocks noChangeAspect="1"/>
          </p:cNvPicPr>
          <p:nvPr/>
        </p:nvPicPr>
        <p:blipFill>
          <a:blip r:embed="rId3"/>
          <a:stretch>
            <a:fillRect/>
          </a:stretch>
        </p:blipFill>
        <p:spPr>
          <a:xfrm>
            <a:off x="6143636" y="2786058"/>
            <a:ext cx="522162" cy="522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1259632" y="158662"/>
            <a:ext cx="834134" cy="834134"/>
          </a:xfrm>
          <a:prstGeom prst="rect">
            <a:avLst/>
          </a:prstGeom>
        </p:spPr>
      </p:pic>
      <p:sp>
        <p:nvSpPr>
          <p:cNvPr id="5" name="Rectangle 4"/>
          <p:cNvSpPr/>
          <p:nvPr/>
        </p:nvSpPr>
        <p:spPr>
          <a:xfrm>
            <a:off x="0" y="1071546"/>
            <a:ext cx="3751221" cy="1384995"/>
          </a:xfrm>
          <a:prstGeom prst="rect">
            <a:avLst/>
          </a:prstGeom>
        </p:spPr>
        <p:txBody>
          <a:bodyPr wrap="square">
            <a:spAutoFit/>
          </a:bodyPr>
          <a:lstStyle/>
          <a:p>
            <a:pPr lvl="0" algn="ctr"/>
            <a:r>
              <a:rPr lang="fr-FR" sz="2800" dirty="0" smtClean="0">
                <a:latin typeface="Poor Richard" pitchFamily="18" charset="0"/>
              </a:rPr>
              <a:t>1.  Qui </a:t>
            </a:r>
            <a:r>
              <a:rPr lang="fr-FR" sz="2800" dirty="0">
                <a:latin typeface="Poor Richard" pitchFamily="18" charset="0"/>
              </a:rPr>
              <a:t>est la personne interviewée ? Quelle est sa profession ?</a:t>
            </a:r>
          </a:p>
        </p:txBody>
      </p:sp>
      <p:sp>
        <p:nvSpPr>
          <p:cNvPr id="6" name="Rectangle 5"/>
          <p:cNvSpPr/>
          <p:nvPr/>
        </p:nvSpPr>
        <p:spPr>
          <a:xfrm>
            <a:off x="136816" y="2420776"/>
            <a:ext cx="4077993" cy="3970318"/>
          </a:xfrm>
          <a:prstGeom prst="rect">
            <a:avLst/>
          </a:prstGeom>
        </p:spPr>
        <p:txBody>
          <a:bodyPr wrap="square">
            <a:spAutoFit/>
          </a:bodyPr>
          <a:lstStyle/>
          <a:p>
            <a:pPr algn="ctr"/>
            <a:r>
              <a:rPr lang="fr-FR" sz="2800" dirty="0">
                <a:solidFill>
                  <a:srgbClr val="008000"/>
                </a:solidFill>
                <a:latin typeface="Poor Richard" pitchFamily="18" charset="0"/>
              </a:rPr>
              <a:t>La personne interviewée est </a:t>
            </a:r>
            <a:r>
              <a:rPr lang="fr-FR" sz="2800" dirty="0" smtClean="0">
                <a:solidFill>
                  <a:srgbClr val="008000"/>
                </a:solidFill>
                <a:latin typeface="Poor Richard" pitchFamily="18" charset="0"/>
              </a:rPr>
              <a:t>B. </a:t>
            </a:r>
            <a:r>
              <a:rPr lang="fr-FR" sz="2800" dirty="0" err="1" smtClean="0">
                <a:solidFill>
                  <a:srgbClr val="008000"/>
                </a:solidFill>
                <a:latin typeface="Poor Richard" pitchFamily="18" charset="0"/>
              </a:rPr>
              <a:t>Lagleze</a:t>
            </a:r>
            <a:r>
              <a:rPr lang="fr-FR" sz="2800" dirty="0">
                <a:solidFill>
                  <a:srgbClr val="008000"/>
                </a:solidFill>
                <a:latin typeface="Poor Richard" pitchFamily="18" charset="0"/>
              </a:rPr>
              <a:t>, responsable cantonal de la fédération départementale des syndicats d’exploitants agricoles. </a:t>
            </a:r>
            <a:endParaRPr lang="fr-FR" sz="2800" dirty="0" smtClean="0">
              <a:solidFill>
                <a:srgbClr val="008000"/>
              </a:solidFill>
              <a:latin typeface="Poor Richard" pitchFamily="18" charset="0"/>
            </a:endParaRPr>
          </a:p>
          <a:p>
            <a:pPr algn="ctr"/>
            <a:endParaRPr lang="fr-FR" sz="2800" dirty="0">
              <a:solidFill>
                <a:srgbClr val="008000"/>
              </a:solidFill>
              <a:latin typeface="Poor Richard" pitchFamily="18" charset="0"/>
            </a:endParaRPr>
          </a:p>
          <a:p>
            <a:pPr algn="ctr"/>
            <a:r>
              <a:rPr lang="fr-FR" sz="2800" dirty="0" smtClean="0">
                <a:solidFill>
                  <a:srgbClr val="008000"/>
                </a:solidFill>
                <a:latin typeface="Poor Richard" pitchFamily="18" charset="0"/>
              </a:rPr>
              <a:t>(C’est </a:t>
            </a:r>
            <a:r>
              <a:rPr lang="fr-FR" sz="2800" dirty="0">
                <a:solidFill>
                  <a:srgbClr val="008000"/>
                </a:solidFill>
                <a:latin typeface="Poor Richard" pitchFamily="18" charset="0"/>
              </a:rPr>
              <a:t>donc un agriculteur, syndiqué </a:t>
            </a:r>
            <a:r>
              <a:rPr lang="fr-FR" sz="2800" dirty="0" smtClean="0">
                <a:solidFill>
                  <a:srgbClr val="008000"/>
                </a:solidFill>
                <a:latin typeface="Poor Richard" pitchFamily="18" charset="0"/>
              </a:rPr>
              <a:t>)</a:t>
            </a:r>
            <a:endParaRPr lang="fr-FR" sz="2800" dirty="0">
              <a:solidFill>
                <a:srgbClr val="008000"/>
              </a:solidFill>
              <a:latin typeface="Poor Richard" pitchFamily="18" charset="0"/>
            </a:endParaRPr>
          </a:p>
        </p:txBody>
      </p:sp>
      <p:pic>
        <p:nvPicPr>
          <p:cNvPr id="7" name="Image 6"/>
          <p:cNvPicPr>
            <a:picLocks noChangeAspect="1"/>
          </p:cNvPicPr>
          <p:nvPr/>
        </p:nvPicPr>
        <p:blipFill rotWithShape="1">
          <a:blip r:embed="rId3">
            <a:extLst>
              <a:ext uri="{28A0092B-C50C-407E-A947-70E740481C1C}">
                <a14:useLocalDpi xmlns="" xmlns:a14="http://schemas.microsoft.com/office/drawing/2010/main" val="0"/>
              </a:ext>
            </a:extLst>
          </a:blip>
          <a:srcRect l="28637" t="12681" r="25758" b="8474"/>
          <a:stretch/>
        </p:blipFill>
        <p:spPr>
          <a:xfrm>
            <a:off x="4143372" y="571480"/>
            <a:ext cx="4676589" cy="4955502"/>
          </a:xfrm>
          <a:prstGeom prst="rect">
            <a:avLst/>
          </a:prstGeom>
        </p:spPr>
      </p:pic>
    </p:spTree>
    <p:extLst>
      <p:ext uri="{BB962C8B-B14F-4D97-AF65-F5344CB8AC3E}">
        <p14:creationId xmlns="" xmlns:p14="http://schemas.microsoft.com/office/powerpoint/2010/main" val="27878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8" presetClass="entr" presetSubtype="3"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upRigh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1500166" y="0"/>
            <a:ext cx="834134" cy="834134"/>
          </a:xfrm>
          <a:prstGeom prst="rect">
            <a:avLst/>
          </a:prstGeom>
        </p:spPr>
      </p:pic>
      <p:sp>
        <p:nvSpPr>
          <p:cNvPr id="5" name="Rectangle 4"/>
          <p:cNvSpPr/>
          <p:nvPr/>
        </p:nvSpPr>
        <p:spPr>
          <a:xfrm>
            <a:off x="0" y="1000108"/>
            <a:ext cx="4322725" cy="954107"/>
          </a:xfrm>
          <a:prstGeom prst="rect">
            <a:avLst/>
          </a:prstGeom>
        </p:spPr>
        <p:txBody>
          <a:bodyPr wrap="square">
            <a:spAutoFit/>
          </a:bodyPr>
          <a:lstStyle/>
          <a:p>
            <a:pPr lvl="0" algn="ctr"/>
            <a:r>
              <a:rPr lang="fr-FR" sz="2800" dirty="0" smtClean="0">
                <a:latin typeface="Poor Richard" pitchFamily="18" charset="0"/>
              </a:rPr>
              <a:t>2.  Expliquez </a:t>
            </a:r>
            <a:r>
              <a:rPr lang="fr-FR" sz="2800" dirty="0">
                <a:latin typeface="Poor Richard" pitchFamily="18" charset="0"/>
              </a:rPr>
              <a:t>la phrase soulignée.</a:t>
            </a:r>
          </a:p>
        </p:txBody>
      </p:sp>
      <p:pic>
        <p:nvPicPr>
          <p:cNvPr id="6" name="Image 5"/>
          <p:cNvPicPr>
            <a:picLocks noChangeAspect="1"/>
          </p:cNvPicPr>
          <p:nvPr/>
        </p:nvPicPr>
        <p:blipFill rotWithShape="1">
          <a:blip r:embed="rId3">
            <a:extLst>
              <a:ext uri="{28A0092B-C50C-407E-A947-70E740481C1C}">
                <a14:useLocalDpi xmlns="" xmlns:a14="http://schemas.microsoft.com/office/drawing/2010/main" val="0"/>
              </a:ext>
            </a:extLst>
          </a:blip>
          <a:srcRect l="28637" t="12681" r="25758" b="8474"/>
          <a:stretch/>
        </p:blipFill>
        <p:spPr>
          <a:xfrm>
            <a:off x="4214810" y="571480"/>
            <a:ext cx="4500562" cy="4768977"/>
          </a:xfrm>
          <a:prstGeom prst="rect">
            <a:avLst/>
          </a:prstGeom>
        </p:spPr>
      </p:pic>
      <p:pic>
        <p:nvPicPr>
          <p:cNvPr id="7" name="Image 6"/>
          <p:cNvPicPr>
            <a:picLocks noChangeAspect="1"/>
          </p:cNvPicPr>
          <p:nvPr/>
        </p:nvPicPr>
        <p:blipFill rotWithShape="1">
          <a:blip r:embed="rId3">
            <a:extLst>
              <a:ext uri="{28A0092B-C50C-407E-A947-70E740481C1C}">
                <a14:useLocalDpi xmlns="" xmlns:a14="http://schemas.microsoft.com/office/drawing/2010/main" val="0"/>
              </a:ext>
            </a:extLst>
          </a:blip>
          <a:srcRect l="28637" t="22275" r="25758" b="68292"/>
          <a:stretch/>
        </p:blipFill>
        <p:spPr>
          <a:xfrm>
            <a:off x="21343" y="2027749"/>
            <a:ext cx="9087633" cy="1152128"/>
          </a:xfrm>
          <a:prstGeom prst="rect">
            <a:avLst/>
          </a:prstGeom>
        </p:spPr>
      </p:pic>
      <p:sp>
        <p:nvSpPr>
          <p:cNvPr id="3" name="Rectangle 2"/>
          <p:cNvSpPr/>
          <p:nvPr/>
        </p:nvSpPr>
        <p:spPr>
          <a:xfrm>
            <a:off x="52144" y="3573016"/>
            <a:ext cx="9046069" cy="2677656"/>
          </a:xfrm>
          <a:prstGeom prst="rect">
            <a:avLst/>
          </a:prstGeom>
        </p:spPr>
        <p:txBody>
          <a:bodyPr wrap="square">
            <a:spAutoFit/>
          </a:bodyPr>
          <a:lstStyle/>
          <a:p>
            <a:r>
              <a:rPr lang="fr-FR" sz="2800" dirty="0">
                <a:solidFill>
                  <a:srgbClr val="008000"/>
                </a:solidFill>
                <a:latin typeface="Poor Richard" pitchFamily="18" charset="0"/>
              </a:rPr>
              <a:t>La phrase soulignée signifie qu’il y a plusieurs types d’habitants sur les territoires ruraux : il y a les paysans, « qui vivent du travail de la terre », donc des agriculteurs… Mais il y a aussi de plus en plus des citadins, qui quittent la ville afin de profiter du cadre de vie de la campagne. Ces personnes imaginent la campagne comme un lieu de loisirs de détente etc. </a:t>
            </a:r>
          </a:p>
        </p:txBody>
      </p:sp>
    </p:spTree>
    <p:extLst>
      <p:ext uri="{BB962C8B-B14F-4D97-AF65-F5344CB8AC3E}">
        <p14:creationId xmlns="" xmlns:p14="http://schemas.microsoft.com/office/powerpoint/2010/main" val="22710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1250"/>
                                        <p:tgtEl>
                                          <p:spTgt spid="6"/>
                                        </p:tgtEl>
                                        <p:attrNameLst>
                                          <p:attrName>ppt_x</p:attrName>
                                        </p:attrNameLst>
                                      </p:cBhvr>
                                      <p:tavLst>
                                        <p:tav tm="0">
                                          <p:val>
                                            <p:strVal val="ppt_x"/>
                                          </p:val>
                                        </p:tav>
                                        <p:tav tm="100000">
                                          <p:val>
                                            <p:strVal val="ppt_x"/>
                                          </p:val>
                                        </p:tav>
                                      </p:tavLst>
                                    </p:anim>
                                    <p:anim calcmode="lin" valueType="num">
                                      <p:cBhvr additive="base">
                                        <p:cTn id="18" dur="1250"/>
                                        <p:tgtEl>
                                          <p:spTgt spid="6"/>
                                        </p:tgtEl>
                                        <p:attrNameLst>
                                          <p:attrName>ppt_y</p:attrName>
                                        </p:attrNameLst>
                                      </p:cBhvr>
                                      <p:tavLst>
                                        <p:tav tm="0">
                                          <p:val>
                                            <p:strVal val="ppt_y"/>
                                          </p:val>
                                        </p:tav>
                                        <p:tav tm="100000">
                                          <p:val>
                                            <p:strVal val="1+ppt_h/2"/>
                                          </p:val>
                                        </p:tav>
                                      </p:tavLst>
                                    </p:anim>
                                    <p:set>
                                      <p:cBhvr>
                                        <p:cTn id="19" dur="1" fill="hold">
                                          <p:stCondLst>
                                            <p:cond delay="1249"/>
                                          </p:stCondLst>
                                        </p:cTn>
                                        <p:tgtEl>
                                          <p:spTgt spid="6"/>
                                        </p:tgtEl>
                                        <p:attrNameLst>
                                          <p:attrName>style.visibility</p:attrName>
                                        </p:attrNameLst>
                                      </p:cBhvr>
                                      <p:to>
                                        <p:strVal val="hidden"/>
                                      </p:to>
                                    </p:set>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12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1643042" y="857232"/>
            <a:ext cx="834134" cy="834134"/>
          </a:xfrm>
          <a:prstGeom prst="rect">
            <a:avLst/>
          </a:prstGeom>
        </p:spPr>
      </p:pic>
      <p:sp>
        <p:nvSpPr>
          <p:cNvPr id="5" name="Rectangle 4"/>
          <p:cNvSpPr/>
          <p:nvPr/>
        </p:nvSpPr>
        <p:spPr>
          <a:xfrm>
            <a:off x="214282" y="1643050"/>
            <a:ext cx="3965535" cy="1384995"/>
          </a:xfrm>
          <a:prstGeom prst="rect">
            <a:avLst/>
          </a:prstGeom>
        </p:spPr>
        <p:txBody>
          <a:bodyPr wrap="square">
            <a:spAutoFit/>
          </a:bodyPr>
          <a:lstStyle/>
          <a:p>
            <a:pPr lvl="0" algn="ctr"/>
            <a:r>
              <a:rPr lang="fr-FR" sz="2800" dirty="0" smtClean="0">
                <a:latin typeface="Poor Richard" pitchFamily="18" charset="0"/>
              </a:rPr>
              <a:t>3.  Que </a:t>
            </a:r>
            <a:r>
              <a:rPr lang="fr-FR" sz="2800" dirty="0">
                <a:latin typeface="Poor Richard" pitchFamily="18" charset="0"/>
              </a:rPr>
              <a:t>reproche cette personne aux nouveaux habitants de la campagne ?</a:t>
            </a:r>
          </a:p>
        </p:txBody>
      </p:sp>
      <p:pic>
        <p:nvPicPr>
          <p:cNvPr id="6" name="Image 5"/>
          <p:cNvPicPr>
            <a:picLocks noChangeAspect="1"/>
          </p:cNvPicPr>
          <p:nvPr/>
        </p:nvPicPr>
        <p:blipFill rotWithShape="1">
          <a:blip r:embed="rId3">
            <a:extLst>
              <a:ext uri="{28A0092B-C50C-407E-A947-70E740481C1C}">
                <a14:useLocalDpi xmlns="" xmlns:a14="http://schemas.microsoft.com/office/drawing/2010/main" val="0"/>
              </a:ext>
            </a:extLst>
          </a:blip>
          <a:srcRect l="28637" t="12681" r="25758" b="8474"/>
          <a:stretch/>
        </p:blipFill>
        <p:spPr>
          <a:xfrm>
            <a:off x="4214810" y="857232"/>
            <a:ext cx="4623146" cy="4898872"/>
          </a:xfrm>
          <a:prstGeom prst="rect">
            <a:avLst/>
          </a:prstGeom>
        </p:spPr>
      </p:pic>
      <p:sp>
        <p:nvSpPr>
          <p:cNvPr id="7" name="Rectangle 6"/>
          <p:cNvSpPr/>
          <p:nvPr/>
        </p:nvSpPr>
        <p:spPr>
          <a:xfrm>
            <a:off x="136816" y="3438714"/>
            <a:ext cx="3863679" cy="1384995"/>
          </a:xfrm>
          <a:prstGeom prst="rect">
            <a:avLst/>
          </a:prstGeom>
        </p:spPr>
        <p:txBody>
          <a:bodyPr wrap="square">
            <a:spAutoFit/>
          </a:bodyPr>
          <a:lstStyle/>
          <a:p>
            <a:pPr algn="ctr"/>
            <a:r>
              <a:rPr lang="fr-FR" sz="2800" dirty="0" smtClean="0">
                <a:solidFill>
                  <a:srgbClr val="008000"/>
                </a:solidFill>
                <a:latin typeface="Poor Richard" pitchFamily="18" charset="0"/>
              </a:rPr>
              <a:t>Il leur reproche de ne pas s’adapter à la vie et aux contraintes de la campagne.</a:t>
            </a:r>
            <a:endParaRPr lang="fr-FR" sz="2800" dirty="0">
              <a:solidFill>
                <a:srgbClr val="008000"/>
              </a:solidFill>
              <a:latin typeface="Poor Richard" pitchFamily="18" charset="0"/>
            </a:endParaRPr>
          </a:p>
        </p:txBody>
      </p:sp>
    </p:spTree>
    <p:extLst>
      <p:ext uri="{BB962C8B-B14F-4D97-AF65-F5344CB8AC3E}">
        <p14:creationId xmlns="" xmlns:p14="http://schemas.microsoft.com/office/powerpoint/2010/main" val="31568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3717</TotalTime>
  <Words>597</Words>
  <Application>Microsoft Office PowerPoint</Application>
  <PresentationFormat>Affichage à l'écran (4:3)</PresentationFormat>
  <Paragraphs>101</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domicile</dc:creator>
  <cp:lastModifiedBy>GCUENIN</cp:lastModifiedBy>
  <cp:revision>335</cp:revision>
  <dcterms:created xsi:type="dcterms:W3CDTF">2010-03-29T12:10:27Z</dcterms:created>
  <dcterms:modified xsi:type="dcterms:W3CDTF">2018-01-12T14:11:01Z</dcterms:modified>
</cp:coreProperties>
</file>