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4" r:id="rId2"/>
    <p:sldId id="295" r:id="rId3"/>
    <p:sldId id="297" r:id="rId4"/>
    <p:sldId id="296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5" r:id="rId17"/>
    <p:sldId id="326" r:id="rId18"/>
    <p:sldId id="327" r:id="rId19"/>
    <p:sldId id="328" r:id="rId20"/>
    <p:sldId id="331" r:id="rId21"/>
    <p:sldId id="343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2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CC"/>
    <a:srgbClr val="008000"/>
    <a:srgbClr val="FFFF00"/>
    <a:srgbClr val="FF0000"/>
    <a:srgbClr val="000000"/>
    <a:srgbClr val="33CC33"/>
    <a:srgbClr val="006600"/>
    <a:srgbClr val="1D1DFF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54195-3BF2-4CB1-9A3A-C94240C4A746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0F07B-2519-4325-88BC-86FC9B6DA1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3E2B7-464F-47AE-A831-5F89C1F1307D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3E2B7-464F-47AE-A831-5F89C1F1307D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3.2.%20VIDEO%20-%20P&#244;le%20V&#233;hicule%20du%20Futur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BCBtR6OoA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285860"/>
            <a:ext cx="8715436" cy="3416320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GÉOGRAPHIE  - Thème n°1 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Dynamiques territoriales de la France contemporaine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85728"/>
            <a:ext cx="684000" cy="684000"/>
          </a:xfrm>
          <a:prstGeom prst="rect">
            <a:avLst/>
          </a:prstGeo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4305274" cy="292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000108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4. Qu’y-a-t-il d’installé sur place afin de ne plus avoir d’intermédiaires  entre le fermier et le client ?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66995" t="3123" b="38327"/>
          <a:stretch>
            <a:fillRect/>
          </a:stretch>
        </p:blipFill>
        <p:spPr bwMode="auto">
          <a:xfrm>
            <a:off x="571472" y="1857364"/>
            <a:ext cx="3500462" cy="4224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072066" y="3071810"/>
            <a:ext cx="38576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Un atelier de découpe de la viande et un magasin sont installés sur place. 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720" y="785794"/>
            <a:ext cx="8358246" cy="5755422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Les espaces agricoles occupent plus de la moitié du territoire national :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ils se sont transformés et spécialisés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en fonction des milieux .</a:t>
            </a: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Les moyens et les techniques de production sont aujourd’hui modernes et innovants, permettant à la France d’être une grande puissance agricole.</a:t>
            </a:r>
          </a:p>
          <a:p>
            <a:endParaRPr lang="fr-FR" sz="16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De plus en plus d’agriculteurs, à l’image du GAEC Courtoy, pratiquent une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agriculture raisonnée </a:t>
            </a:r>
            <a:r>
              <a:rPr lang="fr-FR" sz="3200" i="1" dirty="0" smtClean="0">
                <a:solidFill>
                  <a:srgbClr val="0033CC"/>
                </a:solidFill>
                <a:latin typeface="Poor Richard" pitchFamily="18" charset="0"/>
              </a:rPr>
              <a:t>(au détriment d’une </a:t>
            </a:r>
            <a:r>
              <a:rPr lang="fr-FR" sz="3200" i="1" dirty="0" smtClean="0">
                <a:solidFill>
                  <a:srgbClr val="FF3300"/>
                </a:solidFill>
                <a:latin typeface="Poor Richard" pitchFamily="18" charset="0"/>
              </a:rPr>
              <a:t>agriculture productiviste</a:t>
            </a:r>
            <a:r>
              <a:rPr lang="fr-FR" sz="3200" i="1" dirty="0" smtClean="0">
                <a:solidFill>
                  <a:srgbClr val="0033CC"/>
                </a:solidFill>
                <a:latin typeface="Poor Richard" pitchFamily="18" charset="0"/>
              </a:rPr>
              <a:t>)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, proche du consommateur et plus respectueuse de l’environnement. (utiliser moins d’engrais par exemple)</a:t>
            </a:r>
          </a:p>
        </p:txBody>
      </p:sp>
      <p:pic>
        <p:nvPicPr>
          <p:cNvPr id="8" name="Image 7" descr="crayons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2000240"/>
            <a:ext cx="619128" cy="92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78780870.jpg"/>
          <p:cNvPicPr>
            <a:picLocks noChangeAspect="1"/>
          </p:cNvPicPr>
          <p:nvPr/>
        </p:nvPicPr>
        <p:blipFill>
          <a:blip r:embed="rId3"/>
          <a:srcRect l="22222" t="4166" r="1852" b="5208"/>
          <a:stretch>
            <a:fillRect/>
          </a:stretch>
        </p:blipFill>
        <p:spPr>
          <a:xfrm>
            <a:off x="3929058" y="1714488"/>
            <a:ext cx="4621300" cy="49030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Forme libre 8"/>
          <p:cNvSpPr/>
          <p:nvPr/>
        </p:nvSpPr>
        <p:spPr>
          <a:xfrm>
            <a:off x="5525589" y="1793966"/>
            <a:ext cx="1530531" cy="1981200"/>
          </a:xfrm>
          <a:custGeom>
            <a:avLst/>
            <a:gdLst>
              <a:gd name="connsiteX0" fmla="*/ 705394 w 1530531"/>
              <a:gd name="connsiteY0" fmla="*/ 74023 h 1981200"/>
              <a:gd name="connsiteX1" fmla="*/ 705394 w 1530531"/>
              <a:gd name="connsiteY1" fmla="*/ 465908 h 1981200"/>
              <a:gd name="connsiteX2" fmla="*/ 483325 w 1530531"/>
              <a:gd name="connsiteY2" fmla="*/ 883920 h 1981200"/>
              <a:gd name="connsiteX3" fmla="*/ 209005 w 1530531"/>
              <a:gd name="connsiteY3" fmla="*/ 1288868 h 1981200"/>
              <a:gd name="connsiteX4" fmla="*/ 0 w 1530531"/>
              <a:gd name="connsiteY4" fmla="*/ 1419497 h 1981200"/>
              <a:gd name="connsiteX5" fmla="*/ 209005 w 1530531"/>
              <a:gd name="connsiteY5" fmla="*/ 1785257 h 1981200"/>
              <a:gd name="connsiteX6" fmla="*/ 822960 w 1530531"/>
              <a:gd name="connsiteY6" fmla="*/ 1955074 h 1981200"/>
              <a:gd name="connsiteX7" fmla="*/ 1345474 w 1530531"/>
              <a:gd name="connsiteY7" fmla="*/ 1628503 h 1981200"/>
              <a:gd name="connsiteX8" fmla="*/ 1489165 w 1530531"/>
              <a:gd name="connsiteY8" fmla="*/ 1314994 h 1981200"/>
              <a:gd name="connsiteX9" fmla="*/ 1502228 w 1530531"/>
              <a:gd name="connsiteY9" fmla="*/ 936171 h 1981200"/>
              <a:gd name="connsiteX10" fmla="*/ 1319348 w 1530531"/>
              <a:gd name="connsiteY10" fmla="*/ 413657 h 1981200"/>
              <a:gd name="connsiteX11" fmla="*/ 1227908 w 1530531"/>
              <a:gd name="connsiteY11" fmla="*/ 217714 h 1981200"/>
              <a:gd name="connsiteX12" fmla="*/ 1031965 w 1530531"/>
              <a:gd name="connsiteY12" fmla="*/ 47897 h 1981200"/>
              <a:gd name="connsiteX13" fmla="*/ 927462 w 1530531"/>
              <a:gd name="connsiteY13" fmla="*/ 21771 h 1981200"/>
              <a:gd name="connsiteX14" fmla="*/ 705394 w 1530531"/>
              <a:gd name="connsiteY14" fmla="*/ 74023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30531" h="1981200">
                <a:moveTo>
                  <a:pt x="705394" y="74023"/>
                </a:moveTo>
                <a:cubicBezTo>
                  <a:pt x="668383" y="148046"/>
                  <a:pt x="742405" y="330925"/>
                  <a:pt x="705394" y="465908"/>
                </a:cubicBezTo>
                <a:cubicBezTo>
                  <a:pt x="668383" y="600891"/>
                  <a:pt x="566056" y="746760"/>
                  <a:pt x="483325" y="883920"/>
                </a:cubicBezTo>
                <a:cubicBezTo>
                  <a:pt x="400594" y="1021080"/>
                  <a:pt x="289559" y="1199605"/>
                  <a:pt x="209005" y="1288868"/>
                </a:cubicBezTo>
                <a:cubicBezTo>
                  <a:pt x="128451" y="1378131"/>
                  <a:pt x="0" y="1336766"/>
                  <a:pt x="0" y="1419497"/>
                </a:cubicBezTo>
                <a:cubicBezTo>
                  <a:pt x="0" y="1502228"/>
                  <a:pt x="71845" y="1695994"/>
                  <a:pt x="209005" y="1785257"/>
                </a:cubicBezTo>
                <a:cubicBezTo>
                  <a:pt x="346165" y="1874520"/>
                  <a:pt x="633549" y="1981200"/>
                  <a:pt x="822960" y="1955074"/>
                </a:cubicBezTo>
                <a:cubicBezTo>
                  <a:pt x="1012372" y="1928948"/>
                  <a:pt x="1234440" y="1735183"/>
                  <a:pt x="1345474" y="1628503"/>
                </a:cubicBezTo>
                <a:cubicBezTo>
                  <a:pt x="1456508" y="1521823"/>
                  <a:pt x="1463039" y="1430383"/>
                  <a:pt x="1489165" y="1314994"/>
                </a:cubicBezTo>
                <a:cubicBezTo>
                  <a:pt x="1515291" y="1199605"/>
                  <a:pt x="1530531" y="1086394"/>
                  <a:pt x="1502228" y="936171"/>
                </a:cubicBezTo>
                <a:cubicBezTo>
                  <a:pt x="1473925" y="785948"/>
                  <a:pt x="1365068" y="533400"/>
                  <a:pt x="1319348" y="413657"/>
                </a:cubicBezTo>
                <a:cubicBezTo>
                  <a:pt x="1273628" y="293914"/>
                  <a:pt x="1275805" y="278674"/>
                  <a:pt x="1227908" y="217714"/>
                </a:cubicBezTo>
                <a:cubicBezTo>
                  <a:pt x="1180011" y="156754"/>
                  <a:pt x="1082039" y="80554"/>
                  <a:pt x="1031965" y="47897"/>
                </a:cubicBezTo>
                <a:cubicBezTo>
                  <a:pt x="981891" y="15240"/>
                  <a:pt x="988422" y="19594"/>
                  <a:pt x="927462" y="21771"/>
                </a:cubicBezTo>
                <a:cubicBezTo>
                  <a:pt x="866502" y="23948"/>
                  <a:pt x="742405" y="0"/>
                  <a:pt x="705394" y="74023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5040086" y="4785360"/>
            <a:ext cx="1123405" cy="892629"/>
          </a:xfrm>
          <a:custGeom>
            <a:avLst/>
            <a:gdLst>
              <a:gd name="connsiteX0" fmla="*/ 93617 w 1123405"/>
              <a:gd name="connsiteY0" fmla="*/ 21771 h 892629"/>
              <a:gd name="connsiteX1" fmla="*/ 655320 w 1123405"/>
              <a:gd name="connsiteY1" fmla="*/ 113211 h 892629"/>
              <a:gd name="connsiteX2" fmla="*/ 1060268 w 1123405"/>
              <a:gd name="connsiteY2" fmla="*/ 400594 h 892629"/>
              <a:gd name="connsiteX3" fmla="*/ 1034143 w 1123405"/>
              <a:gd name="connsiteY3" fmla="*/ 818606 h 892629"/>
              <a:gd name="connsiteX4" fmla="*/ 590005 w 1123405"/>
              <a:gd name="connsiteY4" fmla="*/ 844731 h 892629"/>
              <a:gd name="connsiteX5" fmla="*/ 276497 w 1123405"/>
              <a:gd name="connsiteY5" fmla="*/ 622663 h 892629"/>
              <a:gd name="connsiteX6" fmla="*/ 93617 w 1123405"/>
              <a:gd name="connsiteY6" fmla="*/ 452846 h 892629"/>
              <a:gd name="connsiteX7" fmla="*/ 67491 w 1123405"/>
              <a:gd name="connsiteY7" fmla="*/ 400594 h 892629"/>
              <a:gd name="connsiteX8" fmla="*/ 93617 w 1123405"/>
              <a:gd name="connsiteY8" fmla="*/ 243840 h 892629"/>
              <a:gd name="connsiteX9" fmla="*/ 93617 w 1123405"/>
              <a:gd name="connsiteY9" fmla="*/ 21771 h 89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3405" h="892629">
                <a:moveTo>
                  <a:pt x="93617" y="21771"/>
                </a:moveTo>
                <a:cubicBezTo>
                  <a:pt x="187234" y="0"/>
                  <a:pt x="494212" y="50074"/>
                  <a:pt x="655320" y="113211"/>
                </a:cubicBezTo>
                <a:cubicBezTo>
                  <a:pt x="816428" y="176348"/>
                  <a:pt x="997131" y="283028"/>
                  <a:pt x="1060268" y="400594"/>
                </a:cubicBezTo>
                <a:cubicBezTo>
                  <a:pt x="1123405" y="518160"/>
                  <a:pt x="1112520" y="744583"/>
                  <a:pt x="1034143" y="818606"/>
                </a:cubicBezTo>
                <a:cubicBezTo>
                  <a:pt x="955766" y="892629"/>
                  <a:pt x="716279" y="877388"/>
                  <a:pt x="590005" y="844731"/>
                </a:cubicBezTo>
                <a:cubicBezTo>
                  <a:pt x="463731" y="812074"/>
                  <a:pt x="359228" y="687977"/>
                  <a:pt x="276497" y="622663"/>
                </a:cubicBezTo>
                <a:cubicBezTo>
                  <a:pt x="193766" y="557349"/>
                  <a:pt x="128451" y="489857"/>
                  <a:pt x="93617" y="452846"/>
                </a:cubicBezTo>
                <a:cubicBezTo>
                  <a:pt x="58783" y="415835"/>
                  <a:pt x="67491" y="435428"/>
                  <a:pt x="67491" y="400594"/>
                </a:cubicBezTo>
                <a:cubicBezTo>
                  <a:pt x="67491" y="365760"/>
                  <a:pt x="84908" y="300446"/>
                  <a:pt x="93617" y="243840"/>
                </a:cubicBezTo>
                <a:cubicBezTo>
                  <a:pt x="102326" y="187234"/>
                  <a:pt x="0" y="43542"/>
                  <a:pt x="93617" y="2177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latin typeface="Poor Richard" pitchFamily="18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7953103" y="2695303"/>
            <a:ext cx="391885" cy="757645"/>
          </a:xfrm>
          <a:custGeom>
            <a:avLst/>
            <a:gdLst>
              <a:gd name="connsiteX0" fmla="*/ 119743 w 391885"/>
              <a:gd name="connsiteY0" fmla="*/ 47897 h 757645"/>
              <a:gd name="connsiteX1" fmla="*/ 15240 w 391885"/>
              <a:gd name="connsiteY1" fmla="*/ 361406 h 757645"/>
              <a:gd name="connsiteX2" fmla="*/ 28303 w 391885"/>
              <a:gd name="connsiteY2" fmla="*/ 687977 h 757645"/>
              <a:gd name="connsiteX3" fmla="*/ 41366 w 391885"/>
              <a:gd name="connsiteY3" fmla="*/ 727166 h 757645"/>
              <a:gd name="connsiteX4" fmla="*/ 198120 w 391885"/>
              <a:gd name="connsiteY4" fmla="*/ 740228 h 757645"/>
              <a:gd name="connsiteX5" fmla="*/ 237308 w 391885"/>
              <a:gd name="connsiteY5" fmla="*/ 622663 h 757645"/>
              <a:gd name="connsiteX6" fmla="*/ 315686 w 391885"/>
              <a:gd name="connsiteY6" fmla="*/ 309154 h 757645"/>
              <a:gd name="connsiteX7" fmla="*/ 367937 w 391885"/>
              <a:gd name="connsiteY7" fmla="*/ 165463 h 757645"/>
              <a:gd name="connsiteX8" fmla="*/ 367937 w 391885"/>
              <a:gd name="connsiteY8" fmla="*/ 126274 h 757645"/>
              <a:gd name="connsiteX9" fmla="*/ 224246 w 391885"/>
              <a:gd name="connsiteY9" fmla="*/ 74023 h 757645"/>
              <a:gd name="connsiteX10" fmla="*/ 119743 w 391885"/>
              <a:gd name="connsiteY10" fmla="*/ 47897 h 75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885" h="757645">
                <a:moveTo>
                  <a:pt x="119743" y="47897"/>
                </a:moveTo>
                <a:cubicBezTo>
                  <a:pt x="84909" y="95794"/>
                  <a:pt x="30480" y="254726"/>
                  <a:pt x="15240" y="361406"/>
                </a:cubicBezTo>
                <a:cubicBezTo>
                  <a:pt x="0" y="468086"/>
                  <a:pt x="23949" y="627017"/>
                  <a:pt x="28303" y="687977"/>
                </a:cubicBezTo>
                <a:cubicBezTo>
                  <a:pt x="32657" y="748937"/>
                  <a:pt x="13063" y="718458"/>
                  <a:pt x="41366" y="727166"/>
                </a:cubicBezTo>
                <a:cubicBezTo>
                  <a:pt x="69669" y="735874"/>
                  <a:pt x="165463" y="757645"/>
                  <a:pt x="198120" y="740228"/>
                </a:cubicBezTo>
                <a:cubicBezTo>
                  <a:pt x="230777" y="722811"/>
                  <a:pt x="217714" y="694509"/>
                  <a:pt x="237308" y="622663"/>
                </a:cubicBezTo>
                <a:cubicBezTo>
                  <a:pt x="256902" y="550817"/>
                  <a:pt x="293915" y="385354"/>
                  <a:pt x="315686" y="309154"/>
                </a:cubicBezTo>
                <a:cubicBezTo>
                  <a:pt x="337457" y="232954"/>
                  <a:pt x="359229" y="195943"/>
                  <a:pt x="367937" y="165463"/>
                </a:cubicBezTo>
                <a:cubicBezTo>
                  <a:pt x="376645" y="134983"/>
                  <a:pt x="391885" y="141514"/>
                  <a:pt x="367937" y="126274"/>
                </a:cubicBezTo>
                <a:cubicBezTo>
                  <a:pt x="343989" y="111034"/>
                  <a:pt x="263434" y="87086"/>
                  <a:pt x="224246" y="74023"/>
                </a:cubicBezTo>
                <a:cubicBezTo>
                  <a:pt x="185058" y="60960"/>
                  <a:pt x="154577" y="0"/>
                  <a:pt x="119743" y="47897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14282" y="1714488"/>
            <a:ext cx="571504" cy="28575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57224" y="164305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grande culture céréalière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86446" y="2571744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Poor Richard" pitchFamily="18" charset="0"/>
              </a:rPr>
              <a:t>Bassin</a:t>
            </a:r>
          </a:p>
          <a:p>
            <a:pPr algn="ctr"/>
            <a:r>
              <a:rPr lang="fr-FR" sz="2000" b="1" dirty="0" smtClean="0">
                <a:latin typeface="Poor Richard" pitchFamily="18" charset="0"/>
              </a:rPr>
              <a:t>Parisien</a:t>
            </a:r>
            <a:endParaRPr lang="fr-FR" sz="2000" b="1" dirty="0">
              <a:latin typeface="Poor Richard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929190" y="50720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Papyrus" pitchFamily="66" charset="0"/>
              </a:rPr>
              <a:t>Aquitaine</a:t>
            </a:r>
            <a:endParaRPr lang="fr-FR" b="1" dirty="0">
              <a:latin typeface="Papyru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429520" y="278605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Poor Richard" pitchFamily="18" charset="0"/>
              </a:rPr>
              <a:t>Alsace</a:t>
            </a:r>
            <a:endParaRPr lang="fr-FR" sz="2000" b="1" dirty="0">
              <a:latin typeface="Poor Richard" pitchFamily="18" charset="0"/>
            </a:endParaRPr>
          </a:p>
        </p:txBody>
      </p:sp>
      <p:sp>
        <p:nvSpPr>
          <p:cNvPr id="17" name="Flèche droite 16"/>
          <p:cNvSpPr/>
          <p:nvPr/>
        </p:nvSpPr>
        <p:spPr>
          <a:xfrm rot="5212911">
            <a:off x="6083643" y="3579330"/>
            <a:ext cx="428628" cy="285752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2099239">
            <a:off x="6801294" y="3114236"/>
            <a:ext cx="428628" cy="285752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9651901">
            <a:off x="5362351" y="3254627"/>
            <a:ext cx="428628" cy="285752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214282" y="2500306"/>
            <a:ext cx="511512" cy="349736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857224" y="2285992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expansion de la grande culture céréalière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4045132" y="2906486"/>
            <a:ext cx="975359" cy="624839"/>
          </a:xfrm>
          <a:custGeom>
            <a:avLst/>
            <a:gdLst>
              <a:gd name="connsiteX0" fmla="*/ 43542 w 975359"/>
              <a:gd name="connsiteY0" fmla="*/ 45720 h 624839"/>
              <a:gd name="connsiteX1" fmla="*/ 4354 w 975359"/>
              <a:gd name="connsiteY1" fmla="*/ 241663 h 624839"/>
              <a:gd name="connsiteX2" fmla="*/ 69668 w 975359"/>
              <a:gd name="connsiteY2" fmla="*/ 293914 h 624839"/>
              <a:gd name="connsiteX3" fmla="*/ 226422 w 975359"/>
              <a:gd name="connsiteY3" fmla="*/ 359228 h 624839"/>
              <a:gd name="connsiteX4" fmla="*/ 343988 w 975359"/>
              <a:gd name="connsiteY4" fmla="*/ 424543 h 624839"/>
              <a:gd name="connsiteX5" fmla="*/ 435428 w 975359"/>
              <a:gd name="connsiteY5" fmla="*/ 463731 h 624839"/>
              <a:gd name="connsiteX6" fmla="*/ 526868 w 975359"/>
              <a:gd name="connsiteY6" fmla="*/ 529045 h 624839"/>
              <a:gd name="connsiteX7" fmla="*/ 605245 w 975359"/>
              <a:gd name="connsiteY7" fmla="*/ 620485 h 624839"/>
              <a:gd name="connsiteX8" fmla="*/ 801188 w 975359"/>
              <a:gd name="connsiteY8" fmla="*/ 502920 h 624839"/>
              <a:gd name="connsiteX9" fmla="*/ 931817 w 975359"/>
              <a:gd name="connsiteY9" fmla="*/ 333103 h 624839"/>
              <a:gd name="connsiteX10" fmla="*/ 944879 w 975359"/>
              <a:gd name="connsiteY10" fmla="*/ 97971 h 624839"/>
              <a:gd name="connsiteX11" fmla="*/ 748937 w 975359"/>
              <a:gd name="connsiteY11" fmla="*/ 45720 h 624839"/>
              <a:gd name="connsiteX12" fmla="*/ 526868 w 975359"/>
              <a:gd name="connsiteY12" fmla="*/ 6531 h 624839"/>
              <a:gd name="connsiteX13" fmla="*/ 396239 w 975359"/>
              <a:gd name="connsiteY13" fmla="*/ 6531 h 624839"/>
              <a:gd name="connsiteX14" fmla="*/ 304799 w 975359"/>
              <a:gd name="connsiteY14" fmla="*/ 6531 h 624839"/>
              <a:gd name="connsiteX15" fmla="*/ 161108 w 975359"/>
              <a:gd name="connsiteY15" fmla="*/ 19594 h 624839"/>
              <a:gd name="connsiteX16" fmla="*/ 43542 w 975359"/>
              <a:gd name="connsiteY16" fmla="*/ 45720 h 62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5359" h="624839">
                <a:moveTo>
                  <a:pt x="43542" y="45720"/>
                </a:moveTo>
                <a:cubicBezTo>
                  <a:pt x="17416" y="82732"/>
                  <a:pt x="0" y="200297"/>
                  <a:pt x="4354" y="241663"/>
                </a:cubicBezTo>
                <a:cubicBezTo>
                  <a:pt x="8708" y="283029"/>
                  <a:pt x="32657" y="274320"/>
                  <a:pt x="69668" y="293914"/>
                </a:cubicBezTo>
                <a:cubicBezTo>
                  <a:pt x="106679" y="313508"/>
                  <a:pt x="180702" y="337457"/>
                  <a:pt x="226422" y="359228"/>
                </a:cubicBezTo>
                <a:cubicBezTo>
                  <a:pt x="272142" y="380999"/>
                  <a:pt x="309154" y="407126"/>
                  <a:pt x="343988" y="424543"/>
                </a:cubicBezTo>
                <a:cubicBezTo>
                  <a:pt x="378822" y="441960"/>
                  <a:pt x="404948" y="446314"/>
                  <a:pt x="435428" y="463731"/>
                </a:cubicBezTo>
                <a:cubicBezTo>
                  <a:pt x="465908" y="481148"/>
                  <a:pt x="498565" y="502919"/>
                  <a:pt x="526868" y="529045"/>
                </a:cubicBezTo>
                <a:cubicBezTo>
                  <a:pt x="555171" y="555171"/>
                  <a:pt x="559525" y="624839"/>
                  <a:pt x="605245" y="620485"/>
                </a:cubicBezTo>
                <a:cubicBezTo>
                  <a:pt x="650965" y="616131"/>
                  <a:pt x="746759" y="550817"/>
                  <a:pt x="801188" y="502920"/>
                </a:cubicBezTo>
                <a:cubicBezTo>
                  <a:pt x="855617" y="455023"/>
                  <a:pt x="907869" y="400594"/>
                  <a:pt x="931817" y="333103"/>
                </a:cubicBezTo>
                <a:cubicBezTo>
                  <a:pt x="955765" y="265612"/>
                  <a:pt x="975359" y="145868"/>
                  <a:pt x="944879" y="97971"/>
                </a:cubicBezTo>
                <a:cubicBezTo>
                  <a:pt x="914399" y="50074"/>
                  <a:pt x="818605" y="60960"/>
                  <a:pt x="748937" y="45720"/>
                </a:cubicBezTo>
                <a:cubicBezTo>
                  <a:pt x="679269" y="30480"/>
                  <a:pt x="585651" y="13063"/>
                  <a:pt x="526868" y="6531"/>
                </a:cubicBezTo>
                <a:cubicBezTo>
                  <a:pt x="468085" y="0"/>
                  <a:pt x="396239" y="6531"/>
                  <a:pt x="396239" y="6531"/>
                </a:cubicBezTo>
                <a:cubicBezTo>
                  <a:pt x="359228" y="6531"/>
                  <a:pt x="343988" y="4354"/>
                  <a:pt x="304799" y="6531"/>
                </a:cubicBezTo>
                <a:cubicBezTo>
                  <a:pt x="265611" y="8708"/>
                  <a:pt x="204651" y="17417"/>
                  <a:pt x="161108" y="19594"/>
                </a:cubicBezTo>
                <a:cubicBezTo>
                  <a:pt x="117565" y="21771"/>
                  <a:pt x="69668" y="8708"/>
                  <a:pt x="43542" y="4572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3929058" y="300037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Poor Richard" pitchFamily="18" charset="0"/>
              </a:rPr>
              <a:t>Bretagne</a:t>
            </a:r>
            <a:endParaRPr lang="fr-FR" sz="2000" b="1" dirty="0">
              <a:latin typeface="Poor Richar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282" y="3429000"/>
            <a:ext cx="571504" cy="285752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928662" y="328612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élevage intensif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27" name="Forme libre 26"/>
          <p:cNvSpPr/>
          <p:nvPr/>
        </p:nvSpPr>
        <p:spPr>
          <a:xfrm>
            <a:off x="5120640" y="4735286"/>
            <a:ext cx="859972" cy="311331"/>
          </a:xfrm>
          <a:custGeom>
            <a:avLst/>
            <a:gdLst>
              <a:gd name="connsiteX0" fmla="*/ 0 w 859972"/>
              <a:gd name="connsiteY0" fmla="*/ 45720 h 311331"/>
              <a:gd name="connsiteX1" fmla="*/ 156754 w 859972"/>
              <a:gd name="connsiteY1" fmla="*/ 267788 h 311331"/>
              <a:gd name="connsiteX2" fmla="*/ 600891 w 859972"/>
              <a:gd name="connsiteY2" fmla="*/ 306977 h 311331"/>
              <a:gd name="connsiteX3" fmla="*/ 849086 w 859972"/>
              <a:gd name="connsiteY3" fmla="*/ 254725 h 311331"/>
              <a:gd name="connsiteX4" fmla="*/ 666206 w 859972"/>
              <a:gd name="connsiteY4" fmla="*/ 71845 h 311331"/>
              <a:gd name="connsiteX5" fmla="*/ 300446 w 859972"/>
              <a:gd name="connsiteY5" fmla="*/ 6531 h 311331"/>
              <a:gd name="connsiteX6" fmla="*/ 52251 w 859972"/>
              <a:gd name="connsiteY6" fmla="*/ 32657 h 3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972" h="311331">
                <a:moveTo>
                  <a:pt x="0" y="45720"/>
                </a:moveTo>
                <a:cubicBezTo>
                  <a:pt x="28303" y="134982"/>
                  <a:pt x="56606" y="224245"/>
                  <a:pt x="156754" y="267788"/>
                </a:cubicBezTo>
                <a:cubicBezTo>
                  <a:pt x="256902" y="311331"/>
                  <a:pt x="485502" y="309154"/>
                  <a:pt x="600891" y="306977"/>
                </a:cubicBezTo>
                <a:cubicBezTo>
                  <a:pt x="716280" y="304800"/>
                  <a:pt x="838200" y="293914"/>
                  <a:pt x="849086" y="254725"/>
                </a:cubicBezTo>
                <a:cubicBezTo>
                  <a:pt x="859972" y="215536"/>
                  <a:pt x="757646" y="113211"/>
                  <a:pt x="666206" y="71845"/>
                </a:cubicBezTo>
                <a:cubicBezTo>
                  <a:pt x="574766" y="30479"/>
                  <a:pt x="402772" y="13062"/>
                  <a:pt x="300446" y="6531"/>
                </a:cubicBezTo>
                <a:cubicBezTo>
                  <a:pt x="198120" y="0"/>
                  <a:pt x="125185" y="16328"/>
                  <a:pt x="52251" y="32657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6285411" y="5000897"/>
            <a:ext cx="2022566" cy="1245325"/>
          </a:xfrm>
          <a:custGeom>
            <a:avLst/>
            <a:gdLst>
              <a:gd name="connsiteX0" fmla="*/ 10886 w 2022566"/>
              <a:gd name="connsiteY0" fmla="*/ 1190897 h 1245325"/>
              <a:gd name="connsiteX1" fmla="*/ 128452 w 2022566"/>
              <a:gd name="connsiteY1" fmla="*/ 877389 h 1245325"/>
              <a:gd name="connsiteX2" fmla="*/ 141515 w 2022566"/>
              <a:gd name="connsiteY2" fmla="*/ 603069 h 1245325"/>
              <a:gd name="connsiteX3" fmla="*/ 455023 w 2022566"/>
              <a:gd name="connsiteY3" fmla="*/ 459377 h 1245325"/>
              <a:gd name="connsiteX4" fmla="*/ 846909 w 2022566"/>
              <a:gd name="connsiteY4" fmla="*/ 524692 h 1245325"/>
              <a:gd name="connsiteX5" fmla="*/ 873035 w 2022566"/>
              <a:gd name="connsiteY5" fmla="*/ 472440 h 1245325"/>
              <a:gd name="connsiteX6" fmla="*/ 807720 w 2022566"/>
              <a:gd name="connsiteY6" fmla="*/ 302623 h 1245325"/>
              <a:gd name="connsiteX7" fmla="*/ 820783 w 2022566"/>
              <a:gd name="connsiteY7" fmla="*/ 41366 h 1245325"/>
              <a:gd name="connsiteX8" fmla="*/ 899160 w 2022566"/>
              <a:gd name="connsiteY8" fmla="*/ 54429 h 1245325"/>
              <a:gd name="connsiteX9" fmla="*/ 990600 w 2022566"/>
              <a:gd name="connsiteY9" fmla="*/ 289560 h 1245325"/>
              <a:gd name="connsiteX10" fmla="*/ 1147355 w 2022566"/>
              <a:gd name="connsiteY10" fmla="*/ 420189 h 1245325"/>
              <a:gd name="connsiteX11" fmla="*/ 1460863 w 2022566"/>
              <a:gd name="connsiteY11" fmla="*/ 367937 h 1245325"/>
              <a:gd name="connsiteX12" fmla="*/ 1682932 w 2022566"/>
              <a:gd name="connsiteY12" fmla="*/ 381000 h 1245325"/>
              <a:gd name="connsiteX13" fmla="*/ 1944189 w 2022566"/>
              <a:gd name="connsiteY13" fmla="*/ 459377 h 1245325"/>
              <a:gd name="connsiteX14" fmla="*/ 2009503 w 2022566"/>
              <a:gd name="connsiteY14" fmla="*/ 485503 h 1245325"/>
              <a:gd name="connsiteX15" fmla="*/ 1865812 w 2022566"/>
              <a:gd name="connsiteY15" fmla="*/ 616132 h 1245325"/>
              <a:gd name="connsiteX16" fmla="*/ 1643743 w 2022566"/>
              <a:gd name="connsiteY16" fmla="*/ 759823 h 1245325"/>
              <a:gd name="connsiteX17" fmla="*/ 1460863 w 2022566"/>
              <a:gd name="connsiteY17" fmla="*/ 785949 h 1245325"/>
              <a:gd name="connsiteX18" fmla="*/ 1251858 w 2022566"/>
              <a:gd name="connsiteY18" fmla="*/ 759823 h 1245325"/>
              <a:gd name="connsiteX19" fmla="*/ 964475 w 2022566"/>
              <a:gd name="connsiteY19" fmla="*/ 720634 h 1245325"/>
              <a:gd name="connsiteX20" fmla="*/ 729343 w 2022566"/>
              <a:gd name="connsiteY20" fmla="*/ 681446 h 1245325"/>
              <a:gd name="connsiteX21" fmla="*/ 585652 w 2022566"/>
              <a:gd name="connsiteY21" fmla="*/ 694509 h 1245325"/>
              <a:gd name="connsiteX22" fmla="*/ 455023 w 2022566"/>
              <a:gd name="connsiteY22" fmla="*/ 772886 h 1245325"/>
              <a:gd name="connsiteX23" fmla="*/ 350520 w 2022566"/>
              <a:gd name="connsiteY23" fmla="*/ 929640 h 1245325"/>
              <a:gd name="connsiteX24" fmla="*/ 337458 w 2022566"/>
              <a:gd name="connsiteY24" fmla="*/ 1138646 h 1245325"/>
              <a:gd name="connsiteX25" fmla="*/ 324395 w 2022566"/>
              <a:gd name="connsiteY25" fmla="*/ 1177834 h 1245325"/>
              <a:gd name="connsiteX26" fmla="*/ 311332 w 2022566"/>
              <a:gd name="connsiteY26" fmla="*/ 1203960 h 1245325"/>
              <a:gd name="connsiteX27" fmla="*/ 193766 w 2022566"/>
              <a:gd name="connsiteY27" fmla="*/ 1203960 h 1245325"/>
              <a:gd name="connsiteX28" fmla="*/ 10886 w 2022566"/>
              <a:gd name="connsiteY28" fmla="*/ 1190897 h 124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22566" h="1245325">
                <a:moveTo>
                  <a:pt x="10886" y="1190897"/>
                </a:moveTo>
                <a:cubicBezTo>
                  <a:pt x="0" y="1136469"/>
                  <a:pt x="106681" y="975360"/>
                  <a:pt x="128452" y="877389"/>
                </a:cubicBezTo>
                <a:cubicBezTo>
                  <a:pt x="150224" y="779418"/>
                  <a:pt x="87087" y="672738"/>
                  <a:pt x="141515" y="603069"/>
                </a:cubicBezTo>
                <a:cubicBezTo>
                  <a:pt x="195943" y="533400"/>
                  <a:pt x="337457" y="472440"/>
                  <a:pt x="455023" y="459377"/>
                </a:cubicBezTo>
                <a:cubicBezTo>
                  <a:pt x="572589" y="446314"/>
                  <a:pt x="777240" y="522515"/>
                  <a:pt x="846909" y="524692"/>
                </a:cubicBezTo>
                <a:cubicBezTo>
                  <a:pt x="916578" y="526869"/>
                  <a:pt x="879567" y="509452"/>
                  <a:pt x="873035" y="472440"/>
                </a:cubicBezTo>
                <a:cubicBezTo>
                  <a:pt x="866504" y="435429"/>
                  <a:pt x="816429" y="374469"/>
                  <a:pt x="807720" y="302623"/>
                </a:cubicBezTo>
                <a:cubicBezTo>
                  <a:pt x="799011" y="230777"/>
                  <a:pt x="805543" y="82732"/>
                  <a:pt x="820783" y="41366"/>
                </a:cubicBezTo>
                <a:cubicBezTo>
                  <a:pt x="836023" y="0"/>
                  <a:pt x="870857" y="13063"/>
                  <a:pt x="899160" y="54429"/>
                </a:cubicBezTo>
                <a:cubicBezTo>
                  <a:pt x="927463" y="95795"/>
                  <a:pt x="949234" y="228600"/>
                  <a:pt x="990600" y="289560"/>
                </a:cubicBezTo>
                <a:cubicBezTo>
                  <a:pt x="1031966" y="350520"/>
                  <a:pt x="1068978" y="407126"/>
                  <a:pt x="1147355" y="420189"/>
                </a:cubicBezTo>
                <a:cubicBezTo>
                  <a:pt x="1225732" y="433252"/>
                  <a:pt x="1371600" y="374469"/>
                  <a:pt x="1460863" y="367937"/>
                </a:cubicBezTo>
                <a:cubicBezTo>
                  <a:pt x="1550126" y="361405"/>
                  <a:pt x="1602378" y="365760"/>
                  <a:pt x="1682932" y="381000"/>
                </a:cubicBezTo>
                <a:cubicBezTo>
                  <a:pt x="1763486" y="396240"/>
                  <a:pt x="1889761" y="441960"/>
                  <a:pt x="1944189" y="459377"/>
                </a:cubicBezTo>
                <a:cubicBezTo>
                  <a:pt x="1998618" y="476794"/>
                  <a:pt x="2022566" y="459377"/>
                  <a:pt x="2009503" y="485503"/>
                </a:cubicBezTo>
                <a:cubicBezTo>
                  <a:pt x="1996440" y="511629"/>
                  <a:pt x="1926772" y="570412"/>
                  <a:pt x="1865812" y="616132"/>
                </a:cubicBezTo>
                <a:cubicBezTo>
                  <a:pt x="1804852" y="661852"/>
                  <a:pt x="1711235" y="731520"/>
                  <a:pt x="1643743" y="759823"/>
                </a:cubicBezTo>
                <a:cubicBezTo>
                  <a:pt x="1576251" y="788126"/>
                  <a:pt x="1526177" y="785949"/>
                  <a:pt x="1460863" y="785949"/>
                </a:cubicBezTo>
                <a:cubicBezTo>
                  <a:pt x="1395549" y="785949"/>
                  <a:pt x="1251858" y="759823"/>
                  <a:pt x="1251858" y="759823"/>
                </a:cubicBezTo>
                <a:lnTo>
                  <a:pt x="964475" y="720634"/>
                </a:lnTo>
                <a:cubicBezTo>
                  <a:pt x="877389" y="707571"/>
                  <a:pt x="792480" y="685800"/>
                  <a:pt x="729343" y="681446"/>
                </a:cubicBezTo>
                <a:cubicBezTo>
                  <a:pt x="666206" y="677092"/>
                  <a:pt x="631372" y="679269"/>
                  <a:pt x="585652" y="694509"/>
                </a:cubicBezTo>
                <a:cubicBezTo>
                  <a:pt x="539932" y="709749"/>
                  <a:pt x="494212" y="733698"/>
                  <a:pt x="455023" y="772886"/>
                </a:cubicBezTo>
                <a:cubicBezTo>
                  <a:pt x="415834" y="812074"/>
                  <a:pt x="370114" y="868680"/>
                  <a:pt x="350520" y="929640"/>
                </a:cubicBezTo>
                <a:cubicBezTo>
                  <a:pt x="330926" y="990600"/>
                  <a:pt x="341812" y="1097280"/>
                  <a:pt x="337458" y="1138646"/>
                </a:cubicBezTo>
                <a:cubicBezTo>
                  <a:pt x="333104" y="1180012"/>
                  <a:pt x="328749" y="1166948"/>
                  <a:pt x="324395" y="1177834"/>
                </a:cubicBezTo>
                <a:cubicBezTo>
                  <a:pt x="320041" y="1188720"/>
                  <a:pt x="333103" y="1199606"/>
                  <a:pt x="311332" y="1203960"/>
                </a:cubicBezTo>
                <a:cubicBezTo>
                  <a:pt x="289561" y="1208314"/>
                  <a:pt x="241663" y="1210491"/>
                  <a:pt x="193766" y="1203960"/>
                </a:cubicBezTo>
                <a:cubicBezTo>
                  <a:pt x="145869" y="1197429"/>
                  <a:pt x="21772" y="1245325"/>
                  <a:pt x="10886" y="11908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7136675" y="3653246"/>
            <a:ext cx="143690" cy="681446"/>
          </a:xfrm>
          <a:custGeom>
            <a:avLst/>
            <a:gdLst>
              <a:gd name="connsiteX0" fmla="*/ 74022 w 143690"/>
              <a:gd name="connsiteY0" fmla="*/ 43543 h 681446"/>
              <a:gd name="connsiteX1" fmla="*/ 8708 w 143690"/>
              <a:gd name="connsiteY1" fmla="*/ 343988 h 681446"/>
              <a:gd name="connsiteX2" fmla="*/ 21771 w 143690"/>
              <a:gd name="connsiteY2" fmla="*/ 618308 h 681446"/>
              <a:gd name="connsiteX3" fmla="*/ 100148 w 143690"/>
              <a:gd name="connsiteY3" fmla="*/ 670560 h 681446"/>
              <a:gd name="connsiteX4" fmla="*/ 113211 w 143690"/>
              <a:gd name="connsiteY4" fmla="*/ 552994 h 681446"/>
              <a:gd name="connsiteX5" fmla="*/ 113211 w 143690"/>
              <a:gd name="connsiteY5" fmla="*/ 278674 h 681446"/>
              <a:gd name="connsiteX6" fmla="*/ 139336 w 143690"/>
              <a:gd name="connsiteY6" fmla="*/ 82731 h 681446"/>
              <a:gd name="connsiteX7" fmla="*/ 74022 w 143690"/>
              <a:gd name="connsiteY7" fmla="*/ 43543 h 68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690" h="681446">
                <a:moveTo>
                  <a:pt x="74022" y="43543"/>
                </a:moveTo>
                <a:cubicBezTo>
                  <a:pt x="52251" y="87086"/>
                  <a:pt x="17416" y="248194"/>
                  <a:pt x="8708" y="343988"/>
                </a:cubicBezTo>
                <a:cubicBezTo>
                  <a:pt x="0" y="439782"/>
                  <a:pt x="6531" y="563879"/>
                  <a:pt x="21771" y="618308"/>
                </a:cubicBezTo>
                <a:cubicBezTo>
                  <a:pt x="37011" y="672737"/>
                  <a:pt x="84908" y="681446"/>
                  <a:pt x="100148" y="670560"/>
                </a:cubicBezTo>
                <a:cubicBezTo>
                  <a:pt x="115388" y="659674"/>
                  <a:pt x="111034" y="618308"/>
                  <a:pt x="113211" y="552994"/>
                </a:cubicBezTo>
                <a:cubicBezTo>
                  <a:pt x="115388" y="487680"/>
                  <a:pt x="108857" y="357051"/>
                  <a:pt x="113211" y="278674"/>
                </a:cubicBezTo>
                <a:cubicBezTo>
                  <a:pt x="117565" y="200297"/>
                  <a:pt x="143690" y="119743"/>
                  <a:pt x="139336" y="82731"/>
                </a:cubicBezTo>
                <a:cubicBezTo>
                  <a:pt x="134982" y="45720"/>
                  <a:pt x="95793" y="0"/>
                  <a:pt x="74022" y="435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4850675" y="3550920"/>
            <a:ext cx="1576251" cy="359228"/>
          </a:xfrm>
          <a:custGeom>
            <a:avLst/>
            <a:gdLst>
              <a:gd name="connsiteX0" fmla="*/ 21771 w 1576251"/>
              <a:gd name="connsiteY0" fmla="*/ 211183 h 359228"/>
              <a:gd name="connsiteX1" fmla="*/ 256902 w 1576251"/>
              <a:gd name="connsiteY1" fmla="*/ 119743 h 359228"/>
              <a:gd name="connsiteX2" fmla="*/ 622662 w 1576251"/>
              <a:gd name="connsiteY2" fmla="*/ 119743 h 359228"/>
              <a:gd name="connsiteX3" fmla="*/ 962296 w 1576251"/>
              <a:gd name="connsiteY3" fmla="*/ 15240 h 359228"/>
              <a:gd name="connsiteX4" fmla="*/ 1484811 w 1576251"/>
              <a:gd name="connsiteY4" fmla="*/ 28303 h 359228"/>
              <a:gd name="connsiteX5" fmla="*/ 1510936 w 1576251"/>
              <a:gd name="connsiteY5" fmla="*/ 171994 h 359228"/>
              <a:gd name="connsiteX6" fmla="*/ 1262742 w 1576251"/>
              <a:gd name="connsiteY6" fmla="*/ 119743 h 359228"/>
              <a:gd name="connsiteX7" fmla="*/ 883919 w 1576251"/>
              <a:gd name="connsiteY7" fmla="*/ 171994 h 359228"/>
              <a:gd name="connsiteX8" fmla="*/ 792479 w 1576251"/>
              <a:gd name="connsiteY8" fmla="*/ 224246 h 359228"/>
              <a:gd name="connsiteX9" fmla="*/ 518159 w 1576251"/>
              <a:gd name="connsiteY9" fmla="*/ 250371 h 359228"/>
              <a:gd name="connsiteX10" fmla="*/ 309154 w 1576251"/>
              <a:gd name="connsiteY10" fmla="*/ 250371 h 359228"/>
              <a:gd name="connsiteX11" fmla="*/ 217714 w 1576251"/>
              <a:gd name="connsiteY11" fmla="*/ 328749 h 359228"/>
              <a:gd name="connsiteX12" fmla="*/ 126274 w 1576251"/>
              <a:gd name="connsiteY12" fmla="*/ 341811 h 359228"/>
              <a:gd name="connsiteX13" fmla="*/ 21771 w 1576251"/>
              <a:gd name="connsiteY13" fmla="*/ 211183 h 3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6251" h="359228">
                <a:moveTo>
                  <a:pt x="21771" y="211183"/>
                </a:moveTo>
                <a:cubicBezTo>
                  <a:pt x="43542" y="174172"/>
                  <a:pt x="156754" y="134983"/>
                  <a:pt x="256902" y="119743"/>
                </a:cubicBezTo>
                <a:cubicBezTo>
                  <a:pt x="357051" y="104503"/>
                  <a:pt x="505096" y="137160"/>
                  <a:pt x="622662" y="119743"/>
                </a:cubicBezTo>
                <a:cubicBezTo>
                  <a:pt x="740228" y="102326"/>
                  <a:pt x="818605" y="30480"/>
                  <a:pt x="962296" y="15240"/>
                </a:cubicBezTo>
                <a:cubicBezTo>
                  <a:pt x="1105987" y="0"/>
                  <a:pt x="1393371" y="2177"/>
                  <a:pt x="1484811" y="28303"/>
                </a:cubicBezTo>
                <a:cubicBezTo>
                  <a:pt x="1576251" y="54429"/>
                  <a:pt x="1547947" y="156754"/>
                  <a:pt x="1510936" y="171994"/>
                </a:cubicBezTo>
                <a:cubicBezTo>
                  <a:pt x="1473925" y="187234"/>
                  <a:pt x="1367245" y="119743"/>
                  <a:pt x="1262742" y="119743"/>
                </a:cubicBezTo>
                <a:cubicBezTo>
                  <a:pt x="1158239" y="119743"/>
                  <a:pt x="962296" y="154577"/>
                  <a:pt x="883919" y="171994"/>
                </a:cubicBezTo>
                <a:cubicBezTo>
                  <a:pt x="805542" y="189411"/>
                  <a:pt x="853439" y="211183"/>
                  <a:pt x="792479" y="224246"/>
                </a:cubicBezTo>
                <a:cubicBezTo>
                  <a:pt x="731519" y="237309"/>
                  <a:pt x="598713" y="246017"/>
                  <a:pt x="518159" y="250371"/>
                </a:cubicBezTo>
                <a:cubicBezTo>
                  <a:pt x="437605" y="254725"/>
                  <a:pt x="359228" y="237308"/>
                  <a:pt x="309154" y="250371"/>
                </a:cubicBezTo>
                <a:cubicBezTo>
                  <a:pt x="259080" y="263434"/>
                  <a:pt x="248194" y="313509"/>
                  <a:pt x="217714" y="328749"/>
                </a:cubicBezTo>
                <a:cubicBezTo>
                  <a:pt x="187234" y="343989"/>
                  <a:pt x="156754" y="359228"/>
                  <a:pt x="126274" y="341811"/>
                </a:cubicBezTo>
                <a:cubicBezTo>
                  <a:pt x="95794" y="324394"/>
                  <a:pt x="0" y="248194"/>
                  <a:pt x="21771" y="2111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7887789" y="2973977"/>
            <a:ext cx="139336" cy="374469"/>
          </a:xfrm>
          <a:custGeom>
            <a:avLst/>
            <a:gdLst>
              <a:gd name="connsiteX0" fmla="*/ 80554 w 139336"/>
              <a:gd name="connsiteY0" fmla="*/ 4354 h 374469"/>
              <a:gd name="connsiteX1" fmla="*/ 28302 w 139336"/>
              <a:gd name="connsiteY1" fmla="*/ 134983 h 374469"/>
              <a:gd name="connsiteX2" fmla="*/ 15240 w 139336"/>
              <a:gd name="connsiteY2" fmla="*/ 343989 h 374469"/>
              <a:gd name="connsiteX3" fmla="*/ 119742 w 139336"/>
              <a:gd name="connsiteY3" fmla="*/ 317863 h 374469"/>
              <a:gd name="connsiteX4" fmla="*/ 132805 w 139336"/>
              <a:gd name="connsiteY4" fmla="*/ 161109 h 374469"/>
              <a:gd name="connsiteX5" fmla="*/ 80554 w 139336"/>
              <a:gd name="connsiteY5" fmla="*/ 4354 h 37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336" h="374469">
                <a:moveTo>
                  <a:pt x="80554" y="4354"/>
                </a:moveTo>
                <a:cubicBezTo>
                  <a:pt x="63137" y="0"/>
                  <a:pt x="39188" y="78377"/>
                  <a:pt x="28302" y="134983"/>
                </a:cubicBezTo>
                <a:cubicBezTo>
                  <a:pt x="17416" y="191589"/>
                  <a:pt x="0" y="313509"/>
                  <a:pt x="15240" y="343989"/>
                </a:cubicBezTo>
                <a:cubicBezTo>
                  <a:pt x="30480" y="374469"/>
                  <a:pt x="100148" y="348343"/>
                  <a:pt x="119742" y="317863"/>
                </a:cubicBezTo>
                <a:cubicBezTo>
                  <a:pt x="139336" y="287383"/>
                  <a:pt x="137159" y="217715"/>
                  <a:pt x="132805" y="161109"/>
                </a:cubicBezTo>
                <a:cubicBezTo>
                  <a:pt x="128451" y="104503"/>
                  <a:pt x="97971" y="8708"/>
                  <a:pt x="80554" y="43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6901543" y="2553789"/>
            <a:ext cx="311331" cy="446314"/>
          </a:xfrm>
          <a:custGeom>
            <a:avLst/>
            <a:gdLst>
              <a:gd name="connsiteX0" fmla="*/ 74023 w 311331"/>
              <a:gd name="connsiteY0" fmla="*/ 32657 h 446314"/>
              <a:gd name="connsiteX1" fmla="*/ 8708 w 311331"/>
              <a:gd name="connsiteY1" fmla="*/ 267788 h 446314"/>
              <a:gd name="connsiteX2" fmla="*/ 126274 w 311331"/>
              <a:gd name="connsiteY2" fmla="*/ 437605 h 446314"/>
              <a:gd name="connsiteX3" fmla="*/ 283028 w 311331"/>
              <a:gd name="connsiteY3" fmla="*/ 320040 h 446314"/>
              <a:gd name="connsiteX4" fmla="*/ 296091 w 311331"/>
              <a:gd name="connsiteY4" fmla="*/ 176348 h 446314"/>
              <a:gd name="connsiteX5" fmla="*/ 191588 w 311331"/>
              <a:gd name="connsiteY5" fmla="*/ 71845 h 446314"/>
              <a:gd name="connsiteX6" fmla="*/ 74023 w 311331"/>
              <a:gd name="connsiteY6" fmla="*/ 32657 h 4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331" h="446314">
                <a:moveTo>
                  <a:pt x="74023" y="32657"/>
                </a:moveTo>
                <a:cubicBezTo>
                  <a:pt x="43543" y="65314"/>
                  <a:pt x="0" y="200297"/>
                  <a:pt x="8708" y="267788"/>
                </a:cubicBezTo>
                <a:cubicBezTo>
                  <a:pt x="17416" y="335279"/>
                  <a:pt x="80554" y="428896"/>
                  <a:pt x="126274" y="437605"/>
                </a:cubicBezTo>
                <a:cubicBezTo>
                  <a:pt x="171994" y="446314"/>
                  <a:pt x="254725" y="363583"/>
                  <a:pt x="283028" y="320040"/>
                </a:cubicBezTo>
                <a:cubicBezTo>
                  <a:pt x="311331" y="276497"/>
                  <a:pt x="311331" y="217714"/>
                  <a:pt x="296091" y="176348"/>
                </a:cubicBezTo>
                <a:cubicBezTo>
                  <a:pt x="280851" y="134982"/>
                  <a:pt x="228599" y="93616"/>
                  <a:pt x="191588" y="71845"/>
                </a:cubicBezTo>
                <a:cubicBezTo>
                  <a:pt x="154577" y="50074"/>
                  <a:pt x="104503" y="0"/>
                  <a:pt x="74023" y="326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14282" y="4143380"/>
            <a:ext cx="571504" cy="2857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928662" y="407194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latin typeface="Poor Richard" pitchFamily="18" charset="0"/>
              </a:rPr>
              <a:t>cultures  spécialisées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4282" y="4857760"/>
            <a:ext cx="57150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928662" y="4643446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polyculture et élevage extensif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37" name="Forme libre 36"/>
          <p:cNvSpPr/>
          <p:nvPr/>
        </p:nvSpPr>
        <p:spPr>
          <a:xfrm>
            <a:off x="8249195" y="6054635"/>
            <a:ext cx="124097" cy="383176"/>
          </a:xfrm>
          <a:custGeom>
            <a:avLst/>
            <a:gdLst>
              <a:gd name="connsiteX0" fmla="*/ 111034 w 124097"/>
              <a:gd name="connsiteY0" fmla="*/ 6531 h 383176"/>
              <a:gd name="connsiteX1" fmla="*/ 19594 w 124097"/>
              <a:gd name="connsiteY1" fmla="*/ 163285 h 383176"/>
              <a:gd name="connsiteX2" fmla="*/ 6531 w 124097"/>
              <a:gd name="connsiteY2" fmla="*/ 346165 h 383176"/>
              <a:gd name="connsiteX3" fmla="*/ 58782 w 124097"/>
              <a:gd name="connsiteY3" fmla="*/ 359228 h 383176"/>
              <a:gd name="connsiteX4" fmla="*/ 97971 w 124097"/>
              <a:gd name="connsiteY4" fmla="*/ 202474 h 383176"/>
              <a:gd name="connsiteX5" fmla="*/ 111034 w 124097"/>
              <a:gd name="connsiteY5" fmla="*/ 6531 h 3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" h="383176">
                <a:moveTo>
                  <a:pt x="111034" y="6531"/>
                </a:moveTo>
                <a:cubicBezTo>
                  <a:pt x="97971" y="0"/>
                  <a:pt x="37011" y="106679"/>
                  <a:pt x="19594" y="163285"/>
                </a:cubicBezTo>
                <a:cubicBezTo>
                  <a:pt x="2177" y="219891"/>
                  <a:pt x="0" y="313508"/>
                  <a:pt x="6531" y="346165"/>
                </a:cubicBezTo>
                <a:cubicBezTo>
                  <a:pt x="13062" y="378822"/>
                  <a:pt x="43542" y="383176"/>
                  <a:pt x="58782" y="359228"/>
                </a:cubicBezTo>
                <a:cubicBezTo>
                  <a:pt x="74022" y="335280"/>
                  <a:pt x="89262" y="259080"/>
                  <a:pt x="97971" y="202474"/>
                </a:cubicBezTo>
                <a:cubicBezTo>
                  <a:pt x="106680" y="145868"/>
                  <a:pt x="124097" y="13062"/>
                  <a:pt x="111034" y="65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7715272" y="3429000"/>
            <a:ext cx="142876" cy="14287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357158" y="5857892"/>
            <a:ext cx="142876" cy="14287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714348" y="571501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GAEC Courtoy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57158" y="214290"/>
            <a:ext cx="850109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Réalisation d’un croquis de synthèse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des </a:t>
            </a:r>
            <a:r>
              <a:rPr lang="fr-FR" sz="2800" u="sng" dirty="0" smtClean="0">
                <a:latin typeface="Poor Richard" pitchFamily="18" charset="0"/>
              </a:rPr>
              <a:t>espaces productifs agricoles 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3" grpId="0" animBg="1"/>
      <p:bldP spid="24" grpId="0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 animBg="1"/>
      <p:bldP spid="39" grpId="0" animBg="1"/>
      <p:bldP spid="40" grpId="0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285728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/>
            <a:r>
              <a:rPr lang="fr-FR" sz="4400" dirty="0" smtClean="0">
                <a:solidFill>
                  <a:srgbClr val="FF0000"/>
                </a:solidFill>
                <a:latin typeface="Poor Richard" pitchFamily="18" charset="0"/>
              </a:rPr>
              <a:t>II.  </a:t>
            </a:r>
            <a:r>
              <a:rPr lang="fr-FR" sz="4400" u="sng" dirty="0" smtClean="0">
                <a:solidFill>
                  <a:srgbClr val="FF0000"/>
                </a:solidFill>
                <a:latin typeface="Poor Richard" pitchFamily="18" charset="0"/>
              </a:rPr>
              <a:t>Un espace de production à dominante industrielle.</a:t>
            </a:r>
          </a:p>
          <a:p>
            <a:pPr marL="400050" indent="-400050" algn="ctr"/>
            <a:endParaRPr lang="fr-FR" sz="44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pic>
        <p:nvPicPr>
          <p:cNvPr id="6" name="Image 5" descr="tournage-14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500438"/>
            <a:ext cx="1428760" cy="165736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0034" y="1857364"/>
            <a:ext cx="8286776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Visionnez avec attention le reportage puis prenez connaissance des documents ci-dessous après les avoir collés.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143248"/>
            <a:ext cx="5281863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57158" y="500042"/>
            <a:ext cx="8358246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À l’aide des documents distribués, recopiez puis répondez aux questions suivantes : 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496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effectLst/>
                <a:latin typeface="Poor Richard" pitchFamily="18" charset="0"/>
                <a:ea typeface="Calibri" pitchFamily="34" charset="0"/>
                <a:cs typeface="Tahoma" pitchFamily="34" charset="0"/>
              </a:rPr>
              <a:t>Quel est l’objectif du Pôle véhicule du Futur ?                                                            </a:t>
            </a:r>
            <a:r>
              <a:rPr kumimoji="0" lang="fr-FR" sz="2600" b="0" i="1" u="none" strike="noStrike" cap="none" normalizeH="0" baseline="0" dirty="0" smtClean="0">
                <a:ln>
                  <a:noFill/>
                </a:ln>
                <a:effectLst/>
                <a:latin typeface="Poor Richard" pitchFamily="18" charset="0"/>
                <a:ea typeface="Calibri" pitchFamily="34" charset="0"/>
                <a:cs typeface="Tahoma" pitchFamily="34" charset="0"/>
              </a:rPr>
              <a:t>(soulignez la réponse</a:t>
            </a:r>
            <a:r>
              <a:rPr kumimoji="0" lang="fr-FR" sz="2600" b="0" i="1" u="none" strike="noStrike" cap="none" normalizeH="0" dirty="0" smtClean="0">
                <a:ln>
                  <a:noFill/>
                </a:ln>
                <a:effectLst/>
                <a:latin typeface="Poor Richard" pitchFamily="18" charset="0"/>
                <a:ea typeface="Calibri" pitchFamily="34" charset="0"/>
                <a:cs typeface="Tahoma" pitchFamily="34" charset="0"/>
              </a:rPr>
              <a:t> dans le document n°1)</a:t>
            </a:r>
            <a:endParaRPr lang="fr-FR" sz="2600" i="1" dirty="0" smtClean="0">
              <a:latin typeface="Poor Richard" pitchFamily="18" charset="0"/>
              <a:ea typeface="Calibri" pitchFamily="34" charset="0"/>
              <a:cs typeface="Tahoma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effectLst/>
                <a:latin typeface="Poor Richard" pitchFamily="18" charset="0"/>
                <a:ea typeface="Calibri" pitchFamily="34" charset="0"/>
                <a:cs typeface="Tahoma" pitchFamily="34" charset="0"/>
              </a:rPr>
              <a:t>Où sont situées les entreprises qui participent au projet ?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ahoma" pitchFamily="34" charset="0"/>
              </a:rPr>
              <a:t>Pourquoi le Pôle Véhicule du Futur a-t-il été créé à cet endroit?</a:t>
            </a:r>
            <a:endParaRPr lang="fr-FR" sz="2600" dirty="0" smtClean="0">
              <a:latin typeface="Poor Richard" pitchFamily="18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effectLst/>
                <a:latin typeface="Poor Richard" pitchFamily="18" charset="0"/>
                <a:ea typeface="Calibri" pitchFamily="34" charset="0"/>
                <a:cs typeface="Tahoma" pitchFamily="34" charset="0"/>
              </a:rPr>
              <a:t>Quel est l’intérêt économique d’un tel projet ?</a:t>
            </a:r>
            <a:endParaRPr lang="fr-FR" sz="2600" dirty="0" smtClean="0">
              <a:latin typeface="Poor Richard" pitchFamily="18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ahoma" pitchFamily="34" charset="0"/>
              </a:rPr>
              <a:t>Qui soutient ce projet? Classez-les en deux catégories.</a:t>
            </a:r>
            <a:endParaRPr lang="fr-FR" sz="2600" dirty="0" smtClean="0">
              <a:latin typeface="Poor Richard" pitchFamily="18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1" name="Image 10" descr="j02545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643050"/>
            <a:ext cx="690564" cy="69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2214554"/>
            <a:ext cx="714380" cy="714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143248"/>
            <a:ext cx="37861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ahoma" pitchFamily="34" charset="0"/>
              </a:rPr>
              <a:t>Quel est l’objectif du Pôle véhicule du Futur ?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600" i="1" dirty="0" smtClean="0">
                <a:latin typeface="Poor Richard" pitchFamily="18" charset="0"/>
                <a:ea typeface="Calibri" pitchFamily="34" charset="0"/>
                <a:cs typeface="Tahoma" pitchFamily="34" charset="0"/>
              </a:rPr>
              <a:t>(soulignez la réponse dans le document n°1)</a:t>
            </a:r>
            <a:endParaRPr lang="fr-FR" sz="2600" dirty="0" smtClean="0">
              <a:latin typeface="Poor Richard" pitchFamily="18" charset="0"/>
              <a:ea typeface="Calibri" pitchFamily="34" charset="0"/>
              <a:cs typeface="Tahoma" pitchFamily="34" charset="0"/>
            </a:endParaRPr>
          </a:p>
        </p:txBody>
      </p:sp>
      <p:pic>
        <p:nvPicPr>
          <p:cNvPr id="5" name="Image 4" descr="D:\Documents\NP 3e Les espaces productifs\Dossier de presse véhicule du futur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3" y="0"/>
            <a:ext cx="5357818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mage 5" descr="D:\Documents\NP 3e Les espaces productifs\Dossier de presse véhicule du futur.png"/>
          <p:cNvPicPr/>
          <p:nvPr/>
        </p:nvPicPr>
        <p:blipFill>
          <a:blip r:embed="rId5"/>
          <a:srcRect t="4027" b="85556"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572264" y="142852"/>
            <a:ext cx="1857388" cy="214314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14282" y="357166"/>
            <a:ext cx="8215370" cy="500066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4282" y="857232"/>
            <a:ext cx="1285884" cy="214314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857232"/>
            <a:ext cx="714380" cy="714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714488"/>
            <a:ext cx="36433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ahoma" pitchFamily="34" charset="0"/>
              </a:rPr>
              <a:t>2.   Où sont situées les entreprises qui participent au projet ?</a:t>
            </a:r>
            <a:endParaRPr lang="fr-FR" sz="2600" dirty="0" smtClean="0">
              <a:latin typeface="Poor Richard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3357562"/>
            <a:ext cx="35004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Les entreprises qui participent à ce projet </a:t>
            </a:r>
          </a:p>
          <a:p>
            <a:pPr algn="ctr"/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se situent en </a:t>
            </a:r>
          </a:p>
          <a:p>
            <a:pPr algn="ctr"/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Franche-Comté et en Alsace.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14290"/>
            <a:ext cx="5214974" cy="642942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214290"/>
            <a:ext cx="642942" cy="6429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57818" y="857232"/>
            <a:ext cx="35718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ahoma" pitchFamily="34" charset="0"/>
              </a:rPr>
              <a:t>3.     Pourquoi le Pôle Véhicule du Futur a-t-il été créé  à cet endroit ?</a:t>
            </a:r>
            <a:endParaRPr lang="fr-FR" sz="2600" dirty="0" smtClean="0">
              <a:latin typeface="Poor Richard" pitchFamily="18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5214974" cy="642942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429256" y="2571744"/>
            <a:ext cx="35004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La présence de centres universitaires , de recherche  et de production (PSA Sochaux et Mulhouse) ainsi que la proximité de l’Allemagne (ouverture sur l’U.E.) ont permis l’installation et le développement du Pôle Véhicule du Futur.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142984"/>
            <a:ext cx="714380" cy="714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07167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ahoma" pitchFamily="34" charset="0"/>
              </a:rPr>
              <a:t>4.    Quel est l’intérêt économique d’un tel projet ?</a:t>
            </a:r>
            <a:endParaRPr lang="fr-FR" sz="2600" dirty="0" smtClean="0">
              <a:latin typeface="Poor Richard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5720" y="3214686"/>
            <a:ext cx="84296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L’intérêt économique d’un tel projet est de créer des emplois et de rendre, ainsi, ce territoire plus attractif. (pour les entreprises comme pour les salariés)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57166"/>
            <a:ext cx="714380" cy="714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57298"/>
            <a:ext cx="38576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ahoma" pitchFamily="34" charset="0"/>
              </a:rPr>
              <a:t>5.    Qui soutient ce projet? Classez-les en deux catégories.</a:t>
            </a:r>
            <a:endParaRPr lang="fr-FR" sz="2600" dirty="0" smtClean="0">
              <a:latin typeface="Poor Richard" pitchFamily="18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4" name="Image 3" descr="D:\Documents\NP 3e Les espaces productifs\Dossier de presse véhicule du futur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3" y="0"/>
            <a:ext cx="5357818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Image 4" descr="D:\Documents\NP 3e Les espaces productifs\Dossier de presse véhicule du futur.png"/>
          <p:cNvPicPr/>
          <p:nvPr/>
        </p:nvPicPr>
        <p:blipFill>
          <a:blip r:embed="rId4"/>
          <a:srcRect t="72778"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4429132"/>
            <a:ext cx="4286248" cy="2428868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rot="5400000" flipH="1" flipV="1">
            <a:off x="1571604" y="4071942"/>
            <a:ext cx="857256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0" y="3143248"/>
            <a:ext cx="450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État, collectivités territoriales, U.E.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562" y="4429132"/>
            <a:ext cx="4643438" cy="2428868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rot="5400000" flipH="1" flipV="1">
            <a:off x="6287306" y="4142586"/>
            <a:ext cx="857256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357686" y="3143248"/>
            <a:ext cx="47863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entreprises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  <p:bldP spid="10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2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71462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Les  espaces  productifs  et  leurs  évolutions.</a:t>
            </a:r>
            <a:endParaRPr lang="fr-FR" sz="6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579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1" dirty="0" smtClean="0">
              <a:solidFill>
                <a:srgbClr val="0033CC"/>
              </a:solidFill>
              <a:latin typeface="Papyrus" pitchFamily="66" charset="0"/>
            </a:endParaRPr>
          </a:p>
          <a:p>
            <a:endParaRPr lang="fr-FR" sz="2800" b="1" dirty="0" smtClean="0">
              <a:solidFill>
                <a:srgbClr val="0033CC"/>
              </a:solidFill>
              <a:latin typeface="Papyrus" pitchFamily="66" charset="0"/>
            </a:endParaRPr>
          </a:p>
          <a:p>
            <a:endParaRPr lang="fr-FR" sz="2800" b="1" dirty="0" smtClean="0">
              <a:solidFill>
                <a:srgbClr val="0033CC"/>
              </a:solidFill>
              <a:latin typeface="Papyrus" pitchFamily="66" charset="0"/>
            </a:endParaRPr>
          </a:p>
          <a:p>
            <a:r>
              <a:rPr lang="fr-FR" sz="2800" b="1" dirty="0" smtClean="0">
                <a:solidFill>
                  <a:srgbClr val="0033CC"/>
                </a:solidFill>
                <a:latin typeface="Papyrus" pitchFamily="66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58" y="500042"/>
            <a:ext cx="8215370" cy="5755422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Les espaces industriels ont suivi l’évolution de l'industrie : aujourd'hui, l'industrie française développe </a:t>
            </a:r>
            <a:r>
              <a:rPr lang="fr-FR" sz="3200" dirty="0" smtClean="0">
                <a:solidFill>
                  <a:srgbClr val="FF3300"/>
                </a:solidFill>
                <a:latin typeface="Poor Richard" pitchFamily="18" charset="0"/>
              </a:rPr>
              <a:t>les secteurs de haute technologie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pour affronter la mondialisation et construire la société du XXIe siècle.</a:t>
            </a:r>
          </a:p>
          <a:p>
            <a:endParaRPr lang="fr-FR" sz="16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Des </a:t>
            </a:r>
            <a:r>
              <a:rPr lang="fr-FR" sz="3200" dirty="0" smtClean="0">
                <a:solidFill>
                  <a:srgbClr val="FF3300"/>
                </a:solidFill>
                <a:latin typeface="Poor Richard" pitchFamily="18" charset="0"/>
              </a:rPr>
              <a:t>pôles de compétitivité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se sont alors développés dans les aires urbaines , dans les régions méridionales (Languedoc-Roussillon-Midi-Pyrénées, P.A.C.A.) mais également dans les espaces industriels en reconversion du Nord-est (exemple : Pôle Véhicule du Futur).</a:t>
            </a:r>
          </a:p>
        </p:txBody>
      </p:sp>
      <p:pic>
        <p:nvPicPr>
          <p:cNvPr id="9" name="Image 8" descr="crayons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285728"/>
            <a:ext cx="619128" cy="92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78780870.jpg"/>
          <p:cNvPicPr>
            <a:picLocks noChangeAspect="1"/>
          </p:cNvPicPr>
          <p:nvPr/>
        </p:nvPicPr>
        <p:blipFill>
          <a:blip r:embed="rId3"/>
          <a:srcRect l="22222" t="4166" r="1852" b="5208"/>
          <a:stretch>
            <a:fillRect/>
          </a:stretch>
        </p:blipFill>
        <p:spPr>
          <a:xfrm>
            <a:off x="3929058" y="1714488"/>
            <a:ext cx="4621300" cy="49030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357158" y="214290"/>
            <a:ext cx="850109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Réalisation d’un croquis de synthèse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des </a:t>
            </a:r>
            <a:r>
              <a:rPr lang="fr-FR" sz="2800" u="sng" dirty="0" smtClean="0">
                <a:latin typeface="Poor Richard" pitchFamily="18" charset="0"/>
              </a:rPr>
              <a:t>espaces productifs industriels en France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282" y="1857364"/>
            <a:ext cx="642942" cy="28575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928662" y="1643050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régions industrielles dominantes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282" y="2786058"/>
            <a:ext cx="642942" cy="2857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928662" y="257174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espaces industriels dynamiques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4282" y="3857628"/>
            <a:ext cx="642942" cy="285752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928662" y="350043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régions industrielles en désindustrialisation et en reconversion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38" name="Forme libre 37"/>
          <p:cNvSpPr/>
          <p:nvPr/>
        </p:nvSpPr>
        <p:spPr>
          <a:xfrm>
            <a:off x="5362303" y="2368732"/>
            <a:ext cx="1621971" cy="883919"/>
          </a:xfrm>
          <a:custGeom>
            <a:avLst/>
            <a:gdLst>
              <a:gd name="connsiteX0" fmla="*/ 32657 w 1621971"/>
              <a:gd name="connsiteY0" fmla="*/ 204651 h 883919"/>
              <a:gd name="connsiteX1" fmla="*/ 97971 w 1621971"/>
              <a:gd name="connsiteY1" fmla="*/ 452845 h 883919"/>
              <a:gd name="connsiteX2" fmla="*/ 620486 w 1621971"/>
              <a:gd name="connsiteY2" fmla="*/ 792479 h 883919"/>
              <a:gd name="connsiteX3" fmla="*/ 1469571 w 1621971"/>
              <a:gd name="connsiteY3" fmla="*/ 844731 h 883919"/>
              <a:gd name="connsiteX4" fmla="*/ 1534886 w 1621971"/>
              <a:gd name="connsiteY4" fmla="*/ 557348 h 883919"/>
              <a:gd name="connsiteX5" fmla="*/ 1182188 w 1621971"/>
              <a:gd name="connsiteY5" fmla="*/ 230777 h 883919"/>
              <a:gd name="connsiteX6" fmla="*/ 672737 w 1621971"/>
              <a:gd name="connsiteY6" fmla="*/ 21771 h 883919"/>
              <a:gd name="connsiteX7" fmla="*/ 529046 w 1621971"/>
              <a:gd name="connsiteY7" fmla="*/ 100148 h 883919"/>
              <a:gd name="connsiteX8" fmla="*/ 385354 w 1621971"/>
              <a:gd name="connsiteY8" fmla="*/ 178525 h 883919"/>
              <a:gd name="connsiteX9" fmla="*/ 137160 w 1621971"/>
              <a:gd name="connsiteY9" fmla="*/ 217714 h 883919"/>
              <a:gd name="connsiteX10" fmla="*/ 32657 w 1621971"/>
              <a:gd name="connsiteY10" fmla="*/ 204651 h 88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1971" h="883919">
                <a:moveTo>
                  <a:pt x="32657" y="204651"/>
                </a:moveTo>
                <a:cubicBezTo>
                  <a:pt x="26126" y="243840"/>
                  <a:pt x="0" y="354874"/>
                  <a:pt x="97971" y="452845"/>
                </a:cubicBezTo>
                <a:cubicBezTo>
                  <a:pt x="195942" y="550816"/>
                  <a:pt x="391886" y="727165"/>
                  <a:pt x="620486" y="792479"/>
                </a:cubicBezTo>
                <a:cubicBezTo>
                  <a:pt x="849086" y="857793"/>
                  <a:pt x="1317171" y="883919"/>
                  <a:pt x="1469571" y="844731"/>
                </a:cubicBezTo>
                <a:cubicBezTo>
                  <a:pt x="1621971" y="805543"/>
                  <a:pt x="1582783" y="659674"/>
                  <a:pt x="1534886" y="557348"/>
                </a:cubicBezTo>
                <a:cubicBezTo>
                  <a:pt x="1486989" y="455022"/>
                  <a:pt x="1325879" y="320040"/>
                  <a:pt x="1182188" y="230777"/>
                </a:cubicBezTo>
                <a:cubicBezTo>
                  <a:pt x="1038497" y="141514"/>
                  <a:pt x="781594" y="43542"/>
                  <a:pt x="672737" y="21771"/>
                </a:cubicBezTo>
                <a:cubicBezTo>
                  <a:pt x="563880" y="0"/>
                  <a:pt x="529046" y="100148"/>
                  <a:pt x="529046" y="100148"/>
                </a:cubicBezTo>
                <a:cubicBezTo>
                  <a:pt x="481149" y="126274"/>
                  <a:pt x="450668" y="158931"/>
                  <a:pt x="385354" y="178525"/>
                </a:cubicBezTo>
                <a:cubicBezTo>
                  <a:pt x="320040" y="198119"/>
                  <a:pt x="198120" y="211183"/>
                  <a:pt x="137160" y="217714"/>
                </a:cubicBezTo>
                <a:cubicBezTo>
                  <a:pt x="76200" y="224245"/>
                  <a:pt x="39189" y="165463"/>
                  <a:pt x="32657" y="2046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6740434" y="3812177"/>
            <a:ext cx="1114698" cy="1399903"/>
          </a:xfrm>
          <a:custGeom>
            <a:avLst/>
            <a:gdLst>
              <a:gd name="connsiteX0" fmla="*/ 1058092 w 1114698"/>
              <a:gd name="connsiteY0" fmla="*/ 119743 h 1399903"/>
              <a:gd name="connsiteX1" fmla="*/ 613955 w 1114698"/>
              <a:gd name="connsiteY1" fmla="*/ 2177 h 1399903"/>
              <a:gd name="connsiteX2" fmla="*/ 313509 w 1114698"/>
              <a:gd name="connsiteY2" fmla="*/ 132806 h 1399903"/>
              <a:gd name="connsiteX3" fmla="*/ 169817 w 1114698"/>
              <a:gd name="connsiteY3" fmla="*/ 590006 h 1399903"/>
              <a:gd name="connsiteX4" fmla="*/ 26126 w 1114698"/>
              <a:gd name="connsiteY4" fmla="*/ 1086394 h 1399903"/>
              <a:gd name="connsiteX5" fmla="*/ 326572 w 1114698"/>
              <a:gd name="connsiteY5" fmla="*/ 1399903 h 1399903"/>
              <a:gd name="connsiteX6" fmla="*/ 718457 w 1114698"/>
              <a:gd name="connsiteY6" fmla="*/ 1086394 h 1399903"/>
              <a:gd name="connsiteX7" fmla="*/ 966652 w 1114698"/>
              <a:gd name="connsiteY7" fmla="*/ 759823 h 1399903"/>
              <a:gd name="connsiteX8" fmla="*/ 1084217 w 1114698"/>
              <a:gd name="connsiteY8" fmla="*/ 524692 h 1399903"/>
              <a:gd name="connsiteX9" fmla="*/ 1084217 w 1114698"/>
              <a:gd name="connsiteY9" fmla="*/ 420189 h 1399903"/>
              <a:gd name="connsiteX10" fmla="*/ 940526 w 1114698"/>
              <a:gd name="connsiteY10" fmla="*/ 459377 h 1399903"/>
              <a:gd name="connsiteX11" fmla="*/ 953589 w 1114698"/>
              <a:gd name="connsiteY11" fmla="*/ 354874 h 1399903"/>
              <a:gd name="connsiteX12" fmla="*/ 1058092 w 1114698"/>
              <a:gd name="connsiteY12" fmla="*/ 119743 h 139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4698" h="1399903">
                <a:moveTo>
                  <a:pt x="1058092" y="119743"/>
                </a:moveTo>
                <a:cubicBezTo>
                  <a:pt x="1001486" y="60960"/>
                  <a:pt x="738052" y="0"/>
                  <a:pt x="613955" y="2177"/>
                </a:cubicBezTo>
                <a:cubicBezTo>
                  <a:pt x="489858" y="4354"/>
                  <a:pt x="387532" y="34835"/>
                  <a:pt x="313509" y="132806"/>
                </a:cubicBezTo>
                <a:cubicBezTo>
                  <a:pt x="239486" y="230777"/>
                  <a:pt x="217714" y="431075"/>
                  <a:pt x="169817" y="590006"/>
                </a:cubicBezTo>
                <a:cubicBezTo>
                  <a:pt x="121920" y="748937"/>
                  <a:pt x="0" y="951411"/>
                  <a:pt x="26126" y="1086394"/>
                </a:cubicBezTo>
                <a:cubicBezTo>
                  <a:pt x="52252" y="1221377"/>
                  <a:pt x="211184" y="1399903"/>
                  <a:pt x="326572" y="1399903"/>
                </a:cubicBezTo>
                <a:cubicBezTo>
                  <a:pt x="441960" y="1399903"/>
                  <a:pt x="611777" y="1193074"/>
                  <a:pt x="718457" y="1086394"/>
                </a:cubicBezTo>
                <a:cubicBezTo>
                  <a:pt x="825137" y="979714"/>
                  <a:pt x="905692" y="853440"/>
                  <a:pt x="966652" y="759823"/>
                </a:cubicBezTo>
                <a:cubicBezTo>
                  <a:pt x="1027612" y="666206"/>
                  <a:pt x="1064623" y="581298"/>
                  <a:pt x="1084217" y="524692"/>
                </a:cubicBezTo>
                <a:cubicBezTo>
                  <a:pt x="1103811" y="468086"/>
                  <a:pt x="1108166" y="431075"/>
                  <a:pt x="1084217" y="420189"/>
                </a:cubicBezTo>
                <a:cubicBezTo>
                  <a:pt x="1060269" y="409303"/>
                  <a:pt x="962297" y="470263"/>
                  <a:pt x="940526" y="459377"/>
                </a:cubicBezTo>
                <a:cubicBezTo>
                  <a:pt x="918755" y="448491"/>
                  <a:pt x="933995" y="409303"/>
                  <a:pt x="953589" y="354874"/>
                </a:cubicBezTo>
                <a:cubicBezTo>
                  <a:pt x="973183" y="300446"/>
                  <a:pt x="1114698" y="178526"/>
                  <a:pt x="1058092" y="1197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429388" y="2857496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7072330" y="4429132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5715008" y="264318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</a:rPr>
              <a:t>Paris</a:t>
            </a:r>
            <a:endParaRPr lang="fr-FR" sz="2000" dirty="0">
              <a:latin typeface="Poor Richard" pitchFamily="18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858016" y="407194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</a:rPr>
              <a:t>Lyon</a:t>
            </a:r>
            <a:endParaRPr lang="fr-FR" sz="2000" dirty="0">
              <a:latin typeface="Poor Richard" pitchFamily="18" charset="0"/>
            </a:endParaRPr>
          </a:p>
        </p:txBody>
      </p:sp>
      <p:sp>
        <p:nvSpPr>
          <p:cNvPr id="45" name="Forme libre 44"/>
          <p:cNvSpPr/>
          <p:nvPr/>
        </p:nvSpPr>
        <p:spPr>
          <a:xfrm>
            <a:off x="6072199" y="1785926"/>
            <a:ext cx="1904852" cy="1218532"/>
          </a:xfrm>
          <a:custGeom>
            <a:avLst/>
            <a:gdLst>
              <a:gd name="connsiteX0" fmla="*/ 76200 w 1913708"/>
              <a:gd name="connsiteY0" fmla="*/ 302623 h 1217024"/>
              <a:gd name="connsiteX1" fmla="*/ 141514 w 1913708"/>
              <a:gd name="connsiteY1" fmla="*/ 158932 h 1217024"/>
              <a:gd name="connsiteX2" fmla="*/ 193766 w 1913708"/>
              <a:gd name="connsiteY2" fmla="*/ 67492 h 1217024"/>
              <a:gd name="connsiteX3" fmla="*/ 389708 w 1913708"/>
              <a:gd name="connsiteY3" fmla="*/ 2177 h 1217024"/>
              <a:gd name="connsiteX4" fmla="*/ 494211 w 1913708"/>
              <a:gd name="connsiteY4" fmla="*/ 54429 h 1217024"/>
              <a:gd name="connsiteX5" fmla="*/ 677091 w 1913708"/>
              <a:gd name="connsiteY5" fmla="*/ 224246 h 1217024"/>
              <a:gd name="connsiteX6" fmla="*/ 886097 w 1913708"/>
              <a:gd name="connsiteY6" fmla="*/ 354875 h 1217024"/>
              <a:gd name="connsiteX7" fmla="*/ 1082040 w 1913708"/>
              <a:gd name="connsiteY7" fmla="*/ 524692 h 1217024"/>
              <a:gd name="connsiteX8" fmla="*/ 1251857 w 1913708"/>
              <a:gd name="connsiteY8" fmla="*/ 629195 h 1217024"/>
              <a:gd name="connsiteX9" fmla="*/ 1526177 w 1913708"/>
              <a:gd name="connsiteY9" fmla="*/ 733697 h 1217024"/>
              <a:gd name="connsiteX10" fmla="*/ 1709057 w 1913708"/>
              <a:gd name="connsiteY10" fmla="*/ 825137 h 1217024"/>
              <a:gd name="connsiteX11" fmla="*/ 1891937 w 1913708"/>
              <a:gd name="connsiteY11" fmla="*/ 877389 h 1217024"/>
              <a:gd name="connsiteX12" fmla="*/ 1839686 w 1913708"/>
              <a:gd name="connsiteY12" fmla="*/ 1034143 h 1217024"/>
              <a:gd name="connsiteX13" fmla="*/ 1695994 w 1913708"/>
              <a:gd name="connsiteY13" fmla="*/ 1177835 h 1217024"/>
              <a:gd name="connsiteX14" fmla="*/ 1473926 w 1913708"/>
              <a:gd name="connsiteY14" fmla="*/ 1177835 h 1217024"/>
              <a:gd name="connsiteX15" fmla="*/ 1095103 w 1913708"/>
              <a:gd name="connsiteY15" fmla="*/ 942703 h 1217024"/>
              <a:gd name="connsiteX16" fmla="*/ 598714 w 1913708"/>
              <a:gd name="connsiteY16" fmla="*/ 590006 h 1217024"/>
              <a:gd name="connsiteX17" fmla="*/ 76200 w 1913708"/>
              <a:gd name="connsiteY17" fmla="*/ 302623 h 121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3708" h="1217024">
                <a:moveTo>
                  <a:pt x="76200" y="302623"/>
                </a:moveTo>
                <a:cubicBezTo>
                  <a:pt x="0" y="230777"/>
                  <a:pt x="121920" y="198120"/>
                  <a:pt x="141514" y="158932"/>
                </a:cubicBezTo>
                <a:cubicBezTo>
                  <a:pt x="161108" y="119744"/>
                  <a:pt x="152400" y="93618"/>
                  <a:pt x="193766" y="67492"/>
                </a:cubicBezTo>
                <a:cubicBezTo>
                  <a:pt x="235132" y="41366"/>
                  <a:pt x="339634" y="4354"/>
                  <a:pt x="389708" y="2177"/>
                </a:cubicBezTo>
                <a:cubicBezTo>
                  <a:pt x="439782" y="0"/>
                  <a:pt x="446314" y="17418"/>
                  <a:pt x="494211" y="54429"/>
                </a:cubicBezTo>
                <a:cubicBezTo>
                  <a:pt x="542108" y="91440"/>
                  <a:pt x="611777" y="174172"/>
                  <a:pt x="677091" y="224246"/>
                </a:cubicBezTo>
                <a:cubicBezTo>
                  <a:pt x="742405" y="274320"/>
                  <a:pt x="818606" y="304801"/>
                  <a:pt x="886097" y="354875"/>
                </a:cubicBezTo>
                <a:cubicBezTo>
                  <a:pt x="953588" y="404949"/>
                  <a:pt x="1021080" y="478972"/>
                  <a:pt x="1082040" y="524692"/>
                </a:cubicBezTo>
                <a:cubicBezTo>
                  <a:pt x="1143000" y="570412"/>
                  <a:pt x="1177834" y="594361"/>
                  <a:pt x="1251857" y="629195"/>
                </a:cubicBezTo>
                <a:cubicBezTo>
                  <a:pt x="1325880" y="664029"/>
                  <a:pt x="1449977" y="701040"/>
                  <a:pt x="1526177" y="733697"/>
                </a:cubicBezTo>
                <a:cubicBezTo>
                  <a:pt x="1602377" y="766354"/>
                  <a:pt x="1648097" y="801188"/>
                  <a:pt x="1709057" y="825137"/>
                </a:cubicBezTo>
                <a:cubicBezTo>
                  <a:pt x="1770017" y="849086"/>
                  <a:pt x="1870166" y="842555"/>
                  <a:pt x="1891937" y="877389"/>
                </a:cubicBezTo>
                <a:cubicBezTo>
                  <a:pt x="1913708" y="912223"/>
                  <a:pt x="1872343" y="984069"/>
                  <a:pt x="1839686" y="1034143"/>
                </a:cubicBezTo>
                <a:cubicBezTo>
                  <a:pt x="1807029" y="1084217"/>
                  <a:pt x="1756954" y="1153886"/>
                  <a:pt x="1695994" y="1177835"/>
                </a:cubicBezTo>
                <a:cubicBezTo>
                  <a:pt x="1635034" y="1201784"/>
                  <a:pt x="1574074" y="1217024"/>
                  <a:pt x="1473926" y="1177835"/>
                </a:cubicBezTo>
                <a:cubicBezTo>
                  <a:pt x="1373778" y="1138646"/>
                  <a:pt x="1240972" y="1040674"/>
                  <a:pt x="1095103" y="942703"/>
                </a:cubicBezTo>
                <a:cubicBezTo>
                  <a:pt x="949234" y="844732"/>
                  <a:pt x="764177" y="696686"/>
                  <a:pt x="598714" y="590006"/>
                </a:cubicBezTo>
                <a:cubicBezTo>
                  <a:pt x="433251" y="483326"/>
                  <a:pt x="152400" y="374469"/>
                  <a:pt x="76200" y="302623"/>
                </a:cubicBezTo>
                <a:close/>
              </a:path>
            </a:pathLst>
          </a:cu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 45"/>
          <p:cNvSpPr/>
          <p:nvPr/>
        </p:nvSpPr>
        <p:spPr>
          <a:xfrm>
            <a:off x="4060371" y="2895600"/>
            <a:ext cx="4219304" cy="3152503"/>
          </a:xfrm>
          <a:custGeom>
            <a:avLst/>
            <a:gdLst>
              <a:gd name="connsiteX0" fmla="*/ 1073332 w 4219304"/>
              <a:gd name="connsiteY0" fmla="*/ 2146663 h 3152503"/>
              <a:gd name="connsiteX1" fmla="*/ 1086395 w 4219304"/>
              <a:gd name="connsiteY1" fmla="*/ 1820091 h 3152503"/>
              <a:gd name="connsiteX2" fmla="*/ 1073332 w 4219304"/>
              <a:gd name="connsiteY2" fmla="*/ 1493520 h 3152503"/>
              <a:gd name="connsiteX3" fmla="*/ 1021080 w 4219304"/>
              <a:gd name="connsiteY3" fmla="*/ 1245326 h 3152503"/>
              <a:gd name="connsiteX4" fmla="*/ 851263 w 4219304"/>
              <a:gd name="connsiteY4" fmla="*/ 918754 h 3152503"/>
              <a:gd name="connsiteX5" fmla="*/ 707572 w 4219304"/>
              <a:gd name="connsiteY5" fmla="*/ 722811 h 3152503"/>
              <a:gd name="connsiteX6" fmla="*/ 472440 w 4219304"/>
              <a:gd name="connsiteY6" fmla="*/ 500743 h 3152503"/>
              <a:gd name="connsiteX7" fmla="*/ 354875 w 4219304"/>
              <a:gd name="connsiteY7" fmla="*/ 422366 h 3152503"/>
              <a:gd name="connsiteX8" fmla="*/ 185058 w 4219304"/>
              <a:gd name="connsiteY8" fmla="*/ 357051 h 3152503"/>
              <a:gd name="connsiteX9" fmla="*/ 80555 w 4219304"/>
              <a:gd name="connsiteY9" fmla="*/ 278674 h 3152503"/>
              <a:gd name="connsiteX10" fmla="*/ 28303 w 4219304"/>
              <a:gd name="connsiteY10" fmla="*/ 265611 h 3152503"/>
              <a:gd name="connsiteX11" fmla="*/ 28303 w 4219304"/>
              <a:gd name="connsiteY11" fmla="*/ 108857 h 3152503"/>
              <a:gd name="connsiteX12" fmla="*/ 28303 w 4219304"/>
              <a:gd name="connsiteY12" fmla="*/ 69669 h 3152503"/>
              <a:gd name="connsiteX13" fmla="*/ 198120 w 4219304"/>
              <a:gd name="connsiteY13" fmla="*/ 56606 h 3152503"/>
              <a:gd name="connsiteX14" fmla="*/ 250372 w 4219304"/>
              <a:gd name="connsiteY14" fmla="*/ 4354 h 3152503"/>
              <a:gd name="connsiteX15" fmla="*/ 394063 w 4219304"/>
              <a:gd name="connsiteY15" fmla="*/ 30480 h 3152503"/>
              <a:gd name="connsiteX16" fmla="*/ 655320 w 4219304"/>
              <a:gd name="connsiteY16" fmla="*/ 56606 h 3152503"/>
              <a:gd name="connsiteX17" fmla="*/ 981892 w 4219304"/>
              <a:gd name="connsiteY17" fmla="*/ 121920 h 3152503"/>
              <a:gd name="connsiteX18" fmla="*/ 1112520 w 4219304"/>
              <a:gd name="connsiteY18" fmla="*/ 121920 h 3152503"/>
              <a:gd name="connsiteX19" fmla="*/ 1334589 w 4219304"/>
              <a:gd name="connsiteY19" fmla="*/ 239486 h 3152503"/>
              <a:gd name="connsiteX20" fmla="*/ 1687286 w 4219304"/>
              <a:gd name="connsiteY20" fmla="*/ 461554 h 3152503"/>
              <a:gd name="connsiteX21" fmla="*/ 1752600 w 4219304"/>
              <a:gd name="connsiteY21" fmla="*/ 735874 h 3152503"/>
              <a:gd name="connsiteX22" fmla="*/ 1778726 w 4219304"/>
              <a:gd name="connsiteY22" fmla="*/ 1415143 h 3152503"/>
              <a:gd name="connsiteX23" fmla="*/ 1817915 w 4219304"/>
              <a:gd name="connsiteY23" fmla="*/ 2002971 h 3152503"/>
              <a:gd name="connsiteX24" fmla="*/ 1844040 w 4219304"/>
              <a:gd name="connsiteY24" fmla="*/ 2251166 h 3152503"/>
              <a:gd name="connsiteX25" fmla="*/ 2235926 w 4219304"/>
              <a:gd name="connsiteY25" fmla="*/ 2551611 h 3152503"/>
              <a:gd name="connsiteX26" fmla="*/ 2693126 w 4219304"/>
              <a:gd name="connsiteY26" fmla="*/ 2577737 h 3152503"/>
              <a:gd name="connsiteX27" fmla="*/ 3333206 w 4219304"/>
              <a:gd name="connsiteY27" fmla="*/ 2616926 h 3152503"/>
              <a:gd name="connsiteX28" fmla="*/ 3803469 w 4219304"/>
              <a:gd name="connsiteY28" fmla="*/ 2499360 h 3152503"/>
              <a:gd name="connsiteX29" fmla="*/ 3999412 w 4219304"/>
              <a:gd name="connsiteY29" fmla="*/ 2434046 h 3152503"/>
              <a:gd name="connsiteX30" fmla="*/ 4103915 w 4219304"/>
              <a:gd name="connsiteY30" fmla="*/ 2420983 h 3152503"/>
              <a:gd name="connsiteX31" fmla="*/ 4156166 w 4219304"/>
              <a:gd name="connsiteY31" fmla="*/ 2473234 h 3152503"/>
              <a:gd name="connsiteX32" fmla="*/ 4195355 w 4219304"/>
              <a:gd name="connsiteY32" fmla="*/ 2538549 h 3152503"/>
              <a:gd name="connsiteX33" fmla="*/ 4208418 w 4219304"/>
              <a:gd name="connsiteY33" fmla="*/ 2590800 h 3152503"/>
              <a:gd name="connsiteX34" fmla="*/ 4130040 w 4219304"/>
              <a:gd name="connsiteY34" fmla="*/ 2669177 h 3152503"/>
              <a:gd name="connsiteX35" fmla="*/ 3986349 w 4219304"/>
              <a:gd name="connsiteY35" fmla="*/ 2799806 h 3152503"/>
              <a:gd name="connsiteX36" fmla="*/ 3855720 w 4219304"/>
              <a:gd name="connsiteY36" fmla="*/ 2852057 h 3152503"/>
              <a:gd name="connsiteX37" fmla="*/ 3777343 w 4219304"/>
              <a:gd name="connsiteY37" fmla="*/ 2878183 h 3152503"/>
              <a:gd name="connsiteX38" fmla="*/ 3607526 w 4219304"/>
              <a:gd name="connsiteY38" fmla="*/ 2878183 h 3152503"/>
              <a:gd name="connsiteX39" fmla="*/ 3385458 w 4219304"/>
              <a:gd name="connsiteY39" fmla="*/ 2838994 h 3152503"/>
              <a:gd name="connsiteX40" fmla="*/ 3202578 w 4219304"/>
              <a:gd name="connsiteY40" fmla="*/ 2825931 h 3152503"/>
              <a:gd name="connsiteX41" fmla="*/ 2954383 w 4219304"/>
              <a:gd name="connsiteY41" fmla="*/ 2786743 h 3152503"/>
              <a:gd name="connsiteX42" fmla="*/ 2810692 w 4219304"/>
              <a:gd name="connsiteY42" fmla="*/ 2786743 h 3152503"/>
              <a:gd name="connsiteX43" fmla="*/ 2706189 w 4219304"/>
              <a:gd name="connsiteY43" fmla="*/ 2865120 h 3152503"/>
              <a:gd name="connsiteX44" fmla="*/ 2601686 w 4219304"/>
              <a:gd name="connsiteY44" fmla="*/ 2943497 h 3152503"/>
              <a:gd name="connsiteX45" fmla="*/ 2575560 w 4219304"/>
              <a:gd name="connsiteY45" fmla="*/ 3087189 h 3152503"/>
              <a:gd name="connsiteX46" fmla="*/ 2510246 w 4219304"/>
              <a:gd name="connsiteY46" fmla="*/ 3126377 h 3152503"/>
              <a:gd name="connsiteX47" fmla="*/ 2079172 w 4219304"/>
              <a:gd name="connsiteY47" fmla="*/ 2930434 h 3152503"/>
              <a:gd name="connsiteX48" fmla="*/ 1556658 w 4219304"/>
              <a:gd name="connsiteY48" fmla="*/ 2799806 h 3152503"/>
              <a:gd name="connsiteX49" fmla="*/ 1230086 w 4219304"/>
              <a:gd name="connsiteY49" fmla="*/ 2460171 h 3152503"/>
              <a:gd name="connsiteX50" fmla="*/ 1073332 w 4219304"/>
              <a:gd name="connsiteY50" fmla="*/ 2055223 h 3152503"/>
              <a:gd name="connsiteX51" fmla="*/ 1099458 w 4219304"/>
              <a:gd name="connsiteY51" fmla="*/ 1950720 h 315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219304" h="3152503">
                <a:moveTo>
                  <a:pt x="1073332" y="2146663"/>
                </a:moveTo>
                <a:cubicBezTo>
                  <a:pt x="1077686" y="2037805"/>
                  <a:pt x="1086395" y="1928948"/>
                  <a:pt x="1086395" y="1820091"/>
                </a:cubicBezTo>
                <a:cubicBezTo>
                  <a:pt x="1086395" y="1711234"/>
                  <a:pt x="1084218" y="1589314"/>
                  <a:pt x="1073332" y="1493520"/>
                </a:cubicBezTo>
                <a:cubicBezTo>
                  <a:pt x="1062446" y="1397726"/>
                  <a:pt x="1058092" y="1341120"/>
                  <a:pt x="1021080" y="1245326"/>
                </a:cubicBezTo>
                <a:cubicBezTo>
                  <a:pt x="984068" y="1149532"/>
                  <a:pt x="903514" y="1005840"/>
                  <a:pt x="851263" y="918754"/>
                </a:cubicBezTo>
                <a:cubicBezTo>
                  <a:pt x="799012" y="831668"/>
                  <a:pt x="770709" y="792479"/>
                  <a:pt x="707572" y="722811"/>
                </a:cubicBezTo>
                <a:cubicBezTo>
                  <a:pt x="644435" y="653143"/>
                  <a:pt x="531223" y="550817"/>
                  <a:pt x="472440" y="500743"/>
                </a:cubicBezTo>
                <a:cubicBezTo>
                  <a:pt x="413657" y="450669"/>
                  <a:pt x="402772" y="446315"/>
                  <a:pt x="354875" y="422366"/>
                </a:cubicBezTo>
                <a:cubicBezTo>
                  <a:pt x="306978" y="398417"/>
                  <a:pt x="230778" y="381000"/>
                  <a:pt x="185058" y="357051"/>
                </a:cubicBezTo>
                <a:cubicBezTo>
                  <a:pt x="139338" y="333102"/>
                  <a:pt x="106681" y="293914"/>
                  <a:pt x="80555" y="278674"/>
                </a:cubicBezTo>
                <a:cubicBezTo>
                  <a:pt x="54429" y="263434"/>
                  <a:pt x="37012" y="293914"/>
                  <a:pt x="28303" y="265611"/>
                </a:cubicBezTo>
                <a:cubicBezTo>
                  <a:pt x="19594" y="237308"/>
                  <a:pt x="28303" y="108857"/>
                  <a:pt x="28303" y="108857"/>
                </a:cubicBezTo>
                <a:cubicBezTo>
                  <a:pt x="28303" y="76200"/>
                  <a:pt x="0" y="78377"/>
                  <a:pt x="28303" y="69669"/>
                </a:cubicBezTo>
                <a:cubicBezTo>
                  <a:pt x="56606" y="60961"/>
                  <a:pt x="161109" y="67492"/>
                  <a:pt x="198120" y="56606"/>
                </a:cubicBezTo>
                <a:cubicBezTo>
                  <a:pt x="235131" y="45720"/>
                  <a:pt x="217715" y="8708"/>
                  <a:pt x="250372" y="4354"/>
                </a:cubicBezTo>
                <a:cubicBezTo>
                  <a:pt x="283029" y="0"/>
                  <a:pt x="326572" y="21771"/>
                  <a:pt x="394063" y="30480"/>
                </a:cubicBezTo>
                <a:cubicBezTo>
                  <a:pt x="461554" y="39189"/>
                  <a:pt x="557349" y="41366"/>
                  <a:pt x="655320" y="56606"/>
                </a:cubicBezTo>
                <a:cubicBezTo>
                  <a:pt x="753291" y="71846"/>
                  <a:pt x="905692" y="111034"/>
                  <a:pt x="981892" y="121920"/>
                </a:cubicBezTo>
                <a:cubicBezTo>
                  <a:pt x="1058092" y="132806"/>
                  <a:pt x="1053737" y="102326"/>
                  <a:pt x="1112520" y="121920"/>
                </a:cubicBezTo>
                <a:cubicBezTo>
                  <a:pt x="1171303" y="141514"/>
                  <a:pt x="1238795" y="182880"/>
                  <a:pt x="1334589" y="239486"/>
                </a:cubicBezTo>
                <a:cubicBezTo>
                  <a:pt x="1430383" y="296092"/>
                  <a:pt x="1617618" y="378823"/>
                  <a:pt x="1687286" y="461554"/>
                </a:cubicBezTo>
                <a:cubicBezTo>
                  <a:pt x="1756955" y="544285"/>
                  <a:pt x="1737360" y="576943"/>
                  <a:pt x="1752600" y="735874"/>
                </a:cubicBezTo>
                <a:cubicBezTo>
                  <a:pt x="1767840" y="894806"/>
                  <a:pt x="1767840" y="1203960"/>
                  <a:pt x="1778726" y="1415143"/>
                </a:cubicBezTo>
                <a:cubicBezTo>
                  <a:pt x="1789612" y="1626326"/>
                  <a:pt x="1807029" y="1863634"/>
                  <a:pt x="1817915" y="2002971"/>
                </a:cubicBezTo>
                <a:cubicBezTo>
                  <a:pt x="1828801" y="2142308"/>
                  <a:pt x="1774372" y="2159726"/>
                  <a:pt x="1844040" y="2251166"/>
                </a:cubicBezTo>
                <a:cubicBezTo>
                  <a:pt x="1913708" y="2342606"/>
                  <a:pt x="2094412" y="2497183"/>
                  <a:pt x="2235926" y="2551611"/>
                </a:cubicBezTo>
                <a:cubicBezTo>
                  <a:pt x="2377440" y="2606040"/>
                  <a:pt x="2693126" y="2577737"/>
                  <a:pt x="2693126" y="2577737"/>
                </a:cubicBezTo>
                <a:cubicBezTo>
                  <a:pt x="2876006" y="2588623"/>
                  <a:pt x="3148149" y="2629989"/>
                  <a:pt x="3333206" y="2616926"/>
                </a:cubicBezTo>
                <a:cubicBezTo>
                  <a:pt x="3518263" y="2603863"/>
                  <a:pt x="3692435" y="2529840"/>
                  <a:pt x="3803469" y="2499360"/>
                </a:cubicBezTo>
                <a:cubicBezTo>
                  <a:pt x="3914503" y="2468880"/>
                  <a:pt x="3949338" y="2447109"/>
                  <a:pt x="3999412" y="2434046"/>
                </a:cubicBezTo>
                <a:cubicBezTo>
                  <a:pt x="4049486" y="2420983"/>
                  <a:pt x="4077789" y="2414452"/>
                  <a:pt x="4103915" y="2420983"/>
                </a:cubicBezTo>
                <a:cubicBezTo>
                  <a:pt x="4130041" y="2427514"/>
                  <a:pt x="4140926" y="2453640"/>
                  <a:pt x="4156166" y="2473234"/>
                </a:cubicBezTo>
                <a:cubicBezTo>
                  <a:pt x="4171406" y="2492828"/>
                  <a:pt x="4186646" y="2518955"/>
                  <a:pt x="4195355" y="2538549"/>
                </a:cubicBezTo>
                <a:cubicBezTo>
                  <a:pt x="4204064" y="2558143"/>
                  <a:pt x="4219304" y="2569029"/>
                  <a:pt x="4208418" y="2590800"/>
                </a:cubicBezTo>
                <a:cubicBezTo>
                  <a:pt x="4197532" y="2612571"/>
                  <a:pt x="4167051" y="2634343"/>
                  <a:pt x="4130040" y="2669177"/>
                </a:cubicBezTo>
                <a:cubicBezTo>
                  <a:pt x="4093029" y="2704011"/>
                  <a:pt x="4032069" y="2769326"/>
                  <a:pt x="3986349" y="2799806"/>
                </a:cubicBezTo>
                <a:cubicBezTo>
                  <a:pt x="3940629" y="2830286"/>
                  <a:pt x="3890554" y="2838994"/>
                  <a:pt x="3855720" y="2852057"/>
                </a:cubicBezTo>
                <a:cubicBezTo>
                  <a:pt x="3820886" y="2865120"/>
                  <a:pt x="3818709" y="2873829"/>
                  <a:pt x="3777343" y="2878183"/>
                </a:cubicBezTo>
                <a:cubicBezTo>
                  <a:pt x="3735977" y="2882537"/>
                  <a:pt x="3672840" y="2884714"/>
                  <a:pt x="3607526" y="2878183"/>
                </a:cubicBezTo>
                <a:cubicBezTo>
                  <a:pt x="3542212" y="2871652"/>
                  <a:pt x="3452949" y="2847703"/>
                  <a:pt x="3385458" y="2838994"/>
                </a:cubicBezTo>
                <a:cubicBezTo>
                  <a:pt x="3317967" y="2830285"/>
                  <a:pt x="3274424" y="2834639"/>
                  <a:pt x="3202578" y="2825931"/>
                </a:cubicBezTo>
                <a:cubicBezTo>
                  <a:pt x="3130732" y="2817223"/>
                  <a:pt x="3019697" y="2793274"/>
                  <a:pt x="2954383" y="2786743"/>
                </a:cubicBezTo>
                <a:cubicBezTo>
                  <a:pt x="2889069" y="2780212"/>
                  <a:pt x="2852058" y="2773680"/>
                  <a:pt x="2810692" y="2786743"/>
                </a:cubicBezTo>
                <a:cubicBezTo>
                  <a:pt x="2769326" y="2799806"/>
                  <a:pt x="2706189" y="2865120"/>
                  <a:pt x="2706189" y="2865120"/>
                </a:cubicBezTo>
                <a:cubicBezTo>
                  <a:pt x="2671355" y="2891246"/>
                  <a:pt x="2623458" y="2906485"/>
                  <a:pt x="2601686" y="2943497"/>
                </a:cubicBezTo>
                <a:cubicBezTo>
                  <a:pt x="2579914" y="2980509"/>
                  <a:pt x="2590800" y="3056709"/>
                  <a:pt x="2575560" y="3087189"/>
                </a:cubicBezTo>
                <a:cubicBezTo>
                  <a:pt x="2560320" y="3117669"/>
                  <a:pt x="2592977" y="3152503"/>
                  <a:pt x="2510246" y="3126377"/>
                </a:cubicBezTo>
                <a:cubicBezTo>
                  <a:pt x="2427515" y="3100251"/>
                  <a:pt x="2238103" y="2984862"/>
                  <a:pt x="2079172" y="2930434"/>
                </a:cubicBezTo>
                <a:cubicBezTo>
                  <a:pt x="1920241" y="2876006"/>
                  <a:pt x="1698172" y="2878183"/>
                  <a:pt x="1556658" y="2799806"/>
                </a:cubicBezTo>
                <a:cubicBezTo>
                  <a:pt x="1415144" y="2721429"/>
                  <a:pt x="1310640" y="2584268"/>
                  <a:pt x="1230086" y="2460171"/>
                </a:cubicBezTo>
                <a:cubicBezTo>
                  <a:pt x="1149532" y="2336074"/>
                  <a:pt x="1095103" y="2140131"/>
                  <a:pt x="1073332" y="2055223"/>
                </a:cubicBezTo>
                <a:cubicBezTo>
                  <a:pt x="1051561" y="1970315"/>
                  <a:pt x="1075509" y="1960517"/>
                  <a:pt x="1099458" y="1950720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214282" y="4929198"/>
            <a:ext cx="64294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857224" y="4786322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espaces d’industries diffuses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49" name="Triangle isocèle 48"/>
          <p:cNvSpPr/>
          <p:nvPr/>
        </p:nvSpPr>
        <p:spPr>
          <a:xfrm>
            <a:off x="8001024" y="3143248"/>
            <a:ext cx="285752" cy="35719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riangle isocèle 49"/>
          <p:cNvSpPr/>
          <p:nvPr/>
        </p:nvSpPr>
        <p:spPr>
          <a:xfrm>
            <a:off x="357158" y="5857892"/>
            <a:ext cx="285752" cy="35719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928662" y="585789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Pôle Véhicule du Futur</a:t>
            </a:r>
            <a:endParaRPr lang="fr-FR" sz="2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4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4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25" grpId="0" animBg="1"/>
      <p:bldP spid="26" grpId="0"/>
      <p:bldP spid="33" grpId="0" animBg="1"/>
      <p:bldP spid="34" grpId="0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2214554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/>
            <a:r>
              <a:rPr lang="fr-FR" sz="4400" dirty="0" smtClean="0">
                <a:solidFill>
                  <a:srgbClr val="FF0000"/>
                </a:solidFill>
                <a:latin typeface="Poor Richard" pitchFamily="18" charset="0"/>
              </a:rPr>
              <a:t>III.  </a:t>
            </a:r>
            <a:r>
              <a:rPr lang="fr-FR" sz="4400" u="sng" dirty="0" smtClean="0">
                <a:solidFill>
                  <a:srgbClr val="FF0000"/>
                </a:solidFill>
                <a:latin typeface="Poor Richard" pitchFamily="18" charset="0"/>
              </a:rPr>
              <a:t>Un espace touristique : le Mont Saint Michel.</a:t>
            </a:r>
          </a:p>
          <a:p>
            <a:pPr marL="400050" indent="-400050" algn="ctr"/>
            <a:endParaRPr lang="fr-FR" sz="4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357166"/>
            <a:ext cx="8286776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Complétez le tableau ci-dessous en vous aidant de l’adresse ci-dessous</a:t>
            </a:r>
          </a:p>
          <a:p>
            <a:pPr algn="ctr"/>
            <a:endParaRPr lang="fr-FR" sz="2800" dirty="0" smtClean="0">
              <a:latin typeface="Poor Richard" pitchFamily="18" charset="0"/>
            </a:endParaRPr>
          </a:p>
          <a:p>
            <a:pPr algn="ctr"/>
            <a:r>
              <a:rPr lang="fr-FR" sz="2800" i="1" dirty="0" smtClean="0">
                <a:latin typeface="Poor Richard" pitchFamily="18" charset="0"/>
              </a:rPr>
              <a:t>http://www.thinglink.com/scene/625296365651492866 </a:t>
            </a:r>
            <a:endParaRPr lang="fr-FR" sz="2800" i="1" dirty="0">
              <a:latin typeface="Poor Richard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43182"/>
            <a:ext cx="7615231" cy="3472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Image 4" descr="arobase_1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785794"/>
            <a:ext cx="5715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74" y="1357298"/>
            <a:ext cx="8756831" cy="3992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1346" t="10496" r="75648" b="54615"/>
          <a:stretch>
            <a:fillRect/>
          </a:stretch>
        </p:blipFill>
        <p:spPr bwMode="auto">
          <a:xfrm>
            <a:off x="1857356" y="1440136"/>
            <a:ext cx="5143536" cy="355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000232" y="2500306"/>
            <a:ext cx="46434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Au Nord-Ouest de la France, dans la région Normandie, dans le département de la Manche.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74" y="1357298"/>
            <a:ext cx="8756831" cy="3992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24947" t="8946" r="26921" b="53481"/>
          <a:stretch>
            <a:fillRect/>
          </a:stretch>
        </p:blipFill>
        <p:spPr bwMode="auto">
          <a:xfrm>
            <a:off x="149648" y="1571612"/>
            <a:ext cx="8994352" cy="3201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214678" y="2071678"/>
            <a:ext cx="52581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site culturel (patrimoine) et naturel (baie)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2857496"/>
            <a:ext cx="82868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l’abbaye et le village qui se trouve à ses pieds + la baie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70" y="3286124"/>
            <a:ext cx="68580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au patrimoine mondial de l’UNESCO depuis 1979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9322" y="3929066"/>
            <a:ext cx="32146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dirty="0" smtClean="0">
                <a:solidFill>
                  <a:srgbClr val="008000"/>
                </a:solidFill>
                <a:latin typeface="Poor Richard" pitchFamily="18" charset="0"/>
              </a:rPr>
              <a:t>2,5 millions de visiteurs,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282" y="4286256"/>
            <a:ext cx="892971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dirty="0" smtClean="0">
                <a:solidFill>
                  <a:srgbClr val="008000"/>
                </a:solidFill>
                <a:latin typeface="Poor Richard" pitchFamily="18" charset="0"/>
              </a:rPr>
              <a:t>qui viennent de France mais aussi du reste de l’Europe et du monde entier</a:t>
            </a:r>
            <a:endParaRPr lang="fr-FR" sz="25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6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74" y="1357298"/>
            <a:ext cx="8756831" cy="3992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l="73971" t="10496" r="1555" b="53720"/>
          <a:stretch>
            <a:fillRect/>
          </a:stretch>
        </p:blipFill>
        <p:spPr bwMode="auto">
          <a:xfrm>
            <a:off x="2000232" y="1643050"/>
            <a:ext cx="5357850" cy="35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000232" y="2714620"/>
            <a:ext cx="52864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00" dirty="0" smtClean="0">
                <a:solidFill>
                  <a:srgbClr val="008000"/>
                </a:solidFill>
                <a:latin typeface="Poor Richard" pitchFamily="18" charset="0"/>
              </a:rPr>
              <a:t>ensablement de la baie et du Mont</a:t>
            </a:r>
            <a:endParaRPr lang="fr-FR" sz="25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1670" y="3786190"/>
            <a:ext cx="50720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dirty="0" smtClean="0">
                <a:solidFill>
                  <a:srgbClr val="008000"/>
                </a:solidFill>
                <a:latin typeface="Poor Richard" pitchFamily="18" charset="0"/>
              </a:rPr>
              <a:t>le parking au pied du Mont défigurait le site</a:t>
            </a:r>
            <a:endParaRPr lang="fr-FR" sz="25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74" y="1357298"/>
            <a:ext cx="8756831" cy="3992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1365" t="48069" r="33371" b="7041"/>
          <a:stretch>
            <a:fillRect/>
          </a:stretch>
        </p:blipFill>
        <p:spPr bwMode="auto">
          <a:xfrm>
            <a:off x="0" y="1500174"/>
            <a:ext cx="9062329" cy="3786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428992" y="2071678"/>
            <a:ext cx="54292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décision prise en 1995, les travaux ont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357430"/>
            <a:ext cx="90011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débuté en 2005 </a:t>
            </a:r>
            <a:r>
              <a:rPr lang="fr-FR" sz="2400" smtClean="0">
                <a:solidFill>
                  <a:srgbClr val="008000"/>
                </a:solidFill>
                <a:latin typeface="Poor Richard" pitchFamily="18" charset="0"/>
              </a:rPr>
              <a:t>et </a:t>
            </a:r>
            <a:r>
              <a:rPr lang="fr-FR" sz="2400" smtClean="0">
                <a:solidFill>
                  <a:srgbClr val="008000"/>
                </a:solidFill>
                <a:latin typeface="Poor Richard" pitchFamily="18" charset="0"/>
              </a:rPr>
              <a:t>se 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sont achevés en 2015.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3214686"/>
            <a:ext cx="892971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  <a:sym typeface="Symbol"/>
              </a:rPr>
              <a:t> 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destruction de la digue-route et du parking au pied du Mont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57187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  <a:sym typeface="Symbol"/>
              </a:rPr>
              <a:t> 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construction d’un pont-passerelle pour accéder au Mont / le parking se trouve 2.5 km en amont, l’accès se fait à pied ou en navettes (bus).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28625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  <a:sym typeface="Symbol"/>
              </a:rPr>
              <a:t> 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construction d’un barrage sur le Couesnon qui doit chasser les sédiments qui s’accumulent dans la baie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 l="1365" t="91961" r="33371"/>
          <a:stretch>
            <a:fillRect/>
          </a:stretch>
        </p:blipFill>
        <p:spPr bwMode="auto">
          <a:xfrm>
            <a:off x="0" y="5286388"/>
            <a:ext cx="9062329" cy="652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071538" y="5286388"/>
            <a:ext cx="8072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200 millions d’euros + 24 millions d’euros pour parkings et navettes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6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74" y="1357298"/>
            <a:ext cx="8756831" cy="3992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67790" t="48069" r="1385" b="2559"/>
          <a:stretch>
            <a:fillRect/>
          </a:stretch>
        </p:blipFill>
        <p:spPr bwMode="auto">
          <a:xfrm>
            <a:off x="1285852" y="1071546"/>
            <a:ext cx="6357982" cy="4643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357290" y="2285992"/>
            <a:ext cx="607223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00" dirty="0" smtClean="0">
                <a:solidFill>
                  <a:srgbClr val="008000"/>
                </a:solidFill>
                <a:latin typeface="Poor Richard" pitchFamily="18" charset="0"/>
              </a:rPr>
              <a:t>Syndicat Mixte Baie du Mont-Saint-Michel</a:t>
            </a:r>
            <a:endParaRPr lang="fr-FR" sz="25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5852" y="3643314"/>
            <a:ext cx="63579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dirty="0" smtClean="0">
                <a:solidFill>
                  <a:srgbClr val="008000"/>
                </a:solidFill>
                <a:latin typeface="Poor Richard" pitchFamily="18" charset="0"/>
              </a:rPr>
              <a:t>UE, Etat français, collectivités territoriales, Agence de l’eau Seine-Normandie et Loire-Bretagne</a:t>
            </a:r>
            <a:endParaRPr lang="fr-FR" sz="25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852" y="5286388"/>
            <a:ext cx="62865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00" dirty="0" smtClean="0">
                <a:solidFill>
                  <a:srgbClr val="008000"/>
                </a:solidFill>
                <a:latin typeface="Poor Richard" pitchFamily="18" charset="0"/>
              </a:rPr>
              <a:t>société Veolia Transport (parking et navettes)</a:t>
            </a:r>
            <a:endParaRPr lang="fr-FR" sz="25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1000108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Poor Richard" pitchFamily="18" charset="0"/>
              </a:rPr>
              <a:t>Face à ces aménagements, des réactions variées…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3" name="Image 2" descr="tournage-14.gif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571744"/>
            <a:ext cx="1143008" cy="132589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14480" y="4000504"/>
            <a:ext cx="6357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i="1" dirty="0" smtClean="0">
                <a:latin typeface="Poor Richard" pitchFamily="18" charset="0"/>
              </a:rPr>
              <a:t>Le Mont Saint Michel au cœur d’une polémique</a:t>
            </a:r>
            <a:endParaRPr lang="fr-FR" sz="2600" i="1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D’après vous, qu’est-ce qu’un </a:t>
            </a:r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espace productif</a:t>
            </a:r>
            <a:r>
              <a:rPr lang="fr-FR" sz="2800" dirty="0" smtClean="0">
                <a:latin typeface="Poor Richard" pitchFamily="18" charset="0"/>
              </a:rPr>
              <a:t>?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9" name="Connecteur en arc 8"/>
          <p:cNvCxnSpPr/>
          <p:nvPr/>
        </p:nvCxnSpPr>
        <p:spPr>
          <a:xfrm rot="10800000" flipV="1">
            <a:off x="4929190" y="785794"/>
            <a:ext cx="1357322" cy="57150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57158" y="1071546"/>
            <a:ext cx="4500594" cy="523220"/>
          </a:xfrm>
          <a:prstGeom prst="rect">
            <a:avLst/>
          </a:prstGeom>
          <a:solidFill>
            <a:srgbClr val="FF33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espace qui produit de la richesse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17" name="Connecteur en arc 16"/>
          <p:cNvCxnSpPr/>
          <p:nvPr/>
        </p:nvCxnSpPr>
        <p:spPr>
          <a:xfrm>
            <a:off x="1428728" y="1643050"/>
            <a:ext cx="1143008" cy="64294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285984" y="200024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Quels </a:t>
            </a:r>
            <a:r>
              <a:rPr lang="fr-FR" sz="2800" u="sng" dirty="0" smtClean="0">
                <a:latin typeface="Poor Richard" pitchFamily="18" charset="0"/>
              </a:rPr>
              <a:t>types d’espaces </a:t>
            </a:r>
            <a:r>
              <a:rPr lang="fr-FR" sz="2800" dirty="0" smtClean="0">
                <a:latin typeface="Poor Richard" pitchFamily="18" charset="0"/>
              </a:rPr>
              <a:t>productifs?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rot="10800000" flipV="1">
            <a:off x="2643174" y="2571744"/>
            <a:ext cx="1643074" cy="571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28596" y="2714620"/>
            <a:ext cx="2143140" cy="954107"/>
          </a:xfrm>
          <a:prstGeom prst="rect">
            <a:avLst/>
          </a:prstGeom>
          <a:solidFill>
            <a:srgbClr val="008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espaces agricoles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rot="5400000">
            <a:off x="4358480" y="2856702"/>
            <a:ext cx="570710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143240" y="3143248"/>
            <a:ext cx="3071834" cy="523220"/>
          </a:xfrm>
          <a:prstGeom prst="rect">
            <a:avLst/>
          </a:prstGeom>
          <a:solidFill>
            <a:srgbClr val="0033CC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espaces industriels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5143504" y="2571744"/>
            <a:ext cx="1571636" cy="571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858016" y="2643182"/>
            <a:ext cx="1857388" cy="954107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espaces tertiaires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14282" y="392906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À quoi doivent-ils s’adapter?</a:t>
            </a:r>
            <a:endParaRPr lang="fr-FR" sz="2800" u="sng" dirty="0">
              <a:latin typeface="Poor Richard" pitchFamily="18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85720" y="4500570"/>
            <a:ext cx="3929090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au commerce mondial </a:t>
            </a:r>
            <a:r>
              <a:rPr lang="fr-FR" sz="2000" i="1" dirty="0" smtClean="0">
                <a:latin typeface="Poor Richard" pitchFamily="18" charset="0"/>
              </a:rPr>
              <a:t>(attentes des clients, évolution des technologies)</a:t>
            </a:r>
            <a:endParaRPr lang="fr-FR" sz="2000" i="1" dirty="0">
              <a:latin typeface="Poor Richard" pitchFamily="18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357686" y="4500570"/>
            <a:ext cx="4286280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au développement durable</a:t>
            </a:r>
          </a:p>
          <a:p>
            <a:pPr algn="ctr"/>
            <a:r>
              <a:rPr lang="fr-FR" sz="2000" i="1" dirty="0" smtClean="0">
                <a:latin typeface="Poor Richard" pitchFamily="18" charset="0"/>
              </a:rPr>
              <a:t>(respect de l’environnement, nouvelles énergies)</a:t>
            </a:r>
            <a:endParaRPr lang="fr-FR" sz="2000" i="1" dirty="0">
              <a:latin typeface="Poor Richard" pitchFamily="18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2143108" y="5929330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oor Richard" pitchFamily="18" charset="0"/>
              </a:rPr>
              <a:t>produire plus tout en respectant l’environnement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24578" name="Picture 2" descr="Afficher l'image d'origi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929330"/>
            <a:ext cx="1071570" cy="552451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20" grpId="0"/>
      <p:bldP spid="28" grpId="0" animBg="1"/>
      <p:bldP spid="32" grpId="0" animBg="1"/>
      <p:bldP spid="39" grpId="0" animBg="1"/>
      <p:bldP spid="46" grpId="0"/>
      <p:bldP spid="47" grpId="0" animBg="1"/>
      <p:bldP spid="48" grpId="0" animBg="1"/>
      <p:bldP spid="50" grpId="0"/>
      <p:bldP spid="5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4282" y="214290"/>
            <a:ext cx="8644030" cy="6494085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La France accueille environ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80 millions de touristes par an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, (1ère destination mondiale).</a:t>
            </a: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Cette position s’explique par les nombreux atouts du territoire (diversité des paysages, patrimoine culturel, …).</a:t>
            </a:r>
          </a:p>
          <a:p>
            <a:endParaRPr lang="fr-FR" sz="16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Le tourisme s’intègre alors dans un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secteur tertiaire dynamique et créateur d’emplois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. Il englobe une multitude d’activités  entre </a:t>
            </a:r>
            <a:r>
              <a:rPr lang="fr-FR" sz="3200" dirty="0" smtClean="0">
                <a:solidFill>
                  <a:srgbClr val="FF3300"/>
                </a:solidFill>
                <a:latin typeface="Poor Richard" pitchFamily="18" charset="0"/>
              </a:rPr>
              <a:t>services marchands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(commerce par ex.) et </a:t>
            </a:r>
            <a:r>
              <a:rPr lang="fr-FR" sz="3200" dirty="0" smtClean="0">
                <a:solidFill>
                  <a:srgbClr val="FF3300"/>
                </a:solidFill>
                <a:latin typeface="Poor Richard" pitchFamily="18" charset="0"/>
              </a:rPr>
              <a:t>services </a:t>
            </a:r>
            <a:r>
              <a:rPr lang="fr-FR" sz="3200" dirty="0" err="1" smtClean="0">
                <a:solidFill>
                  <a:srgbClr val="FF3300"/>
                </a:solidFill>
                <a:latin typeface="Poor Richard" pitchFamily="18" charset="0"/>
              </a:rPr>
              <a:t>non-marchands</a:t>
            </a:r>
            <a:r>
              <a:rPr lang="fr-FR" sz="3200" dirty="0" smtClean="0">
                <a:solidFill>
                  <a:srgbClr val="FF3300"/>
                </a:solidFill>
                <a:latin typeface="Poor Richard" pitchFamily="18" charset="0"/>
              </a:rPr>
              <a:t>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(enseignement, santé, …).</a:t>
            </a:r>
          </a:p>
          <a:p>
            <a:endParaRPr lang="fr-FR" sz="16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En outre, les espaces tertiaires sont souvent liés aux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espaces urbains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car leurs activités dépendent du nombre d’habitants.</a:t>
            </a:r>
          </a:p>
        </p:txBody>
      </p:sp>
      <p:pic>
        <p:nvPicPr>
          <p:cNvPr id="11" name="Image 10" descr="crayons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338" y="3357562"/>
            <a:ext cx="619128" cy="92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78780870.jpg"/>
          <p:cNvPicPr>
            <a:picLocks noChangeAspect="1"/>
          </p:cNvPicPr>
          <p:nvPr/>
        </p:nvPicPr>
        <p:blipFill>
          <a:blip r:embed="rId3"/>
          <a:srcRect l="22222" t="4166" r="1852" b="5208"/>
          <a:stretch>
            <a:fillRect/>
          </a:stretch>
        </p:blipFill>
        <p:spPr>
          <a:xfrm>
            <a:off x="3929058" y="1714488"/>
            <a:ext cx="4621300" cy="49030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85720" y="2500306"/>
            <a:ext cx="642942" cy="28575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57224" y="242886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tourisme "vert"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4047308" y="2418806"/>
            <a:ext cx="4306389" cy="3781696"/>
          </a:xfrm>
          <a:custGeom>
            <a:avLst/>
            <a:gdLst>
              <a:gd name="connsiteX0" fmla="*/ 1426029 w 4306389"/>
              <a:gd name="connsiteY0" fmla="*/ 128451 h 3781696"/>
              <a:gd name="connsiteX1" fmla="*/ 1517469 w 4306389"/>
              <a:gd name="connsiteY1" fmla="*/ 246017 h 3781696"/>
              <a:gd name="connsiteX2" fmla="*/ 1648098 w 4306389"/>
              <a:gd name="connsiteY2" fmla="*/ 598714 h 3781696"/>
              <a:gd name="connsiteX3" fmla="*/ 1595846 w 4306389"/>
              <a:gd name="connsiteY3" fmla="*/ 873034 h 3781696"/>
              <a:gd name="connsiteX4" fmla="*/ 1543595 w 4306389"/>
              <a:gd name="connsiteY4" fmla="*/ 1682931 h 3781696"/>
              <a:gd name="connsiteX5" fmla="*/ 1674223 w 4306389"/>
              <a:gd name="connsiteY5" fmla="*/ 2649583 h 3781696"/>
              <a:gd name="connsiteX6" fmla="*/ 1791789 w 4306389"/>
              <a:gd name="connsiteY6" fmla="*/ 2662645 h 3781696"/>
              <a:gd name="connsiteX7" fmla="*/ 1935481 w 4306389"/>
              <a:gd name="connsiteY7" fmla="*/ 2518954 h 3781696"/>
              <a:gd name="connsiteX8" fmla="*/ 2066109 w 4306389"/>
              <a:gd name="connsiteY8" fmla="*/ 2140131 h 3781696"/>
              <a:gd name="connsiteX9" fmla="*/ 2444932 w 4306389"/>
              <a:gd name="connsiteY9" fmla="*/ 1761308 h 3781696"/>
              <a:gd name="connsiteX10" fmla="*/ 2862943 w 4306389"/>
              <a:gd name="connsiteY10" fmla="*/ 1735183 h 3781696"/>
              <a:gd name="connsiteX11" fmla="*/ 3111138 w 4306389"/>
              <a:gd name="connsiteY11" fmla="*/ 2087880 h 3781696"/>
              <a:gd name="connsiteX12" fmla="*/ 3085012 w 4306389"/>
              <a:gd name="connsiteY12" fmla="*/ 2558143 h 3781696"/>
              <a:gd name="connsiteX13" fmla="*/ 2889069 w 4306389"/>
              <a:gd name="connsiteY13" fmla="*/ 2897777 h 3781696"/>
              <a:gd name="connsiteX14" fmla="*/ 2849881 w 4306389"/>
              <a:gd name="connsiteY14" fmla="*/ 2989217 h 3781696"/>
              <a:gd name="connsiteX15" fmla="*/ 3150326 w 4306389"/>
              <a:gd name="connsiteY15" fmla="*/ 2989217 h 3781696"/>
              <a:gd name="connsiteX16" fmla="*/ 3529149 w 4306389"/>
              <a:gd name="connsiteY16" fmla="*/ 2989217 h 3781696"/>
              <a:gd name="connsiteX17" fmla="*/ 3751218 w 4306389"/>
              <a:gd name="connsiteY17" fmla="*/ 2806337 h 3781696"/>
              <a:gd name="connsiteX18" fmla="*/ 3685903 w 4306389"/>
              <a:gd name="connsiteY18" fmla="*/ 2571205 h 3781696"/>
              <a:gd name="connsiteX19" fmla="*/ 3529149 w 4306389"/>
              <a:gd name="connsiteY19" fmla="*/ 2231571 h 3781696"/>
              <a:gd name="connsiteX20" fmla="*/ 3411583 w 4306389"/>
              <a:gd name="connsiteY20" fmla="*/ 1695994 h 3781696"/>
              <a:gd name="connsiteX21" fmla="*/ 3424646 w 4306389"/>
              <a:gd name="connsiteY21" fmla="*/ 1186543 h 3781696"/>
              <a:gd name="connsiteX22" fmla="*/ 3568338 w 4306389"/>
              <a:gd name="connsiteY22" fmla="*/ 977537 h 3781696"/>
              <a:gd name="connsiteX23" fmla="*/ 3672841 w 4306389"/>
              <a:gd name="connsiteY23" fmla="*/ 611777 h 3781696"/>
              <a:gd name="connsiteX24" fmla="*/ 3790406 w 4306389"/>
              <a:gd name="connsiteY24" fmla="*/ 455023 h 3781696"/>
              <a:gd name="connsiteX25" fmla="*/ 3934098 w 4306389"/>
              <a:gd name="connsiteY25" fmla="*/ 337457 h 3781696"/>
              <a:gd name="connsiteX26" fmla="*/ 4116978 w 4306389"/>
              <a:gd name="connsiteY26" fmla="*/ 350520 h 3781696"/>
              <a:gd name="connsiteX27" fmla="*/ 4286795 w 4306389"/>
              <a:gd name="connsiteY27" fmla="*/ 389708 h 3781696"/>
              <a:gd name="connsiteX28" fmla="*/ 4234543 w 4306389"/>
              <a:gd name="connsiteY28" fmla="*/ 585651 h 3781696"/>
              <a:gd name="connsiteX29" fmla="*/ 4156166 w 4306389"/>
              <a:gd name="connsiteY29" fmla="*/ 781594 h 3781696"/>
              <a:gd name="connsiteX30" fmla="*/ 4130041 w 4306389"/>
              <a:gd name="connsiteY30" fmla="*/ 951411 h 3781696"/>
              <a:gd name="connsiteX31" fmla="*/ 4143103 w 4306389"/>
              <a:gd name="connsiteY31" fmla="*/ 1082040 h 3781696"/>
              <a:gd name="connsiteX32" fmla="*/ 4012475 w 4306389"/>
              <a:gd name="connsiteY32" fmla="*/ 1238794 h 3781696"/>
              <a:gd name="connsiteX33" fmla="*/ 3764281 w 4306389"/>
              <a:gd name="connsiteY33" fmla="*/ 1513114 h 3781696"/>
              <a:gd name="connsiteX34" fmla="*/ 3633652 w 4306389"/>
              <a:gd name="connsiteY34" fmla="*/ 1787434 h 3781696"/>
              <a:gd name="connsiteX35" fmla="*/ 3633652 w 4306389"/>
              <a:gd name="connsiteY35" fmla="*/ 1865811 h 3781696"/>
              <a:gd name="connsiteX36" fmla="*/ 3829595 w 4306389"/>
              <a:gd name="connsiteY36" fmla="*/ 1787434 h 3781696"/>
              <a:gd name="connsiteX37" fmla="*/ 3921035 w 4306389"/>
              <a:gd name="connsiteY37" fmla="*/ 1813560 h 3781696"/>
              <a:gd name="connsiteX38" fmla="*/ 3921035 w 4306389"/>
              <a:gd name="connsiteY38" fmla="*/ 2087880 h 3781696"/>
              <a:gd name="connsiteX39" fmla="*/ 3986349 w 4306389"/>
              <a:gd name="connsiteY39" fmla="*/ 2532017 h 3781696"/>
              <a:gd name="connsiteX40" fmla="*/ 4103915 w 4306389"/>
              <a:gd name="connsiteY40" fmla="*/ 2754085 h 3781696"/>
              <a:gd name="connsiteX41" fmla="*/ 4195355 w 4306389"/>
              <a:gd name="connsiteY41" fmla="*/ 2963091 h 3781696"/>
              <a:gd name="connsiteX42" fmla="*/ 4208418 w 4306389"/>
              <a:gd name="connsiteY42" fmla="*/ 3080657 h 3781696"/>
              <a:gd name="connsiteX43" fmla="*/ 4130041 w 4306389"/>
              <a:gd name="connsiteY43" fmla="*/ 3185160 h 3781696"/>
              <a:gd name="connsiteX44" fmla="*/ 3868783 w 4306389"/>
              <a:gd name="connsiteY44" fmla="*/ 3341914 h 3781696"/>
              <a:gd name="connsiteX45" fmla="*/ 3764281 w 4306389"/>
              <a:gd name="connsiteY45" fmla="*/ 3381103 h 3781696"/>
              <a:gd name="connsiteX46" fmla="*/ 3555275 w 4306389"/>
              <a:gd name="connsiteY46" fmla="*/ 3354977 h 3781696"/>
              <a:gd name="connsiteX47" fmla="*/ 3085012 w 4306389"/>
              <a:gd name="connsiteY47" fmla="*/ 3276600 h 3781696"/>
              <a:gd name="connsiteX48" fmla="*/ 2876006 w 4306389"/>
              <a:gd name="connsiteY48" fmla="*/ 3276600 h 3781696"/>
              <a:gd name="connsiteX49" fmla="*/ 2732315 w 4306389"/>
              <a:gd name="connsiteY49" fmla="*/ 3328851 h 3781696"/>
              <a:gd name="connsiteX50" fmla="*/ 2601686 w 4306389"/>
              <a:gd name="connsiteY50" fmla="*/ 3459480 h 3781696"/>
              <a:gd name="connsiteX51" fmla="*/ 2575561 w 4306389"/>
              <a:gd name="connsiteY51" fmla="*/ 3603171 h 3781696"/>
              <a:gd name="connsiteX52" fmla="*/ 2588623 w 4306389"/>
              <a:gd name="connsiteY52" fmla="*/ 3720737 h 3781696"/>
              <a:gd name="connsiteX53" fmla="*/ 2562498 w 4306389"/>
              <a:gd name="connsiteY53" fmla="*/ 3772988 h 3781696"/>
              <a:gd name="connsiteX54" fmla="*/ 2444932 w 4306389"/>
              <a:gd name="connsiteY54" fmla="*/ 3772988 h 3781696"/>
              <a:gd name="connsiteX55" fmla="*/ 2026921 w 4306389"/>
              <a:gd name="connsiteY55" fmla="*/ 3746863 h 3781696"/>
              <a:gd name="connsiteX56" fmla="*/ 1700349 w 4306389"/>
              <a:gd name="connsiteY56" fmla="*/ 3668485 h 3781696"/>
              <a:gd name="connsiteX57" fmla="*/ 1308463 w 4306389"/>
              <a:gd name="connsiteY57" fmla="*/ 3537857 h 3781696"/>
              <a:gd name="connsiteX58" fmla="*/ 1099458 w 4306389"/>
              <a:gd name="connsiteY58" fmla="*/ 3394165 h 3781696"/>
              <a:gd name="connsiteX59" fmla="*/ 890452 w 4306389"/>
              <a:gd name="connsiteY59" fmla="*/ 3237411 h 3781696"/>
              <a:gd name="connsiteX60" fmla="*/ 942703 w 4306389"/>
              <a:gd name="connsiteY60" fmla="*/ 3067594 h 3781696"/>
              <a:gd name="connsiteX61" fmla="*/ 1086395 w 4306389"/>
              <a:gd name="connsiteY61" fmla="*/ 2610394 h 3781696"/>
              <a:gd name="connsiteX62" fmla="*/ 1112521 w 4306389"/>
              <a:gd name="connsiteY62" fmla="*/ 2296885 h 3781696"/>
              <a:gd name="connsiteX63" fmla="*/ 1073332 w 4306389"/>
              <a:gd name="connsiteY63" fmla="*/ 1839685 h 3781696"/>
              <a:gd name="connsiteX64" fmla="*/ 903515 w 4306389"/>
              <a:gd name="connsiteY64" fmla="*/ 1473925 h 3781696"/>
              <a:gd name="connsiteX65" fmla="*/ 733698 w 4306389"/>
              <a:gd name="connsiteY65" fmla="*/ 1225731 h 3781696"/>
              <a:gd name="connsiteX66" fmla="*/ 524692 w 4306389"/>
              <a:gd name="connsiteY66" fmla="*/ 1042851 h 3781696"/>
              <a:gd name="connsiteX67" fmla="*/ 354875 w 4306389"/>
              <a:gd name="connsiteY67" fmla="*/ 899160 h 3781696"/>
              <a:gd name="connsiteX68" fmla="*/ 93618 w 4306389"/>
              <a:gd name="connsiteY68" fmla="*/ 794657 h 3781696"/>
              <a:gd name="connsiteX69" fmla="*/ 28303 w 4306389"/>
              <a:gd name="connsiteY69" fmla="*/ 742405 h 3781696"/>
              <a:gd name="connsiteX70" fmla="*/ 28303 w 4306389"/>
              <a:gd name="connsiteY70" fmla="*/ 611777 h 3781696"/>
              <a:gd name="connsiteX71" fmla="*/ 28303 w 4306389"/>
              <a:gd name="connsiteY71" fmla="*/ 546463 h 3781696"/>
              <a:gd name="connsiteX72" fmla="*/ 198121 w 4306389"/>
              <a:gd name="connsiteY72" fmla="*/ 507274 h 3781696"/>
              <a:gd name="connsiteX73" fmla="*/ 315686 w 4306389"/>
              <a:gd name="connsiteY73" fmla="*/ 481148 h 3781696"/>
              <a:gd name="connsiteX74" fmla="*/ 524692 w 4306389"/>
              <a:gd name="connsiteY74" fmla="*/ 533400 h 3781696"/>
              <a:gd name="connsiteX75" fmla="*/ 785949 w 4306389"/>
              <a:gd name="connsiteY75" fmla="*/ 559525 h 3781696"/>
              <a:gd name="connsiteX76" fmla="*/ 1034143 w 4306389"/>
              <a:gd name="connsiteY76" fmla="*/ 585651 h 3781696"/>
              <a:gd name="connsiteX77" fmla="*/ 1099458 w 4306389"/>
              <a:gd name="connsiteY77" fmla="*/ 585651 h 3781696"/>
              <a:gd name="connsiteX78" fmla="*/ 1151709 w 4306389"/>
              <a:gd name="connsiteY78" fmla="*/ 585651 h 3781696"/>
              <a:gd name="connsiteX79" fmla="*/ 1112521 w 4306389"/>
              <a:gd name="connsiteY79" fmla="*/ 415834 h 3781696"/>
              <a:gd name="connsiteX80" fmla="*/ 1099458 w 4306389"/>
              <a:gd name="connsiteY80" fmla="*/ 232954 h 3781696"/>
              <a:gd name="connsiteX81" fmla="*/ 1021081 w 4306389"/>
              <a:gd name="connsiteY81" fmla="*/ 37011 h 3781696"/>
              <a:gd name="connsiteX82" fmla="*/ 1021081 w 4306389"/>
              <a:gd name="connsiteY82" fmla="*/ 10885 h 3781696"/>
              <a:gd name="connsiteX83" fmla="*/ 1151709 w 4306389"/>
              <a:gd name="connsiteY83" fmla="*/ 37011 h 3781696"/>
              <a:gd name="connsiteX84" fmla="*/ 1177835 w 4306389"/>
              <a:gd name="connsiteY84" fmla="*/ 115388 h 3781696"/>
              <a:gd name="connsiteX85" fmla="*/ 1269275 w 4306389"/>
              <a:gd name="connsiteY85" fmla="*/ 193765 h 3781696"/>
              <a:gd name="connsiteX86" fmla="*/ 1426029 w 4306389"/>
              <a:gd name="connsiteY86" fmla="*/ 128451 h 378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306389" h="3781696">
                <a:moveTo>
                  <a:pt x="1426029" y="128451"/>
                </a:moveTo>
                <a:cubicBezTo>
                  <a:pt x="1467395" y="137160"/>
                  <a:pt x="1480458" y="167640"/>
                  <a:pt x="1517469" y="246017"/>
                </a:cubicBezTo>
                <a:cubicBezTo>
                  <a:pt x="1554480" y="324394"/>
                  <a:pt x="1635035" y="494211"/>
                  <a:pt x="1648098" y="598714"/>
                </a:cubicBezTo>
                <a:cubicBezTo>
                  <a:pt x="1661161" y="703217"/>
                  <a:pt x="1613263" y="692331"/>
                  <a:pt x="1595846" y="873034"/>
                </a:cubicBezTo>
                <a:cubicBezTo>
                  <a:pt x="1578429" y="1053737"/>
                  <a:pt x="1530532" y="1386840"/>
                  <a:pt x="1543595" y="1682931"/>
                </a:cubicBezTo>
                <a:cubicBezTo>
                  <a:pt x="1556658" y="1979022"/>
                  <a:pt x="1632857" y="2486297"/>
                  <a:pt x="1674223" y="2649583"/>
                </a:cubicBezTo>
                <a:cubicBezTo>
                  <a:pt x="1715589" y="2812869"/>
                  <a:pt x="1748246" y="2684416"/>
                  <a:pt x="1791789" y="2662645"/>
                </a:cubicBezTo>
                <a:cubicBezTo>
                  <a:pt x="1835332" y="2640874"/>
                  <a:pt x="1889761" y="2606040"/>
                  <a:pt x="1935481" y="2518954"/>
                </a:cubicBezTo>
                <a:cubicBezTo>
                  <a:pt x="1981201" y="2431868"/>
                  <a:pt x="1981201" y="2266405"/>
                  <a:pt x="2066109" y="2140131"/>
                </a:cubicBezTo>
                <a:cubicBezTo>
                  <a:pt x="2151017" y="2013857"/>
                  <a:pt x="2312126" y="1828799"/>
                  <a:pt x="2444932" y="1761308"/>
                </a:cubicBezTo>
                <a:cubicBezTo>
                  <a:pt x="2577738" y="1693817"/>
                  <a:pt x="2751909" y="1680754"/>
                  <a:pt x="2862943" y="1735183"/>
                </a:cubicBezTo>
                <a:cubicBezTo>
                  <a:pt x="2973977" y="1789612"/>
                  <a:pt x="3074127" y="1950720"/>
                  <a:pt x="3111138" y="2087880"/>
                </a:cubicBezTo>
                <a:cubicBezTo>
                  <a:pt x="3148149" y="2225040"/>
                  <a:pt x="3122023" y="2423160"/>
                  <a:pt x="3085012" y="2558143"/>
                </a:cubicBezTo>
                <a:cubicBezTo>
                  <a:pt x="3048001" y="2693126"/>
                  <a:pt x="2928258" y="2825931"/>
                  <a:pt x="2889069" y="2897777"/>
                </a:cubicBezTo>
                <a:cubicBezTo>
                  <a:pt x="2849881" y="2969623"/>
                  <a:pt x="2806338" y="2973977"/>
                  <a:pt x="2849881" y="2989217"/>
                </a:cubicBezTo>
                <a:cubicBezTo>
                  <a:pt x="2893424" y="3004457"/>
                  <a:pt x="3150326" y="2989217"/>
                  <a:pt x="3150326" y="2989217"/>
                </a:cubicBezTo>
                <a:cubicBezTo>
                  <a:pt x="3263537" y="2989217"/>
                  <a:pt x="3429000" y="3019697"/>
                  <a:pt x="3529149" y="2989217"/>
                </a:cubicBezTo>
                <a:cubicBezTo>
                  <a:pt x="3629298" y="2958737"/>
                  <a:pt x="3725092" y="2876006"/>
                  <a:pt x="3751218" y="2806337"/>
                </a:cubicBezTo>
                <a:cubicBezTo>
                  <a:pt x="3777344" y="2736668"/>
                  <a:pt x="3722915" y="2666999"/>
                  <a:pt x="3685903" y="2571205"/>
                </a:cubicBezTo>
                <a:cubicBezTo>
                  <a:pt x="3648891" y="2475411"/>
                  <a:pt x="3574869" y="2377439"/>
                  <a:pt x="3529149" y="2231571"/>
                </a:cubicBezTo>
                <a:cubicBezTo>
                  <a:pt x="3483429" y="2085703"/>
                  <a:pt x="3429000" y="1870165"/>
                  <a:pt x="3411583" y="1695994"/>
                </a:cubicBezTo>
                <a:cubicBezTo>
                  <a:pt x="3394166" y="1521823"/>
                  <a:pt x="3398520" y="1306286"/>
                  <a:pt x="3424646" y="1186543"/>
                </a:cubicBezTo>
                <a:cubicBezTo>
                  <a:pt x="3450772" y="1066800"/>
                  <a:pt x="3526972" y="1073331"/>
                  <a:pt x="3568338" y="977537"/>
                </a:cubicBezTo>
                <a:cubicBezTo>
                  <a:pt x="3609704" y="881743"/>
                  <a:pt x="3635830" y="698863"/>
                  <a:pt x="3672841" y="611777"/>
                </a:cubicBezTo>
                <a:cubicBezTo>
                  <a:pt x="3709852" y="524691"/>
                  <a:pt x="3746863" y="500743"/>
                  <a:pt x="3790406" y="455023"/>
                </a:cubicBezTo>
                <a:cubicBezTo>
                  <a:pt x="3833949" y="409303"/>
                  <a:pt x="3879669" y="354874"/>
                  <a:pt x="3934098" y="337457"/>
                </a:cubicBezTo>
                <a:cubicBezTo>
                  <a:pt x="3988527" y="320040"/>
                  <a:pt x="4058195" y="341812"/>
                  <a:pt x="4116978" y="350520"/>
                </a:cubicBezTo>
                <a:cubicBezTo>
                  <a:pt x="4175761" y="359229"/>
                  <a:pt x="4267201" y="350520"/>
                  <a:pt x="4286795" y="389708"/>
                </a:cubicBezTo>
                <a:cubicBezTo>
                  <a:pt x="4306389" y="428896"/>
                  <a:pt x="4256314" y="520337"/>
                  <a:pt x="4234543" y="585651"/>
                </a:cubicBezTo>
                <a:cubicBezTo>
                  <a:pt x="4212772" y="650965"/>
                  <a:pt x="4173583" y="720634"/>
                  <a:pt x="4156166" y="781594"/>
                </a:cubicBezTo>
                <a:cubicBezTo>
                  <a:pt x="4138749" y="842554"/>
                  <a:pt x="4132218" y="901337"/>
                  <a:pt x="4130041" y="951411"/>
                </a:cubicBezTo>
                <a:cubicBezTo>
                  <a:pt x="4127864" y="1001485"/>
                  <a:pt x="4162697" y="1034143"/>
                  <a:pt x="4143103" y="1082040"/>
                </a:cubicBezTo>
                <a:cubicBezTo>
                  <a:pt x="4123509" y="1129937"/>
                  <a:pt x="4075612" y="1166948"/>
                  <a:pt x="4012475" y="1238794"/>
                </a:cubicBezTo>
                <a:cubicBezTo>
                  <a:pt x="3949338" y="1310640"/>
                  <a:pt x="3827418" y="1421674"/>
                  <a:pt x="3764281" y="1513114"/>
                </a:cubicBezTo>
                <a:cubicBezTo>
                  <a:pt x="3701144" y="1604554"/>
                  <a:pt x="3655424" y="1728651"/>
                  <a:pt x="3633652" y="1787434"/>
                </a:cubicBezTo>
                <a:cubicBezTo>
                  <a:pt x="3611881" y="1846217"/>
                  <a:pt x="3600995" y="1865811"/>
                  <a:pt x="3633652" y="1865811"/>
                </a:cubicBezTo>
                <a:cubicBezTo>
                  <a:pt x="3666309" y="1865811"/>
                  <a:pt x="3781698" y="1796143"/>
                  <a:pt x="3829595" y="1787434"/>
                </a:cubicBezTo>
                <a:cubicBezTo>
                  <a:pt x="3877492" y="1778726"/>
                  <a:pt x="3905795" y="1763486"/>
                  <a:pt x="3921035" y="1813560"/>
                </a:cubicBezTo>
                <a:cubicBezTo>
                  <a:pt x="3936275" y="1863634"/>
                  <a:pt x="3910149" y="1968137"/>
                  <a:pt x="3921035" y="2087880"/>
                </a:cubicBezTo>
                <a:cubicBezTo>
                  <a:pt x="3931921" y="2207623"/>
                  <a:pt x="3955869" y="2420983"/>
                  <a:pt x="3986349" y="2532017"/>
                </a:cubicBezTo>
                <a:cubicBezTo>
                  <a:pt x="4016829" y="2643051"/>
                  <a:pt x="4069081" y="2682239"/>
                  <a:pt x="4103915" y="2754085"/>
                </a:cubicBezTo>
                <a:cubicBezTo>
                  <a:pt x="4138749" y="2825931"/>
                  <a:pt x="4177938" y="2908662"/>
                  <a:pt x="4195355" y="2963091"/>
                </a:cubicBezTo>
                <a:cubicBezTo>
                  <a:pt x="4212772" y="3017520"/>
                  <a:pt x="4219304" y="3043646"/>
                  <a:pt x="4208418" y="3080657"/>
                </a:cubicBezTo>
                <a:cubicBezTo>
                  <a:pt x="4197532" y="3117668"/>
                  <a:pt x="4186647" y="3141617"/>
                  <a:pt x="4130041" y="3185160"/>
                </a:cubicBezTo>
                <a:cubicBezTo>
                  <a:pt x="4073435" y="3228703"/>
                  <a:pt x="3929743" y="3309257"/>
                  <a:pt x="3868783" y="3341914"/>
                </a:cubicBezTo>
                <a:cubicBezTo>
                  <a:pt x="3807823" y="3374571"/>
                  <a:pt x="3816532" y="3378926"/>
                  <a:pt x="3764281" y="3381103"/>
                </a:cubicBezTo>
                <a:cubicBezTo>
                  <a:pt x="3712030" y="3383280"/>
                  <a:pt x="3668487" y="3372394"/>
                  <a:pt x="3555275" y="3354977"/>
                </a:cubicBezTo>
                <a:cubicBezTo>
                  <a:pt x="3442064" y="3337560"/>
                  <a:pt x="3198224" y="3289663"/>
                  <a:pt x="3085012" y="3276600"/>
                </a:cubicBezTo>
                <a:cubicBezTo>
                  <a:pt x="2971801" y="3263537"/>
                  <a:pt x="2934789" y="3267892"/>
                  <a:pt x="2876006" y="3276600"/>
                </a:cubicBezTo>
                <a:cubicBezTo>
                  <a:pt x="2817223" y="3285309"/>
                  <a:pt x="2778035" y="3298371"/>
                  <a:pt x="2732315" y="3328851"/>
                </a:cubicBezTo>
                <a:cubicBezTo>
                  <a:pt x="2686595" y="3359331"/>
                  <a:pt x="2627812" y="3413760"/>
                  <a:pt x="2601686" y="3459480"/>
                </a:cubicBezTo>
                <a:cubicBezTo>
                  <a:pt x="2575560" y="3505200"/>
                  <a:pt x="2577738" y="3559628"/>
                  <a:pt x="2575561" y="3603171"/>
                </a:cubicBezTo>
                <a:cubicBezTo>
                  <a:pt x="2573384" y="3646714"/>
                  <a:pt x="2590800" y="3692434"/>
                  <a:pt x="2588623" y="3720737"/>
                </a:cubicBezTo>
                <a:cubicBezTo>
                  <a:pt x="2586446" y="3749040"/>
                  <a:pt x="2586446" y="3764280"/>
                  <a:pt x="2562498" y="3772988"/>
                </a:cubicBezTo>
                <a:cubicBezTo>
                  <a:pt x="2538550" y="3781696"/>
                  <a:pt x="2534195" y="3777342"/>
                  <a:pt x="2444932" y="3772988"/>
                </a:cubicBezTo>
                <a:cubicBezTo>
                  <a:pt x="2355669" y="3768634"/>
                  <a:pt x="2151018" y="3764280"/>
                  <a:pt x="2026921" y="3746863"/>
                </a:cubicBezTo>
                <a:cubicBezTo>
                  <a:pt x="1902824" y="3729446"/>
                  <a:pt x="1820092" y="3703319"/>
                  <a:pt x="1700349" y="3668485"/>
                </a:cubicBezTo>
                <a:cubicBezTo>
                  <a:pt x="1580606" y="3633651"/>
                  <a:pt x="1408612" y="3583577"/>
                  <a:pt x="1308463" y="3537857"/>
                </a:cubicBezTo>
                <a:cubicBezTo>
                  <a:pt x="1208315" y="3492137"/>
                  <a:pt x="1169126" y="3444239"/>
                  <a:pt x="1099458" y="3394165"/>
                </a:cubicBezTo>
                <a:cubicBezTo>
                  <a:pt x="1029790" y="3344091"/>
                  <a:pt x="916578" y="3291839"/>
                  <a:pt x="890452" y="3237411"/>
                </a:cubicBezTo>
                <a:cubicBezTo>
                  <a:pt x="864326" y="3182983"/>
                  <a:pt x="910046" y="3172097"/>
                  <a:pt x="942703" y="3067594"/>
                </a:cubicBezTo>
                <a:cubicBezTo>
                  <a:pt x="975360" y="2963091"/>
                  <a:pt x="1058092" y="2738845"/>
                  <a:pt x="1086395" y="2610394"/>
                </a:cubicBezTo>
                <a:cubicBezTo>
                  <a:pt x="1114698" y="2481943"/>
                  <a:pt x="1114698" y="2425336"/>
                  <a:pt x="1112521" y="2296885"/>
                </a:cubicBezTo>
                <a:cubicBezTo>
                  <a:pt x="1110344" y="2168434"/>
                  <a:pt x="1108166" y="1976845"/>
                  <a:pt x="1073332" y="1839685"/>
                </a:cubicBezTo>
                <a:cubicBezTo>
                  <a:pt x="1038498" y="1702525"/>
                  <a:pt x="960121" y="1576251"/>
                  <a:pt x="903515" y="1473925"/>
                </a:cubicBezTo>
                <a:cubicBezTo>
                  <a:pt x="846909" y="1371599"/>
                  <a:pt x="796835" y="1297577"/>
                  <a:pt x="733698" y="1225731"/>
                </a:cubicBezTo>
                <a:cubicBezTo>
                  <a:pt x="670561" y="1153885"/>
                  <a:pt x="587829" y="1097279"/>
                  <a:pt x="524692" y="1042851"/>
                </a:cubicBezTo>
                <a:cubicBezTo>
                  <a:pt x="461555" y="988423"/>
                  <a:pt x="426721" y="940526"/>
                  <a:pt x="354875" y="899160"/>
                </a:cubicBezTo>
                <a:cubicBezTo>
                  <a:pt x="283029" y="857794"/>
                  <a:pt x="148047" y="820783"/>
                  <a:pt x="93618" y="794657"/>
                </a:cubicBezTo>
                <a:cubicBezTo>
                  <a:pt x="39189" y="768531"/>
                  <a:pt x="39189" y="772885"/>
                  <a:pt x="28303" y="742405"/>
                </a:cubicBezTo>
                <a:cubicBezTo>
                  <a:pt x="17417" y="711925"/>
                  <a:pt x="28303" y="611777"/>
                  <a:pt x="28303" y="611777"/>
                </a:cubicBezTo>
                <a:cubicBezTo>
                  <a:pt x="28303" y="579120"/>
                  <a:pt x="0" y="563880"/>
                  <a:pt x="28303" y="546463"/>
                </a:cubicBezTo>
                <a:cubicBezTo>
                  <a:pt x="56606" y="529046"/>
                  <a:pt x="198121" y="507274"/>
                  <a:pt x="198121" y="507274"/>
                </a:cubicBezTo>
                <a:cubicBezTo>
                  <a:pt x="246018" y="496388"/>
                  <a:pt x="261258" y="476794"/>
                  <a:pt x="315686" y="481148"/>
                </a:cubicBezTo>
                <a:cubicBezTo>
                  <a:pt x="370114" y="485502"/>
                  <a:pt x="446315" y="520337"/>
                  <a:pt x="524692" y="533400"/>
                </a:cubicBezTo>
                <a:cubicBezTo>
                  <a:pt x="603069" y="546463"/>
                  <a:pt x="785949" y="559525"/>
                  <a:pt x="785949" y="559525"/>
                </a:cubicBezTo>
                <a:lnTo>
                  <a:pt x="1034143" y="585651"/>
                </a:lnTo>
                <a:cubicBezTo>
                  <a:pt x="1086395" y="590005"/>
                  <a:pt x="1099458" y="585651"/>
                  <a:pt x="1099458" y="585651"/>
                </a:cubicBezTo>
                <a:cubicBezTo>
                  <a:pt x="1119052" y="585651"/>
                  <a:pt x="1149532" y="613954"/>
                  <a:pt x="1151709" y="585651"/>
                </a:cubicBezTo>
                <a:cubicBezTo>
                  <a:pt x="1153886" y="557348"/>
                  <a:pt x="1121230" y="474617"/>
                  <a:pt x="1112521" y="415834"/>
                </a:cubicBezTo>
                <a:cubicBezTo>
                  <a:pt x="1103813" y="357051"/>
                  <a:pt x="1114698" y="296091"/>
                  <a:pt x="1099458" y="232954"/>
                </a:cubicBezTo>
                <a:cubicBezTo>
                  <a:pt x="1084218" y="169817"/>
                  <a:pt x="1034144" y="74022"/>
                  <a:pt x="1021081" y="37011"/>
                </a:cubicBezTo>
                <a:cubicBezTo>
                  <a:pt x="1008018" y="0"/>
                  <a:pt x="999310" y="10885"/>
                  <a:pt x="1021081" y="10885"/>
                </a:cubicBezTo>
                <a:cubicBezTo>
                  <a:pt x="1042852" y="10885"/>
                  <a:pt x="1125583" y="19594"/>
                  <a:pt x="1151709" y="37011"/>
                </a:cubicBezTo>
                <a:cubicBezTo>
                  <a:pt x="1177835" y="54428"/>
                  <a:pt x="1158241" y="89262"/>
                  <a:pt x="1177835" y="115388"/>
                </a:cubicBezTo>
                <a:cubicBezTo>
                  <a:pt x="1197429" y="141514"/>
                  <a:pt x="1227909" y="189411"/>
                  <a:pt x="1269275" y="193765"/>
                </a:cubicBezTo>
                <a:cubicBezTo>
                  <a:pt x="1310641" y="198119"/>
                  <a:pt x="1384663" y="119742"/>
                  <a:pt x="1426029" y="128451"/>
                </a:cubicBezTo>
                <a:close/>
              </a:path>
            </a:pathLst>
          </a:cu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4034246" y="1789611"/>
            <a:ext cx="2431868" cy="3866606"/>
          </a:xfrm>
          <a:custGeom>
            <a:avLst/>
            <a:gdLst>
              <a:gd name="connsiteX0" fmla="*/ 2431868 w 2431868"/>
              <a:gd name="connsiteY0" fmla="*/ 0 h 3866606"/>
              <a:gd name="connsiteX1" fmla="*/ 2196737 w 2431868"/>
              <a:gd name="connsiteY1" fmla="*/ 52252 h 3866606"/>
              <a:gd name="connsiteX2" fmla="*/ 2144485 w 2431868"/>
              <a:gd name="connsiteY2" fmla="*/ 222069 h 3866606"/>
              <a:gd name="connsiteX3" fmla="*/ 2026920 w 2431868"/>
              <a:gd name="connsiteY3" fmla="*/ 470263 h 3866606"/>
              <a:gd name="connsiteX4" fmla="*/ 1896291 w 2431868"/>
              <a:gd name="connsiteY4" fmla="*/ 653143 h 3866606"/>
              <a:gd name="connsiteX5" fmla="*/ 1791788 w 2431868"/>
              <a:gd name="connsiteY5" fmla="*/ 705395 h 3866606"/>
              <a:gd name="connsiteX6" fmla="*/ 1582783 w 2431868"/>
              <a:gd name="connsiteY6" fmla="*/ 757646 h 3866606"/>
              <a:gd name="connsiteX7" fmla="*/ 1465217 w 2431868"/>
              <a:gd name="connsiteY7" fmla="*/ 783772 h 3866606"/>
              <a:gd name="connsiteX8" fmla="*/ 1282337 w 2431868"/>
              <a:gd name="connsiteY8" fmla="*/ 822960 h 3866606"/>
              <a:gd name="connsiteX9" fmla="*/ 1217023 w 2431868"/>
              <a:gd name="connsiteY9" fmla="*/ 783772 h 3866606"/>
              <a:gd name="connsiteX10" fmla="*/ 1164771 w 2431868"/>
              <a:gd name="connsiteY10" fmla="*/ 718458 h 3866606"/>
              <a:gd name="connsiteX11" fmla="*/ 1138645 w 2431868"/>
              <a:gd name="connsiteY11" fmla="*/ 666206 h 3866606"/>
              <a:gd name="connsiteX12" fmla="*/ 1047205 w 2431868"/>
              <a:gd name="connsiteY12" fmla="*/ 627018 h 3866606"/>
              <a:gd name="connsiteX13" fmla="*/ 1073331 w 2431868"/>
              <a:gd name="connsiteY13" fmla="*/ 770709 h 3866606"/>
              <a:gd name="connsiteX14" fmla="*/ 1099457 w 2431868"/>
              <a:gd name="connsiteY14" fmla="*/ 1018903 h 3866606"/>
              <a:gd name="connsiteX15" fmla="*/ 1125583 w 2431868"/>
              <a:gd name="connsiteY15" fmla="*/ 1188720 h 3866606"/>
              <a:gd name="connsiteX16" fmla="*/ 1125583 w 2431868"/>
              <a:gd name="connsiteY16" fmla="*/ 1214846 h 3866606"/>
              <a:gd name="connsiteX17" fmla="*/ 994954 w 2431868"/>
              <a:gd name="connsiteY17" fmla="*/ 1214846 h 3866606"/>
              <a:gd name="connsiteX18" fmla="*/ 812074 w 2431868"/>
              <a:gd name="connsiteY18" fmla="*/ 1175658 h 3866606"/>
              <a:gd name="connsiteX19" fmla="*/ 616131 w 2431868"/>
              <a:gd name="connsiteY19" fmla="*/ 1136469 h 3866606"/>
              <a:gd name="connsiteX20" fmla="*/ 459377 w 2431868"/>
              <a:gd name="connsiteY20" fmla="*/ 1110343 h 3866606"/>
              <a:gd name="connsiteX21" fmla="*/ 328748 w 2431868"/>
              <a:gd name="connsiteY21" fmla="*/ 1123406 h 3866606"/>
              <a:gd name="connsiteX22" fmla="*/ 237308 w 2431868"/>
              <a:gd name="connsiteY22" fmla="*/ 1149532 h 3866606"/>
              <a:gd name="connsiteX23" fmla="*/ 80554 w 2431868"/>
              <a:gd name="connsiteY23" fmla="*/ 1162595 h 3866606"/>
              <a:gd name="connsiteX24" fmla="*/ 54428 w 2431868"/>
              <a:gd name="connsiteY24" fmla="*/ 1227909 h 3866606"/>
              <a:gd name="connsiteX25" fmla="*/ 2177 w 2431868"/>
              <a:gd name="connsiteY25" fmla="*/ 1371600 h 3866606"/>
              <a:gd name="connsiteX26" fmla="*/ 67491 w 2431868"/>
              <a:gd name="connsiteY26" fmla="*/ 1384663 h 3866606"/>
              <a:gd name="connsiteX27" fmla="*/ 171994 w 2431868"/>
              <a:gd name="connsiteY27" fmla="*/ 1449978 h 3866606"/>
              <a:gd name="connsiteX28" fmla="*/ 407125 w 2431868"/>
              <a:gd name="connsiteY28" fmla="*/ 1567543 h 3866606"/>
              <a:gd name="connsiteX29" fmla="*/ 590005 w 2431868"/>
              <a:gd name="connsiteY29" fmla="*/ 1724298 h 3866606"/>
              <a:gd name="connsiteX30" fmla="*/ 759823 w 2431868"/>
              <a:gd name="connsiteY30" fmla="*/ 1881052 h 3866606"/>
              <a:gd name="connsiteX31" fmla="*/ 903514 w 2431868"/>
              <a:gd name="connsiteY31" fmla="*/ 2116183 h 3866606"/>
              <a:gd name="connsiteX32" fmla="*/ 1008017 w 2431868"/>
              <a:gd name="connsiteY32" fmla="*/ 2312126 h 3866606"/>
              <a:gd name="connsiteX33" fmla="*/ 1073331 w 2431868"/>
              <a:gd name="connsiteY33" fmla="*/ 2612572 h 3866606"/>
              <a:gd name="connsiteX34" fmla="*/ 1125583 w 2431868"/>
              <a:gd name="connsiteY34" fmla="*/ 2939143 h 3866606"/>
              <a:gd name="connsiteX35" fmla="*/ 1086394 w 2431868"/>
              <a:gd name="connsiteY35" fmla="*/ 3213463 h 3866606"/>
              <a:gd name="connsiteX36" fmla="*/ 1008017 w 2431868"/>
              <a:gd name="connsiteY36" fmla="*/ 3461658 h 3866606"/>
              <a:gd name="connsiteX37" fmla="*/ 981891 w 2431868"/>
              <a:gd name="connsiteY37" fmla="*/ 3631475 h 3866606"/>
              <a:gd name="connsiteX38" fmla="*/ 942703 w 2431868"/>
              <a:gd name="connsiteY38" fmla="*/ 3775166 h 3866606"/>
              <a:gd name="connsiteX39" fmla="*/ 903514 w 2431868"/>
              <a:gd name="connsiteY39" fmla="*/ 3866606 h 386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31868" h="3866606">
                <a:moveTo>
                  <a:pt x="2431868" y="0"/>
                </a:moveTo>
                <a:cubicBezTo>
                  <a:pt x="2338251" y="7620"/>
                  <a:pt x="2244634" y="15241"/>
                  <a:pt x="2196737" y="52252"/>
                </a:cubicBezTo>
                <a:cubicBezTo>
                  <a:pt x="2148840" y="89263"/>
                  <a:pt x="2172788" y="152401"/>
                  <a:pt x="2144485" y="222069"/>
                </a:cubicBezTo>
                <a:cubicBezTo>
                  <a:pt x="2116182" y="291737"/>
                  <a:pt x="2068286" y="398417"/>
                  <a:pt x="2026920" y="470263"/>
                </a:cubicBezTo>
                <a:cubicBezTo>
                  <a:pt x="1985554" y="542109"/>
                  <a:pt x="1935480" y="613954"/>
                  <a:pt x="1896291" y="653143"/>
                </a:cubicBezTo>
                <a:cubicBezTo>
                  <a:pt x="1857102" y="692332"/>
                  <a:pt x="1844039" y="687978"/>
                  <a:pt x="1791788" y="705395"/>
                </a:cubicBezTo>
                <a:cubicBezTo>
                  <a:pt x="1739537" y="722812"/>
                  <a:pt x="1637211" y="744583"/>
                  <a:pt x="1582783" y="757646"/>
                </a:cubicBezTo>
                <a:cubicBezTo>
                  <a:pt x="1528355" y="770709"/>
                  <a:pt x="1465217" y="783772"/>
                  <a:pt x="1465217" y="783772"/>
                </a:cubicBezTo>
                <a:cubicBezTo>
                  <a:pt x="1415143" y="794658"/>
                  <a:pt x="1323703" y="822960"/>
                  <a:pt x="1282337" y="822960"/>
                </a:cubicBezTo>
                <a:cubicBezTo>
                  <a:pt x="1240971" y="822960"/>
                  <a:pt x="1236617" y="801189"/>
                  <a:pt x="1217023" y="783772"/>
                </a:cubicBezTo>
                <a:cubicBezTo>
                  <a:pt x="1197429" y="766355"/>
                  <a:pt x="1177834" y="738052"/>
                  <a:pt x="1164771" y="718458"/>
                </a:cubicBezTo>
                <a:cubicBezTo>
                  <a:pt x="1151708" y="698864"/>
                  <a:pt x="1158239" y="681446"/>
                  <a:pt x="1138645" y="666206"/>
                </a:cubicBezTo>
                <a:cubicBezTo>
                  <a:pt x="1119051" y="650966"/>
                  <a:pt x="1058091" y="609601"/>
                  <a:pt x="1047205" y="627018"/>
                </a:cubicBezTo>
                <a:cubicBezTo>
                  <a:pt x="1036319" y="644435"/>
                  <a:pt x="1064622" y="705395"/>
                  <a:pt x="1073331" y="770709"/>
                </a:cubicBezTo>
                <a:cubicBezTo>
                  <a:pt x="1082040" y="836023"/>
                  <a:pt x="1090748" y="949235"/>
                  <a:pt x="1099457" y="1018903"/>
                </a:cubicBezTo>
                <a:cubicBezTo>
                  <a:pt x="1108166" y="1088571"/>
                  <a:pt x="1121229" y="1156063"/>
                  <a:pt x="1125583" y="1188720"/>
                </a:cubicBezTo>
                <a:cubicBezTo>
                  <a:pt x="1129937" y="1221377"/>
                  <a:pt x="1147354" y="1210492"/>
                  <a:pt x="1125583" y="1214846"/>
                </a:cubicBezTo>
                <a:cubicBezTo>
                  <a:pt x="1103812" y="1219200"/>
                  <a:pt x="1047205" y="1221377"/>
                  <a:pt x="994954" y="1214846"/>
                </a:cubicBezTo>
                <a:cubicBezTo>
                  <a:pt x="942703" y="1208315"/>
                  <a:pt x="812074" y="1175658"/>
                  <a:pt x="812074" y="1175658"/>
                </a:cubicBezTo>
                <a:lnTo>
                  <a:pt x="616131" y="1136469"/>
                </a:lnTo>
                <a:cubicBezTo>
                  <a:pt x="557348" y="1125583"/>
                  <a:pt x="507274" y="1112520"/>
                  <a:pt x="459377" y="1110343"/>
                </a:cubicBezTo>
                <a:cubicBezTo>
                  <a:pt x="411480" y="1108166"/>
                  <a:pt x="365760" y="1116875"/>
                  <a:pt x="328748" y="1123406"/>
                </a:cubicBezTo>
                <a:cubicBezTo>
                  <a:pt x="291737" y="1129938"/>
                  <a:pt x="278674" y="1143000"/>
                  <a:pt x="237308" y="1149532"/>
                </a:cubicBezTo>
                <a:cubicBezTo>
                  <a:pt x="195942" y="1156064"/>
                  <a:pt x="111034" y="1149532"/>
                  <a:pt x="80554" y="1162595"/>
                </a:cubicBezTo>
                <a:cubicBezTo>
                  <a:pt x="50074" y="1175658"/>
                  <a:pt x="67491" y="1193075"/>
                  <a:pt x="54428" y="1227909"/>
                </a:cubicBezTo>
                <a:cubicBezTo>
                  <a:pt x="41365" y="1262743"/>
                  <a:pt x="0" y="1345474"/>
                  <a:pt x="2177" y="1371600"/>
                </a:cubicBezTo>
                <a:cubicBezTo>
                  <a:pt x="4354" y="1397726"/>
                  <a:pt x="39188" y="1371600"/>
                  <a:pt x="67491" y="1384663"/>
                </a:cubicBezTo>
                <a:cubicBezTo>
                  <a:pt x="95794" y="1397726"/>
                  <a:pt x="115388" y="1419498"/>
                  <a:pt x="171994" y="1449978"/>
                </a:cubicBezTo>
                <a:cubicBezTo>
                  <a:pt x="228600" y="1480458"/>
                  <a:pt x="337457" y="1521823"/>
                  <a:pt x="407125" y="1567543"/>
                </a:cubicBezTo>
                <a:cubicBezTo>
                  <a:pt x="476793" y="1613263"/>
                  <a:pt x="531222" y="1672047"/>
                  <a:pt x="590005" y="1724298"/>
                </a:cubicBezTo>
                <a:cubicBezTo>
                  <a:pt x="648788" y="1776549"/>
                  <a:pt x="707572" y="1815738"/>
                  <a:pt x="759823" y="1881052"/>
                </a:cubicBezTo>
                <a:cubicBezTo>
                  <a:pt x="812074" y="1946366"/>
                  <a:pt x="862148" y="2044337"/>
                  <a:pt x="903514" y="2116183"/>
                </a:cubicBezTo>
                <a:cubicBezTo>
                  <a:pt x="944880" y="2188029"/>
                  <a:pt x="979714" y="2229395"/>
                  <a:pt x="1008017" y="2312126"/>
                </a:cubicBezTo>
                <a:cubicBezTo>
                  <a:pt x="1036320" y="2394858"/>
                  <a:pt x="1053737" y="2508069"/>
                  <a:pt x="1073331" y="2612572"/>
                </a:cubicBezTo>
                <a:cubicBezTo>
                  <a:pt x="1092925" y="2717075"/>
                  <a:pt x="1123406" y="2838995"/>
                  <a:pt x="1125583" y="2939143"/>
                </a:cubicBezTo>
                <a:cubicBezTo>
                  <a:pt x="1127760" y="3039291"/>
                  <a:pt x="1105988" y="3126377"/>
                  <a:pt x="1086394" y="3213463"/>
                </a:cubicBezTo>
                <a:cubicBezTo>
                  <a:pt x="1066800" y="3300549"/>
                  <a:pt x="1025434" y="3391989"/>
                  <a:pt x="1008017" y="3461658"/>
                </a:cubicBezTo>
                <a:cubicBezTo>
                  <a:pt x="990600" y="3531327"/>
                  <a:pt x="992777" y="3579224"/>
                  <a:pt x="981891" y="3631475"/>
                </a:cubicBezTo>
                <a:cubicBezTo>
                  <a:pt x="971005" y="3683726"/>
                  <a:pt x="955766" y="3735978"/>
                  <a:pt x="942703" y="3775166"/>
                </a:cubicBezTo>
                <a:cubicBezTo>
                  <a:pt x="929640" y="3814354"/>
                  <a:pt x="916577" y="3840480"/>
                  <a:pt x="903514" y="3866606"/>
                </a:cubicBezTo>
              </a:path>
            </a:pathLst>
          </a:custGeom>
          <a:noFill/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6633754" y="5512526"/>
            <a:ext cx="1648097" cy="679268"/>
          </a:xfrm>
          <a:custGeom>
            <a:avLst/>
            <a:gdLst>
              <a:gd name="connsiteX0" fmla="*/ 1648097 w 1648097"/>
              <a:gd name="connsiteY0" fmla="*/ 0 h 679268"/>
              <a:gd name="connsiteX1" fmla="*/ 1373777 w 1648097"/>
              <a:gd name="connsiteY1" fmla="*/ 209005 h 679268"/>
              <a:gd name="connsiteX2" fmla="*/ 1190897 w 1648097"/>
              <a:gd name="connsiteY2" fmla="*/ 300445 h 679268"/>
              <a:gd name="connsiteX3" fmla="*/ 1060269 w 1648097"/>
              <a:gd name="connsiteY3" fmla="*/ 274320 h 679268"/>
              <a:gd name="connsiteX4" fmla="*/ 759823 w 1648097"/>
              <a:gd name="connsiteY4" fmla="*/ 248194 h 679268"/>
              <a:gd name="connsiteX5" fmla="*/ 537755 w 1648097"/>
              <a:gd name="connsiteY5" fmla="*/ 182880 h 679268"/>
              <a:gd name="connsiteX6" fmla="*/ 381000 w 1648097"/>
              <a:gd name="connsiteY6" fmla="*/ 182880 h 679268"/>
              <a:gd name="connsiteX7" fmla="*/ 224246 w 1648097"/>
              <a:gd name="connsiteY7" fmla="*/ 195943 h 679268"/>
              <a:gd name="connsiteX8" fmla="*/ 106680 w 1648097"/>
              <a:gd name="connsiteY8" fmla="*/ 248194 h 679268"/>
              <a:gd name="connsiteX9" fmla="*/ 28303 w 1648097"/>
              <a:gd name="connsiteY9" fmla="*/ 352697 h 679268"/>
              <a:gd name="connsiteX10" fmla="*/ 2177 w 1648097"/>
              <a:gd name="connsiteY10" fmla="*/ 509451 h 679268"/>
              <a:gd name="connsiteX11" fmla="*/ 15240 w 1648097"/>
              <a:gd name="connsiteY11" fmla="*/ 679268 h 67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8097" h="679268">
                <a:moveTo>
                  <a:pt x="1648097" y="0"/>
                </a:moveTo>
                <a:cubicBezTo>
                  <a:pt x="1549037" y="79465"/>
                  <a:pt x="1449977" y="158931"/>
                  <a:pt x="1373777" y="209005"/>
                </a:cubicBezTo>
                <a:cubicBezTo>
                  <a:pt x="1297577" y="259079"/>
                  <a:pt x="1243148" y="289559"/>
                  <a:pt x="1190897" y="300445"/>
                </a:cubicBezTo>
                <a:cubicBezTo>
                  <a:pt x="1138646" y="311331"/>
                  <a:pt x="1132115" y="283028"/>
                  <a:pt x="1060269" y="274320"/>
                </a:cubicBezTo>
                <a:cubicBezTo>
                  <a:pt x="988423" y="265612"/>
                  <a:pt x="846909" y="263434"/>
                  <a:pt x="759823" y="248194"/>
                </a:cubicBezTo>
                <a:cubicBezTo>
                  <a:pt x="672737" y="232954"/>
                  <a:pt x="600892" y="193766"/>
                  <a:pt x="537755" y="182880"/>
                </a:cubicBezTo>
                <a:cubicBezTo>
                  <a:pt x="474618" y="171994"/>
                  <a:pt x="433251" y="180703"/>
                  <a:pt x="381000" y="182880"/>
                </a:cubicBezTo>
                <a:cubicBezTo>
                  <a:pt x="328749" y="185057"/>
                  <a:pt x="269966" y="185057"/>
                  <a:pt x="224246" y="195943"/>
                </a:cubicBezTo>
                <a:cubicBezTo>
                  <a:pt x="178526" y="206829"/>
                  <a:pt x="139337" y="222068"/>
                  <a:pt x="106680" y="248194"/>
                </a:cubicBezTo>
                <a:cubicBezTo>
                  <a:pt x="74023" y="274320"/>
                  <a:pt x="45720" y="309154"/>
                  <a:pt x="28303" y="352697"/>
                </a:cubicBezTo>
                <a:cubicBezTo>
                  <a:pt x="10886" y="396240"/>
                  <a:pt x="4354" y="455023"/>
                  <a:pt x="2177" y="509451"/>
                </a:cubicBezTo>
                <a:cubicBezTo>
                  <a:pt x="0" y="563879"/>
                  <a:pt x="7620" y="621573"/>
                  <a:pt x="15240" y="679268"/>
                </a:cubicBezTo>
              </a:path>
            </a:pathLst>
          </a:cu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8072846" y="5867401"/>
            <a:ext cx="317862" cy="718456"/>
          </a:xfrm>
          <a:custGeom>
            <a:avLst/>
            <a:gdLst>
              <a:gd name="connsiteX0" fmla="*/ 300445 w 317862"/>
              <a:gd name="connsiteY0" fmla="*/ 23948 h 718456"/>
              <a:gd name="connsiteX1" fmla="*/ 313508 w 317862"/>
              <a:gd name="connsiteY1" fmla="*/ 246016 h 718456"/>
              <a:gd name="connsiteX2" fmla="*/ 274320 w 317862"/>
              <a:gd name="connsiteY2" fmla="*/ 441959 h 718456"/>
              <a:gd name="connsiteX3" fmla="*/ 248194 w 317862"/>
              <a:gd name="connsiteY3" fmla="*/ 585650 h 718456"/>
              <a:gd name="connsiteX4" fmla="*/ 248194 w 317862"/>
              <a:gd name="connsiteY4" fmla="*/ 664028 h 718456"/>
              <a:gd name="connsiteX5" fmla="*/ 248194 w 317862"/>
              <a:gd name="connsiteY5" fmla="*/ 716279 h 718456"/>
              <a:gd name="connsiteX6" fmla="*/ 156754 w 317862"/>
              <a:gd name="connsiteY6" fmla="*/ 677090 h 718456"/>
              <a:gd name="connsiteX7" fmla="*/ 52251 w 317862"/>
              <a:gd name="connsiteY7" fmla="*/ 637902 h 718456"/>
              <a:gd name="connsiteX8" fmla="*/ 39188 w 317862"/>
              <a:gd name="connsiteY8" fmla="*/ 428896 h 718456"/>
              <a:gd name="connsiteX9" fmla="*/ 0 w 317862"/>
              <a:gd name="connsiteY9" fmla="*/ 298268 h 718456"/>
              <a:gd name="connsiteX10" fmla="*/ 39188 w 317862"/>
              <a:gd name="connsiteY10" fmla="*/ 232953 h 718456"/>
              <a:gd name="connsiteX11" fmla="*/ 156754 w 317862"/>
              <a:gd name="connsiteY11" fmla="*/ 167639 h 718456"/>
              <a:gd name="connsiteX12" fmla="*/ 248194 w 317862"/>
              <a:gd name="connsiteY12" fmla="*/ 102325 h 718456"/>
              <a:gd name="connsiteX13" fmla="*/ 300445 w 317862"/>
              <a:gd name="connsiteY13" fmla="*/ 23948 h 71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7862" h="718456">
                <a:moveTo>
                  <a:pt x="300445" y="23948"/>
                </a:moveTo>
                <a:cubicBezTo>
                  <a:pt x="311331" y="47897"/>
                  <a:pt x="317862" y="176348"/>
                  <a:pt x="313508" y="246016"/>
                </a:cubicBezTo>
                <a:cubicBezTo>
                  <a:pt x="309154" y="315685"/>
                  <a:pt x="285206" y="385353"/>
                  <a:pt x="274320" y="441959"/>
                </a:cubicBezTo>
                <a:cubicBezTo>
                  <a:pt x="263434" y="498565"/>
                  <a:pt x="252548" y="548639"/>
                  <a:pt x="248194" y="585650"/>
                </a:cubicBezTo>
                <a:cubicBezTo>
                  <a:pt x="243840" y="622662"/>
                  <a:pt x="248194" y="664028"/>
                  <a:pt x="248194" y="664028"/>
                </a:cubicBezTo>
                <a:cubicBezTo>
                  <a:pt x="248194" y="685799"/>
                  <a:pt x="263434" y="714102"/>
                  <a:pt x="248194" y="716279"/>
                </a:cubicBezTo>
                <a:cubicBezTo>
                  <a:pt x="232954" y="718456"/>
                  <a:pt x="189411" y="690153"/>
                  <a:pt x="156754" y="677090"/>
                </a:cubicBezTo>
                <a:cubicBezTo>
                  <a:pt x="124097" y="664027"/>
                  <a:pt x="71845" y="679268"/>
                  <a:pt x="52251" y="637902"/>
                </a:cubicBezTo>
                <a:cubicBezTo>
                  <a:pt x="32657" y="596536"/>
                  <a:pt x="47896" y="485502"/>
                  <a:pt x="39188" y="428896"/>
                </a:cubicBezTo>
                <a:cubicBezTo>
                  <a:pt x="30480" y="372290"/>
                  <a:pt x="0" y="330925"/>
                  <a:pt x="0" y="298268"/>
                </a:cubicBezTo>
                <a:cubicBezTo>
                  <a:pt x="0" y="265611"/>
                  <a:pt x="13062" y="254724"/>
                  <a:pt x="39188" y="232953"/>
                </a:cubicBezTo>
                <a:cubicBezTo>
                  <a:pt x="65314" y="211182"/>
                  <a:pt x="121920" y="189410"/>
                  <a:pt x="156754" y="167639"/>
                </a:cubicBezTo>
                <a:cubicBezTo>
                  <a:pt x="191588" y="145868"/>
                  <a:pt x="228600" y="128451"/>
                  <a:pt x="248194" y="102325"/>
                </a:cubicBezTo>
                <a:cubicBezTo>
                  <a:pt x="267788" y="76199"/>
                  <a:pt x="289559" y="0"/>
                  <a:pt x="300445" y="23948"/>
                </a:cubicBezTo>
                <a:close/>
              </a:path>
            </a:pathLst>
          </a:cu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43"/>
          <p:cNvSpPr/>
          <p:nvPr/>
        </p:nvSpPr>
        <p:spPr>
          <a:xfrm>
            <a:off x="169817" y="1933303"/>
            <a:ext cx="561703" cy="182880"/>
          </a:xfrm>
          <a:custGeom>
            <a:avLst/>
            <a:gdLst>
              <a:gd name="connsiteX0" fmla="*/ 0 w 561703"/>
              <a:gd name="connsiteY0" fmla="*/ 130628 h 182880"/>
              <a:gd name="connsiteX1" fmla="*/ 91440 w 561703"/>
              <a:gd name="connsiteY1" fmla="*/ 13063 h 182880"/>
              <a:gd name="connsiteX2" fmla="*/ 261257 w 561703"/>
              <a:gd name="connsiteY2" fmla="*/ 52251 h 182880"/>
              <a:gd name="connsiteX3" fmla="*/ 326572 w 561703"/>
              <a:gd name="connsiteY3" fmla="*/ 156754 h 182880"/>
              <a:gd name="connsiteX4" fmla="*/ 470263 w 561703"/>
              <a:gd name="connsiteY4" fmla="*/ 156754 h 182880"/>
              <a:gd name="connsiteX5" fmla="*/ 561703 w 561703"/>
              <a:gd name="connsiteY5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703" h="182880">
                <a:moveTo>
                  <a:pt x="0" y="130628"/>
                </a:moveTo>
                <a:cubicBezTo>
                  <a:pt x="23948" y="78377"/>
                  <a:pt x="47897" y="26126"/>
                  <a:pt x="91440" y="13063"/>
                </a:cubicBezTo>
                <a:cubicBezTo>
                  <a:pt x="134983" y="0"/>
                  <a:pt x="222068" y="28303"/>
                  <a:pt x="261257" y="52251"/>
                </a:cubicBezTo>
                <a:cubicBezTo>
                  <a:pt x="300446" y="76199"/>
                  <a:pt x="291738" y="139337"/>
                  <a:pt x="326572" y="156754"/>
                </a:cubicBezTo>
                <a:cubicBezTo>
                  <a:pt x="361406" y="174171"/>
                  <a:pt x="431075" y="182880"/>
                  <a:pt x="470263" y="156754"/>
                </a:cubicBezTo>
                <a:cubicBezTo>
                  <a:pt x="509451" y="130628"/>
                  <a:pt x="535577" y="65314"/>
                  <a:pt x="561703" y="0"/>
                </a:cubicBezTo>
              </a:path>
            </a:pathLst>
          </a:custGeom>
          <a:noFill/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928662" y="178592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tourisme balnéaire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53" name="Forme libre 52"/>
          <p:cNvSpPr/>
          <p:nvPr/>
        </p:nvSpPr>
        <p:spPr>
          <a:xfrm>
            <a:off x="4959532" y="5536474"/>
            <a:ext cx="1700348" cy="677091"/>
          </a:xfrm>
          <a:custGeom>
            <a:avLst/>
            <a:gdLst>
              <a:gd name="connsiteX0" fmla="*/ 69668 w 1700348"/>
              <a:gd name="connsiteY0" fmla="*/ 2177 h 677091"/>
              <a:gd name="connsiteX1" fmla="*/ 343988 w 1700348"/>
              <a:gd name="connsiteY1" fmla="*/ 158932 h 677091"/>
              <a:gd name="connsiteX2" fmla="*/ 605245 w 1700348"/>
              <a:gd name="connsiteY2" fmla="*/ 328749 h 677091"/>
              <a:gd name="connsiteX3" fmla="*/ 866502 w 1700348"/>
              <a:gd name="connsiteY3" fmla="*/ 394063 h 677091"/>
              <a:gd name="connsiteX4" fmla="*/ 1193074 w 1700348"/>
              <a:gd name="connsiteY4" fmla="*/ 524692 h 677091"/>
              <a:gd name="connsiteX5" fmla="*/ 1441268 w 1700348"/>
              <a:gd name="connsiteY5" fmla="*/ 537755 h 677091"/>
              <a:gd name="connsiteX6" fmla="*/ 1663337 w 1700348"/>
              <a:gd name="connsiteY6" fmla="*/ 537755 h 677091"/>
              <a:gd name="connsiteX7" fmla="*/ 1663337 w 1700348"/>
              <a:gd name="connsiteY7" fmla="*/ 655320 h 677091"/>
              <a:gd name="connsiteX8" fmla="*/ 1545771 w 1700348"/>
              <a:gd name="connsiteY8" fmla="*/ 668383 h 677091"/>
              <a:gd name="connsiteX9" fmla="*/ 1336765 w 1700348"/>
              <a:gd name="connsiteY9" fmla="*/ 668383 h 677091"/>
              <a:gd name="connsiteX10" fmla="*/ 1036319 w 1700348"/>
              <a:gd name="connsiteY10" fmla="*/ 642257 h 677091"/>
              <a:gd name="connsiteX11" fmla="*/ 801188 w 1700348"/>
              <a:gd name="connsiteY11" fmla="*/ 563880 h 677091"/>
              <a:gd name="connsiteX12" fmla="*/ 631371 w 1700348"/>
              <a:gd name="connsiteY12" fmla="*/ 511629 h 677091"/>
              <a:gd name="connsiteX13" fmla="*/ 500742 w 1700348"/>
              <a:gd name="connsiteY13" fmla="*/ 472440 h 677091"/>
              <a:gd name="connsiteX14" fmla="*/ 383177 w 1700348"/>
              <a:gd name="connsiteY14" fmla="*/ 407126 h 677091"/>
              <a:gd name="connsiteX15" fmla="*/ 226422 w 1700348"/>
              <a:gd name="connsiteY15" fmla="*/ 328749 h 677091"/>
              <a:gd name="connsiteX16" fmla="*/ 82731 w 1700348"/>
              <a:gd name="connsiteY16" fmla="*/ 224246 h 677091"/>
              <a:gd name="connsiteX17" fmla="*/ 4354 w 1700348"/>
              <a:gd name="connsiteY17" fmla="*/ 145869 h 677091"/>
              <a:gd name="connsiteX18" fmla="*/ 69668 w 1700348"/>
              <a:gd name="connsiteY18" fmla="*/ 2177 h 6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0348" h="677091">
                <a:moveTo>
                  <a:pt x="69668" y="2177"/>
                </a:moveTo>
                <a:cubicBezTo>
                  <a:pt x="126274" y="4354"/>
                  <a:pt x="254725" y="104503"/>
                  <a:pt x="343988" y="158932"/>
                </a:cubicBezTo>
                <a:cubicBezTo>
                  <a:pt x="433251" y="213361"/>
                  <a:pt x="518159" y="289560"/>
                  <a:pt x="605245" y="328749"/>
                </a:cubicBezTo>
                <a:cubicBezTo>
                  <a:pt x="692331" y="367938"/>
                  <a:pt x="768531" y="361406"/>
                  <a:pt x="866502" y="394063"/>
                </a:cubicBezTo>
                <a:cubicBezTo>
                  <a:pt x="964473" y="426720"/>
                  <a:pt x="1097280" y="500743"/>
                  <a:pt x="1193074" y="524692"/>
                </a:cubicBezTo>
                <a:cubicBezTo>
                  <a:pt x="1288868" y="548641"/>
                  <a:pt x="1362891" y="535578"/>
                  <a:pt x="1441268" y="537755"/>
                </a:cubicBezTo>
                <a:cubicBezTo>
                  <a:pt x="1519645" y="539932"/>
                  <a:pt x="1626326" y="518161"/>
                  <a:pt x="1663337" y="537755"/>
                </a:cubicBezTo>
                <a:cubicBezTo>
                  <a:pt x="1700348" y="557349"/>
                  <a:pt x="1682931" y="633549"/>
                  <a:pt x="1663337" y="655320"/>
                </a:cubicBezTo>
                <a:cubicBezTo>
                  <a:pt x="1643743" y="677091"/>
                  <a:pt x="1600200" y="666206"/>
                  <a:pt x="1545771" y="668383"/>
                </a:cubicBezTo>
                <a:cubicBezTo>
                  <a:pt x="1491342" y="670560"/>
                  <a:pt x="1421674" y="672737"/>
                  <a:pt x="1336765" y="668383"/>
                </a:cubicBezTo>
                <a:cubicBezTo>
                  <a:pt x="1251856" y="664029"/>
                  <a:pt x="1125582" y="659674"/>
                  <a:pt x="1036319" y="642257"/>
                </a:cubicBezTo>
                <a:cubicBezTo>
                  <a:pt x="947056" y="624840"/>
                  <a:pt x="868679" y="585651"/>
                  <a:pt x="801188" y="563880"/>
                </a:cubicBezTo>
                <a:cubicBezTo>
                  <a:pt x="733697" y="542109"/>
                  <a:pt x="631371" y="511629"/>
                  <a:pt x="631371" y="511629"/>
                </a:cubicBezTo>
                <a:cubicBezTo>
                  <a:pt x="581297" y="496389"/>
                  <a:pt x="542108" y="489857"/>
                  <a:pt x="500742" y="472440"/>
                </a:cubicBezTo>
                <a:cubicBezTo>
                  <a:pt x="459376" y="455023"/>
                  <a:pt x="428897" y="431074"/>
                  <a:pt x="383177" y="407126"/>
                </a:cubicBezTo>
                <a:cubicBezTo>
                  <a:pt x="337457" y="383178"/>
                  <a:pt x="276496" y="359229"/>
                  <a:pt x="226422" y="328749"/>
                </a:cubicBezTo>
                <a:cubicBezTo>
                  <a:pt x="176348" y="298269"/>
                  <a:pt x="119742" y="254726"/>
                  <a:pt x="82731" y="224246"/>
                </a:cubicBezTo>
                <a:cubicBezTo>
                  <a:pt x="45720" y="193766"/>
                  <a:pt x="8708" y="178526"/>
                  <a:pt x="4354" y="145869"/>
                </a:cubicBezTo>
                <a:cubicBezTo>
                  <a:pt x="0" y="113212"/>
                  <a:pt x="13062" y="0"/>
                  <a:pt x="69668" y="2177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>
            <a:off x="6152605" y="4238897"/>
            <a:ext cx="831670" cy="1245326"/>
          </a:xfrm>
          <a:custGeom>
            <a:avLst/>
            <a:gdLst>
              <a:gd name="connsiteX0" fmla="*/ 287384 w 831670"/>
              <a:gd name="connsiteY0" fmla="*/ 32657 h 1245326"/>
              <a:gd name="connsiteX1" fmla="*/ 130629 w 831670"/>
              <a:gd name="connsiteY1" fmla="*/ 254726 h 1245326"/>
              <a:gd name="connsiteX2" fmla="*/ 26126 w 831670"/>
              <a:gd name="connsiteY2" fmla="*/ 542109 h 1245326"/>
              <a:gd name="connsiteX3" fmla="*/ 26126 w 831670"/>
              <a:gd name="connsiteY3" fmla="*/ 842554 h 1245326"/>
              <a:gd name="connsiteX4" fmla="*/ 182881 w 831670"/>
              <a:gd name="connsiteY4" fmla="*/ 1169126 h 1245326"/>
              <a:gd name="connsiteX5" fmla="*/ 391886 w 831670"/>
              <a:gd name="connsiteY5" fmla="*/ 1221377 h 1245326"/>
              <a:gd name="connsiteX6" fmla="*/ 692332 w 831670"/>
              <a:gd name="connsiteY6" fmla="*/ 1025434 h 1245326"/>
              <a:gd name="connsiteX7" fmla="*/ 822961 w 831670"/>
              <a:gd name="connsiteY7" fmla="*/ 724989 h 1245326"/>
              <a:gd name="connsiteX8" fmla="*/ 744584 w 831670"/>
              <a:gd name="connsiteY8" fmla="*/ 515983 h 1245326"/>
              <a:gd name="connsiteX9" fmla="*/ 587829 w 831670"/>
              <a:gd name="connsiteY9" fmla="*/ 189412 h 1245326"/>
              <a:gd name="connsiteX10" fmla="*/ 470264 w 831670"/>
              <a:gd name="connsiteY10" fmla="*/ 58783 h 1245326"/>
              <a:gd name="connsiteX11" fmla="*/ 287384 w 831670"/>
              <a:gd name="connsiteY11" fmla="*/ 32657 h 124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670" h="1245326">
                <a:moveTo>
                  <a:pt x="287384" y="32657"/>
                </a:moveTo>
                <a:cubicBezTo>
                  <a:pt x="230778" y="65314"/>
                  <a:pt x="174172" y="169817"/>
                  <a:pt x="130629" y="254726"/>
                </a:cubicBezTo>
                <a:cubicBezTo>
                  <a:pt x="87086" y="339635"/>
                  <a:pt x="43543" y="444138"/>
                  <a:pt x="26126" y="542109"/>
                </a:cubicBezTo>
                <a:cubicBezTo>
                  <a:pt x="8709" y="640080"/>
                  <a:pt x="0" y="738051"/>
                  <a:pt x="26126" y="842554"/>
                </a:cubicBezTo>
                <a:cubicBezTo>
                  <a:pt x="52252" y="947057"/>
                  <a:pt x="121921" y="1105989"/>
                  <a:pt x="182881" y="1169126"/>
                </a:cubicBezTo>
                <a:cubicBezTo>
                  <a:pt x="243841" y="1232263"/>
                  <a:pt x="306978" y="1245326"/>
                  <a:pt x="391886" y="1221377"/>
                </a:cubicBezTo>
                <a:cubicBezTo>
                  <a:pt x="476794" y="1197428"/>
                  <a:pt x="620486" y="1108165"/>
                  <a:pt x="692332" y="1025434"/>
                </a:cubicBezTo>
                <a:cubicBezTo>
                  <a:pt x="764178" y="942703"/>
                  <a:pt x="814252" y="809897"/>
                  <a:pt x="822961" y="724989"/>
                </a:cubicBezTo>
                <a:cubicBezTo>
                  <a:pt x="831670" y="640081"/>
                  <a:pt x="783773" y="605246"/>
                  <a:pt x="744584" y="515983"/>
                </a:cubicBezTo>
                <a:cubicBezTo>
                  <a:pt x="705395" y="426720"/>
                  <a:pt x="633549" y="265612"/>
                  <a:pt x="587829" y="189412"/>
                </a:cubicBezTo>
                <a:cubicBezTo>
                  <a:pt x="542109" y="113212"/>
                  <a:pt x="513807" y="84909"/>
                  <a:pt x="470264" y="58783"/>
                </a:cubicBezTo>
                <a:cubicBezTo>
                  <a:pt x="426721" y="32657"/>
                  <a:pt x="343990" y="0"/>
                  <a:pt x="287384" y="32657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orme libre 54"/>
          <p:cNvSpPr/>
          <p:nvPr/>
        </p:nvSpPr>
        <p:spPr>
          <a:xfrm>
            <a:off x="7707086" y="2976154"/>
            <a:ext cx="389709" cy="505097"/>
          </a:xfrm>
          <a:custGeom>
            <a:avLst/>
            <a:gdLst>
              <a:gd name="connsiteX0" fmla="*/ 222068 w 389709"/>
              <a:gd name="connsiteY0" fmla="*/ 2177 h 505097"/>
              <a:gd name="connsiteX1" fmla="*/ 104503 w 389709"/>
              <a:gd name="connsiteY1" fmla="*/ 106680 h 505097"/>
              <a:gd name="connsiteX2" fmla="*/ 13063 w 389709"/>
              <a:gd name="connsiteY2" fmla="*/ 341812 h 505097"/>
              <a:gd name="connsiteX3" fmla="*/ 39188 w 389709"/>
              <a:gd name="connsiteY3" fmla="*/ 459377 h 505097"/>
              <a:gd name="connsiteX4" fmla="*/ 248194 w 389709"/>
              <a:gd name="connsiteY4" fmla="*/ 485503 h 505097"/>
              <a:gd name="connsiteX5" fmla="*/ 365760 w 389709"/>
              <a:gd name="connsiteY5" fmla="*/ 341812 h 505097"/>
              <a:gd name="connsiteX6" fmla="*/ 365760 w 389709"/>
              <a:gd name="connsiteY6" fmla="*/ 119743 h 505097"/>
              <a:gd name="connsiteX7" fmla="*/ 222068 w 389709"/>
              <a:gd name="connsiteY7" fmla="*/ 2177 h 50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709" h="505097">
                <a:moveTo>
                  <a:pt x="222068" y="2177"/>
                </a:moveTo>
                <a:cubicBezTo>
                  <a:pt x="178525" y="0"/>
                  <a:pt x="139337" y="50074"/>
                  <a:pt x="104503" y="106680"/>
                </a:cubicBezTo>
                <a:cubicBezTo>
                  <a:pt x="69669" y="163286"/>
                  <a:pt x="23949" y="283029"/>
                  <a:pt x="13063" y="341812"/>
                </a:cubicBezTo>
                <a:cubicBezTo>
                  <a:pt x="2177" y="400595"/>
                  <a:pt x="0" y="435429"/>
                  <a:pt x="39188" y="459377"/>
                </a:cubicBezTo>
                <a:cubicBezTo>
                  <a:pt x="78376" y="483325"/>
                  <a:pt x="193765" y="505097"/>
                  <a:pt x="248194" y="485503"/>
                </a:cubicBezTo>
                <a:cubicBezTo>
                  <a:pt x="302623" y="465909"/>
                  <a:pt x="346166" y="402772"/>
                  <a:pt x="365760" y="341812"/>
                </a:cubicBezTo>
                <a:cubicBezTo>
                  <a:pt x="385354" y="280852"/>
                  <a:pt x="389709" y="174172"/>
                  <a:pt x="365760" y="119743"/>
                </a:cubicBezTo>
                <a:cubicBezTo>
                  <a:pt x="341811" y="65314"/>
                  <a:pt x="265611" y="4354"/>
                  <a:pt x="222068" y="2177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>
            <a:off x="7572103" y="3892731"/>
            <a:ext cx="722811" cy="1567543"/>
          </a:xfrm>
          <a:custGeom>
            <a:avLst/>
            <a:gdLst>
              <a:gd name="connsiteX0" fmla="*/ 265611 w 722811"/>
              <a:gd name="connsiteY0" fmla="*/ 0 h 1567543"/>
              <a:gd name="connsiteX1" fmla="*/ 82731 w 722811"/>
              <a:gd name="connsiteY1" fmla="*/ 65315 h 1567543"/>
              <a:gd name="connsiteX2" fmla="*/ 4354 w 722811"/>
              <a:gd name="connsiteY2" fmla="*/ 313509 h 1567543"/>
              <a:gd name="connsiteX3" fmla="*/ 56606 w 722811"/>
              <a:gd name="connsiteY3" fmla="*/ 561703 h 1567543"/>
              <a:gd name="connsiteX4" fmla="*/ 148046 w 722811"/>
              <a:gd name="connsiteY4" fmla="*/ 1005840 h 1567543"/>
              <a:gd name="connsiteX5" fmla="*/ 213360 w 722811"/>
              <a:gd name="connsiteY5" fmla="*/ 1345475 h 1567543"/>
              <a:gd name="connsiteX6" fmla="*/ 396240 w 722811"/>
              <a:gd name="connsiteY6" fmla="*/ 1489166 h 1567543"/>
              <a:gd name="connsiteX7" fmla="*/ 683623 w 722811"/>
              <a:gd name="connsiteY7" fmla="*/ 1554480 h 1567543"/>
              <a:gd name="connsiteX8" fmla="*/ 631371 w 722811"/>
              <a:gd name="connsiteY8" fmla="*/ 1410789 h 1567543"/>
              <a:gd name="connsiteX9" fmla="*/ 526868 w 722811"/>
              <a:gd name="connsiteY9" fmla="*/ 1188720 h 1567543"/>
              <a:gd name="connsiteX10" fmla="*/ 435428 w 722811"/>
              <a:gd name="connsiteY10" fmla="*/ 875212 h 1567543"/>
              <a:gd name="connsiteX11" fmla="*/ 409303 w 722811"/>
              <a:gd name="connsiteY11" fmla="*/ 522515 h 1567543"/>
              <a:gd name="connsiteX12" fmla="*/ 409303 w 722811"/>
              <a:gd name="connsiteY12" fmla="*/ 391886 h 1567543"/>
              <a:gd name="connsiteX13" fmla="*/ 383177 w 722811"/>
              <a:gd name="connsiteY13" fmla="*/ 326572 h 1567543"/>
              <a:gd name="connsiteX14" fmla="*/ 265611 w 722811"/>
              <a:gd name="connsiteY14" fmla="*/ 326572 h 1567543"/>
              <a:gd name="connsiteX15" fmla="*/ 95794 w 722811"/>
              <a:gd name="connsiteY15" fmla="*/ 365760 h 1567543"/>
              <a:gd name="connsiteX16" fmla="*/ 148046 w 722811"/>
              <a:gd name="connsiteY16" fmla="*/ 222069 h 1567543"/>
              <a:gd name="connsiteX17" fmla="*/ 239486 w 722811"/>
              <a:gd name="connsiteY17" fmla="*/ 52252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2811" h="1567543">
                <a:moveTo>
                  <a:pt x="265611" y="0"/>
                </a:moveTo>
                <a:cubicBezTo>
                  <a:pt x="195942" y="6532"/>
                  <a:pt x="126274" y="13064"/>
                  <a:pt x="82731" y="65315"/>
                </a:cubicBezTo>
                <a:cubicBezTo>
                  <a:pt x="39188" y="117566"/>
                  <a:pt x="8708" y="230778"/>
                  <a:pt x="4354" y="313509"/>
                </a:cubicBezTo>
                <a:cubicBezTo>
                  <a:pt x="0" y="396240"/>
                  <a:pt x="32657" y="446315"/>
                  <a:pt x="56606" y="561703"/>
                </a:cubicBezTo>
                <a:cubicBezTo>
                  <a:pt x="80555" y="677091"/>
                  <a:pt x="121920" y="875211"/>
                  <a:pt x="148046" y="1005840"/>
                </a:cubicBezTo>
                <a:cubicBezTo>
                  <a:pt x="174172" y="1136469"/>
                  <a:pt x="171994" y="1264921"/>
                  <a:pt x="213360" y="1345475"/>
                </a:cubicBezTo>
                <a:cubicBezTo>
                  <a:pt x="254726" y="1426029"/>
                  <a:pt x="317863" y="1454332"/>
                  <a:pt x="396240" y="1489166"/>
                </a:cubicBezTo>
                <a:cubicBezTo>
                  <a:pt x="474617" y="1524000"/>
                  <a:pt x="644435" y="1567543"/>
                  <a:pt x="683623" y="1554480"/>
                </a:cubicBezTo>
                <a:cubicBezTo>
                  <a:pt x="722811" y="1541417"/>
                  <a:pt x="657497" y="1471749"/>
                  <a:pt x="631371" y="1410789"/>
                </a:cubicBezTo>
                <a:cubicBezTo>
                  <a:pt x="605245" y="1349829"/>
                  <a:pt x="559525" y="1277983"/>
                  <a:pt x="526868" y="1188720"/>
                </a:cubicBezTo>
                <a:cubicBezTo>
                  <a:pt x="494211" y="1099457"/>
                  <a:pt x="455022" y="986246"/>
                  <a:pt x="435428" y="875212"/>
                </a:cubicBezTo>
                <a:cubicBezTo>
                  <a:pt x="415834" y="764178"/>
                  <a:pt x="413657" y="603069"/>
                  <a:pt x="409303" y="522515"/>
                </a:cubicBezTo>
                <a:cubicBezTo>
                  <a:pt x="404949" y="441961"/>
                  <a:pt x="413657" y="424543"/>
                  <a:pt x="409303" y="391886"/>
                </a:cubicBezTo>
                <a:cubicBezTo>
                  <a:pt x="404949" y="359229"/>
                  <a:pt x="407126" y="337458"/>
                  <a:pt x="383177" y="326572"/>
                </a:cubicBezTo>
                <a:cubicBezTo>
                  <a:pt x="359228" y="315686"/>
                  <a:pt x="313508" y="320041"/>
                  <a:pt x="265611" y="326572"/>
                </a:cubicBezTo>
                <a:cubicBezTo>
                  <a:pt x="217714" y="333103"/>
                  <a:pt x="115388" y="383177"/>
                  <a:pt x="95794" y="365760"/>
                </a:cubicBezTo>
                <a:cubicBezTo>
                  <a:pt x="76200" y="348343"/>
                  <a:pt x="124097" y="274320"/>
                  <a:pt x="148046" y="222069"/>
                </a:cubicBezTo>
                <a:cubicBezTo>
                  <a:pt x="171995" y="169818"/>
                  <a:pt x="205740" y="111035"/>
                  <a:pt x="239486" y="52252"/>
                </a:cubicBezTo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285720" y="3214686"/>
            <a:ext cx="642942" cy="2857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1000100" y="314324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tourisme de montagne 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6072198" y="2500306"/>
            <a:ext cx="785818" cy="7143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 59"/>
          <p:cNvSpPr/>
          <p:nvPr/>
        </p:nvSpPr>
        <p:spPr>
          <a:xfrm rot="21219147">
            <a:off x="5000897" y="3429000"/>
            <a:ext cx="1142739" cy="300445"/>
          </a:xfrm>
          <a:custGeom>
            <a:avLst/>
            <a:gdLst>
              <a:gd name="connsiteX0" fmla="*/ 224246 w 957943"/>
              <a:gd name="connsiteY0" fmla="*/ 45720 h 261256"/>
              <a:gd name="connsiteX1" fmla="*/ 41366 w 957943"/>
              <a:gd name="connsiteY1" fmla="*/ 111034 h 261256"/>
              <a:gd name="connsiteX2" fmla="*/ 80554 w 957943"/>
              <a:gd name="connsiteY2" fmla="*/ 202474 h 261256"/>
              <a:gd name="connsiteX3" fmla="*/ 524692 w 957943"/>
              <a:gd name="connsiteY3" fmla="*/ 254725 h 261256"/>
              <a:gd name="connsiteX4" fmla="*/ 838200 w 957943"/>
              <a:gd name="connsiteY4" fmla="*/ 163285 h 261256"/>
              <a:gd name="connsiteX5" fmla="*/ 929640 w 957943"/>
              <a:gd name="connsiteY5" fmla="*/ 45720 h 261256"/>
              <a:gd name="connsiteX6" fmla="*/ 668383 w 957943"/>
              <a:gd name="connsiteY6" fmla="*/ 6531 h 261256"/>
              <a:gd name="connsiteX7" fmla="*/ 446314 w 957943"/>
              <a:gd name="connsiteY7" fmla="*/ 6531 h 261256"/>
              <a:gd name="connsiteX8" fmla="*/ 224246 w 957943"/>
              <a:gd name="connsiteY8" fmla="*/ 45720 h 26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943" h="261256">
                <a:moveTo>
                  <a:pt x="224246" y="45720"/>
                </a:moveTo>
                <a:cubicBezTo>
                  <a:pt x="156755" y="63137"/>
                  <a:pt x="65315" y="84908"/>
                  <a:pt x="41366" y="111034"/>
                </a:cubicBezTo>
                <a:cubicBezTo>
                  <a:pt x="17417" y="137160"/>
                  <a:pt x="0" y="178526"/>
                  <a:pt x="80554" y="202474"/>
                </a:cubicBezTo>
                <a:cubicBezTo>
                  <a:pt x="161108" y="226422"/>
                  <a:pt x="398418" y="261256"/>
                  <a:pt x="524692" y="254725"/>
                </a:cubicBezTo>
                <a:cubicBezTo>
                  <a:pt x="650966" y="248194"/>
                  <a:pt x="770709" y="198119"/>
                  <a:pt x="838200" y="163285"/>
                </a:cubicBezTo>
                <a:cubicBezTo>
                  <a:pt x="905691" y="128451"/>
                  <a:pt x="957943" y="71846"/>
                  <a:pt x="929640" y="45720"/>
                </a:cubicBezTo>
                <a:cubicBezTo>
                  <a:pt x="901337" y="19594"/>
                  <a:pt x="748937" y="13062"/>
                  <a:pt x="668383" y="6531"/>
                </a:cubicBezTo>
                <a:cubicBezTo>
                  <a:pt x="587829" y="0"/>
                  <a:pt x="513805" y="2177"/>
                  <a:pt x="446314" y="6531"/>
                </a:cubicBezTo>
                <a:cubicBezTo>
                  <a:pt x="378823" y="10885"/>
                  <a:pt x="291737" y="28303"/>
                  <a:pt x="224246" y="4572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5214942" y="4857760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5000628" y="3000372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14282" y="4143380"/>
            <a:ext cx="642942" cy="2857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1000100" y="378619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espaces touristiques culturels et reposant sur un patrimoine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65" name="Étoile à 5 branches 64"/>
          <p:cNvSpPr/>
          <p:nvPr/>
        </p:nvSpPr>
        <p:spPr>
          <a:xfrm>
            <a:off x="6286512" y="2428868"/>
            <a:ext cx="214314" cy="214314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Étoile à 5 branches 65"/>
          <p:cNvSpPr/>
          <p:nvPr/>
        </p:nvSpPr>
        <p:spPr>
          <a:xfrm>
            <a:off x="6715140" y="2786058"/>
            <a:ext cx="214314" cy="214314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5072066" y="3643314"/>
            <a:ext cx="214314" cy="214314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Étoile à 5 branches 67"/>
          <p:cNvSpPr/>
          <p:nvPr/>
        </p:nvSpPr>
        <p:spPr>
          <a:xfrm>
            <a:off x="5643570" y="3714752"/>
            <a:ext cx="214314" cy="214314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Étoile à 5 branches 68"/>
          <p:cNvSpPr/>
          <p:nvPr/>
        </p:nvSpPr>
        <p:spPr>
          <a:xfrm>
            <a:off x="5786446" y="5286388"/>
            <a:ext cx="214314" cy="214314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6000760" y="2214554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Poor Richard" pitchFamily="18" charset="0"/>
              </a:rPr>
              <a:t>Parc Astérix</a:t>
            </a:r>
            <a:endParaRPr lang="fr-FR" sz="16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715008" y="3000372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Poor Richard" pitchFamily="18" charset="0"/>
              </a:rPr>
              <a:t>Disneyland Paris</a:t>
            </a:r>
            <a:endParaRPr lang="fr-FR" sz="16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000496" y="357187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Poor Richard" pitchFamily="18" charset="0"/>
              </a:rPr>
              <a:t>Puy du Fou</a:t>
            </a:r>
            <a:endParaRPr lang="fr-FR" sz="16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5715008" y="3786190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Poor Richard" pitchFamily="18" charset="0"/>
              </a:rPr>
              <a:t>Futuroscope</a:t>
            </a:r>
            <a:endParaRPr lang="fr-FR" sz="16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5214942" y="5429264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Poor Richard" pitchFamily="18" charset="0"/>
              </a:rPr>
              <a:t>Cité de l’Espace</a:t>
            </a:r>
            <a:endParaRPr lang="fr-FR" sz="16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7" name="Étoile à 5 branches 76"/>
          <p:cNvSpPr/>
          <p:nvPr/>
        </p:nvSpPr>
        <p:spPr>
          <a:xfrm>
            <a:off x="285720" y="5143512"/>
            <a:ext cx="432000" cy="432000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714348" y="507207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principaux parcs de loisirs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3929058" y="3071810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Poor Richard" pitchFamily="18" charset="0"/>
              </a:rPr>
              <a:t>Mont-Saint-Michel</a:t>
            </a:r>
            <a:endParaRPr lang="fr-FR" sz="1600" dirty="0">
              <a:latin typeface="Poor Richard" pitchFamily="18" charset="0"/>
            </a:endParaRPr>
          </a:p>
        </p:txBody>
      </p:sp>
      <p:sp>
        <p:nvSpPr>
          <p:cNvPr id="82" name="Flèche droite 81"/>
          <p:cNvSpPr/>
          <p:nvPr/>
        </p:nvSpPr>
        <p:spPr>
          <a:xfrm>
            <a:off x="4071934" y="4214818"/>
            <a:ext cx="785818" cy="4286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lèche droite 82"/>
          <p:cNvSpPr/>
          <p:nvPr/>
        </p:nvSpPr>
        <p:spPr>
          <a:xfrm rot="2245459">
            <a:off x="4531117" y="1886765"/>
            <a:ext cx="678924" cy="3305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lèche droite 83"/>
          <p:cNvSpPr/>
          <p:nvPr/>
        </p:nvSpPr>
        <p:spPr>
          <a:xfrm rot="7723798">
            <a:off x="7431362" y="1917439"/>
            <a:ext cx="678924" cy="3305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Flèche droite 84"/>
          <p:cNvSpPr/>
          <p:nvPr/>
        </p:nvSpPr>
        <p:spPr>
          <a:xfrm rot="10800000">
            <a:off x="7858148" y="3786190"/>
            <a:ext cx="678924" cy="3305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droite 85"/>
          <p:cNvSpPr/>
          <p:nvPr/>
        </p:nvSpPr>
        <p:spPr>
          <a:xfrm rot="18656466">
            <a:off x="4865568" y="6057349"/>
            <a:ext cx="678924" cy="3305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Flèche droite 86"/>
          <p:cNvSpPr/>
          <p:nvPr/>
        </p:nvSpPr>
        <p:spPr>
          <a:xfrm>
            <a:off x="214282" y="6000768"/>
            <a:ext cx="678924" cy="3305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ZoneTexte 87"/>
          <p:cNvSpPr txBox="1"/>
          <p:nvPr/>
        </p:nvSpPr>
        <p:spPr>
          <a:xfrm>
            <a:off x="1000100" y="578645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principaux flux touristiques étrangers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89" name="Forme libre 88"/>
          <p:cNvSpPr/>
          <p:nvPr/>
        </p:nvSpPr>
        <p:spPr>
          <a:xfrm>
            <a:off x="8085909" y="6026332"/>
            <a:ext cx="267788" cy="515983"/>
          </a:xfrm>
          <a:custGeom>
            <a:avLst/>
            <a:gdLst>
              <a:gd name="connsiteX0" fmla="*/ 235131 w 267788"/>
              <a:gd name="connsiteY0" fmla="*/ 8708 h 515983"/>
              <a:gd name="connsiteX1" fmla="*/ 52251 w 267788"/>
              <a:gd name="connsiteY1" fmla="*/ 100148 h 515983"/>
              <a:gd name="connsiteX2" fmla="*/ 0 w 267788"/>
              <a:gd name="connsiteY2" fmla="*/ 113211 h 515983"/>
              <a:gd name="connsiteX3" fmla="*/ 52251 w 267788"/>
              <a:gd name="connsiteY3" fmla="*/ 204651 h 515983"/>
              <a:gd name="connsiteX4" fmla="*/ 52251 w 267788"/>
              <a:gd name="connsiteY4" fmla="*/ 309154 h 515983"/>
              <a:gd name="connsiteX5" fmla="*/ 52251 w 267788"/>
              <a:gd name="connsiteY5" fmla="*/ 374468 h 515983"/>
              <a:gd name="connsiteX6" fmla="*/ 65314 w 267788"/>
              <a:gd name="connsiteY6" fmla="*/ 452845 h 515983"/>
              <a:gd name="connsiteX7" fmla="*/ 156754 w 267788"/>
              <a:gd name="connsiteY7" fmla="*/ 478971 h 515983"/>
              <a:gd name="connsiteX8" fmla="*/ 209005 w 267788"/>
              <a:gd name="connsiteY8" fmla="*/ 505097 h 515983"/>
              <a:gd name="connsiteX9" fmla="*/ 182880 w 267788"/>
              <a:gd name="connsiteY9" fmla="*/ 413657 h 515983"/>
              <a:gd name="connsiteX10" fmla="*/ 222068 w 267788"/>
              <a:gd name="connsiteY10" fmla="*/ 283028 h 515983"/>
              <a:gd name="connsiteX11" fmla="*/ 248194 w 267788"/>
              <a:gd name="connsiteY11" fmla="*/ 152399 h 515983"/>
              <a:gd name="connsiteX12" fmla="*/ 235131 w 267788"/>
              <a:gd name="connsiteY12" fmla="*/ 8708 h 51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788" h="515983">
                <a:moveTo>
                  <a:pt x="235131" y="8708"/>
                </a:moveTo>
                <a:cubicBezTo>
                  <a:pt x="202474" y="0"/>
                  <a:pt x="91439" y="82731"/>
                  <a:pt x="52251" y="100148"/>
                </a:cubicBezTo>
                <a:cubicBezTo>
                  <a:pt x="13063" y="117565"/>
                  <a:pt x="0" y="95794"/>
                  <a:pt x="0" y="113211"/>
                </a:cubicBezTo>
                <a:cubicBezTo>
                  <a:pt x="0" y="130628"/>
                  <a:pt x="43543" y="171994"/>
                  <a:pt x="52251" y="204651"/>
                </a:cubicBezTo>
                <a:cubicBezTo>
                  <a:pt x="60959" y="237308"/>
                  <a:pt x="52251" y="309154"/>
                  <a:pt x="52251" y="309154"/>
                </a:cubicBezTo>
                <a:cubicBezTo>
                  <a:pt x="52251" y="337457"/>
                  <a:pt x="50074" y="350520"/>
                  <a:pt x="52251" y="374468"/>
                </a:cubicBezTo>
                <a:cubicBezTo>
                  <a:pt x="54428" y="398417"/>
                  <a:pt x="47897" y="435428"/>
                  <a:pt x="65314" y="452845"/>
                </a:cubicBezTo>
                <a:cubicBezTo>
                  <a:pt x="82731" y="470262"/>
                  <a:pt x="132806" y="470262"/>
                  <a:pt x="156754" y="478971"/>
                </a:cubicBezTo>
                <a:cubicBezTo>
                  <a:pt x="180703" y="487680"/>
                  <a:pt x="204651" y="515983"/>
                  <a:pt x="209005" y="505097"/>
                </a:cubicBezTo>
                <a:cubicBezTo>
                  <a:pt x="213359" y="494211"/>
                  <a:pt x="180703" y="450668"/>
                  <a:pt x="182880" y="413657"/>
                </a:cubicBezTo>
                <a:cubicBezTo>
                  <a:pt x="185057" y="376646"/>
                  <a:pt x="211182" y="326571"/>
                  <a:pt x="222068" y="283028"/>
                </a:cubicBezTo>
                <a:cubicBezTo>
                  <a:pt x="232954" y="239485"/>
                  <a:pt x="243840" y="193765"/>
                  <a:pt x="248194" y="152399"/>
                </a:cubicBezTo>
                <a:cubicBezTo>
                  <a:pt x="252548" y="111033"/>
                  <a:pt x="267788" y="17416"/>
                  <a:pt x="235131" y="8708"/>
                </a:cubicBezTo>
                <a:close/>
              </a:path>
            </a:pathLst>
          </a:cu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357158" y="214290"/>
            <a:ext cx="850109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Réalisation d’un croquis de synthèse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des </a:t>
            </a:r>
            <a:r>
              <a:rPr lang="fr-FR" sz="2800" u="sng" dirty="0" smtClean="0">
                <a:latin typeface="Poor Richard" pitchFamily="18" charset="0"/>
              </a:rPr>
              <a:t>espaces touristiques 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7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770" decel="100000"/>
                                        <p:tgtEl>
                                          <p:spTgt spid="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77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77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770" decel="100000"/>
                                        <p:tgtEl>
                                          <p:spTgt spid="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2" dur="77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77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7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770" decel="100000"/>
                                        <p:tgtEl>
                                          <p:spTgt spid="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6" dur="77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8" dur="77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3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4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8000"/>
                            </p:stCondLst>
                            <p:childTnLst>
                              <p:par>
                                <p:cTn id="2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1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2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9" grpId="0" animBg="1"/>
      <p:bldP spid="32" grpId="0" animBg="1"/>
      <p:bldP spid="36" grpId="0" animBg="1"/>
      <p:bldP spid="37" grpId="0" animBg="1"/>
      <p:bldP spid="44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2" grpId="0"/>
      <p:bldP spid="73" grpId="0"/>
      <p:bldP spid="74" grpId="0"/>
      <p:bldP spid="75" grpId="0"/>
      <p:bldP spid="76" grpId="0"/>
      <p:bldP spid="77" grpId="0" animBg="1"/>
      <p:bldP spid="78" grpId="0"/>
      <p:bldP spid="81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2357430"/>
            <a:ext cx="8215370" cy="1938992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Symbol" pitchFamily="18" charset="2"/>
              <a:buChar char="®"/>
            </a:pPr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Comment les espaces productifs français s’adaptent-ils à la mondialisation?</a:t>
            </a:r>
            <a:endParaRPr lang="fr-FR" sz="40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642918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/>
            <a:r>
              <a:rPr lang="fr-FR" sz="4400" dirty="0" smtClean="0">
                <a:solidFill>
                  <a:srgbClr val="FF0000"/>
                </a:solidFill>
                <a:latin typeface="Poor Richard" pitchFamily="18" charset="0"/>
              </a:rPr>
              <a:t>I.  </a:t>
            </a:r>
            <a:r>
              <a:rPr lang="fr-FR" sz="4400" u="sng" dirty="0" smtClean="0">
                <a:solidFill>
                  <a:srgbClr val="FF0000"/>
                </a:solidFill>
                <a:latin typeface="Poor Richard" pitchFamily="18" charset="0"/>
              </a:rPr>
              <a:t>Un espace de production à dominante agricole</a:t>
            </a:r>
          </a:p>
          <a:p>
            <a:pPr marL="400050" indent="-400050" algn="ctr"/>
            <a:endParaRPr lang="fr-FR" sz="44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5720" y="2571744"/>
            <a:ext cx="857256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Collez les documents ci-dessous puis prenez-en connaissance.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876"/>
            <a:ext cx="3766197" cy="246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876"/>
            <a:ext cx="36575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85786" y="3571876"/>
            <a:ext cx="7358114" cy="2428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1. Comment l’exploitation a-t-elle</a:t>
            </a:r>
            <a:r>
              <a:rPr kumimoji="0" lang="fr-FR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 fait face à l’augmentation des coûts liés à l’alimentation des animaux?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000372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2. Quelles sont les différentes productions (animales et autres) de la ferme Courtoy ?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071942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. Qu’ont-ils réalisé afin de limiter l’achat d’engrais et d’électricité? D’où viennent les aides financières ?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5072074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4. Qu’y-a-t-il d’installé sur place afin de ne plus avoir d’intermédiaires  entre le fermier et le client ?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00100" y="500042"/>
            <a:ext cx="7072362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Recopiez puis répondez aux questions suivantes: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12" name="Image 1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142984"/>
            <a:ext cx="684000" cy="6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2052" grpId="0"/>
      <p:bldP spid="2053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0"/>
            <a:ext cx="684000" cy="684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1. Comment l’exploitation a-t-elle</a:t>
            </a:r>
            <a:r>
              <a:rPr kumimoji="0" lang="fr-FR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 fait face à l’augmentation des coûts liés à l’alimentation des animaux?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1928802"/>
            <a:ext cx="8858312" cy="3339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David Courtoy affirme que « nos coûts d’alimentation ont augmenté de 36.000 € entre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2006 et 2007 ». Constat aussi alarmant pour les engrais. Les agriculteurs présents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parlent d’augmentation de plus de 50% entre 2007 et 2008. Et que dire du prix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l’énergie ? Jamais à court d’idée, les associés du GAEC Courtoy ont pris les devants.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Grâce à la reprise de nouvelles surfaces, le GAEC est parvenu cette année à l’autonomie alimentaire (pour les animaux).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                                                  Challain Guillaume, Vosges Matin, le 29 juin 2010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4000504"/>
            <a:ext cx="2714644" cy="35719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5500702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L’exploitation a racheté des terres, « parvenant à l’autonomie alimentaire pour les animaux ».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6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85728"/>
            <a:ext cx="684000" cy="684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71546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2. Quelles sont les différentes productions (animales et autres) de la ferme Courtoy ?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00306"/>
            <a:ext cx="4305274" cy="292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786314" y="2357430"/>
            <a:ext cx="407193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La ferme Courtoy produit de la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viande </a:t>
            </a: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Arial" pitchFamily="34" charset="0"/>
              </a:rPr>
              <a:t>de p</a:t>
            </a: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orc, de </a:t>
            </a: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Arial" pitchFamily="34" charset="0"/>
              </a:rPr>
              <a:t>v</a:t>
            </a: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olaille et de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bœuf.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1400" dirty="0" smtClean="0">
              <a:solidFill>
                <a:srgbClr val="008000"/>
              </a:solidFill>
              <a:latin typeface="Poor Richard" pitchFamily="18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Arial" pitchFamily="34" charset="0"/>
              </a:rPr>
              <a:t>Elle produit également des</a:t>
            </a: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 céréales et oléagineux (blé,  colza, maïs..) ainsi que de l’électricité et des engrais (issu de la méthanisation)</a:t>
            </a:r>
            <a:endParaRPr lang="fr-FR" sz="2600" dirty="0" smtClean="0">
              <a:solidFill>
                <a:srgbClr val="008000"/>
              </a:solidFill>
              <a:latin typeface="Poor Richar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684000" cy="684000"/>
          </a:xfrm>
          <a:prstGeom prst="rect">
            <a:avLst/>
          </a:prstGeo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428736"/>
            <a:ext cx="4305274" cy="292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5786" y="214290"/>
            <a:ext cx="835821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. Qu’ont-ils réalisé afin de limiter l’achat d’engrais et d’électricité? D’où viennent les aides financières ?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Les cinq associés du GAEC Courtoy ont investi plus d’un million d’euros dans l’affaire. 850.000 € pour l’unité de méthanisation elle-même, 100.000€ pour les réseaux de distribution de la chaleur et 100.000 € pour un tonneau (réservoir) à lisier. C’est là un autre intérêt du dispositif selon l’agriculteur : produire un engrais complet, presque désodorisé, fruit de la fermentation d’une durée de cinquante jours. « On va désormais pouvoir se passer de l’achat des engrais chimiques. Cela équivaut à 25.000€ chaque année », table Alexandre Courtoy. Ce projet est subventionné à hauteur de 400.000€ par la Région Franche-Comté, l’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Ademe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(Agence de l’environnement et de la maîtrise de l’énergie), l’Etat et l’Europe. 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Challain Guillaume, Vosges Matin, le 29 juin 2010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2842" t="2169" r="65433" b="55571"/>
          <a:stretch>
            <a:fillRect/>
          </a:stretch>
        </p:blipFill>
        <p:spPr bwMode="auto">
          <a:xfrm>
            <a:off x="285720" y="1428736"/>
            <a:ext cx="3429024" cy="3107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521495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Ils ont installé une unité de méthanisation.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Les Courtoy ont été aidés financièrement  par la région Franche-Comté, l’Ademe, la France et l’U.E.</a:t>
            </a:r>
            <a:endParaRPr lang="fr-FR" sz="2600" dirty="0" smtClean="0">
              <a:solidFill>
                <a:srgbClr val="008000"/>
              </a:solidFill>
              <a:latin typeface="Poor Richar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529" grpId="0" animBg="1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1178</Words>
  <Application>Microsoft Office PowerPoint</Application>
  <PresentationFormat>Affichage à l'écran (4:3)</PresentationFormat>
  <Paragraphs>144</Paragraphs>
  <Slides>31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domicile</dc:creator>
  <cp:lastModifiedBy>GCUENIN</cp:lastModifiedBy>
  <cp:revision>291</cp:revision>
  <dcterms:created xsi:type="dcterms:W3CDTF">2010-03-29T12:10:27Z</dcterms:created>
  <dcterms:modified xsi:type="dcterms:W3CDTF">2017-11-23T07:03:56Z</dcterms:modified>
</cp:coreProperties>
</file>