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9" r:id="rId4"/>
    <p:sldId id="293" r:id="rId5"/>
    <p:sldId id="287" r:id="rId6"/>
    <p:sldId id="298" r:id="rId7"/>
    <p:sldId id="262" r:id="rId8"/>
    <p:sldId id="295" r:id="rId9"/>
    <p:sldId id="27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  <a:srgbClr val="0033CC"/>
    <a:srgbClr val="996633"/>
    <a:srgbClr val="CC3300"/>
    <a:srgbClr val="008000"/>
    <a:srgbClr val="808080"/>
    <a:srgbClr val="99CC00"/>
    <a:srgbClr val="0000FF"/>
    <a:srgbClr val="A6D86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02" autoAdjust="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3DF5-D859-4459-A871-A5CA85A57166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EA28-1B2A-4B22-A9A5-8C87E133B0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3DF5-D859-4459-A871-A5CA85A57166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EA28-1B2A-4B22-A9A5-8C87E133B0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3DF5-D859-4459-A871-A5CA85A57166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EA28-1B2A-4B22-A9A5-8C87E133B0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3DF5-D859-4459-A871-A5CA85A57166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EA28-1B2A-4B22-A9A5-8C87E133B0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3DF5-D859-4459-A871-A5CA85A57166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EA28-1B2A-4B22-A9A5-8C87E133B0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3DF5-D859-4459-A871-A5CA85A57166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EA28-1B2A-4B22-A9A5-8C87E133B0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3DF5-D859-4459-A871-A5CA85A57166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EA28-1B2A-4B22-A9A5-8C87E133B0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3DF5-D859-4459-A871-A5CA85A57166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EA28-1B2A-4B22-A9A5-8C87E133B0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3DF5-D859-4459-A871-A5CA85A57166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EA28-1B2A-4B22-A9A5-8C87E133B0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3DF5-D859-4459-A871-A5CA85A57166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EA28-1B2A-4B22-A9A5-8C87E133B0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3DF5-D859-4459-A871-A5CA85A57166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EA28-1B2A-4B22-A9A5-8C87E133B0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03DF5-D859-4459-A871-A5CA85A57166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AEA28-1B2A-4B22-A9A5-8C87E133B0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1500174"/>
            <a:ext cx="8715436" cy="3416320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HISTOIRE  - Thème n°1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La longue histoire de l’humanité et des migrations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3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14554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88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oor Richard" pitchFamily="18" charset="0"/>
              </a:rPr>
              <a:t>Premiers États, premières écritures</a:t>
            </a:r>
            <a:endParaRPr lang="fr-FR" sz="8800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571744"/>
            <a:ext cx="9144000" cy="1754326"/>
          </a:xfrm>
          <a:prstGeom prst="rect">
            <a:avLst/>
          </a:prstGeom>
          <a:solidFill>
            <a:srgbClr val="80808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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 Quels liens existe-t-il entre l’apparition des premiers États et des premières écritures en Mésopotamie au IV</a:t>
            </a:r>
            <a:r>
              <a:rPr kumimoji="0" lang="fr-FR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ème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Millénaire avant J.C. ?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786" y="3214686"/>
            <a:ext cx="7000924" cy="500066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rot="5400000" flipH="1" flipV="1">
            <a:off x="3750463" y="1321579"/>
            <a:ext cx="2286016" cy="1357322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786314" y="50004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Quoi?</a:t>
            </a:r>
            <a:endParaRPr lang="fr-FR" sz="28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786" y="3786190"/>
            <a:ext cx="2286016" cy="42862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rot="5400000">
            <a:off x="1500166" y="4500570"/>
            <a:ext cx="1071570" cy="500066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57158" y="535782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Où?</a:t>
            </a:r>
            <a:endParaRPr lang="fr-FR" sz="28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1868" y="3786190"/>
            <a:ext cx="4572032" cy="42862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rot="16200000" flipH="1">
            <a:off x="5000628" y="4500570"/>
            <a:ext cx="1143008" cy="57150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214942" y="535782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Quand?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469" t="1052" r="31640" b="4221"/>
          <a:stretch>
            <a:fillRect/>
          </a:stretch>
        </p:blipFill>
        <p:spPr bwMode="auto">
          <a:xfrm>
            <a:off x="2357422" y="1305976"/>
            <a:ext cx="3948106" cy="555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143108" y="2143116"/>
            <a:ext cx="4357718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3" grpId="0" animBg="1"/>
      <p:bldP spid="6" grpId="0"/>
      <p:bldP spid="7" grpId="0" animBg="1"/>
      <p:bldP spid="12" grpId="0"/>
      <p:bldP spid="13" grpId="0" animBg="1"/>
      <p:bldP spid="19" grpId="0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428736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Nous avons étudié, à partir de traces archéologiques, les débuts de l’humanité et les conséquences de la </a:t>
            </a:r>
            <a:r>
              <a:rPr lang="fr-FR" sz="2800" u="sng" dirty="0" smtClean="0">
                <a:latin typeface="Poor Richard" pitchFamily="18" charset="0"/>
              </a:rPr>
              <a:t>Révolution néolithique… </a:t>
            </a:r>
            <a:r>
              <a:rPr lang="fr-FR" sz="2800" dirty="0" smtClean="0">
                <a:latin typeface="Poor Richard" pitchFamily="18" charset="0"/>
              </a:rPr>
              <a:t>	</a:t>
            </a: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l="1322" t="7746" r="1653" b="11268"/>
          <a:stretch>
            <a:fillRect/>
          </a:stretch>
        </p:blipFill>
        <p:spPr bwMode="auto">
          <a:xfrm>
            <a:off x="1" y="2857496"/>
            <a:ext cx="9143999" cy="2276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3857628"/>
            <a:ext cx="621510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071802" y="4214818"/>
            <a:ext cx="4429156" cy="357190"/>
          </a:xfrm>
          <a:prstGeom prst="rect">
            <a:avLst/>
          </a:prstGeom>
          <a:solidFill>
            <a:srgbClr val="CC33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rot="5400000" flipH="1" flipV="1">
            <a:off x="3786976" y="5428470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28596" y="578645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texte étudié en partie dans le chapitre précédent…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3672" t="4861" r="14843" b="-2084"/>
          <a:stretch>
            <a:fillRect/>
          </a:stretch>
        </p:blipFill>
        <p:spPr bwMode="auto">
          <a:xfrm>
            <a:off x="857224" y="1643050"/>
            <a:ext cx="7122554" cy="498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42844" y="28572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Rappel</a:t>
            </a:r>
            <a:r>
              <a:rPr lang="fr-FR" sz="2800" dirty="0" smtClean="0">
                <a:latin typeface="Poor Richard" pitchFamily="18" charset="0"/>
              </a:rPr>
              <a:t> : Dans quelle région du monde la Révolution néolithique est-elle apparue en premier?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4471358" y="1431985"/>
            <a:ext cx="1270959" cy="2271623"/>
          </a:xfrm>
          <a:custGeom>
            <a:avLst/>
            <a:gdLst>
              <a:gd name="connsiteX0" fmla="*/ 255917 w 1270959"/>
              <a:gd name="connsiteY0" fmla="*/ 224287 h 2271623"/>
              <a:gd name="connsiteX1" fmla="*/ 273170 w 1270959"/>
              <a:gd name="connsiteY1" fmla="*/ 1552755 h 2271623"/>
              <a:gd name="connsiteX2" fmla="*/ 230038 w 1270959"/>
              <a:gd name="connsiteY2" fmla="*/ 1733909 h 2271623"/>
              <a:gd name="connsiteX3" fmla="*/ 83389 w 1270959"/>
              <a:gd name="connsiteY3" fmla="*/ 1811547 h 2271623"/>
              <a:gd name="connsiteX4" fmla="*/ 5751 w 1270959"/>
              <a:gd name="connsiteY4" fmla="*/ 1966823 h 2271623"/>
              <a:gd name="connsiteX5" fmla="*/ 48884 w 1270959"/>
              <a:gd name="connsiteY5" fmla="*/ 2087592 h 2271623"/>
              <a:gd name="connsiteX6" fmla="*/ 264544 w 1270959"/>
              <a:gd name="connsiteY6" fmla="*/ 2242868 h 2271623"/>
              <a:gd name="connsiteX7" fmla="*/ 462951 w 1270959"/>
              <a:gd name="connsiteY7" fmla="*/ 2260121 h 2271623"/>
              <a:gd name="connsiteX8" fmla="*/ 644106 w 1270959"/>
              <a:gd name="connsiteY8" fmla="*/ 2191109 h 2271623"/>
              <a:gd name="connsiteX9" fmla="*/ 618227 w 1270959"/>
              <a:gd name="connsiteY9" fmla="*/ 1958196 h 2271623"/>
              <a:gd name="connsiteX10" fmla="*/ 592348 w 1270959"/>
              <a:gd name="connsiteY10" fmla="*/ 1871932 h 2271623"/>
              <a:gd name="connsiteX11" fmla="*/ 669985 w 1270959"/>
              <a:gd name="connsiteY11" fmla="*/ 1811547 h 2271623"/>
              <a:gd name="connsiteX12" fmla="*/ 1075427 w 1270959"/>
              <a:gd name="connsiteY12" fmla="*/ 1802921 h 2271623"/>
              <a:gd name="connsiteX13" fmla="*/ 1239329 w 1270959"/>
              <a:gd name="connsiteY13" fmla="*/ 1630392 h 2271623"/>
              <a:gd name="connsiteX14" fmla="*/ 1196197 w 1270959"/>
              <a:gd name="connsiteY14" fmla="*/ 707366 h 2271623"/>
              <a:gd name="connsiteX15" fmla="*/ 1222076 w 1270959"/>
              <a:gd name="connsiteY15" fmla="*/ 267419 h 2271623"/>
              <a:gd name="connsiteX16" fmla="*/ 902899 w 1270959"/>
              <a:gd name="connsiteY16" fmla="*/ 207034 h 2271623"/>
              <a:gd name="connsiteX17" fmla="*/ 376687 w 1270959"/>
              <a:gd name="connsiteY17" fmla="*/ 207034 h 2271623"/>
              <a:gd name="connsiteX18" fmla="*/ 255917 w 1270959"/>
              <a:gd name="connsiteY18" fmla="*/ 224287 h 227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70959" h="2271623">
                <a:moveTo>
                  <a:pt x="255917" y="224287"/>
                </a:moveTo>
                <a:cubicBezTo>
                  <a:pt x="238664" y="448574"/>
                  <a:pt x="277483" y="1301151"/>
                  <a:pt x="273170" y="1552755"/>
                </a:cubicBezTo>
                <a:cubicBezTo>
                  <a:pt x="268857" y="1804359"/>
                  <a:pt x="261668" y="1690777"/>
                  <a:pt x="230038" y="1733909"/>
                </a:cubicBezTo>
                <a:cubicBezTo>
                  <a:pt x="198408" y="1777041"/>
                  <a:pt x="120770" y="1772728"/>
                  <a:pt x="83389" y="1811547"/>
                </a:cubicBezTo>
                <a:cubicBezTo>
                  <a:pt x="46008" y="1850366"/>
                  <a:pt x="11502" y="1920815"/>
                  <a:pt x="5751" y="1966823"/>
                </a:cubicBezTo>
                <a:cubicBezTo>
                  <a:pt x="0" y="2012831"/>
                  <a:pt x="5752" y="2041585"/>
                  <a:pt x="48884" y="2087592"/>
                </a:cubicBezTo>
                <a:cubicBezTo>
                  <a:pt x="92016" y="2133599"/>
                  <a:pt x="195533" y="2214113"/>
                  <a:pt x="264544" y="2242868"/>
                </a:cubicBezTo>
                <a:cubicBezTo>
                  <a:pt x="333555" y="2271623"/>
                  <a:pt x="399691" y="2268747"/>
                  <a:pt x="462951" y="2260121"/>
                </a:cubicBezTo>
                <a:cubicBezTo>
                  <a:pt x="526211" y="2251495"/>
                  <a:pt x="618227" y="2241430"/>
                  <a:pt x="644106" y="2191109"/>
                </a:cubicBezTo>
                <a:cubicBezTo>
                  <a:pt x="669985" y="2140788"/>
                  <a:pt x="626853" y="2011392"/>
                  <a:pt x="618227" y="1958196"/>
                </a:cubicBezTo>
                <a:cubicBezTo>
                  <a:pt x="609601" y="1905000"/>
                  <a:pt x="583722" y="1896373"/>
                  <a:pt x="592348" y="1871932"/>
                </a:cubicBezTo>
                <a:cubicBezTo>
                  <a:pt x="600974" y="1847491"/>
                  <a:pt x="589472" y="1823049"/>
                  <a:pt x="669985" y="1811547"/>
                </a:cubicBezTo>
                <a:cubicBezTo>
                  <a:pt x="750498" y="1800045"/>
                  <a:pt x="980536" y="1833113"/>
                  <a:pt x="1075427" y="1802921"/>
                </a:cubicBezTo>
                <a:cubicBezTo>
                  <a:pt x="1170318" y="1772729"/>
                  <a:pt x="1219201" y="1812985"/>
                  <a:pt x="1239329" y="1630392"/>
                </a:cubicBezTo>
                <a:cubicBezTo>
                  <a:pt x="1259457" y="1447800"/>
                  <a:pt x="1199072" y="934528"/>
                  <a:pt x="1196197" y="707366"/>
                </a:cubicBezTo>
                <a:cubicBezTo>
                  <a:pt x="1193322" y="480204"/>
                  <a:pt x="1270959" y="350808"/>
                  <a:pt x="1222076" y="267419"/>
                </a:cubicBezTo>
                <a:cubicBezTo>
                  <a:pt x="1173193" y="184030"/>
                  <a:pt x="1043797" y="217098"/>
                  <a:pt x="902899" y="207034"/>
                </a:cubicBezTo>
                <a:cubicBezTo>
                  <a:pt x="762001" y="196970"/>
                  <a:pt x="487393" y="205596"/>
                  <a:pt x="376687" y="207034"/>
                </a:cubicBezTo>
                <a:cubicBezTo>
                  <a:pt x="265981" y="208472"/>
                  <a:pt x="273170" y="0"/>
                  <a:pt x="255917" y="224287"/>
                </a:cubicBezTo>
                <a:close/>
              </a:path>
            </a:pathLst>
          </a:custGeom>
          <a:solidFill>
            <a:srgbClr val="FF33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oissant Fertile : carte géographique gratuite, carte géographique muette gratuite, carte vierge gratuite, fond de carte gratuit : frontières, hydrographie (blanc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028818" cy="2118869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571868" y="714356"/>
            <a:ext cx="5357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Collez le fond de carte distribué sur une page vierge…afin d’avoir suffisamment de place pour la légende !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2500306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u="sng" dirty="0" smtClean="0">
                <a:latin typeface="Poor Richard" pitchFamily="18" charset="0"/>
              </a:rPr>
              <a:t>Sur le fond de carte, placez au bon endroit : </a:t>
            </a:r>
          </a:p>
          <a:p>
            <a:endParaRPr lang="fr-FR" sz="2200" u="sng" dirty="0" smtClean="0">
              <a:latin typeface="Poor Richard" pitchFamily="18" charset="0"/>
            </a:endParaRPr>
          </a:p>
          <a:p>
            <a:pPr>
              <a:buFontTx/>
              <a:buChar char="-"/>
            </a:pPr>
            <a:r>
              <a:rPr lang="fr-FR" sz="2200" dirty="0" smtClean="0">
                <a:solidFill>
                  <a:srgbClr val="0033CC"/>
                </a:solidFill>
                <a:latin typeface="Poor Richard" pitchFamily="18" charset="0"/>
              </a:rPr>
              <a:t>En minuscule, en bleu : la mer Méditerranée – le Tigre – l’Euphrate – le Nil</a:t>
            </a:r>
          </a:p>
          <a:p>
            <a:endParaRPr lang="fr-FR" sz="22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pPr>
              <a:buFontTx/>
              <a:buChar char="-"/>
            </a:pPr>
            <a:r>
              <a:rPr lang="fr-FR" sz="2200" dirty="0" smtClean="0">
                <a:latin typeface="Poor Richard" pitchFamily="18" charset="0"/>
              </a:rPr>
              <a:t>En MAJUSCULE, en noir : LA MÉSOPOTAMIE – L’ÉGYPTE</a:t>
            </a:r>
          </a:p>
          <a:p>
            <a:pPr>
              <a:buFontTx/>
              <a:buChar char="-"/>
            </a:pPr>
            <a:endParaRPr lang="fr-FR" sz="2200" dirty="0" smtClean="0">
              <a:latin typeface="Poor Richard" pitchFamily="18" charset="0"/>
            </a:endParaRPr>
          </a:p>
          <a:p>
            <a:pPr>
              <a:buFontTx/>
              <a:buChar char="-"/>
            </a:pPr>
            <a:r>
              <a:rPr lang="fr-FR" sz="2200" dirty="0" smtClean="0">
                <a:solidFill>
                  <a:srgbClr val="0033CC"/>
                </a:solidFill>
                <a:latin typeface="Poor Richard" pitchFamily="18" charset="0"/>
              </a:rPr>
              <a:t>Coloriez en bleu (au crayon de couler) les mers – repassez en bleu (feutre fin ou stylo bille) les fleuves</a:t>
            </a:r>
          </a:p>
          <a:p>
            <a:pPr>
              <a:buFontTx/>
              <a:buChar char="-"/>
            </a:pPr>
            <a:endParaRPr lang="fr-FR" sz="22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pPr>
              <a:buFontTx/>
              <a:buChar char="-"/>
            </a:pPr>
            <a:r>
              <a:rPr lang="fr-FR" sz="2200" dirty="0" smtClean="0">
                <a:solidFill>
                  <a:srgbClr val="009900"/>
                </a:solidFill>
                <a:latin typeface="Poor Richard" pitchFamily="18" charset="0"/>
              </a:rPr>
              <a:t>Coloriez en vert (au crayon de couleur) le croissant fertile</a:t>
            </a:r>
          </a:p>
          <a:p>
            <a:pPr>
              <a:buFontTx/>
              <a:buChar char="-"/>
            </a:pPr>
            <a:endParaRPr lang="fr-FR" sz="2200" dirty="0" smtClean="0">
              <a:solidFill>
                <a:srgbClr val="009900"/>
              </a:solidFill>
              <a:latin typeface="Poor Richard" pitchFamily="18" charset="0"/>
            </a:endParaRPr>
          </a:p>
          <a:p>
            <a:pPr>
              <a:buFontTx/>
              <a:buChar char="-"/>
            </a:pPr>
            <a:r>
              <a:rPr lang="fr-FR" sz="2200" dirty="0" smtClean="0">
                <a:solidFill>
                  <a:srgbClr val="FF3300"/>
                </a:solidFill>
                <a:latin typeface="Poor Richard" pitchFamily="18" charset="0"/>
              </a:rPr>
              <a:t>Placez par un point rouge la cité d’Ur</a:t>
            </a:r>
          </a:p>
          <a:p>
            <a:endParaRPr lang="fr-FR" sz="22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736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000" dirty="0" smtClean="0">
                <a:solidFill>
                  <a:srgbClr val="FF0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1.  </a:t>
            </a:r>
            <a:r>
              <a:rPr lang="fr-FR" sz="6000" u="sng" dirty="0" smtClean="0">
                <a:solidFill>
                  <a:srgbClr val="FF0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Les premières cités-États de Mésopotamie : l’exemple d’Ur.</a:t>
            </a:r>
            <a:endParaRPr lang="fr-FR" sz="6000" u="sng" dirty="0" smtClean="0">
              <a:solidFill>
                <a:srgbClr val="FF0000"/>
              </a:solidFill>
              <a:latin typeface="Poor Richar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271462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Poor Richard" pitchFamily="18" charset="0"/>
              </a:rPr>
              <a:t>a/. </a:t>
            </a:r>
            <a:r>
              <a:rPr lang="fr-FR" sz="3600" u="sng" dirty="0" smtClean="0">
                <a:solidFill>
                  <a:srgbClr val="FF0000"/>
                </a:solidFill>
                <a:latin typeface="Poor Richard" pitchFamily="18" charset="0"/>
              </a:rPr>
              <a:t>Comment s’organise la cité-État d’Ur?</a:t>
            </a:r>
            <a:endParaRPr lang="fr-FR" sz="3600" u="sng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Colle sur ton cahier les documents puis réponds aux questions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627" t="7937" r="15912" b="7396"/>
          <a:stretch>
            <a:fillRect/>
          </a:stretch>
        </p:blipFill>
        <p:spPr bwMode="auto">
          <a:xfrm>
            <a:off x="1714480" y="642918"/>
            <a:ext cx="5389104" cy="3748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0" y="47148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AIDE</a:t>
            </a:r>
          </a:p>
          <a:p>
            <a:pPr algn="ctr"/>
            <a:endParaRPr lang="fr-FR" sz="2400" dirty="0" smtClean="0">
              <a:latin typeface="Poor Richard" pitchFamily="18" charset="0"/>
            </a:endParaRPr>
          </a:p>
          <a:p>
            <a:pPr>
              <a:buFont typeface="Symbol"/>
              <a:buChar char="®"/>
            </a:pPr>
            <a:r>
              <a:rPr lang="fr-FR" sz="2400" dirty="0" smtClean="0">
                <a:latin typeface="Poor Richard" pitchFamily="18" charset="0"/>
              </a:rPr>
              <a:t>Pour les questions 1 et 3, rédige à chaque fois une phrase pour répondre.</a:t>
            </a:r>
          </a:p>
          <a:p>
            <a:r>
              <a:rPr lang="fr-FR" sz="2400" dirty="0" smtClean="0">
                <a:latin typeface="Poor Richard" pitchFamily="18" charset="0"/>
                <a:sym typeface="Symbol"/>
              </a:rPr>
              <a:t> </a:t>
            </a:r>
            <a:r>
              <a:rPr lang="fr-FR" sz="2400" dirty="0" smtClean="0">
                <a:latin typeface="Poor Richard" pitchFamily="18" charset="0"/>
              </a:rPr>
              <a:t>Pour la question n°2, construis un tableau. </a:t>
            </a:r>
            <a:endParaRPr lang="fr-FR" sz="2400" dirty="0">
              <a:latin typeface="Poor Richard" pitchFamily="18" charset="0"/>
            </a:endParaRPr>
          </a:p>
        </p:txBody>
      </p:sp>
      <p:pic>
        <p:nvPicPr>
          <p:cNvPr id="19458" name="Picture 2" descr="Résultat de recherche d'images pour &quot;attention dessin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429132"/>
            <a:ext cx="1000100" cy="1103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248</Words>
  <Application>Microsoft Office PowerPoint</Application>
  <PresentationFormat>Affichage à l'écran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FAMILLE</dc:creator>
  <cp:lastModifiedBy>GCUENIN</cp:lastModifiedBy>
  <cp:revision>77</cp:revision>
  <dcterms:created xsi:type="dcterms:W3CDTF">2016-07-13T13:32:18Z</dcterms:created>
  <dcterms:modified xsi:type="dcterms:W3CDTF">2018-12-18T15:50:30Z</dcterms:modified>
</cp:coreProperties>
</file>