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69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3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3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31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83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6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D226-9792-4512-911C-C4E7787A518D}" type="datetimeFigureOut">
              <a:rPr lang="fr-FR" smtClean="0"/>
              <a:t>02/04/2015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723F-A157-4051-9DB2-0541D32EF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géographie d’une ville, c’est toute une histoire!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L’exemple de Dakar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1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7409" y="1761068"/>
            <a:ext cx="759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Organisation de l’espace et développement urbain : </a:t>
            </a:r>
          </a:p>
          <a:p>
            <a:pPr algn="ctr"/>
            <a:r>
              <a:rPr lang="fr-FR" sz="2400" dirty="0" smtClean="0"/>
              <a:t>le cas de Dakar de l’après-guerre au début des années 1980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975556" y="3623734"/>
            <a:ext cx="523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Analyse d’une carte IGN du début des années 80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6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0"/>
            <a:ext cx="76676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11200" y="0"/>
            <a:ext cx="188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Dakar en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8087" y="2726267"/>
            <a:ext cx="18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Espace étudié (carte IGN, 1984)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822223" y="3104446"/>
            <a:ext cx="598310" cy="112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5263"/>
            <a:ext cx="77152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11199" y="4594578"/>
            <a:ext cx="18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Dakar en 1942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la ville coloniale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675467" y="4831644"/>
            <a:ext cx="1388533" cy="112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60402" y="2161823"/>
            <a:ext cx="165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L’extension de Dakar jusqu’au début des années 80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902179" y="3076223"/>
            <a:ext cx="1111954" cy="56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rme libre 3"/>
          <p:cNvSpPr/>
          <p:nvPr/>
        </p:nvSpPr>
        <p:spPr>
          <a:xfrm>
            <a:off x="2018805" y="1045029"/>
            <a:ext cx="2517569" cy="3859480"/>
          </a:xfrm>
          <a:custGeom>
            <a:avLst/>
            <a:gdLst>
              <a:gd name="connsiteX0" fmla="*/ 2185060 w 2517569"/>
              <a:gd name="connsiteY0" fmla="*/ 3859480 h 3859480"/>
              <a:gd name="connsiteX1" fmla="*/ 0 w 2517569"/>
              <a:gd name="connsiteY1" fmla="*/ 1045028 h 3859480"/>
              <a:gd name="connsiteX2" fmla="*/ 843148 w 2517569"/>
              <a:gd name="connsiteY2" fmla="*/ 35626 h 3859480"/>
              <a:gd name="connsiteX3" fmla="*/ 1128156 w 2517569"/>
              <a:gd name="connsiteY3" fmla="*/ 0 h 3859480"/>
              <a:gd name="connsiteX4" fmla="*/ 2185060 w 2517569"/>
              <a:gd name="connsiteY4" fmla="*/ 142503 h 3859480"/>
              <a:gd name="connsiteX5" fmla="*/ 2517569 w 2517569"/>
              <a:gd name="connsiteY5" fmla="*/ 534389 h 3859480"/>
              <a:gd name="connsiteX6" fmla="*/ 2185060 w 2517569"/>
              <a:gd name="connsiteY6" fmla="*/ 3859480 h 385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7569" h="3859480">
                <a:moveTo>
                  <a:pt x="2185060" y="3859480"/>
                </a:moveTo>
                <a:lnTo>
                  <a:pt x="0" y="1045028"/>
                </a:lnTo>
                <a:lnTo>
                  <a:pt x="843148" y="35626"/>
                </a:lnTo>
                <a:lnTo>
                  <a:pt x="1128156" y="0"/>
                </a:lnTo>
                <a:lnTo>
                  <a:pt x="2185060" y="142503"/>
                </a:lnTo>
                <a:lnTo>
                  <a:pt x="2517569" y="534389"/>
                </a:lnTo>
                <a:lnTo>
                  <a:pt x="2185060" y="385948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3016332" y="1045029"/>
            <a:ext cx="961902" cy="3135085"/>
          </a:xfrm>
          <a:custGeom>
            <a:avLst/>
            <a:gdLst>
              <a:gd name="connsiteX0" fmla="*/ 961902 w 961902"/>
              <a:gd name="connsiteY0" fmla="*/ 3135085 h 3135085"/>
              <a:gd name="connsiteX1" fmla="*/ 0 w 961902"/>
              <a:gd name="connsiteY1" fmla="*/ 0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1902" h="3135085">
                <a:moveTo>
                  <a:pt x="961902" y="3135085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2035705" y="809349"/>
            <a:ext cx="2695698" cy="3051959"/>
          </a:xfrm>
          <a:custGeom>
            <a:avLst/>
            <a:gdLst>
              <a:gd name="connsiteX0" fmla="*/ 0 w 2695698"/>
              <a:gd name="connsiteY0" fmla="*/ 3051959 h 3051959"/>
              <a:gd name="connsiteX1" fmla="*/ 2695698 w 2695698"/>
              <a:gd name="connsiteY1" fmla="*/ 0 h 305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5698" h="3051959">
                <a:moveTo>
                  <a:pt x="0" y="3051959"/>
                </a:moveTo>
                <a:lnTo>
                  <a:pt x="2695698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311025" y="2204864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12694" y="5257800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: </a:t>
            </a:r>
            <a:r>
              <a:rPr lang="fr-FR" b="1" dirty="0" smtClean="0"/>
              <a:t>A) Le cœur de la zone</a:t>
            </a:r>
            <a:endParaRPr lang="fr-FR" b="1" dirty="0"/>
          </a:p>
        </p:txBody>
      </p:sp>
      <p:sp>
        <p:nvSpPr>
          <p:cNvPr id="25" name="Forme libre 24"/>
          <p:cNvSpPr/>
          <p:nvPr/>
        </p:nvSpPr>
        <p:spPr>
          <a:xfrm>
            <a:off x="3792071" y="4164106"/>
            <a:ext cx="470647" cy="165847"/>
          </a:xfrm>
          <a:custGeom>
            <a:avLst/>
            <a:gdLst>
              <a:gd name="connsiteX0" fmla="*/ 0 w 470647"/>
              <a:gd name="connsiteY0" fmla="*/ 165847 h 165847"/>
              <a:gd name="connsiteX1" fmla="*/ 174811 w 470647"/>
              <a:gd name="connsiteY1" fmla="*/ 17929 h 165847"/>
              <a:gd name="connsiteX2" fmla="*/ 470647 w 470647"/>
              <a:gd name="connsiteY2" fmla="*/ 58270 h 16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47" h="165847">
                <a:moveTo>
                  <a:pt x="0" y="165847"/>
                </a:moveTo>
                <a:cubicBezTo>
                  <a:pt x="48185" y="100852"/>
                  <a:pt x="96370" y="35858"/>
                  <a:pt x="174811" y="17929"/>
                </a:cubicBezTo>
                <a:cubicBezTo>
                  <a:pt x="253252" y="0"/>
                  <a:pt x="361949" y="29135"/>
                  <a:pt x="470647" y="5827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237129" y="5849471"/>
            <a:ext cx="562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La géométrie des tracés témoigne d’un espace aménagé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3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1" y="1768641"/>
            <a:ext cx="2616200" cy="2759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315" y="1504031"/>
            <a:ext cx="2159000" cy="2290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237130" y="5849471"/>
            <a:ext cx="775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 Des zones de lotissements avec des noms de sociétés immobilières (SICAP = société immobilière du Cap Vert)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2694" y="5257800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: </a:t>
            </a:r>
            <a:r>
              <a:rPr lang="fr-FR" b="1" dirty="0" smtClean="0"/>
              <a:t>A) Le cœur de la zone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21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042" y="1949199"/>
            <a:ext cx="2697162" cy="2332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37130" y="5849471"/>
            <a:ext cx="77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3) </a:t>
            </a:r>
            <a:r>
              <a:rPr lang="fr-FR" dirty="0" smtClean="0"/>
              <a:t>Différence observable entre quartiers lotis (ex : SICAP) et quartiers non lotis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12694" y="5257800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: </a:t>
            </a:r>
            <a:r>
              <a:rPr lang="fr-FR" b="1" dirty="0" smtClean="0"/>
              <a:t>A) Le cœur de la zone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678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12694" y="5257800"/>
            <a:ext cx="53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</a:t>
            </a:r>
            <a:r>
              <a:rPr lang="fr-FR" b="1" dirty="0" smtClean="0"/>
              <a:t>B) Aux extrémités de la zone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6884" y="5957756"/>
            <a:ext cx="865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1) </a:t>
            </a:r>
            <a:r>
              <a:rPr lang="fr-FR" b="1" u="sng" dirty="0" smtClean="0"/>
              <a:t>Au sud </a:t>
            </a:r>
            <a:r>
              <a:rPr lang="fr-FR" dirty="0" smtClean="0"/>
              <a:t>:  un point de démarrage et une ligne de démarcation de la nouvelle phase d’extension urbaine à l’aube de l’indépendance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273" y="2646947"/>
            <a:ext cx="3503050" cy="2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3753853" y="4066674"/>
            <a:ext cx="685800" cy="709863"/>
          </a:xfrm>
          <a:prstGeom prst="ellipse">
            <a:avLst/>
          </a:prstGeom>
          <a:solidFill>
            <a:srgbClr val="7030A0">
              <a:alpha val="1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764506" y="3753853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Monument de l’indépendance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1251284" y="2885574"/>
            <a:ext cx="3477127" cy="2191752"/>
          </a:xfrm>
          <a:custGeom>
            <a:avLst/>
            <a:gdLst>
              <a:gd name="connsiteX0" fmla="*/ 0 w 3477127"/>
              <a:gd name="connsiteY0" fmla="*/ 2191752 h 2191752"/>
              <a:gd name="connsiteX1" fmla="*/ 1215190 w 3477127"/>
              <a:gd name="connsiteY1" fmla="*/ 1072815 h 2191752"/>
              <a:gd name="connsiteX2" fmla="*/ 2045369 w 3477127"/>
              <a:gd name="connsiteY2" fmla="*/ 314826 h 2191752"/>
              <a:gd name="connsiteX3" fmla="*/ 2406316 w 3477127"/>
              <a:gd name="connsiteY3" fmla="*/ 74194 h 2191752"/>
              <a:gd name="connsiteX4" fmla="*/ 2839453 w 3477127"/>
              <a:gd name="connsiteY4" fmla="*/ 26068 h 2191752"/>
              <a:gd name="connsiteX5" fmla="*/ 3477127 w 3477127"/>
              <a:gd name="connsiteY5" fmla="*/ 230605 h 219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127" h="2191752">
                <a:moveTo>
                  <a:pt x="0" y="2191752"/>
                </a:moveTo>
                <a:lnTo>
                  <a:pt x="1215190" y="1072815"/>
                </a:lnTo>
                <a:cubicBezTo>
                  <a:pt x="1556085" y="759994"/>
                  <a:pt x="1846848" y="481263"/>
                  <a:pt x="2045369" y="314826"/>
                </a:cubicBezTo>
                <a:cubicBezTo>
                  <a:pt x="2243890" y="148389"/>
                  <a:pt x="2273969" y="122320"/>
                  <a:pt x="2406316" y="74194"/>
                </a:cubicBezTo>
                <a:cubicBezTo>
                  <a:pt x="2538663" y="26068"/>
                  <a:pt x="2660985" y="0"/>
                  <a:pt x="2839453" y="26068"/>
                </a:cubicBezTo>
                <a:cubicBezTo>
                  <a:pt x="3017921" y="52136"/>
                  <a:pt x="3247524" y="141370"/>
                  <a:pt x="3477127" y="230605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59306" y="2221832"/>
            <a:ext cx="5586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Rocade, </a:t>
            </a:r>
            <a:r>
              <a:rPr lang="fr-FR" sz="1600" dirty="0" smtClean="0"/>
              <a:t>empreinte d’une limite ancienne de périphérie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816769" y="2562727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122822" y="4114800"/>
            <a:ext cx="834189" cy="200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40632" y="5849471"/>
            <a:ext cx="874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2) </a:t>
            </a:r>
            <a:r>
              <a:rPr lang="fr-FR" b="1" u="sng" dirty="0" smtClean="0"/>
              <a:t>A l’Est </a:t>
            </a:r>
            <a:r>
              <a:rPr lang="fr-FR" dirty="0" smtClean="0"/>
              <a:t>:  une zone industrielle et des voies de transport en lien avec la zone portuaire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272" y="1492000"/>
            <a:ext cx="3501309" cy="38139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12694" y="5257800"/>
            <a:ext cx="53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</a:t>
            </a:r>
            <a:r>
              <a:rPr lang="fr-FR" b="1" dirty="0" smtClean="0"/>
              <a:t>B) Aux extrémités de la zone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842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1933" b="3618"/>
          <a:stretch>
            <a:fillRect/>
          </a:stretch>
        </p:blipFill>
        <p:spPr bwMode="auto">
          <a:xfrm>
            <a:off x="644168" y="0"/>
            <a:ext cx="7453086" cy="53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64695" y="5849471"/>
            <a:ext cx="872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3) </a:t>
            </a:r>
            <a:r>
              <a:rPr lang="fr-FR" b="1" u="sng" dirty="0" smtClean="0"/>
              <a:t>A l’Ouest </a:t>
            </a:r>
            <a:r>
              <a:rPr lang="fr-FR" dirty="0" smtClean="0"/>
              <a:t>:  une zone résidentielle verdoyante et chic autour du centre hospitalier et de la cité universitaire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27" y="2908103"/>
            <a:ext cx="3729706" cy="24101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12694" y="5257800"/>
            <a:ext cx="530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éléments à identifier  </a:t>
            </a:r>
            <a:r>
              <a:rPr lang="fr-FR" b="1" dirty="0" smtClean="0"/>
              <a:t>B) Aux extrémités de la zone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71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/>
          <p:cNvSpPr/>
          <p:nvPr/>
        </p:nvSpPr>
        <p:spPr>
          <a:xfrm>
            <a:off x="223557" y="409575"/>
            <a:ext cx="3019985" cy="2457450"/>
          </a:xfrm>
          <a:custGeom>
            <a:avLst/>
            <a:gdLst>
              <a:gd name="connsiteX0" fmla="*/ 0 w 2952750"/>
              <a:gd name="connsiteY0" fmla="*/ 1057275 h 2457450"/>
              <a:gd name="connsiteX1" fmla="*/ 1028700 w 2952750"/>
              <a:gd name="connsiteY1" fmla="*/ 2457450 h 2457450"/>
              <a:gd name="connsiteX2" fmla="*/ 2952750 w 2952750"/>
              <a:gd name="connsiteY2" fmla="*/ 295275 h 2457450"/>
              <a:gd name="connsiteX3" fmla="*/ 2714625 w 2952750"/>
              <a:gd name="connsiteY3" fmla="*/ 152400 h 2457450"/>
              <a:gd name="connsiteX4" fmla="*/ 1266825 w 2952750"/>
              <a:gd name="connsiteY4" fmla="*/ 0 h 2457450"/>
              <a:gd name="connsiteX5" fmla="*/ 1066800 w 2952750"/>
              <a:gd name="connsiteY5" fmla="*/ 0 h 2457450"/>
              <a:gd name="connsiteX6" fmla="*/ 0 w 2952750"/>
              <a:gd name="connsiteY6" fmla="*/ 1057275 h 2457450"/>
              <a:gd name="connsiteX0" fmla="*/ 0 w 3019985"/>
              <a:gd name="connsiteY0" fmla="*/ 1097617 h 2457450"/>
              <a:gd name="connsiteX1" fmla="*/ 1095935 w 3019985"/>
              <a:gd name="connsiteY1" fmla="*/ 2457450 h 2457450"/>
              <a:gd name="connsiteX2" fmla="*/ 3019985 w 3019985"/>
              <a:gd name="connsiteY2" fmla="*/ 295275 h 2457450"/>
              <a:gd name="connsiteX3" fmla="*/ 2781860 w 3019985"/>
              <a:gd name="connsiteY3" fmla="*/ 152400 h 2457450"/>
              <a:gd name="connsiteX4" fmla="*/ 1334060 w 3019985"/>
              <a:gd name="connsiteY4" fmla="*/ 0 h 2457450"/>
              <a:gd name="connsiteX5" fmla="*/ 1134035 w 3019985"/>
              <a:gd name="connsiteY5" fmla="*/ 0 h 2457450"/>
              <a:gd name="connsiteX6" fmla="*/ 0 w 3019985"/>
              <a:gd name="connsiteY6" fmla="*/ 1097617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9985" h="2457450">
                <a:moveTo>
                  <a:pt x="0" y="1097617"/>
                </a:moveTo>
                <a:lnTo>
                  <a:pt x="1095935" y="2457450"/>
                </a:lnTo>
                <a:lnTo>
                  <a:pt x="3019985" y="295275"/>
                </a:lnTo>
                <a:lnTo>
                  <a:pt x="2781860" y="152400"/>
                </a:lnTo>
                <a:lnTo>
                  <a:pt x="1334060" y="0"/>
                </a:lnTo>
                <a:lnTo>
                  <a:pt x="1134035" y="0"/>
                </a:lnTo>
                <a:lnTo>
                  <a:pt x="0" y="1097617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566523" y="930729"/>
            <a:ext cx="2517569" cy="3859480"/>
          </a:xfrm>
          <a:custGeom>
            <a:avLst/>
            <a:gdLst>
              <a:gd name="connsiteX0" fmla="*/ 2185060 w 2517569"/>
              <a:gd name="connsiteY0" fmla="*/ 3859480 h 3859480"/>
              <a:gd name="connsiteX1" fmla="*/ 0 w 2517569"/>
              <a:gd name="connsiteY1" fmla="*/ 1045028 h 3859480"/>
              <a:gd name="connsiteX2" fmla="*/ 843148 w 2517569"/>
              <a:gd name="connsiteY2" fmla="*/ 35626 h 3859480"/>
              <a:gd name="connsiteX3" fmla="*/ 1128156 w 2517569"/>
              <a:gd name="connsiteY3" fmla="*/ 0 h 3859480"/>
              <a:gd name="connsiteX4" fmla="*/ 2185060 w 2517569"/>
              <a:gd name="connsiteY4" fmla="*/ 142503 h 3859480"/>
              <a:gd name="connsiteX5" fmla="*/ 2517569 w 2517569"/>
              <a:gd name="connsiteY5" fmla="*/ 534389 h 3859480"/>
              <a:gd name="connsiteX6" fmla="*/ 2185060 w 2517569"/>
              <a:gd name="connsiteY6" fmla="*/ 3859480 h 385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7569" h="3859480">
                <a:moveTo>
                  <a:pt x="2185060" y="3859480"/>
                </a:moveTo>
                <a:lnTo>
                  <a:pt x="0" y="1045028"/>
                </a:lnTo>
                <a:lnTo>
                  <a:pt x="843148" y="35626"/>
                </a:lnTo>
                <a:lnTo>
                  <a:pt x="1128156" y="0"/>
                </a:lnTo>
                <a:lnTo>
                  <a:pt x="2185060" y="142503"/>
                </a:lnTo>
                <a:lnTo>
                  <a:pt x="2517569" y="534389"/>
                </a:lnTo>
                <a:lnTo>
                  <a:pt x="2185060" y="385948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564050" y="930729"/>
            <a:ext cx="961902" cy="3135085"/>
          </a:xfrm>
          <a:custGeom>
            <a:avLst/>
            <a:gdLst>
              <a:gd name="connsiteX0" fmla="*/ 961902 w 961902"/>
              <a:gd name="connsiteY0" fmla="*/ 3135085 h 3135085"/>
              <a:gd name="connsiteX1" fmla="*/ 0 w 961902"/>
              <a:gd name="connsiteY1" fmla="*/ 0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1902" h="3135085">
                <a:moveTo>
                  <a:pt x="961902" y="3135085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92681" y="594196"/>
            <a:ext cx="2880569" cy="3255875"/>
          </a:xfrm>
          <a:custGeom>
            <a:avLst/>
            <a:gdLst>
              <a:gd name="connsiteX0" fmla="*/ 0 w 2695698"/>
              <a:gd name="connsiteY0" fmla="*/ 3051959 h 3051959"/>
              <a:gd name="connsiteX1" fmla="*/ 2695698 w 2695698"/>
              <a:gd name="connsiteY1" fmla="*/ 0 h 305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5698" h="3051959">
                <a:moveTo>
                  <a:pt x="0" y="3051959"/>
                </a:moveTo>
                <a:lnTo>
                  <a:pt x="2695698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31849" y="2083841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45167" y="4022535"/>
            <a:ext cx="2972005" cy="1295423"/>
          </a:xfrm>
          <a:custGeom>
            <a:avLst/>
            <a:gdLst>
              <a:gd name="connsiteX0" fmla="*/ 3767768 w 3767768"/>
              <a:gd name="connsiteY0" fmla="*/ 27542 h 732621"/>
              <a:gd name="connsiteX1" fmla="*/ 3547431 w 3767768"/>
              <a:gd name="connsiteY1" fmla="*/ 203812 h 732621"/>
              <a:gd name="connsiteX2" fmla="*/ 3040655 w 3767768"/>
              <a:gd name="connsiteY2" fmla="*/ 49576 h 732621"/>
              <a:gd name="connsiteX3" fmla="*/ 2864385 w 3767768"/>
              <a:gd name="connsiteY3" fmla="*/ 60593 h 732621"/>
              <a:gd name="connsiteX4" fmla="*/ 2467778 w 3767768"/>
              <a:gd name="connsiteY4" fmla="*/ 413132 h 732621"/>
              <a:gd name="connsiteX5" fmla="*/ 2016086 w 3767768"/>
              <a:gd name="connsiteY5" fmla="*/ 611436 h 732621"/>
              <a:gd name="connsiteX6" fmla="*/ 1156771 w 3767768"/>
              <a:gd name="connsiteY6" fmla="*/ 633470 h 732621"/>
              <a:gd name="connsiteX7" fmla="*/ 694062 w 3767768"/>
              <a:gd name="connsiteY7" fmla="*/ 512284 h 732621"/>
              <a:gd name="connsiteX8" fmla="*/ 0 w 3767768"/>
              <a:gd name="connsiteY8" fmla="*/ 732621 h 732621"/>
              <a:gd name="connsiteX0" fmla="*/ 3767768 w 3767768"/>
              <a:gd name="connsiteY0" fmla="*/ 27542 h 732621"/>
              <a:gd name="connsiteX1" fmla="*/ 3547431 w 3767768"/>
              <a:gd name="connsiteY1" fmla="*/ 203812 h 732621"/>
              <a:gd name="connsiteX2" fmla="*/ 3117773 w 3767768"/>
              <a:gd name="connsiteY2" fmla="*/ 49576 h 732621"/>
              <a:gd name="connsiteX3" fmla="*/ 2864385 w 3767768"/>
              <a:gd name="connsiteY3" fmla="*/ 60593 h 732621"/>
              <a:gd name="connsiteX4" fmla="*/ 2467778 w 3767768"/>
              <a:gd name="connsiteY4" fmla="*/ 413132 h 732621"/>
              <a:gd name="connsiteX5" fmla="*/ 2016086 w 3767768"/>
              <a:gd name="connsiteY5" fmla="*/ 611436 h 732621"/>
              <a:gd name="connsiteX6" fmla="*/ 1156771 w 3767768"/>
              <a:gd name="connsiteY6" fmla="*/ 633470 h 732621"/>
              <a:gd name="connsiteX7" fmla="*/ 694062 w 3767768"/>
              <a:gd name="connsiteY7" fmla="*/ 512284 h 732621"/>
              <a:gd name="connsiteX8" fmla="*/ 0 w 3767768"/>
              <a:gd name="connsiteY8" fmla="*/ 732621 h 732621"/>
              <a:gd name="connsiteX0" fmla="*/ 3073706 w 3073706"/>
              <a:gd name="connsiteY0" fmla="*/ 27542 h 649995"/>
              <a:gd name="connsiteX1" fmla="*/ 2853369 w 3073706"/>
              <a:gd name="connsiteY1" fmla="*/ 203812 h 649995"/>
              <a:gd name="connsiteX2" fmla="*/ 2423711 w 3073706"/>
              <a:gd name="connsiteY2" fmla="*/ 49576 h 649995"/>
              <a:gd name="connsiteX3" fmla="*/ 2170323 w 3073706"/>
              <a:gd name="connsiteY3" fmla="*/ 60593 h 649995"/>
              <a:gd name="connsiteX4" fmla="*/ 1773716 w 3073706"/>
              <a:gd name="connsiteY4" fmla="*/ 413132 h 649995"/>
              <a:gd name="connsiteX5" fmla="*/ 1322024 w 3073706"/>
              <a:gd name="connsiteY5" fmla="*/ 611436 h 649995"/>
              <a:gd name="connsiteX6" fmla="*/ 462709 w 3073706"/>
              <a:gd name="connsiteY6" fmla="*/ 633470 h 649995"/>
              <a:gd name="connsiteX7" fmla="*/ 0 w 3073706"/>
              <a:gd name="connsiteY7" fmla="*/ 512284 h 649995"/>
              <a:gd name="connsiteX0" fmla="*/ 3417173 w 3417173"/>
              <a:gd name="connsiteY0" fmla="*/ 27542 h 654478"/>
              <a:gd name="connsiteX1" fmla="*/ 3196836 w 3417173"/>
              <a:gd name="connsiteY1" fmla="*/ 203812 h 654478"/>
              <a:gd name="connsiteX2" fmla="*/ 2767178 w 3417173"/>
              <a:gd name="connsiteY2" fmla="*/ 49576 h 654478"/>
              <a:gd name="connsiteX3" fmla="*/ 2513790 w 3417173"/>
              <a:gd name="connsiteY3" fmla="*/ 60593 h 654478"/>
              <a:gd name="connsiteX4" fmla="*/ 2117183 w 3417173"/>
              <a:gd name="connsiteY4" fmla="*/ 413132 h 654478"/>
              <a:gd name="connsiteX5" fmla="*/ 1665491 w 3417173"/>
              <a:gd name="connsiteY5" fmla="*/ 611436 h 654478"/>
              <a:gd name="connsiteX6" fmla="*/ 806176 w 3417173"/>
              <a:gd name="connsiteY6" fmla="*/ 633470 h 654478"/>
              <a:gd name="connsiteX7" fmla="*/ 0 w 3417173"/>
              <a:gd name="connsiteY7" fmla="*/ 485390 h 654478"/>
              <a:gd name="connsiteX0" fmla="*/ 3417173 w 3417173"/>
              <a:gd name="connsiteY0" fmla="*/ 27542 h 1063552"/>
              <a:gd name="connsiteX1" fmla="*/ 3196836 w 3417173"/>
              <a:gd name="connsiteY1" fmla="*/ 203812 h 1063552"/>
              <a:gd name="connsiteX2" fmla="*/ 2767178 w 3417173"/>
              <a:gd name="connsiteY2" fmla="*/ 49576 h 1063552"/>
              <a:gd name="connsiteX3" fmla="*/ 2513790 w 3417173"/>
              <a:gd name="connsiteY3" fmla="*/ 60593 h 1063552"/>
              <a:gd name="connsiteX4" fmla="*/ 2117183 w 3417173"/>
              <a:gd name="connsiteY4" fmla="*/ 413132 h 1063552"/>
              <a:gd name="connsiteX5" fmla="*/ 1665491 w 3417173"/>
              <a:gd name="connsiteY5" fmla="*/ 611436 h 1063552"/>
              <a:gd name="connsiteX6" fmla="*/ 914460 w 3417173"/>
              <a:gd name="connsiteY6" fmla="*/ 1042544 h 1063552"/>
              <a:gd name="connsiteX7" fmla="*/ 0 w 3417173"/>
              <a:gd name="connsiteY7" fmla="*/ 485390 h 1063552"/>
              <a:gd name="connsiteX0" fmla="*/ 3104352 w 3104352"/>
              <a:gd name="connsiteY0" fmla="*/ 27542 h 1315569"/>
              <a:gd name="connsiteX1" fmla="*/ 2884015 w 3104352"/>
              <a:gd name="connsiteY1" fmla="*/ 203812 h 1315569"/>
              <a:gd name="connsiteX2" fmla="*/ 2454357 w 3104352"/>
              <a:gd name="connsiteY2" fmla="*/ 49576 h 1315569"/>
              <a:gd name="connsiteX3" fmla="*/ 2200969 w 3104352"/>
              <a:gd name="connsiteY3" fmla="*/ 60593 h 1315569"/>
              <a:gd name="connsiteX4" fmla="*/ 1804362 w 3104352"/>
              <a:gd name="connsiteY4" fmla="*/ 413132 h 1315569"/>
              <a:gd name="connsiteX5" fmla="*/ 1352670 w 3104352"/>
              <a:gd name="connsiteY5" fmla="*/ 611436 h 1315569"/>
              <a:gd name="connsiteX6" fmla="*/ 601639 w 3104352"/>
              <a:gd name="connsiteY6" fmla="*/ 1042544 h 1315569"/>
              <a:gd name="connsiteX7" fmla="*/ 0 w 3104352"/>
              <a:gd name="connsiteY7" fmla="*/ 1315569 h 13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4352" h="1315569">
                <a:moveTo>
                  <a:pt x="3104352" y="27542"/>
                </a:moveTo>
                <a:cubicBezTo>
                  <a:pt x="3054776" y="113841"/>
                  <a:pt x="2992347" y="200140"/>
                  <a:pt x="2884015" y="203812"/>
                </a:cubicBezTo>
                <a:cubicBezTo>
                  <a:pt x="2775683" y="207484"/>
                  <a:pt x="2568198" y="73446"/>
                  <a:pt x="2454357" y="49576"/>
                </a:cubicBezTo>
                <a:cubicBezTo>
                  <a:pt x="2340516" y="25706"/>
                  <a:pt x="2309302" y="0"/>
                  <a:pt x="2200969" y="60593"/>
                </a:cubicBezTo>
                <a:cubicBezTo>
                  <a:pt x="2092637" y="121186"/>
                  <a:pt x="1945745" y="321325"/>
                  <a:pt x="1804362" y="413132"/>
                </a:cubicBezTo>
                <a:cubicBezTo>
                  <a:pt x="1662979" y="504939"/>
                  <a:pt x="1553124" y="506534"/>
                  <a:pt x="1352670" y="611436"/>
                </a:cubicBezTo>
                <a:cubicBezTo>
                  <a:pt x="1152216" y="716338"/>
                  <a:pt x="827084" y="925188"/>
                  <a:pt x="601639" y="1042544"/>
                </a:cubicBezTo>
                <a:cubicBezTo>
                  <a:pt x="376194" y="1159900"/>
                  <a:pt x="192795" y="1299044"/>
                  <a:pt x="0" y="1315569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355029" y="1804008"/>
            <a:ext cx="1611671" cy="1954603"/>
          </a:xfrm>
          <a:custGeom>
            <a:avLst/>
            <a:gdLst>
              <a:gd name="connsiteX0" fmla="*/ 0 w 1625118"/>
              <a:gd name="connsiteY0" fmla="*/ 1170086 h 1820133"/>
              <a:gd name="connsiteX1" fmla="*/ 485368 w 1625118"/>
              <a:gd name="connsiteY1" fmla="*/ 1820133 h 1820133"/>
              <a:gd name="connsiteX2" fmla="*/ 1499442 w 1625118"/>
              <a:gd name="connsiteY2" fmla="*/ 1360766 h 1820133"/>
              <a:gd name="connsiteX3" fmla="*/ 1625118 w 1625118"/>
              <a:gd name="connsiteY3" fmla="*/ 0 h 1820133"/>
              <a:gd name="connsiteX4" fmla="*/ 723719 w 1625118"/>
              <a:gd name="connsiteY4" fmla="*/ 325024 h 1820133"/>
              <a:gd name="connsiteX5" fmla="*/ 0 w 1625118"/>
              <a:gd name="connsiteY5" fmla="*/ 1170086 h 1820133"/>
              <a:gd name="connsiteX0" fmla="*/ 0 w 1625118"/>
              <a:gd name="connsiteY0" fmla="*/ 1170086 h 1820133"/>
              <a:gd name="connsiteX1" fmla="*/ 485368 w 1625118"/>
              <a:gd name="connsiteY1" fmla="*/ 1820133 h 1820133"/>
              <a:gd name="connsiteX2" fmla="*/ 1459100 w 1625118"/>
              <a:gd name="connsiteY2" fmla="*/ 1696943 h 1820133"/>
              <a:gd name="connsiteX3" fmla="*/ 1625118 w 1625118"/>
              <a:gd name="connsiteY3" fmla="*/ 0 h 1820133"/>
              <a:gd name="connsiteX4" fmla="*/ 723719 w 1625118"/>
              <a:gd name="connsiteY4" fmla="*/ 325024 h 1820133"/>
              <a:gd name="connsiteX5" fmla="*/ 0 w 1625118"/>
              <a:gd name="connsiteY5" fmla="*/ 1170086 h 1820133"/>
              <a:gd name="connsiteX0" fmla="*/ 0 w 1625118"/>
              <a:gd name="connsiteY0" fmla="*/ 1170086 h 2035285"/>
              <a:gd name="connsiteX1" fmla="*/ 687074 w 1625118"/>
              <a:gd name="connsiteY1" fmla="*/ 2035285 h 2035285"/>
              <a:gd name="connsiteX2" fmla="*/ 1459100 w 1625118"/>
              <a:gd name="connsiteY2" fmla="*/ 1696943 h 2035285"/>
              <a:gd name="connsiteX3" fmla="*/ 1625118 w 1625118"/>
              <a:gd name="connsiteY3" fmla="*/ 0 h 2035285"/>
              <a:gd name="connsiteX4" fmla="*/ 723719 w 1625118"/>
              <a:gd name="connsiteY4" fmla="*/ 325024 h 2035285"/>
              <a:gd name="connsiteX5" fmla="*/ 0 w 1625118"/>
              <a:gd name="connsiteY5" fmla="*/ 1170086 h 2035285"/>
              <a:gd name="connsiteX0" fmla="*/ 0 w 1625118"/>
              <a:gd name="connsiteY0" fmla="*/ 1170086 h 2035285"/>
              <a:gd name="connsiteX1" fmla="*/ 687074 w 1625118"/>
              <a:gd name="connsiteY1" fmla="*/ 2035285 h 2035285"/>
              <a:gd name="connsiteX2" fmla="*/ 1418759 w 1625118"/>
              <a:gd name="connsiteY2" fmla="*/ 1750731 h 2035285"/>
              <a:gd name="connsiteX3" fmla="*/ 1625118 w 1625118"/>
              <a:gd name="connsiteY3" fmla="*/ 0 h 2035285"/>
              <a:gd name="connsiteX4" fmla="*/ 723719 w 1625118"/>
              <a:gd name="connsiteY4" fmla="*/ 325024 h 2035285"/>
              <a:gd name="connsiteX5" fmla="*/ 0 w 1625118"/>
              <a:gd name="connsiteY5" fmla="*/ 1170086 h 2035285"/>
              <a:gd name="connsiteX0" fmla="*/ 0 w 1611671"/>
              <a:gd name="connsiteY0" fmla="*/ 1089404 h 1954603"/>
              <a:gd name="connsiteX1" fmla="*/ 687074 w 1611671"/>
              <a:gd name="connsiteY1" fmla="*/ 1954603 h 1954603"/>
              <a:gd name="connsiteX2" fmla="*/ 1418759 w 1611671"/>
              <a:gd name="connsiteY2" fmla="*/ 1670049 h 1954603"/>
              <a:gd name="connsiteX3" fmla="*/ 1611671 w 1611671"/>
              <a:gd name="connsiteY3" fmla="*/ 0 h 1954603"/>
              <a:gd name="connsiteX4" fmla="*/ 723719 w 1611671"/>
              <a:gd name="connsiteY4" fmla="*/ 244342 h 1954603"/>
              <a:gd name="connsiteX5" fmla="*/ 0 w 1611671"/>
              <a:gd name="connsiteY5" fmla="*/ 1089404 h 1954603"/>
              <a:gd name="connsiteX0" fmla="*/ 0 w 1611671"/>
              <a:gd name="connsiteY0" fmla="*/ 1089404 h 1954603"/>
              <a:gd name="connsiteX1" fmla="*/ 687074 w 1611671"/>
              <a:gd name="connsiteY1" fmla="*/ 1954603 h 1954603"/>
              <a:gd name="connsiteX2" fmla="*/ 1418759 w 1611671"/>
              <a:gd name="connsiteY2" fmla="*/ 1670049 h 1954603"/>
              <a:gd name="connsiteX3" fmla="*/ 1611671 w 1611671"/>
              <a:gd name="connsiteY3" fmla="*/ 0 h 1954603"/>
              <a:gd name="connsiteX4" fmla="*/ 723719 w 1611671"/>
              <a:gd name="connsiteY4" fmla="*/ 298130 h 1954603"/>
              <a:gd name="connsiteX5" fmla="*/ 0 w 1611671"/>
              <a:gd name="connsiteY5" fmla="*/ 1089404 h 1954603"/>
              <a:gd name="connsiteX0" fmla="*/ 0 w 1611671"/>
              <a:gd name="connsiteY0" fmla="*/ 1089404 h 1954603"/>
              <a:gd name="connsiteX1" fmla="*/ 687074 w 1611671"/>
              <a:gd name="connsiteY1" fmla="*/ 1954603 h 1954603"/>
              <a:gd name="connsiteX2" fmla="*/ 1418759 w 1611671"/>
              <a:gd name="connsiteY2" fmla="*/ 1670049 h 1954603"/>
              <a:gd name="connsiteX3" fmla="*/ 1611671 w 1611671"/>
              <a:gd name="connsiteY3" fmla="*/ 0 h 1954603"/>
              <a:gd name="connsiteX4" fmla="*/ 737166 w 1611671"/>
              <a:gd name="connsiteY4" fmla="*/ 311577 h 1954603"/>
              <a:gd name="connsiteX5" fmla="*/ 0 w 1611671"/>
              <a:gd name="connsiteY5" fmla="*/ 1089404 h 195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671" h="1954603">
                <a:moveTo>
                  <a:pt x="0" y="1089404"/>
                </a:moveTo>
                <a:lnTo>
                  <a:pt x="687074" y="1954603"/>
                </a:lnTo>
                <a:lnTo>
                  <a:pt x="1418759" y="1670049"/>
                </a:lnTo>
                <a:lnTo>
                  <a:pt x="1611671" y="0"/>
                </a:lnTo>
                <a:lnTo>
                  <a:pt x="737166" y="311577"/>
                </a:lnTo>
                <a:lnTo>
                  <a:pt x="0" y="1089404"/>
                </a:lnTo>
                <a:close/>
              </a:path>
            </a:pathLst>
          </a:custGeom>
          <a:solidFill>
            <a:srgbClr val="BFBFBF">
              <a:alpha val="25098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122191" y="521030"/>
            <a:ext cx="1599807" cy="1537854"/>
          </a:xfrm>
          <a:custGeom>
            <a:avLst/>
            <a:gdLst>
              <a:gd name="connsiteX0" fmla="*/ 0 w 1632857"/>
              <a:gd name="connsiteY0" fmla="*/ 1537854 h 1537854"/>
              <a:gd name="connsiteX1" fmla="*/ 1365662 w 1632857"/>
              <a:gd name="connsiteY1" fmla="*/ 0 h 1537854"/>
              <a:gd name="connsiteX2" fmla="*/ 1632857 w 1632857"/>
              <a:gd name="connsiteY2" fmla="*/ 142504 h 1537854"/>
              <a:gd name="connsiteX3" fmla="*/ 1537854 w 1632857"/>
              <a:gd name="connsiteY3" fmla="*/ 1033153 h 1537854"/>
              <a:gd name="connsiteX4" fmla="*/ 0 w 1632857"/>
              <a:gd name="connsiteY4" fmla="*/ 1537854 h 1537854"/>
              <a:gd name="connsiteX0" fmla="*/ 0 w 1599807"/>
              <a:gd name="connsiteY0" fmla="*/ 1537854 h 1537854"/>
              <a:gd name="connsiteX1" fmla="*/ 1365662 w 1599807"/>
              <a:gd name="connsiteY1" fmla="*/ 0 h 1537854"/>
              <a:gd name="connsiteX2" fmla="*/ 1599807 w 1599807"/>
              <a:gd name="connsiteY2" fmla="*/ 131487 h 1537854"/>
              <a:gd name="connsiteX3" fmla="*/ 1537854 w 1599807"/>
              <a:gd name="connsiteY3" fmla="*/ 1033153 h 1537854"/>
              <a:gd name="connsiteX4" fmla="*/ 0 w 1599807"/>
              <a:gd name="connsiteY4" fmla="*/ 1537854 h 1537854"/>
              <a:gd name="connsiteX0" fmla="*/ 0 w 1599807"/>
              <a:gd name="connsiteY0" fmla="*/ 1537854 h 1537854"/>
              <a:gd name="connsiteX1" fmla="*/ 1365662 w 1599807"/>
              <a:gd name="connsiteY1" fmla="*/ 0 h 1537854"/>
              <a:gd name="connsiteX2" fmla="*/ 1599807 w 1599807"/>
              <a:gd name="connsiteY2" fmla="*/ 131487 h 1537854"/>
              <a:gd name="connsiteX3" fmla="*/ 1504803 w 1599807"/>
              <a:gd name="connsiteY3" fmla="*/ 1011119 h 1537854"/>
              <a:gd name="connsiteX4" fmla="*/ 0 w 1599807"/>
              <a:gd name="connsiteY4" fmla="*/ 1537854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807" h="1537854">
                <a:moveTo>
                  <a:pt x="0" y="1537854"/>
                </a:moveTo>
                <a:lnTo>
                  <a:pt x="1365662" y="0"/>
                </a:lnTo>
                <a:lnTo>
                  <a:pt x="1599807" y="131487"/>
                </a:lnTo>
                <a:lnTo>
                  <a:pt x="1504803" y="1011119"/>
                </a:lnTo>
                <a:lnTo>
                  <a:pt x="0" y="1537854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52668" y="2028825"/>
            <a:ext cx="2219325" cy="2533650"/>
          </a:xfrm>
          <a:custGeom>
            <a:avLst/>
            <a:gdLst>
              <a:gd name="connsiteX0" fmla="*/ 0 w 2219325"/>
              <a:gd name="connsiteY0" fmla="*/ 581025 h 2533650"/>
              <a:gd name="connsiteX1" fmla="*/ 485775 w 2219325"/>
              <a:gd name="connsiteY1" fmla="*/ 0 h 2533650"/>
              <a:gd name="connsiteX2" fmla="*/ 2219325 w 2219325"/>
              <a:gd name="connsiteY2" fmla="*/ 2200275 h 2533650"/>
              <a:gd name="connsiteX3" fmla="*/ 1838325 w 2219325"/>
              <a:gd name="connsiteY3" fmla="*/ 2486025 h 2533650"/>
              <a:gd name="connsiteX4" fmla="*/ 1666875 w 2219325"/>
              <a:gd name="connsiteY4" fmla="*/ 2533650 h 2533650"/>
              <a:gd name="connsiteX5" fmla="*/ 0 w 2219325"/>
              <a:gd name="connsiteY5" fmla="*/ 581025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325" h="2533650">
                <a:moveTo>
                  <a:pt x="0" y="581025"/>
                </a:moveTo>
                <a:lnTo>
                  <a:pt x="485775" y="0"/>
                </a:lnTo>
                <a:lnTo>
                  <a:pt x="2219325" y="2200275"/>
                </a:lnTo>
                <a:lnTo>
                  <a:pt x="1838325" y="2486025"/>
                </a:lnTo>
                <a:lnTo>
                  <a:pt x="1666875" y="2533650"/>
                </a:lnTo>
                <a:lnTo>
                  <a:pt x="0" y="581025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100543" y="3562350"/>
            <a:ext cx="723900" cy="1123950"/>
          </a:xfrm>
          <a:custGeom>
            <a:avLst/>
            <a:gdLst>
              <a:gd name="connsiteX0" fmla="*/ 0 w 723900"/>
              <a:gd name="connsiteY0" fmla="*/ 304800 h 1123950"/>
              <a:gd name="connsiteX1" fmla="*/ 723900 w 723900"/>
              <a:gd name="connsiteY1" fmla="*/ 0 h 1123950"/>
              <a:gd name="connsiteX2" fmla="*/ 628650 w 723900"/>
              <a:gd name="connsiteY2" fmla="*/ 1123950 h 1123950"/>
              <a:gd name="connsiteX3" fmla="*/ 0 w 723900"/>
              <a:gd name="connsiteY3" fmla="*/ 3048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1123950">
                <a:moveTo>
                  <a:pt x="0" y="304800"/>
                </a:moveTo>
                <a:lnTo>
                  <a:pt x="723900" y="0"/>
                </a:lnTo>
                <a:lnTo>
                  <a:pt x="628650" y="1123950"/>
                </a:lnTo>
                <a:lnTo>
                  <a:pt x="0" y="30480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845173" y="1593477"/>
            <a:ext cx="781050" cy="2571750"/>
          </a:xfrm>
          <a:custGeom>
            <a:avLst/>
            <a:gdLst>
              <a:gd name="connsiteX0" fmla="*/ 781050 w 781050"/>
              <a:gd name="connsiteY0" fmla="*/ 0 h 2571750"/>
              <a:gd name="connsiteX1" fmla="*/ 238125 w 781050"/>
              <a:gd name="connsiteY1" fmla="*/ 180975 h 2571750"/>
              <a:gd name="connsiteX2" fmla="*/ 0 w 781050"/>
              <a:gd name="connsiteY2" fmla="*/ 2447925 h 2571750"/>
              <a:gd name="connsiteX3" fmla="*/ 323850 w 781050"/>
              <a:gd name="connsiteY3" fmla="*/ 2571750 h 2571750"/>
              <a:gd name="connsiteX4" fmla="*/ 561975 w 781050"/>
              <a:gd name="connsiteY4" fmla="*/ 2400300 h 2571750"/>
              <a:gd name="connsiteX5" fmla="*/ 781050 w 781050"/>
              <a:gd name="connsiteY5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050" h="2571750">
                <a:moveTo>
                  <a:pt x="781050" y="0"/>
                </a:moveTo>
                <a:lnTo>
                  <a:pt x="238125" y="180975"/>
                </a:lnTo>
                <a:lnTo>
                  <a:pt x="0" y="2447925"/>
                </a:lnTo>
                <a:lnTo>
                  <a:pt x="323850" y="2571750"/>
                </a:lnTo>
                <a:lnTo>
                  <a:pt x="561975" y="2400300"/>
                </a:lnTo>
                <a:lnTo>
                  <a:pt x="781050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2491068" y="4314825"/>
            <a:ext cx="276225" cy="409575"/>
          </a:xfrm>
          <a:custGeom>
            <a:avLst/>
            <a:gdLst>
              <a:gd name="connsiteX0" fmla="*/ 0 w 276225"/>
              <a:gd name="connsiteY0" fmla="*/ 104775 h 409575"/>
              <a:gd name="connsiteX1" fmla="*/ 276225 w 276225"/>
              <a:gd name="connsiteY1" fmla="*/ 0 h 409575"/>
              <a:gd name="connsiteX2" fmla="*/ 257175 w 276225"/>
              <a:gd name="connsiteY2" fmla="*/ 409575 h 409575"/>
              <a:gd name="connsiteX3" fmla="*/ 0 w 276225"/>
              <a:gd name="connsiteY3" fmla="*/ 1047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" h="409575">
                <a:moveTo>
                  <a:pt x="0" y="104775"/>
                </a:moveTo>
                <a:lnTo>
                  <a:pt x="276225" y="0"/>
                </a:lnTo>
                <a:lnTo>
                  <a:pt x="257175" y="409575"/>
                </a:lnTo>
                <a:lnTo>
                  <a:pt x="0" y="10477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367368" y="336176"/>
            <a:ext cx="465044" cy="4673974"/>
          </a:xfrm>
          <a:custGeom>
            <a:avLst/>
            <a:gdLst>
              <a:gd name="connsiteX0" fmla="*/ 0 w 495300"/>
              <a:gd name="connsiteY0" fmla="*/ 5010150 h 5010150"/>
              <a:gd name="connsiteX1" fmla="*/ 133350 w 495300"/>
              <a:gd name="connsiteY1" fmla="*/ 3733800 h 5010150"/>
              <a:gd name="connsiteX2" fmla="*/ 352425 w 495300"/>
              <a:gd name="connsiteY2" fmla="*/ 1438275 h 5010150"/>
              <a:gd name="connsiteX3" fmla="*/ 495300 w 495300"/>
              <a:gd name="connsiteY3" fmla="*/ 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5010150">
                <a:moveTo>
                  <a:pt x="0" y="5010150"/>
                </a:moveTo>
                <a:cubicBezTo>
                  <a:pt x="37306" y="4669631"/>
                  <a:pt x="74613" y="4329113"/>
                  <a:pt x="133350" y="3733800"/>
                </a:cubicBezTo>
                <a:cubicBezTo>
                  <a:pt x="192088" y="3138488"/>
                  <a:pt x="292100" y="2060575"/>
                  <a:pt x="352425" y="1438275"/>
                </a:cubicBezTo>
                <a:cubicBezTo>
                  <a:pt x="412750" y="815975"/>
                  <a:pt x="454025" y="407987"/>
                  <a:pt x="495300" y="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946113" y="174498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rgbClr val="FFC000"/>
                </a:solidFill>
              </a:rPr>
              <a:t>Sicap</a:t>
            </a:r>
            <a:r>
              <a:rPr lang="fr-FR" sz="1200" i="1" dirty="0" smtClean="0">
                <a:solidFill>
                  <a:srgbClr val="FFC000"/>
                </a:solidFill>
              </a:rPr>
              <a:t> Liberté</a:t>
            </a:r>
            <a:endParaRPr lang="fr-FR" sz="1200" i="1" dirty="0">
              <a:solidFill>
                <a:srgbClr val="FFC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468" y="261937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rgbClr val="FFC000"/>
                </a:solidFill>
              </a:rPr>
              <a:t>Sicap</a:t>
            </a:r>
            <a:r>
              <a:rPr lang="fr-FR" sz="1200" i="1" dirty="0" smtClean="0">
                <a:solidFill>
                  <a:srgbClr val="FFC000"/>
                </a:solidFill>
              </a:rPr>
              <a:t> Baobab</a:t>
            </a:r>
            <a:endParaRPr lang="fr-FR" sz="1200" i="1" dirty="0">
              <a:solidFill>
                <a:srgbClr val="FFC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62318" y="340995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rgbClr val="FFC000"/>
                </a:solidFill>
              </a:rPr>
              <a:t>Sicap</a:t>
            </a:r>
            <a:r>
              <a:rPr lang="fr-FR" sz="1200" i="1" dirty="0" smtClean="0">
                <a:solidFill>
                  <a:srgbClr val="FFC000"/>
                </a:solidFill>
              </a:rPr>
              <a:t> amitié</a:t>
            </a:r>
            <a:endParaRPr lang="fr-FR" sz="1200" i="1" dirty="0">
              <a:solidFill>
                <a:srgbClr val="FFC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767168" y="11049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solidFill>
                  <a:srgbClr val="FFC000"/>
                </a:solidFill>
              </a:rPr>
              <a:t>Sicap</a:t>
            </a:r>
            <a:r>
              <a:rPr lang="fr-FR" sz="1200" i="1" dirty="0" smtClean="0">
                <a:solidFill>
                  <a:srgbClr val="FFC000"/>
                </a:solidFill>
              </a:rPr>
              <a:t> </a:t>
            </a:r>
            <a:r>
              <a:rPr lang="fr-FR" sz="1200" i="1" dirty="0" err="1" smtClean="0">
                <a:solidFill>
                  <a:srgbClr val="FFC000"/>
                </a:solidFill>
              </a:rPr>
              <a:t>Dieupeul</a:t>
            </a:r>
            <a:endParaRPr lang="fr-FR" sz="1200" i="1" dirty="0">
              <a:solidFill>
                <a:srgbClr val="FFC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944233" y="2630244"/>
            <a:ext cx="689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FFC000"/>
                </a:solidFill>
              </a:rPr>
              <a:t>HLM</a:t>
            </a:r>
            <a:endParaRPr lang="fr-FR" sz="1200" i="1" dirty="0">
              <a:solidFill>
                <a:srgbClr val="FFC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3808" y="2697480"/>
            <a:ext cx="58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Grand Dakar</a:t>
            </a:r>
            <a:endParaRPr lang="fr-FR" sz="1200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247228" y="2331720"/>
            <a:ext cx="58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Niari </a:t>
            </a:r>
            <a:r>
              <a:rPr lang="fr-FR" sz="1200" i="1" dirty="0" err="1" smtClean="0"/>
              <a:t>Tali</a:t>
            </a:r>
            <a:endParaRPr lang="fr-FR" sz="1200" i="1" dirty="0"/>
          </a:p>
        </p:txBody>
      </p:sp>
      <p:sp>
        <p:nvSpPr>
          <p:cNvPr id="39" name="Rectangle 38"/>
          <p:cNvSpPr/>
          <p:nvPr/>
        </p:nvSpPr>
        <p:spPr>
          <a:xfrm rot="290217">
            <a:off x="3714630" y="711965"/>
            <a:ext cx="991518" cy="423047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 rot="19640308">
            <a:off x="689968" y="4777395"/>
            <a:ext cx="1651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Rocade </a:t>
            </a:r>
            <a:r>
              <a:rPr lang="fr-FR" sz="1200" i="1" dirty="0" err="1" smtClean="0">
                <a:solidFill>
                  <a:schemeClr val="bg1">
                    <a:lumMod val="65000"/>
                  </a:schemeClr>
                </a:solidFill>
              </a:rPr>
              <a:t>Fann</a:t>
            </a:r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 Bel air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3714630" y="4699747"/>
            <a:ext cx="1368359" cy="130031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247550" y="5667718"/>
            <a:ext cx="1665382" cy="914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Plateau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775660" y="4775352"/>
            <a:ext cx="1531344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Médina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77118" y="0"/>
            <a:ext cx="3966882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5472952" y="0"/>
            <a:ext cx="3671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</a:rPr>
              <a:t>La ville coloniale (jusqu’aux années 40)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5222418" y="274603"/>
            <a:ext cx="504614" cy="24204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904523" y="210718"/>
            <a:ext cx="1158015" cy="31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Ville centre</a:t>
            </a:r>
            <a:endParaRPr lang="fr-FR" sz="1400" dirty="0"/>
          </a:p>
        </p:txBody>
      </p:sp>
      <p:sp>
        <p:nvSpPr>
          <p:cNvPr id="57" name="Ellipse 56"/>
          <p:cNvSpPr/>
          <p:nvPr/>
        </p:nvSpPr>
        <p:spPr>
          <a:xfrm>
            <a:off x="5237217" y="581646"/>
            <a:ext cx="516709" cy="244287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847430" y="500420"/>
            <a:ext cx="193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Port + zone industrielle</a:t>
            </a:r>
            <a:endParaRPr lang="fr-FR" sz="1400" dirty="0"/>
          </a:p>
        </p:txBody>
      </p:sp>
      <p:sp>
        <p:nvSpPr>
          <p:cNvPr id="59" name="Ellipse 58"/>
          <p:cNvSpPr/>
          <p:nvPr/>
        </p:nvSpPr>
        <p:spPr>
          <a:xfrm>
            <a:off x="5267884" y="921234"/>
            <a:ext cx="573096" cy="276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937551" y="838955"/>
            <a:ext cx="193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Quartier populaire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217459" y="1267798"/>
            <a:ext cx="392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</a:rPr>
              <a:t>De la fin de la période coloniale au premier âge de l’indépendance (années 50-80)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36858" y="1735424"/>
            <a:ext cx="436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Repères et limites d’une nouvelle phase de croissance</a:t>
            </a:r>
            <a:endParaRPr lang="fr-FR" sz="1400" u="sng" dirty="0"/>
          </a:p>
        </p:txBody>
      </p:sp>
      <p:sp>
        <p:nvSpPr>
          <p:cNvPr id="63" name="Forme libre 62"/>
          <p:cNvSpPr/>
          <p:nvPr/>
        </p:nvSpPr>
        <p:spPr>
          <a:xfrm>
            <a:off x="5265646" y="2052417"/>
            <a:ext cx="261096" cy="225798"/>
          </a:xfrm>
          <a:custGeom>
            <a:avLst/>
            <a:gdLst>
              <a:gd name="connsiteX0" fmla="*/ 0 w 276225"/>
              <a:gd name="connsiteY0" fmla="*/ 104775 h 409575"/>
              <a:gd name="connsiteX1" fmla="*/ 276225 w 276225"/>
              <a:gd name="connsiteY1" fmla="*/ 0 h 409575"/>
              <a:gd name="connsiteX2" fmla="*/ 257175 w 276225"/>
              <a:gd name="connsiteY2" fmla="*/ 409575 h 409575"/>
              <a:gd name="connsiteX3" fmla="*/ 0 w 276225"/>
              <a:gd name="connsiteY3" fmla="*/ 1047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" h="409575">
                <a:moveTo>
                  <a:pt x="0" y="104775"/>
                </a:moveTo>
                <a:lnTo>
                  <a:pt x="276225" y="0"/>
                </a:lnTo>
                <a:lnTo>
                  <a:pt x="257175" y="409575"/>
                </a:lnTo>
                <a:lnTo>
                  <a:pt x="0" y="10477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861351" y="2008376"/>
            <a:ext cx="306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Monument de l’indépendance</a:t>
            </a:r>
            <a:endParaRPr lang="fr-FR" sz="1400" dirty="0"/>
          </a:p>
        </p:txBody>
      </p:sp>
      <p:sp>
        <p:nvSpPr>
          <p:cNvPr id="65" name="Forme libre 64"/>
          <p:cNvSpPr/>
          <p:nvPr/>
        </p:nvSpPr>
        <p:spPr>
          <a:xfrm flipV="1">
            <a:off x="5248836" y="2412685"/>
            <a:ext cx="385482" cy="174812"/>
          </a:xfrm>
          <a:custGeom>
            <a:avLst/>
            <a:gdLst>
              <a:gd name="connsiteX0" fmla="*/ 3767768 w 3767768"/>
              <a:gd name="connsiteY0" fmla="*/ 27542 h 732621"/>
              <a:gd name="connsiteX1" fmla="*/ 3547431 w 3767768"/>
              <a:gd name="connsiteY1" fmla="*/ 203812 h 732621"/>
              <a:gd name="connsiteX2" fmla="*/ 3040655 w 3767768"/>
              <a:gd name="connsiteY2" fmla="*/ 49576 h 732621"/>
              <a:gd name="connsiteX3" fmla="*/ 2864385 w 3767768"/>
              <a:gd name="connsiteY3" fmla="*/ 60593 h 732621"/>
              <a:gd name="connsiteX4" fmla="*/ 2467778 w 3767768"/>
              <a:gd name="connsiteY4" fmla="*/ 413132 h 732621"/>
              <a:gd name="connsiteX5" fmla="*/ 2016086 w 3767768"/>
              <a:gd name="connsiteY5" fmla="*/ 611436 h 732621"/>
              <a:gd name="connsiteX6" fmla="*/ 1156771 w 3767768"/>
              <a:gd name="connsiteY6" fmla="*/ 633470 h 732621"/>
              <a:gd name="connsiteX7" fmla="*/ 694062 w 3767768"/>
              <a:gd name="connsiteY7" fmla="*/ 512284 h 732621"/>
              <a:gd name="connsiteX8" fmla="*/ 0 w 3767768"/>
              <a:gd name="connsiteY8" fmla="*/ 732621 h 732621"/>
              <a:gd name="connsiteX0" fmla="*/ 3767768 w 3767768"/>
              <a:gd name="connsiteY0" fmla="*/ 27542 h 732621"/>
              <a:gd name="connsiteX1" fmla="*/ 3547431 w 3767768"/>
              <a:gd name="connsiteY1" fmla="*/ 203812 h 732621"/>
              <a:gd name="connsiteX2" fmla="*/ 3117773 w 3767768"/>
              <a:gd name="connsiteY2" fmla="*/ 49576 h 732621"/>
              <a:gd name="connsiteX3" fmla="*/ 2864385 w 3767768"/>
              <a:gd name="connsiteY3" fmla="*/ 60593 h 732621"/>
              <a:gd name="connsiteX4" fmla="*/ 2467778 w 3767768"/>
              <a:gd name="connsiteY4" fmla="*/ 413132 h 732621"/>
              <a:gd name="connsiteX5" fmla="*/ 2016086 w 3767768"/>
              <a:gd name="connsiteY5" fmla="*/ 611436 h 732621"/>
              <a:gd name="connsiteX6" fmla="*/ 1156771 w 3767768"/>
              <a:gd name="connsiteY6" fmla="*/ 633470 h 732621"/>
              <a:gd name="connsiteX7" fmla="*/ 694062 w 3767768"/>
              <a:gd name="connsiteY7" fmla="*/ 512284 h 732621"/>
              <a:gd name="connsiteX8" fmla="*/ 0 w 3767768"/>
              <a:gd name="connsiteY8" fmla="*/ 732621 h 732621"/>
              <a:gd name="connsiteX0" fmla="*/ 3073706 w 3073706"/>
              <a:gd name="connsiteY0" fmla="*/ 27542 h 649995"/>
              <a:gd name="connsiteX1" fmla="*/ 2853369 w 3073706"/>
              <a:gd name="connsiteY1" fmla="*/ 203812 h 649995"/>
              <a:gd name="connsiteX2" fmla="*/ 2423711 w 3073706"/>
              <a:gd name="connsiteY2" fmla="*/ 49576 h 649995"/>
              <a:gd name="connsiteX3" fmla="*/ 2170323 w 3073706"/>
              <a:gd name="connsiteY3" fmla="*/ 60593 h 649995"/>
              <a:gd name="connsiteX4" fmla="*/ 1773716 w 3073706"/>
              <a:gd name="connsiteY4" fmla="*/ 413132 h 649995"/>
              <a:gd name="connsiteX5" fmla="*/ 1322024 w 3073706"/>
              <a:gd name="connsiteY5" fmla="*/ 611436 h 649995"/>
              <a:gd name="connsiteX6" fmla="*/ 462709 w 3073706"/>
              <a:gd name="connsiteY6" fmla="*/ 633470 h 649995"/>
              <a:gd name="connsiteX7" fmla="*/ 0 w 3073706"/>
              <a:gd name="connsiteY7" fmla="*/ 512284 h 649995"/>
              <a:gd name="connsiteX0" fmla="*/ 3417173 w 3417173"/>
              <a:gd name="connsiteY0" fmla="*/ 27542 h 654478"/>
              <a:gd name="connsiteX1" fmla="*/ 3196836 w 3417173"/>
              <a:gd name="connsiteY1" fmla="*/ 203812 h 654478"/>
              <a:gd name="connsiteX2" fmla="*/ 2767178 w 3417173"/>
              <a:gd name="connsiteY2" fmla="*/ 49576 h 654478"/>
              <a:gd name="connsiteX3" fmla="*/ 2513790 w 3417173"/>
              <a:gd name="connsiteY3" fmla="*/ 60593 h 654478"/>
              <a:gd name="connsiteX4" fmla="*/ 2117183 w 3417173"/>
              <a:gd name="connsiteY4" fmla="*/ 413132 h 654478"/>
              <a:gd name="connsiteX5" fmla="*/ 1665491 w 3417173"/>
              <a:gd name="connsiteY5" fmla="*/ 611436 h 654478"/>
              <a:gd name="connsiteX6" fmla="*/ 806176 w 3417173"/>
              <a:gd name="connsiteY6" fmla="*/ 633470 h 654478"/>
              <a:gd name="connsiteX7" fmla="*/ 0 w 3417173"/>
              <a:gd name="connsiteY7" fmla="*/ 485390 h 65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7173" h="654478">
                <a:moveTo>
                  <a:pt x="3417173" y="27542"/>
                </a:moveTo>
                <a:cubicBezTo>
                  <a:pt x="3367597" y="113841"/>
                  <a:pt x="3305168" y="200140"/>
                  <a:pt x="3196836" y="203812"/>
                </a:cubicBezTo>
                <a:cubicBezTo>
                  <a:pt x="3088504" y="207484"/>
                  <a:pt x="2881019" y="73446"/>
                  <a:pt x="2767178" y="49576"/>
                </a:cubicBezTo>
                <a:cubicBezTo>
                  <a:pt x="2653337" y="25706"/>
                  <a:pt x="2622123" y="0"/>
                  <a:pt x="2513790" y="60593"/>
                </a:cubicBezTo>
                <a:cubicBezTo>
                  <a:pt x="2405458" y="121186"/>
                  <a:pt x="2258566" y="321325"/>
                  <a:pt x="2117183" y="413132"/>
                </a:cubicBezTo>
                <a:cubicBezTo>
                  <a:pt x="1975800" y="504939"/>
                  <a:pt x="1883992" y="574713"/>
                  <a:pt x="1665491" y="611436"/>
                </a:cubicBezTo>
                <a:cubicBezTo>
                  <a:pt x="1446990" y="648159"/>
                  <a:pt x="1083758" y="654478"/>
                  <a:pt x="806176" y="633470"/>
                </a:cubicBezTo>
                <a:cubicBezTo>
                  <a:pt x="528594" y="612462"/>
                  <a:pt x="192795" y="468865"/>
                  <a:pt x="0" y="485390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821010" y="2335588"/>
            <a:ext cx="332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Rocade marquant une ancienne limite de l’agglomération</a:t>
            </a:r>
            <a:endParaRPr lang="fr-FR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5145588" y="2854764"/>
            <a:ext cx="436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Une extension urbaine en partie mal contrôlée</a:t>
            </a:r>
            <a:endParaRPr lang="fr-FR" sz="1400" u="sng" dirty="0"/>
          </a:p>
        </p:txBody>
      </p:sp>
      <p:sp>
        <p:nvSpPr>
          <p:cNvPr id="68" name="Rectangle 67"/>
          <p:cNvSpPr/>
          <p:nvPr/>
        </p:nvSpPr>
        <p:spPr>
          <a:xfrm>
            <a:off x="5295770" y="3155229"/>
            <a:ext cx="457200" cy="255494"/>
          </a:xfrm>
          <a:prstGeom prst="rect">
            <a:avLst/>
          </a:prstGeom>
          <a:solidFill>
            <a:srgbClr val="BFBFBF">
              <a:alpha val="25098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5807519" y="3134079"/>
            <a:ext cx="306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Habitat précaire, quartier populaire</a:t>
            </a:r>
            <a:endParaRPr lang="fr-FR" sz="1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5190431" y="3464711"/>
            <a:ext cx="436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Une croissance planifiée</a:t>
            </a:r>
            <a:endParaRPr lang="fr-FR" sz="1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781" y="3717290"/>
            <a:ext cx="384794" cy="5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ZoneTexte 70"/>
          <p:cNvSpPr txBox="1"/>
          <p:nvPr/>
        </p:nvSpPr>
        <p:spPr>
          <a:xfrm>
            <a:off x="5792076" y="3774440"/>
            <a:ext cx="306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Géométrie des axes et des contours</a:t>
            </a:r>
            <a:endParaRPr lang="fr-FR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5173559" y="4235355"/>
            <a:ext cx="3708474" cy="30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Un urbanisme social</a:t>
            </a:r>
            <a:endParaRPr lang="fr-FR" sz="1400" u="sng" dirty="0"/>
          </a:p>
        </p:txBody>
      </p:sp>
      <p:sp>
        <p:nvSpPr>
          <p:cNvPr id="73" name="Rectangle 72"/>
          <p:cNvSpPr/>
          <p:nvPr/>
        </p:nvSpPr>
        <p:spPr>
          <a:xfrm>
            <a:off x="5293297" y="4542610"/>
            <a:ext cx="403412" cy="256202"/>
          </a:xfrm>
          <a:prstGeom prst="rect">
            <a:avLst/>
          </a:prstGeom>
          <a:solidFill>
            <a:srgbClr val="FFC000">
              <a:alpha val="2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5791199" y="4507248"/>
            <a:ext cx="356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Habitat pavillonnaire standard à coût modéré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5208580" y="5836264"/>
            <a:ext cx="3708474" cy="30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Le développement des infrastructures</a:t>
            </a:r>
            <a:endParaRPr lang="fr-FR" sz="1400" u="sng" dirty="0"/>
          </a:p>
        </p:txBody>
      </p:sp>
      <p:sp>
        <p:nvSpPr>
          <p:cNvPr id="77" name="Rectangle 76"/>
          <p:cNvSpPr/>
          <p:nvPr/>
        </p:nvSpPr>
        <p:spPr>
          <a:xfrm>
            <a:off x="5269832" y="6213915"/>
            <a:ext cx="372979" cy="23709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5762656" y="6184237"/>
            <a:ext cx="2658035" cy="31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Extension de la zone industrielle</a:t>
            </a:r>
            <a:endParaRPr lang="fr-FR" sz="1400" dirty="0"/>
          </a:p>
        </p:txBody>
      </p:sp>
      <p:sp>
        <p:nvSpPr>
          <p:cNvPr id="79" name="Forme libre 78"/>
          <p:cNvSpPr/>
          <p:nvPr/>
        </p:nvSpPr>
        <p:spPr>
          <a:xfrm>
            <a:off x="5362222" y="6579072"/>
            <a:ext cx="190916" cy="278928"/>
          </a:xfrm>
          <a:custGeom>
            <a:avLst/>
            <a:gdLst>
              <a:gd name="connsiteX0" fmla="*/ 0 w 495300"/>
              <a:gd name="connsiteY0" fmla="*/ 5010150 h 5010150"/>
              <a:gd name="connsiteX1" fmla="*/ 133350 w 495300"/>
              <a:gd name="connsiteY1" fmla="*/ 3733800 h 5010150"/>
              <a:gd name="connsiteX2" fmla="*/ 352425 w 495300"/>
              <a:gd name="connsiteY2" fmla="*/ 1438275 h 5010150"/>
              <a:gd name="connsiteX3" fmla="*/ 495300 w 495300"/>
              <a:gd name="connsiteY3" fmla="*/ 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5010150">
                <a:moveTo>
                  <a:pt x="0" y="5010150"/>
                </a:moveTo>
                <a:cubicBezTo>
                  <a:pt x="37306" y="4669631"/>
                  <a:pt x="74613" y="4329113"/>
                  <a:pt x="133350" y="3733800"/>
                </a:cubicBezTo>
                <a:cubicBezTo>
                  <a:pt x="192088" y="3138488"/>
                  <a:pt x="292100" y="2060575"/>
                  <a:pt x="352425" y="1438275"/>
                </a:cubicBezTo>
                <a:cubicBezTo>
                  <a:pt x="412750" y="815975"/>
                  <a:pt x="454025" y="407987"/>
                  <a:pt x="495300" y="0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5772869" y="6520588"/>
            <a:ext cx="337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Autoroute (tronçon limité à la zone urbaine)</a:t>
            </a:r>
            <a:endParaRPr lang="fr-FR" sz="1400" dirty="0"/>
          </a:p>
        </p:txBody>
      </p:sp>
      <p:sp>
        <p:nvSpPr>
          <p:cNvPr id="81" name="Forme libre 80"/>
          <p:cNvSpPr/>
          <p:nvPr/>
        </p:nvSpPr>
        <p:spPr>
          <a:xfrm>
            <a:off x="3886200" y="416858"/>
            <a:ext cx="1035424" cy="5553635"/>
          </a:xfrm>
          <a:custGeom>
            <a:avLst/>
            <a:gdLst>
              <a:gd name="connsiteX0" fmla="*/ 20171 w 1015254"/>
              <a:gd name="connsiteY0" fmla="*/ 5486400 h 5486400"/>
              <a:gd name="connsiteX1" fmla="*/ 60512 w 1015254"/>
              <a:gd name="connsiteY1" fmla="*/ 3966882 h 5486400"/>
              <a:gd name="connsiteX2" fmla="*/ 383242 w 1015254"/>
              <a:gd name="connsiteY2" fmla="*/ 1331259 h 5486400"/>
              <a:gd name="connsiteX3" fmla="*/ 1015254 w 1015254"/>
              <a:gd name="connsiteY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254" h="5486400">
                <a:moveTo>
                  <a:pt x="20171" y="5486400"/>
                </a:moveTo>
                <a:cubicBezTo>
                  <a:pt x="10085" y="5072903"/>
                  <a:pt x="0" y="4659406"/>
                  <a:pt x="60512" y="3966882"/>
                </a:cubicBezTo>
                <a:cubicBezTo>
                  <a:pt x="121024" y="3274359"/>
                  <a:pt x="224118" y="1992406"/>
                  <a:pt x="383242" y="1331259"/>
                </a:cubicBezTo>
                <a:cubicBezTo>
                  <a:pt x="542366" y="670112"/>
                  <a:pt x="778810" y="335056"/>
                  <a:pt x="1015254" y="0"/>
                </a:cubicBezTo>
              </a:path>
            </a:pathLst>
          </a:custGeom>
          <a:ln>
            <a:solidFill>
              <a:srgbClr val="7030A0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7720264" y="553453"/>
            <a:ext cx="148389" cy="230958"/>
          </a:xfrm>
          <a:custGeom>
            <a:avLst/>
            <a:gdLst>
              <a:gd name="connsiteX0" fmla="*/ 20171 w 1015254"/>
              <a:gd name="connsiteY0" fmla="*/ 5486400 h 5486400"/>
              <a:gd name="connsiteX1" fmla="*/ 60512 w 1015254"/>
              <a:gd name="connsiteY1" fmla="*/ 3966882 h 5486400"/>
              <a:gd name="connsiteX2" fmla="*/ 383242 w 1015254"/>
              <a:gd name="connsiteY2" fmla="*/ 1331259 h 5486400"/>
              <a:gd name="connsiteX3" fmla="*/ 1015254 w 1015254"/>
              <a:gd name="connsiteY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254" h="5486400">
                <a:moveTo>
                  <a:pt x="20171" y="5486400"/>
                </a:moveTo>
                <a:cubicBezTo>
                  <a:pt x="10085" y="5072903"/>
                  <a:pt x="0" y="4659406"/>
                  <a:pt x="60512" y="3966882"/>
                </a:cubicBezTo>
                <a:cubicBezTo>
                  <a:pt x="121024" y="3274359"/>
                  <a:pt x="224118" y="1992406"/>
                  <a:pt x="383242" y="1331259"/>
                </a:cubicBezTo>
                <a:cubicBezTo>
                  <a:pt x="542366" y="670112"/>
                  <a:pt x="778810" y="335056"/>
                  <a:pt x="1015254" y="0"/>
                </a:cubicBezTo>
              </a:path>
            </a:pathLst>
          </a:custGeom>
          <a:ln>
            <a:solidFill>
              <a:srgbClr val="7030A0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7864018" y="477299"/>
            <a:ext cx="127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Chemin de fer</a:t>
            </a:r>
            <a:endParaRPr lang="fr-FR" sz="1400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0"/>
            <a:ext cx="51502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 croissance de Dakar des années 50 au début des années 80</a:t>
            </a:r>
            <a:endParaRPr lang="fr-FR" sz="1400" dirty="0"/>
          </a:p>
        </p:txBody>
      </p:sp>
      <p:sp>
        <p:nvSpPr>
          <p:cNvPr id="85" name="Ellipse 84"/>
          <p:cNvSpPr/>
          <p:nvPr/>
        </p:nvSpPr>
        <p:spPr>
          <a:xfrm>
            <a:off x="168442" y="4018547"/>
            <a:ext cx="1299411" cy="842211"/>
          </a:xfrm>
          <a:prstGeom prst="ellipse">
            <a:avLst/>
          </a:prstGeom>
          <a:solidFill>
            <a:srgbClr val="00B050">
              <a:alpha val="1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779776" y="4065069"/>
            <a:ext cx="712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Point E</a:t>
            </a:r>
            <a:endParaRPr lang="fr-FR" sz="1200" i="1" dirty="0"/>
          </a:p>
        </p:txBody>
      </p:sp>
      <p:sp>
        <p:nvSpPr>
          <p:cNvPr id="87" name="ZoneTexte 86"/>
          <p:cNvSpPr txBox="1"/>
          <p:nvPr/>
        </p:nvSpPr>
        <p:spPr>
          <a:xfrm>
            <a:off x="150124" y="4325753"/>
            <a:ext cx="712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Fann</a:t>
            </a:r>
            <a:endParaRPr lang="fr-FR" sz="1200" i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5195839" y="5014508"/>
            <a:ext cx="3708474" cy="30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L’habitat aisé sort du « Plateau »</a:t>
            </a:r>
            <a:endParaRPr lang="fr-FR" sz="1400" u="sng" dirty="0"/>
          </a:p>
        </p:txBody>
      </p:sp>
      <p:sp>
        <p:nvSpPr>
          <p:cNvPr id="89" name="Ellipse 88"/>
          <p:cNvSpPr/>
          <p:nvPr/>
        </p:nvSpPr>
        <p:spPr>
          <a:xfrm>
            <a:off x="5264335" y="5367421"/>
            <a:ext cx="497306" cy="228600"/>
          </a:xfrm>
          <a:prstGeom prst="ellipse">
            <a:avLst/>
          </a:prstGeom>
          <a:solidFill>
            <a:srgbClr val="00B050">
              <a:alpha val="1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856465" y="5295665"/>
            <a:ext cx="243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Banlieue résidentielle chic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725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5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9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 animBg="1"/>
      <p:bldP spid="41" grpId="0"/>
      <p:bldP spid="42" grpId="0" animBg="1"/>
      <p:bldP spid="43" grpId="0" animBg="1"/>
      <p:bldP spid="44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 animBg="1"/>
      <p:bldP spid="66" grpId="0"/>
      <p:bldP spid="67" grpId="0"/>
      <p:bldP spid="68" grpId="0" animBg="1"/>
      <p:bldP spid="69" grpId="0"/>
      <p:bldP spid="70" grpId="0"/>
      <p:bldP spid="71" grpId="0"/>
      <p:bldP spid="72" grpId="0"/>
      <p:bldP spid="73" grpId="0" animBg="1"/>
      <p:bldP spid="75" grpId="0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83" grpId="0"/>
      <p:bldP spid="85" grpId="0" animBg="1"/>
      <p:bldP spid="86" grpId="0"/>
      <p:bldP spid="87" grpId="0"/>
      <p:bldP spid="88" grpId="0"/>
      <p:bldP spid="89" grpId="0" animBg="1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36912"/>
            <a:ext cx="4742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Dakar avant Dakar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556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/>
        </p:nvSpPr>
        <p:spPr>
          <a:xfrm rot="10800000">
            <a:off x="2506132" y="1772356"/>
            <a:ext cx="3397955" cy="2980266"/>
          </a:xfrm>
          <a:prstGeom prst="triangle">
            <a:avLst/>
          </a:prstGeom>
          <a:solidFill>
            <a:srgbClr val="FFC000">
              <a:alpha val="10196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2844" y="0"/>
            <a:ext cx="845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Bilan : l’agglomération se structure dans sa configuration  fonctionnelle et socio spatiale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510844" y="4989688"/>
            <a:ext cx="1309510" cy="1309511"/>
          </a:xfrm>
          <a:prstGeom prst="ellipse">
            <a:avLst/>
          </a:prstGeom>
          <a:solidFill>
            <a:srgbClr val="FF0000">
              <a:alpha val="1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2054015" y="1151466"/>
            <a:ext cx="4358075" cy="4707466"/>
          </a:xfrm>
          <a:custGeom>
            <a:avLst/>
            <a:gdLst>
              <a:gd name="connsiteX0" fmla="*/ 0 w 4572000"/>
              <a:gd name="connsiteY0" fmla="*/ 0 h 5452533"/>
              <a:gd name="connsiteX1" fmla="*/ 2348088 w 4572000"/>
              <a:gd name="connsiteY1" fmla="*/ 5452533 h 5452533"/>
              <a:gd name="connsiteX2" fmla="*/ 4572000 w 4572000"/>
              <a:gd name="connsiteY2" fmla="*/ 180622 h 5452533"/>
              <a:gd name="connsiteX0" fmla="*/ 0 w 4605867"/>
              <a:gd name="connsiteY0" fmla="*/ 0 h 5452533"/>
              <a:gd name="connsiteX1" fmla="*/ 2348088 w 4605867"/>
              <a:gd name="connsiteY1" fmla="*/ 5452533 h 5452533"/>
              <a:gd name="connsiteX2" fmla="*/ 4605867 w 4605867"/>
              <a:gd name="connsiteY2" fmla="*/ 214488 h 5452533"/>
              <a:gd name="connsiteX0" fmla="*/ 0 w 4605867"/>
              <a:gd name="connsiteY0" fmla="*/ 0 h 5068710"/>
              <a:gd name="connsiteX1" fmla="*/ 2291644 w 4605867"/>
              <a:gd name="connsiteY1" fmla="*/ 5068710 h 5068710"/>
              <a:gd name="connsiteX2" fmla="*/ 4605867 w 4605867"/>
              <a:gd name="connsiteY2" fmla="*/ 214488 h 5068710"/>
              <a:gd name="connsiteX0" fmla="*/ 0 w 4605867"/>
              <a:gd name="connsiteY0" fmla="*/ 0 h 5068710"/>
              <a:gd name="connsiteX1" fmla="*/ 225777 w 4605867"/>
              <a:gd name="connsiteY1" fmla="*/ 474134 h 5068710"/>
              <a:gd name="connsiteX2" fmla="*/ 2291644 w 4605867"/>
              <a:gd name="connsiteY2" fmla="*/ 5068710 h 5068710"/>
              <a:gd name="connsiteX3" fmla="*/ 4605867 w 4605867"/>
              <a:gd name="connsiteY3" fmla="*/ 214488 h 5068710"/>
              <a:gd name="connsiteX0" fmla="*/ 0 w 4538134"/>
              <a:gd name="connsiteY0" fmla="*/ 0 h 5068710"/>
              <a:gd name="connsiteX1" fmla="*/ 225777 w 4538134"/>
              <a:gd name="connsiteY1" fmla="*/ 474134 h 5068710"/>
              <a:gd name="connsiteX2" fmla="*/ 2291644 w 4538134"/>
              <a:gd name="connsiteY2" fmla="*/ 5068710 h 5068710"/>
              <a:gd name="connsiteX3" fmla="*/ 4538134 w 4538134"/>
              <a:gd name="connsiteY3" fmla="*/ 361244 h 5068710"/>
              <a:gd name="connsiteX0" fmla="*/ 0 w 4312357"/>
              <a:gd name="connsiteY0" fmla="*/ 112890 h 4707466"/>
              <a:gd name="connsiteX1" fmla="*/ 2065867 w 4312357"/>
              <a:gd name="connsiteY1" fmla="*/ 4707466 h 4707466"/>
              <a:gd name="connsiteX2" fmla="*/ 4312357 w 4312357"/>
              <a:gd name="connsiteY2" fmla="*/ 0 h 4707466"/>
              <a:gd name="connsiteX0" fmla="*/ 0 w 4368942"/>
              <a:gd name="connsiteY0" fmla="*/ 22579 h 4707466"/>
              <a:gd name="connsiteX1" fmla="*/ 2122452 w 4368942"/>
              <a:gd name="connsiteY1" fmla="*/ 4707466 h 4707466"/>
              <a:gd name="connsiteX2" fmla="*/ 4368942 w 4368942"/>
              <a:gd name="connsiteY2" fmla="*/ 0 h 47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8942" h="4707466">
                <a:moveTo>
                  <a:pt x="0" y="22579"/>
                </a:moveTo>
                <a:lnTo>
                  <a:pt x="2122452" y="4707466"/>
                </a:lnTo>
                <a:lnTo>
                  <a:pt x="4368942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99379" y="5475112"/>
            <a:ext cx="2393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Le noyau historique et le centre fonctionnel pris au piège de la congestion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18970">
            <a:off x="5213109" y="1424912"/>
            <a:ext cx="502083" cy="382412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33913" y="2500489"/>
            <a:ext cx="2393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L’Est durablement marqué par la spécialisation industrielle et une forme de marginalisation de l’espace (sur pollution du littoral)</a:t>
            </a: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68888" y="2517422"/>
            <a:ext cx="1140179" cy="1061155"/>
          </a:xfrm>
          <a:prstGeom prst="ellipse">
            <a:avLst/>
          </a:prstGeom>
          <a:solidFill>
            <a:srgbClr val="BFBFBF">
              <a:alpha val="60000"/>
            </a:srgb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88266" y="2635956"/>
            <a:ext cx="1591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Quartiers précaires (insalubrité, insécurité)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3822" y="1817515"/>
            <a:ext cx="267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6600"/>
                </a:solidFill>
              </a:rPr>
              <a:t>Quartiers de lotissements investis par les classes moyennes</a:t>
            </a:r>
            <a:endParaRPr lang="fr-FR" sz="1400" dirty="0">
              <a:solidFill>
                <a:srgbClr val="FF66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20256782">
            <a:off x="2415823" y="2472266"/>
            <a:ext cx="846666" cy="1524000"/>
          </a:xfrm>
          <a:prstGeom prst="ellipse">
            <a:avLst/>
          </a:prstGeom>
          <a:solidFill>
            <a:srgbClr val="00B050">
              <a:alpha val="1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83824" y="3397956"/>
            <a:ext cx="2393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L’apparition de quartiers  résidentiels aisés préfigure le  développement du Dakar chic vers l’ouest de l’agglomération. 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6" grpId="0" animBg="1"/>
      <p:bldP spid="7" grpId="0"/>
      <p:bldP spid="8" grpId="0" animBg="1"/>
      <p:bldP spid="9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" y="1412776"/>
            <a:ext cx="89075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3668"/>
            <a:ext cx="5544616" cy="662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2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36912"/>
            <a:ext cx="4857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L’enfance de Dakar</a:t>
            </a:r>
            <a:endParaRPr lang="fr-F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077072"/>
            <a:ext cx="636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la 2</a:t>
            </a:r>
            <a:r>
              <a:rPr lang="fr-FR" baseline="30000" dirty="0" smtClean="0"/>
              <a:t>ème</a:t>
            </a:r>
            <a:r>
              <a:rPr lang="fr-FR" dirty="0" smtClean="0"/>
              <a:t> moitié du XIXème siècle à la 1</a:t>
            </a:r>
            <a:r>
              <a:rPr lang="fr-FR" baseline="30000" dirty="0" smtClean="0"/>
              <a:t>ère</a:t>
            </a:r>
            <a:r>
              <a:rPr lang="fr-FR" dirty="0" smtClean="0"/>
              <a:t> moitié du XXème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287"/>
            <a:ext cx="5616623" cy="67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41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57238"/>
            <a:ext cx="88773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8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36912"/>
            <a:ext cx="3734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L’adolescence </a:t>
            </a:r>
            <a:endParaRPr lang="fr-F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077072"/>
            <a:ext cx="636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la 2</a:t>
            </a:r>
            <a:r>
              <a:rPr lang="fr-FR" baseline="30000" dirty="0" smtClean="0"/>
              <a:t>ème</a:t>
            </a:r>
            <a:r>
              <a:rPr lang="fr-FR" dirty="0" smtClean="0"/>
              <a:t> moitié du XIXème siècle à la 1</a:t>
            </a:r>
            <a:r>
              <a:rPr lang="fr-FR" baseline="30000" dirty="0" smtClean="0"/>
              <a:t>ère</a:t>
            </a:r>
            <a:r>
              <a:rPr lang="fr-FR" dirty="0" smtClean="0"/>
              <a:t> moitié du XXème siècle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13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in\Desktop\sicap ina\sicap ina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530943" cy="26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ain\Desktop\sicap ina\sicap ina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391619" cy="25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ain\Desktop\sicap ina\sicap ina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52165" cy="27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ain\Desktop\sicap ina\sicap ina 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635896" cy="27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6064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SICAP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84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La géographie d’une ville, c’est toute une histoire!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géographie d’une ville, c’est toute une histoire!</dc:title>
  <dc:creator>Alain</dc:creator>
  <cp:lastModifiedBy>Alain</cp:lastModifiedBy>
  <cp:revision>2</cp:revision>
  <dcterms:created xsi:type="dcterms:W3CDTF">2015-04-02T12:28:36Z</dcterms:created>
  <dcterms:modified xsi:type="dcterms:W3CDTF">2015-04-02T12:44:47Z</dcterms:modified>
</cp:coreProperties>
</file>