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BE6FE-3487-47C8-A02C-CD932A6CD52D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3646A-AC67-44B8-8106-9FBE03BD889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A2EADFB6-6D9A-4267-BB66-13B47894DC96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204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fr-F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5D22-70FF-4D1C-A544-E2CF49933D61}" type="datetimeFigureOut">
              <a:rPr lang="fr-FR" smtClean="0"/>
              <a:t>24/08/2013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E4E0-0B16-42F9-8878-ECD01C7D7A6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rme libre 78"/>
          <p:cNvSpPr>
            <a:spLocks/>
          </p:cNvSpPr>
          <p:nvPr/>
        </p:nvSpPr>
        <p:spPr bwMode="auto">
          <a:xfrm>
            <a:off x="83520" y="303872"/>
            <a:ext cx="7381440" cy="4728016"/>
          </a:xfrm>
          <a:custGeom>
            <a:avLst/>
            <a:gdLst>
              <a:gd name="T0" fmla="*/ 121880 w 8138160"/>
              <a:gd name="T1" fmla="*/ 1295084 h 5212080"/>
              <a:gd name="T2" fmla="*/ 1767288 w 8138160"/>
              <a:gd name="T3" fmla="*/ 1843588 h 5212080"/>
              <a:gd name="T4" fmla="*/ 2026288 w 8138160"/>
              <a:gd name="T5" fmla="*/ 1935008 h 5212080"/>
              <a:gd name="T6" fmla="*/ 3001344 w 8138160"/>
              <a:gd name="T7" fmla="*/ 2026424 h 5212080"/>
              <a:gd name="T8" fmla="*/ 3595518 w 8138160"/>
              <a:gd name="T9" fmla="*/ 1813116 h 5212080"/>
              <a:gd name="T10" fmla="*/ 3702161 w 8138160"/>
              <a:gd name="T11" fmla="*/ 1432212 h 5212080"/>
              <a:gd name="T12" fmla="*/ 3382224 w 8138160"/>
              <a:gd name="T13" fmla="*/ 1310320 h 5212080"/>
              <a:gd name="T14" fmla="*/ 3443161 w 8138160"/>
              <a:gd name="T15" fmla="*/ 1112248 h 5212080"/>
              <a:gd name="T16" fmla="*/ 3915457 w 8138160"/>
              <a:gd name="T17" fmla="*/ 1066540 h 5212080"/>
              <a:gd name="T18" fmla="*/ 3869752 w 8138160"/>
              <a:gd name="T19" fmla="*/ 731340 h 5212080"/>
              <a:gd name="T20" fmla="*/ 3915457 w 8138160"/>
              <a:gd name="T21" fmla="*/ 624688 h 5212080"/>
              <a:gd name="T22" fmla="*/ 4143985 w 8138160"/>
              <a:gd name="T23" fmla="*/ 1036068 h 5212080"/>
              <a:gd name="T24" fmla="*/ 4418224 w 8138160"/>
              <a:gd name="T25" fmla="*/ 853232 h 5212080"/>
              <a:gd name="T26" fmla="*/ 4387747 w 8138160"/>
              <a:gd name="T27" fmla="*/ 578980 h 5212080"/>
              <a:gd name="T28" fmla="*/ 4159217 w 8138160"/>
              <a:gd name="T29" fmla="*/ 411380 h 5212080"/>
              <a:gd name="T30" fmla="*/ 4646746 w 8138160"/>
              <a:gd name="T31" fmla="*/ 350436 h 5212080"/>
              <a:gd name="T32" fmla="*/ 4783860 w 8138160"/>
              <a:gd name="T33" fmla="*/ 213308 h 5212080"/>
              <a:gd name="T34" fmla="*/ 4753394 w 8138160"/>
              <a:gd name="T35" fmla="*/ 106652 h 5212080"/>
              <a:gd name="T36" fmla="*/ 4936224 w 8138160"/>
              <a:gd name="T37" fmla="*/ 0 h 5212080"/>
              <a:gd name="T38" fmla="*/ 5012394 w 8138160"/>
              <a:gd name="T39" fmla="*/ 228544 h 5212080"/>
              <a:gd name="T40" fmla="*/ 5164746 w 8138160"/>
              <a:gd name="T41" fmla="*/ 335200 h 5212080"/>
              <a:gd name="T42" fmla="*/ 5103802 w 8138160"/>
              <a:gd name="T43" fmla="*/ 594216 h 5212080"/>
              <a:gd name="T44" fmla="*/ 5393280 w 8138160"/>
              <a:gd name="T45" fmla="*/ 1051304 h 5212080"/>
              <a:gd name="T46" fmla="*/ 5789393 w 8138160"/>
              <a:gd name="T47" fmla="*/ 1234140 h 5212080"/>
              <a:gd name="T48" fmla="*/ 5956984 w 8138160"/>
              <a:gd name="T49" fmla="*/ 1721700 h 5212080"/>
              <a:gd name="T50" fmla="*/ 5819858 w 8138160"/>
              <a:gd name="T51" fmla="*/ 1828352 h 5212080"/>
              <a:gd name="T52" fmla="*/ 6200745 w 8138160"/>
              <a:gd name="T53" fmla="*/ 2392096 h 5212080"/>
              <a:gd name="T54" fmla="*/ 6353097 w 8138160"/>
              <a:gd name="T55" fmla="*/ 2727296 h 5212080"/>
              <a:gd name="T56" fmla="*/ 6535914 w 8138160"/>
              <a:gd name="T57" fmla="*/ 2803473 h 5212080"/>
              <a:gd name="T58" fmla="*/ 6642562 w 8138160"/>
              <a:gd name="T59" fmla="*/ 2864417 h 5212080"/>
              <a:gd name="T60" fmla="*/ 6703505 w 8138160"/>
              <a:gd name="T61" fmla="*/ 3016784 h 5212080"/>
              <a:gd name="T62" fmla="*/ 6901562 w 8138160"/>
              <a:gd name="T63" fmla="*/ 3092961 h 5212080"/>
              <a:gd name="T64" fmla="*/ 6932027 w 8138160"/>
              <a:gd name="T65" fmla="*/ 3321505 h 5212080"/>
              <a:gd name="T66" fmla="*/ 6810153 w 8138160"/>
              <a:gd name="T67" fmla="*/ 3321505 h 5212080"/>
              <a:gd name="T68" fmla="*/ 6992971 w 8138160"/>
              <a:gd name="T69" fmla="*/ 3610993 h 5212080"/>
              <a:gd name="T70" fmla="*/ 7312914 w 8138160"/>
              <a:gd name="T71" fmla="*/ 4189974 h 5212080"/>
              <a:gd name="T72" fmla="*/ 7830913 w 8138160"/>
              <a:gd name="T73" fmla="*/ 4586120 h 5212080"/>
              <a:gd name="T74" fmla="*/ 8135617 w 8138160"/>
              <a:gd name="T75" fmla="*/ 4738475 h 5212080"/>
              <a:gd name="T76" fmla="*/ 8028969 w 8138160"/>
              <a:gd name="T77" fmla="*/ 5027969 h 5212080"/>
              <a:gd name="T78" fmla="*/ 7891856 w 8138160"/>
              <a:gd name="T79" fmla="*/ 5210802 h 5212080"/>
              <a:gd name="T80" fmla="*/ 7754731 w 8138160"/>
              <a:gd name="T81" fmla="*/ 5073674 h 5212080"/>
              <a:gd name="T82" fmla="*/ 7328152 w 8138160"/>
              <a:gd name="T83" fmla="*/ 4906081 h 5212080"/>
              <a:gd name="T84" fmla="*/ 6932027 w 8138160"/>
              <a:gd name="T85" fmla="*/ 4692770 h 5212080"/>
              <a:gd name="T86" fmla="*/ 6749210 w 8138160"/>
              <a:gd name="T87" fmla="*/ 4845137 h 5212080"/>
              <a:gd name="T88" fmla="*/ 6566392 w 8138160"/>
              <a:gd name="T89" fmla="*/ 4768953 h 5212080"/>
              <a:gd name="T90" fmla="*/ 6276915 w 8138160"/>
              <a:gd name="T91" fmla="*/ 4814658 h 5212080"/>
              <a:gd name="T92" fmla="*/ 5713211 w 8138160"/>
              <a:gd name="T93" fmla="*/ 4586120 h 5212080"/>
              <a:gd name="T94" fmla="*/ 4844803 w 8138160"/>
              <a:gd name="T95" fmla="*/ 4814658 h 5212080"/>
              <a:gd name="T96" fmla="*/ 4677224 w 8138160"/>
              <a:gd name="T97" fmla="*/ 4464232 h 5212080"/>
              <a:gd name="T98" fmla="*/ 4540099 w 8138160"/>
              <a:gd name="T99" fmla="*/ 4220443 h 5212080"/>
              <a:gd name="T100" fmla="*/ 3077520 w 8138160"/>
              <a:gd name="T101" fmla="*/ 3809065 h 5212080"/>
              <a:gd name="T102" fmla="*/ 0 w 8138160"/>
              <a:gd name="T103" fmla="*/ 3504344 h 521208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8138160"/>
              <a:gd name="T157" fmla="*/ 0 h 5212080"/>
              <a:gd name="T158" fmla="*/ 8138160 w 8138160"/>
              <a:gd name="T159" fmla="*/ 5212080 h 521208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8138160" h="5212080">
                <a:moveTo>
                  <a:pt x="121920" y="1295400"/>
                </a:moveTo>
                <a:lnTo>
                  <a:pt x="1767840" y="1844040"/>
                </a:lnTo>
                <a:lnTo>
                  <a:pt x="2026920" y="1935480"/>
                </a:lnTo>
                <a:lnTo>
                  <a:pt x="3002280" y="2026920"/>
                </a:lnTo>
                <a:lnTo>
                  <a:pt x="3596640" y="1813560"/>
                </a:lnTo>
                <a:lnTo>
                  <a:pt x="3703320" y="1432560"/>
                </a:lnTo>
                <a:lnTo>
                  <a:pt x="3383280" y="1310640"/>
                </a:lnTo>
                <a:lnTo>
                  <a:pt x="3444240" y="1112520"/>
                </a:lnTo>
                <a:lnTo>
                  <a:pt x="3916680" y="1066800"/>
                </a:lnTo>
                <a:lnTo>
                  <a:pt x="3870960" y="731520"/>
                </a:lnTo>
                <a:lnTo>
                  <a:pt x="3916680" y="624840"/>
                </a:lnTo>
                <a:lnTo>
                  <a:pt x="4145280" y="1036320"/>
                </a:lnTo>
                <a:lnTo>
                  <a:pt x="4419600" y="853440"/>
                </a:lnTo>
                <a:lnTo>
                  <a:pt x="4389120" y="579120"/>
                </a:lnTo>
                <a:lnTo>
                  <a:pt x="4160520" y="411480"/>
                </a:lnTo>
                <a:lnTo>
                  <a:pt x="4648200" y="350520"/>
                </a:lnTo>
                <a:lnTo>
                  <a:pt x="4785360" y="213360"/>
                </a:lnTo>
                <a:lnTo>
                  <a:pt x="4754880" y="106680"/>
                </a:lnTo>
                <a:lnTo>
                  <a:pt x="4937760" y="0"/>
                </a:lnTo>
                <a:lnTo>
                  <a:pt x="5013960" y="228600"/>
                </a:lnTo>
                <a:lnTo>
                  <a:pt x="5166360" y="335280"/>
                </a:lnTo>
                <a:lnTo>
                  <a:pt x="5105400" y="594360"/>
                </a:lnTo>
                <a:lnTo>
                  <a:pt x="5394960" y="1051560"/>
                </a:lnTo>
                <a:lnTo>
                  <a:pt x="5791200" y="1234440"/>
                </a:lnTo>
                <a:lnTo>
                  <a:pt x="5958840" y="1722120"/>
                </a:lnTo>
                <a:lnTo>
                  <a:pt x="5821680" y="1828800"/>
                </a:lnTo>
                <a:lnTo>
                  <a:pt x="6202680" y="2392680"/>
                </a:lnTo>
                <a:lnTo>
                  <a:pt x="6355080" y="2727960"/>
                </a:lnTo>
                <a:lnTo>
                  <a:pt x="6537960" y="2804160"/>
                </a:lnTo>
                <a:lnTo>
                  <a:pt x="6644640" y="2865120"/>
                </a:lnTo>
                <a:lnTo>
                  <a:pt x="6705600" y="3017520"/>
                </a:lnTo>
                <a:lnTo>
                  <a:pt x="6903720" y="3093720"/>
                </a:lnTo>
                <a:lnTo>
                  <a:pt x="6934200" y="3322320"/>
                </a:lnTo>
                <a:lnTo>
                  <a:pt x="6812280" y="3322320"/>
                </a:lnTo>
                <a:lnTo>
                  <a:pt x="6995160" y="3611880"/>
                </a:lnTo>
                <a:lnTo>
                  <a:pt x="7315200" y="4191000"/>
                </a:lnTo>
                <a:lnTo>
                  <a:pt x="7833360" y="4587240"/>
                </a:lnTo>
                <a:lnTo>
                  <a:pt x="8138160" y="4739640"/>
                </a:lnTo>
                <a:lnTo>
                  <a:pt x="8031480" y="5029200"/>
                </a:lnTo>
                <a:lnTo>
                  <a:pt x="7894320" y="5212080"/>
                </a:lnTo>
                <a:lnTo>
                  <a:pt x="7757160" y="5074920"/>
                </a:lnTo>
                <a:lnTo>
                  <a:pt x="7330440" y="4907280"/>
                </a:lnTo>
                <a:lnTo>
                  <a:pt x="6934200" y="4693920"/>
                </a:lnTo>
                <a:lnTo>
                  <a:pt x="6751320" y="4846320"/>
                </a:lnTo>
                <a:lnTo>
                  <a:pt x="6568440" y="4770120"/>
                </a:lnTo>
                <a:lnTo>
                  <a:pt x="6278880" y="4815840"/>
                </a:lnTo>
                <a:lnTo>
                  <a:pt x="5715000" y="4587240"/>
                </a:lnTo>
                <a:lnTo>
                  <a:pt x="4846320" y="4815840"/>
                </a:lnTo>
                <a:lnTo>
                  <a:pt x="4678680" y="4465320"/>
                </a:lnTo>
                <a:lnTo>
                  <a:pt x="4541520" y="4221480"/>
                </a:lnTo>
                <a:lnTo>
                  <a:pt x="3078480" y="3810000"/>
                </a:lnTo>
                <a:lnTo>
                  <a:pt x="0" y="350520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72" name="Forme libre 71"/>
          <p:cNvSpPr/>
          <p:nvPr/>
        </p:nvSpPr>
        <p:spPr bwMode="auto">
          <a:xfrm>
            <a:off x="0" y="4082829"/>
            <a:ext cx="9144000" cy="2775171"/>
          </a:xfrm>
          <a:custGeom>
            <a:avLst/>
            <a:gdLst>
              <a:gd name="connsiteX0" fmla="*/ 0 w 9893509"/>
              <a:gd name="connsiteY0" fmla="*/ 0 h 3013023"/>
              <a:gd name="connsiteX1" fmla="*/ 2848131 w 9893509"/>
              <a:gd name="connsiteY1" fmla="*/ 29980 h 3013023"/>
              <a:gd name="connsiteX2" fmla="*/ 3942413 w 9893509"/>
              <a:gd name="connsiteY2" fmla="*/ 1214203 h 3013023"/>
              <a:gd name="connsiteX3" fmla="*/ 9878518 w 9893509"/>
              <a:gd name="connsiteY3" fmla="*/ 1259174 h 3013023"/>
              <a:gd name="connsiteX4" fmla="*/ 9893509 w 9893509"/>
              <a:gd name="connsiteY4" fmla="*/ 2998033 h 3013023"/>
              <a:gd name="connsiteX5" fmla="*/ 74951 w 9893509"/>
              <a:gd name="connsiteY5" fmla="*/ 3013023 h 3013023"/>
              <a:gd name="connsiteX6" fmla="*/ 0 w 9893509"/>
              <a:gd name="connsiteY6" fmla="*/ 0 h 3013023"/>
              <a:gd name="connsiteX0" fmla="*/ 0 w 9893509"/>
              <a:gd name="connsiteY0" fmla="*/ 0 h 3077616"/>
              <a:gd name="connsiteX1" fmla="*/ 2848131 w 9893509"/>
              <a:gd name="connsiteY1" fmla="*/ 29980 h 3077616"/>
              <a:gd name="connsiteX2" fmla="*/ 3942413 w 9893509"/>
              <a:gd name="connsiteY2" fmla="*/ 1214203 h 3077616"/>
              <a:gd name="connsiteX3" fmla="*/ 9878518 w 9893509"/>
              <a:gd name="connsiteY3" fmla="*/ 1259174 h 3077616"/>
              <a:gd name="connsiteX4" fmla="*/ 9893509 w 9893509"/>
              <a:gd name="connsiteY4" fmla="*/ 2998033 h 3077616"/>
              <a:gd name="connsiteX5" fmla="*/ 167863 w 9893509"/>
              <a:gd name="connsiteY5" fmla="*/ 3077616 h 3077616"/>
              <a:gd name="connsiteX6" fmla="*/ 0 w 9893509"/>
              <a:gd name="connsiteY6" fmla="*/ 0 h 3077616"/>
              <a:gd name="connsiteX0" fmla="*/ 0 w 9893509"/>
              <a:gd name="connsiteY0" fmla="*/ 0 h 3077615"/>
              <a:gd name="connsiteX1" fmla="*/ 2848131 w 9893509"/>
              <a:gd name="connsiteY1" fmla="*/ 29980 h 3077615"/>
              <a:gd name="connsiteX2" fmla="*/ 3942413 w 9893509"/>
              <a:gd name="connsiteY2" fmla="*/ 1214203 h 3077615"/>
              <a:gd name="connsiteX3" fmla="*/ 9878518 w 9893509"/>
              <a:gd name="connsiteY3" fmla="*/ 1259174 h 3077615"/>
              <a:gd name="connsiteX4" fmla="*/ 9893509 w 9893509"/>
              <a:gd name="connsiteY4" fmla="*/ 2998033 h 3077615"/>
              <a:gd name="connsiteX5" fmla="*/ 95855 w 9893509"/>
              <a:gd name="connsiteY5" fmla="*/ 3077615 h 3077615"/>
              <a:gd name="connsiteX6" fmla="*/ 0 w 9893509"/>
              <a:gd name="connsiteY6" fmla="*/ 0 h 3077615"/>
              <a:gd name="connsiteX0" fmla="*/ 119921 w 10013430"/>
              <a:gd name="connsiteY0" fmla="*/ 0 h 3077616"/>
              <a:gd name="connsiteX1" fmla="*/ 2968052 w 10013430"/>
              <a:gd name="connsiteY1" fmla="*/ 29980 h 3077616"/>
              <a:gd name="connsiteX2" fmla="*/ 4062334 w 10013430"/>
              <a:gd name="connsiteY2" fmla="*/ 1214203 h 3077616"/>
              <a:gd name="connsiteX3" fmla="*/ 9998439 w 10013430"/>
              <a:gd name="connsiteY3" fmla="*/ 1259174 h 3077616"/>
              <a:gd name="connsiteX4" fmla="*/ 10013430 w 10013430"/>
              <a:gd name="connsiteY4" fmla="*/ 2998033 h 3077616"/>
              <a:gd name="connsiteX5" fmla="*/ 0 w 10013430"/>
              <a:gd name="connsiteY5" fmla="*/ 3077616 h 3077616"/>
              <a:gd name="connsiteX6" fmla="*/ 119921 w 10013430"/>
              <a:gd name="connsiteY6" fmla="*/ 0 h 3077616"/>
              <a:gd name="connsiteX0" fmla="*/ 0 w 10013430"/>
              <a:gd name="connsiteY0" fmla="*/ 0 h 3131767"/>
              <a:gd name="connsiteX1" fmla="*/ 2968052 w 10013430"/>
              <a:gd name="connsiteY1" fmla="*/ 84131 h 3131767"/>
              <a:gd name="connsiteX2" fmla="*/ 4062334 w 10013430"/>
              <a:gd name="connsiteY2" fmla="*/ 1268354 h 3131767"/>
              <a:gd name="connsiteX3" fmla="*/ 9998439 w 10013430"/>
              <a:gd name="connsiteY3" fmla="*/ 1313325 h 3131767"/>
              <a:gd name="connsiteX4" fmla="*/ 10013430 w 10013430"/>
              <a:gd name="connsiteY4" fmla="*/ 3052184 h 3131767"/>
              <a:gd name="connsiteX5" fmla="*/ 0 w 10013430"/>
              <a:gd name="connsiteY5" fmla="*/ 3131767 h 3131767"/>
              <a:gd name="connsiteX6" fmla="*/ 0 w 10013430"/>
              <a:gd name="connsiteY6" fmla="*/ 0 h 3131767"/>
              <a:gd name="connsiteX0" fmla="*/ 0 w 10080625"/>
              <a:gd name="connsiteY0" fmla="*/ 0 h 3131767"/>
              <a:gd name="connsiteX1" fmla="*/ 2968052 w 10080625"/>
              <a:gd name="connsiteY1" fmla="*/ 84131 h 3131767"/>
              <a:gd name="connsiteX2" fmla="*/ 4062334 w 10080625"/>
              <a:gd name="connsiteY2" fmla="*/ 1268354 h 3131767"/>
              <a:gd name="connsiteX3" fmla="*/ 10080625 w 10080625"/>
              <a:gd name="connsiteY3" fmla="*/ 1296145 h 3131767"/>
              <a:gd name="connsiteX4" fmla="*/ 10013430 w 10080625"/>
              <a:gd name="connsiteY4" fmla="*/ 3052184 h 3131767"/>
              <a:gd name="connsiteX5" fmla="*/ 0 w 10080625"/>
              <a:gd name="connsiteY5" fmla="*/ 3131767 h 3131767"/>
              <a:gd name="connsiteX6" fmla="*/ 0 w 10080625"/>
              <a:gd name="connsiteY6" fmla="*/ 0 h 3131767"/>
              <a:gd name="connsiteX0" fmla="*/ 0 w 10080625"/>
              <a:gd name="connsiteY0" fmla="*/ 0 h 3131767"/>
              <a:gd name="connsiteX1" fmla="*/ 2968052 w 10080625"/>
              <a:gd name="connsiteY1" fmla="*/ 84131 h 3131767"/>
              <a:gd name="connsiteX2" fmla="*/ 4062334 w 10080625"/>
              <a:gd name="connsiteY2" fmla="*/ 1268354 h 3131767"/>
              <a:gd name="connsiteX3" fmla="*/ 10080625 w 10080625"/>
              <a:gd name="connsiteY3" fmla="*/ 1296145 h 3131767"/>
              <a:gd name="connsiteX4" fmla="*/ 10080625 w 10080625"/>
              <a:gd name="connsiteY4" fmla="*/ 3131767 h 3131767"/>
              <a:gd name="connsiteX5" fmla="*/ 0 w 10080625"/>
              <a:gd name="connsiteY5" fmla="*/ 3131767 h 3131767"/>
              <a:gd name="connsiteX6" fmla="*/ 0 w 10080625"/>
              <a:gd name="connsiteY6" fmla="*/ 0 h 3131767"/>
              <a:gd name="connsiteX0" fmla="*/ 0 w 10080625"/>
              <a:gd name="connsiteY0" fmla="*/ 59886 h 3047636"/>
              <a:gd name="connsiteX1" fmla="*/ 2968052 w 10080625"/>
              <a:gd name="connsiteY1" fmla="*/ 0 h 3047636"/>
              <a:gd name="connsiteX2" fmla="*/ 4062334 w 10080625"/>
              <a:gd name="connsiteY2" fmla="*/ 1184223 h 3047636"/>
              <a:gd name="connsiteX3" fmla="*/ 10080625 w 10080625"/>
              <a:gd name="connsiteY3" fmla="*/ 1212014 h 3047636"/>
              <a:gd name="connsiteX4" fmla="*/ 10080625 w 10080625"/>
              <a:gd name="connsiteY4" fmla="*/ 3047636 h 3047636"/>
              <a:gd name="connsiteX5" fmla="*/ 0 w 10080625"/>
              <a:gd name="connsiteY5" fmla="*/ 3047636 h 3047636"/>
              <a:gd name="connsiteX6" fmla="*/ 0 w 10080625"/>
              <a:gd name="connsiteY6" fmla="*/ 59886 h 3047636"/>
              <a:gd name="connsiteX0" fmla="*/ 0 w 10080625"/>
              <a:gd name="connsiteY0" fmla="*/ 0 h 3059759"/>
              <a:gd name="connsiteX1" fmla="*/ 2968052 w 10080625"/>
              <a:gd name="connsiteY1" fmla="*/ 12123 h 3059759"/>
              <a:gd name="connsiteX2" fmla="*/ 4062334 w 10080625"/>
              <a:gd name="connsiteY2" fmla="*/ 1196346 h 3059759"/>
              <a:gd name="connsiteX3" fmla="*/ 10080625 w 10080625"/>
              <a:gd name="connsiteY3" fmla="*/ 1224137 h 3059759"/>
              <a:gd name="connsiteX4" fmla="*/ 10080625 w 10080625"/>
              <a:gd name="connsiteY4" fmla="*/ 3059759 h 3059759"/>
              <a:gd name="connsiteX5" fmla="*/ 0 w 10080625"/>
              <a:gd name="connsiteY5" fmla="*/ 3059759 h 3059759"/>
              <a:gd name="connsiteX6" fmla="*/ 0 w 10080625"/>
              <a:gd name="connsiteY6" fmla="*/ 0 h 3059759"/>
              <a:gd name="connsiteX0" fmla="*/ 0 w 10080625"/>
              <a:gd name="connsiteY0" fmla="*/ 0 h 3059759"/>
              <a:gd name="connsiteX1" fmla="*/ 2968052 w 10080625"/>
              <a:gd name="connsiteY1" fmla="*/ 12123 h 3059759"/>
              <a:gd name="connsiteX2" fmla="*/ 3528144 w 10080625"/>
              <a:gd name="connsiteY2" fmla="*/ 1224137 h 3059759"/>
              <a:gd name="connsiteX3" fmla="*/ 10080625 w 10080625"/>
              <a:gd name="connsiteY3" fmla="*/ 1224137 h 3059759"/>
              <a:gd name="connsiteX4" fmla="*/ 10080625 w 10080625"/>
              <a:gd name="connsiteY4" fmla="*/ 3059759 h 3059759"/>
              <a:gd name="connsiteX5" fmla="*/ 0 w 10080625"/>
              <a:gd name="connsiteY5" fmla="*/ 3059759 h 3059759"/>
              <a:gd name="connsiteX6" fmla="*/ 0 w 10080625"/>
              <a:gd name="connsiteY6" fmla="*/ 0 h 305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80625" h="3059759">
                <a:moveTo>
                  <a:pt x="0" y="0"/>
                </a:moveTo>
                <a:lnTo>
                  <a:pt x="2968052" y="12123"/>
                </a:lnTo>
                <a:lnTo>
                  <a:pt x="3528144" y="1224137"/>
                </a:lnTo>
                <a:lnTo>
                  <a:pt x="10080625" y="1224137"/>
                </a:lnTo>
                <a:lnTo>
                  <a:pt x="10080625" y="3059759"/>
                </a:lnTo>
                <a:lnTo>
                  <a:pt x="0" y="305975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82945" tIns="41473" rIns="82945" bIns="41473" anchor="ctr"/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fr-FR">
              <a:ea typeface="SimSun" charset="-122"/>
              <a:cs typeface="+mn-cs"/>
            </a:endParaRPr>
          </a:p>
        </p:txBody>
      </p:sp>
      <p:sp>
        <p:nvSpPr>
          <p:cNvPr id="2063" name="Freeform 14"/>
          <p:cNvSpPr>
            <a:spLocks noChangeArrowheads="1"/>
          </p:cNvSpPr>
          <p:nvPr/>
        </p:nvSpPr>
        <p:spPr bwMode="auto">
          <a:xfrm>
            <a:off x="4667040" y="832408"/>
            <a:ext cx="1169280" cy="1960046"/>
          </a:xfrm>
          <a:custGeom>
            <a:avLst/>
            <a:gdLst>
              <a:gd name="T0" fmla="*/ 2147483647 w 3581"/>
              <a:gd name="T1" fmla="*/ 2147483647 h 6002"/>
              <a:gd name="T2" fmla="*/ 2147483647 w 3581"/>
              <a:gd name="T3" fmla="*/ 2147483647 h 6002"/>
              <a:gd name="T4" fmla="*/ 2147483647 w 3581"/>
              <a:gd name="T5" fmla="*/ 2147483647 h 6002"/>
              <a:gd name="T6" fmla="*/ 2147483647 w 3581"/>
              <a:gd name="T7" fmla="*/ 2147483647 h 6002"/>
              <a:gd name="T8" fmla="*/ 2147483647 w 3581"/>
              <a:gd name="T9" fmla="*/ 2147483647 h 6002"/>
              <a:gd name="T10" fmla="*/ 2147483647 w 3581"/>
              <a:gd name="T11" fmla="*/ 2147483647 h 6002"/>
              <a:gd name="T12" fmla="*/ 2147483647 w 3581"/>
              <a:gd name="T13" fmla="*/ 2147483647 h 6002"/>
              <a:gd name="T14" fmla="*/ 2147483647 w 3581"/>
              <a:gd name="T15" fmla="*/ 2147483647 h 6002"/>
              <a:gd name="T16" fmla="*/ 0 w 3581"/>
              <a:gd name="T17" fmla="*/ 0 h 600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581"/>
              <a:gd name="T28" fmla="*/ 0 h 6002"/>
              <a:gd name="T29" fmla="*/ 3581 w 3581"/>
              <a:gd name="T30" fmla="*/ 6002 h 600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581" h="6002">
                <a:moveTo>
                  <a:pt x="3580" y="6001"/>
                </a:moveTo>
                <a:cubicBezTo>
                  <a:pt x="3322" y="5065"/>
                  <a:pt x="2451" y="4001"/>
                  <a:pt x="2451" y="4001"/>
                </a:cubicBezTo>
                <a:lnTo>
                  <a:pt x="2000" y="3420"/>
                </a:lnTo>
                <a:lnTo>
                  <a:pt x="2419" y="3000"/>
                </a:lnTo>
                <a:lnTo>
                  <a:pt x="2128" y="2066"/>
                </a:lnTo>
                <a:cubicBezTo>
                  <a:pt x="2128" y="2066"/>
                  <a:pt x="1871" y="1839"/>
                  <a:pt x="2065" y="1839"/>
                </a:cubicBezTo>
                <a:cubicBezTo>
                  <a:pt x="2259" y="1840"/>
                  <a:pt x="1321" y="1516"/>
                  <a:pt x="1321" y="1516"/>
                </a:cubicBezTo>
                <a:lnTo>
                  <a:pt x="709" y="1032"/>
                </a:lnTo>
                <a:lnTo>
                  <a:pt x="0" y="0"/>
                </a:lnTo>
              </a:path>
            </a:pathLst>
          </a:custGeom>
          <a:noFill/>
          <a:ln w="72000">
            <a:solidFill>
              <a:srgbClr val="FF00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52" name="Freeform 3"/>
          <p:cNvSpPr>
            <a:spLocks noChangeArrowheads="1"/>
          </p:cNvSpPr>
          <p:nvPr/>
        </p:nvSpPr>
        <p:spPr bwMode="auto">
          <a:xfrm>
            <a:off x="112321" y="3480846"/>
            <a:ext cx="2700000" cy="280829"/>
          </a:xfrm>
          <a:custGeom>
            <a:avLst/>
            <a:gdLst>
              <a:gd name="T0" fmla="*/ 0 w 8267"/>
              <a:gd name="T1" fmla="*/ 0 h 858"/>
              <a:gd name="T2" fmla="*/ 2147483647 w 8267"/>
              <a:gd name="T3" fmla="*/ 2147483647 h 858"/>
              <a:gd name="T4" fmla="*/ 0 60000 65536"/>
              <a:gd name="T5" fmla="*/ 0 60000 65536"/>
              <a:gd name="T6" fmla="*/ 0 w 8267"/>
              <a:gd name="T7" fmla="*/ 0 h 858"/>
              <a:gd name="T8" fmla="*/ 8267 w 8267"/>
              <a:gd name="T9" fmla="*/ 858 h 85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267" h="858">
                <a:moveTo>
                  <a:pt x="0" y="0"/>
                </a:moveTo>
                <a:cubicBezTo>
                  <a:pt x="5931" y="499"/>
                  <a:pt x="8266" y="857"/>
                  <a:pt x="8266" y="857"/>
                </a:cubicBezTo>
              </a:path>
            </a:pathLst>
          </a:custGeom>
          <a:noFill/>
          <a:ln w="72000">
            <a:solidFill>
              <a:srgbClr val="FFFF0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53" name="Freeform 4"/>
          <p:cNvSpPr>
            <a:spLocks noChangeArrowheads="1"/>
          </p:cNvSpPr>
          <p:nvPr/>
        </p:nvSpPr>
        <p:spPr bwMode="auto">
          <a:xfrm>
            <a:off x="2848321" y="3760235"/>
            <a:ext cx="1599840" cy="848249"/>
          </a:xfrm>
          <a:custGeom>
            <a:avLst/>
            <a:gdLst>
              <a:gd name="T0" fmla="*/ 0 w 4900"/>
              <a:gd name="T1" fmla="*/ 0 h 2598"/>
              <a:gd name="T2" fmla="*/ 2147483647 w 4900"/>
              <a:gd name="T3" fmla="*/ 2147483647 h 2598"/>
              <a:gd name="T4" fmla="*/ 2147483647 w 4900"/>
              <a:gd name="T5" fmla="*/ 2147483647 h 2598"/>
              <a:gd name="T6" fmla="*/ 2147483647 w 4900"/>
              <a:gd name="T7" fmla="*/ 2147483647 h 2598"/>
              <a:gd name="T8" fmla="*/ 0 60000 65536"/>
              <a:gd name="T9" fmla="*/ 0 60000 65536"/>
              <a:gd name="T10" fmla="*/ 0 60000 65536"/>
              <a:gd name="T11" fmla="*/ 0 60000 65536"/>
              <a:gd name="T12" fmla="*/ 0 w 4900"/>
              <a:gd name="T13" fmla="*/ 0 h 2598"/>
              <a:gd name="T14" fmla="*/ 4900 w 4900"/>
              <a:gd name="T15" fmla="*/ 2598 h 259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00" h="2598">
                <a:moveTo>
                  <a:pt x="0" y="0"/>
                </a:moveTo>
                <a:lnTo>
                  <a:pt x="4017" y="1127"/>
                </a:lnTo>
                <a:lnTo>
                  <a:pt x="4556" y="1813"/>
                </a:lnTo>
                <a:lnTo>
                  <a:pt x="4899" y="2597"/>
                </a:lnTo>
              </a:path>
            </a:pathLst>
          </a:custGeom>
          <a:noFill/>
          <a:ln w="72000">
            <a:solidFill>
              <a:srgbClr val="FF6633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54" name="Freeform 5"/>
          <p:cNvSpPr>
            <a:spLocks noChangeArrowheads="1"/>
          </p:cNvSpPr>
          <p:nvPr/>
        </p:nvSpPr>
        <p:spPr bwMode="auto">
          <a:xfrm>
            <a:off x="4495680" y="4464469"/>
            <a:ext cx="1825920" cy="240506"/>
          </a:xfrm>
          <a:custGeom>
            <a:avLst/>
            <a:gdLst>
              <a:gd name="T0" fmla="*/ 0 w 5592"/>
              <a:gd name="T1" fmla="*/ 2147483647 h 737"/>
              <a:gd name="T2" fmla="*/ 2147483647 w 5592"/>
              <a:gd name="T3" fmla="*/ 2147483647 h 737"/>
              <a:gd name="T4" fmla="*/ 2147483647 w 5592"/>
              <a:gd name="T5" fmla="*/ 2147483647 h 737"/>
              <a:gd name="T6" fmla="*/ 2147483647 w 5592"/>
              <a:gd name="T7" fmla="*/ 2147483647 h 737"/>
              <a:gd name="T8" fmla="*/ 2147483647 w 5592"/>
              <a:gd name="T9" fmla="*/ 2147483647 h 737"/>
              <a:gd name="T10" fmla="*/ 2147483647 w 5592"/>
              <a:gd name="T11" fmla="*/ 2147483647 h 73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592"/>
              <a:gd name="T19" fmla="*/ 0 h 737"/>
              <a:gd name="T20" fmla="*/ 5592 w 5592"/>
              <a:gd name="T21" fmla="*/ 737 h 73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592" h="737">
                <a:moveTo>
                  <a:pt x="0" y="540"/>
                </a:moveTo>
                <a:cubicBezTo>
                  <a:pt x="2116" y="50"/>
                  <a:pt x="2217" y="99"/>
                  <a:pt x="2165" y="50"/>
                </a:cubicBezTo>
                <a:cubicBezTo>
                  <a:pt x="2114" y="0"/>
                  <a:pt x="3878" y="589"/>
                  <a:pt x="3878" y="589"/>
                </a:cubicBezTo>
                <a:lnTo>
                  <a:pt x="4684" y="491"/>
                </a:lnTo>
                <a:lnTo>
                  <a:pt x="5238" y="736"/>
                </a:lnTo>
                <a:lnTo>
                  <a:pt x="5591" y="442"/>
                </a:lnTo>
              </a:path>
            </a:pathLst>
          </a:custGeom>
          <a:noFill/>
          <a:ln w="72000">
            <a:solidFill>
              <a:srgbClr val="280099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55" name="Freeform 6"/>
          <p:cNvSpPr>
            <a:spLocks noChangeArrowheads="1"/>
          </p:cNvSpPr>
          <p:nvPr/>
        </p:nvSpPr>
        <p:spPr bwMode="auto">
          <a:xfrm>
            <a:off x="6363361" y="4542237"/>
            <a:ext cx="324000" cy="210262"/>
          </a:xfrm>
          <a:custGeom>
            <a:avLst/>
            <a:gdLst>
              <a:gd name="T0" fmla="*/ 0 w 994"/>
              <a:gd name="T1" fmla="*/ 0 h 646"/>
              <a:gd name="T2" fmla="*/ 2147483647 w 994"/>
              <a:gd name="T3" fmla="*/ 2147483647 h 646"/>
              <a:gd name="T4" fmla="*/ 0 60000 65536"/>
              <a:gd name="T5" fmla="*/ 0 60000 65536"/>
              <a:gd name="T6" fmla="*/ 0 w 994"/>
              <a:gd name="T7" fmla="*/ 0 h 646"/>
              <a:gd name="T8" fmla="*/ 994 w 994"/>
              <a:gd name="T9" fmla="*/ 646 h 6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94" h="646">
                <a:moveTo>
                  <a:pt x="0" y="0"/>
                </a:moveTo>
                <a:cubicBezTo>
                  <a:pt x="642" y="573"/>
                  <a:pt x="993" y="645"/>
                  <a:pt x="993" y="645"/>
                </a:cubicBezTo>
              </a:path>
            </a:pathLst>
          </a:custGeom>
          <a:noFill/>
          <a:ln w="72000">
            <a:solidFill>
              <a:srgbClr val="FF6633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56" name="Freeform 7"/>
          <p:cNvSpPr>
            <a:spLocks noChangeArrowheads="1"/>
          </p:cNvSpPr>
          <p:nvPr/>
        </p:nvSpPr>
        <p:spPr bwMode="auto">
          <a:xfrm>
            <a:off x="6690240" y="4488952"/>
            <a:ext cx="768960" cy="548697"/>
          </a:xfrm>
          <a:custGeom>
            <a:avLst/>
            <a:gdLst>
              <a:gd name="T0" fmla="*/ 0 w 2356"/>
              <a:gd name="T1" fmla="*/ 2147483647 h 1679"/>
              <a:gd name="T2" fmla="*/ 2147483647 w 2356"/>
              <a:gd name="T3" fmla="*/ 2147483647 h 1679"/>
              <a:gd name="T4" fmla="*/ 2147483647 w 2356"/>
              <a:gd name="T5" fmla="*/ 2147483647 h 1679"/>
              <a:gd name="T6" fmla="*/ 2147483647 w 2356"/>
              <a:gd name="T7" fmla="*/ 2147483647 h 1679"/>
              <a:gd name="T8" fmla="*/ 2147483647 w 2356"/>
              <a:gd name="T9" fmla="*/ 2147483647 h 1679"/>
              <a:gd name="T10" fmla="*/ 2147483647 w 2356"/>
              <a:gd name="T11" fmla="*/ 0 h 16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56"/>
              <a:gd name="T19" fmla="*/ 0 h 1679"/>
              <a:gd name="T20" fmla="*/ 2356 w 2356"/>
              <a:gd name="T21" fmla="*/ 1679 h 16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56" h="1679">
                <a:moveTo>
                  <a:pt x="0" y="806"/>
                </a:moveTo>
                <a:cubicBezTo>
                  <a:pt x="451" y="741"/>
                  <a:pt x="1161" y="1226"/>
                  <a:pt x="1161" y="1226"/>
                </a:cubicBezTo>
                <a:lnTo>
                  <a:pt x="1581" y="1678"/>
                </a:lnTo>
                <a:cubicBezTo>
                  <a:pt x="1581" y="1678"/>
                  <a:pt x="2065" y="1194"/>
                  <a:pt x="2065" y="1226"/>
                </a:cubicBezTo>
                <a:cubicBezTo>
                  <a:pt x="2064" y="1258"/>
                  <a:pt x="2291" y="290"/>
                  <a:pt x="2323" y="291"/>
                </a:cubicBezTo>
                <a:cubicBezTo>
                  <a:pt x="2355" y="291"/>
                  <a:pt x="1613" y="0"/>
                  <a:pt x="1613" y="0"/>
                </a:cubicBezTo>
              </a:path>
            </a:pathLst>
          </a:custGeom>
          <a:noFill/>
          <a:ln w="72000">
            <a:solidFill>
              <a:srgbClr val="9999FF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57" name="Freeform 8"/>
          <p:cNvSpPr>
            <a:spLocks noChangeArrowheads="1"/>
          </p:cNvSpPr>
          <p:nvPr/>
        </p:nvSpPr>
        <p:spPr bwMode="auto">
          <a:xfrm>
            <a:off x="6279841" y="3392997"/>
            <a:ext cx="895680" cy="1075793"/>
          </a:xfrm>
          <a:custGeom>
            <a:avLst/>
            <a:gdLst>
              <a:gd name="T0" fmla="*/ 2147483647 w 2744"/>
              <a:gd name="T1" fmla="*/ 2147483647 h 3293"/>
              <a:gd name="T2" fmla="*/ 2147483647 w 2744"/>
              <a:gd name="T3" fmla="*/ 2147483647 h 3293"/>
              <a:gd name="T4" fmla="*/ 2147483647 w 2744"/>
              <a:gd name="T5" fmla="*/ 2147483647 h 3293"/>
              <a:gd name="T6" fmla="*/ 0 w 2744"/>
              <a:gd name="T7" fmla="*/ 0 h 3293"/>
              <a:gd name="T8" fmla="*/ 0 60000 65536"/>
              <a:gd name="T9" fmla="*/ 0 60000 65536"/>
              <a:gd name="T10" fmla="*/ 0 60000 65536"/>
              <a:gd name="T11" fmla="*/ 0 60000 65536"/>
              <a:gd name="T12" fmla="*/ 0 w 2744"/>
              <a:gd name="T13" fmla="*/ 0 h 3293"/>
              <a:gd name="T14" fmla="*/ 2744 w 2744"/>
              <a:gd name="T15" fmla="*/ 3293 h 329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4" h="3293">
                <a:moveTo>
                  <a:pt x="2743" y="3292"/>
                </a:moveTo>
                <a:cubicBezTo>
                  <a:pt x="1323" y="2195"/>
                  <a:pt x="1356" y="2227"/>
                  <a:pt x="1356" y="2227"/>
                </a:cubicBezTo>
                <a:cubicBezTo>
                  <a:pt x="1356" y="2227"/>
                  <a:pt x="484" y="581"/>
                  <a:pt x="517" y="613"/>
                </a:cubicBezTo>
                <a:cubicBezTo>
                  <a:pt x="550" y="646"/>
                  <a:pt x="0" y="0"/>
                  <a:pt x="0" y="0"/>
                </a:cubicBezTo>
              </a:path>
            </a:pathLst>
          </a:custGeom>
          <a:noFill/>
          <a:ln w="72000">
            <a:solidFill>
              <a:srgbClr val="280099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58" name="Freeform 9"/>
          <p:cNvSpPr>
            <a:spLocks noChangeArrowheads="1"/>
          </p:cNvSpPr>
          <p:nvPr/>
        </p:nvSpPr>
        <p:spPr bwMode="auto">
          <a:xfrm>
            <a:off x="5869440" y="2802534"/>
            <a:ext cx="495360" cy="558779"/>
          </a:xfrm>
          <a:custGeom>
            <a:avLst/>
            <a:gdLst>
              <a:gd name="T0" fmla="*/ 0 w 1517"/>
              <a:gd name="T1" fmla="*/ 0 h 1711"/>
              <a:gd name="T2" fmla="*/ 710 w 1517"/>
              <a:gd name="T3" fmla="*/ 258 h 1711"/>
              <a:gd name="T4" fmla="*/ 871 w 1517"/>
              <a:gd name="T5" fmla="*/ 710 h 1711"/>
              <a:gd name="T6" fmla="*/ 1420 w 1517"/>
              <a:gd name="T7" fmla="*/ 871 h 1711"/>
              <a:gd name="T8" fmla="*/ 1516 w 1517"/>
              <a:gd name="T9" fmla="*/ 1580 h 1711"/>
              <a:gd name="T10" fmla="*/ 1194 w 1517"/>
              <a:gd name="T11" fmla="*/ 1645 h 1711"/>
              <a:gd name="T12" fmla="*/ 1226 w 1517"/>
              <a:gd name="T13" fmla="*/ 1710 h 17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7"/>
              <a:gd name="T22" fmla="*/ 0 h 1711"/>
              <a:gd name="T23" fmla="*/ 1517 w 1517"/>
              <a:gd name="T24" fmla="*/ 1711 h 17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7" h="1711">
                <a:moveTo>
                  <a:pt x="0" y="0"/>
                </a:moveTo>
                <a:cubicBezTo>
                  <a:pt x="710" y="226"/>
                  <a:pt x="710" y="258"/>
                  <a:pt x="710" y="258"/>
                </a:cubicBezTo>
                <a:lnTo>
                  <a:pt x="871" y="710"/>
                </a:lnTo>
                <a:lnTo>
                  <a:pt x="1420" y="871"/>
                </a:lnTo>
                <a:lnTo>
                  <a:pt x="1516" y="1580"/>
                </a:lnTo>
                <a:lnTo>
                  <a:pt x="1194" y="1645"/>
                </a:lnTo>
                <a:lnTo>
                  <a:pt x="1226" y="1710"/>
                </a:lnTo>
              </a:path>
            </a:pathLst>
          </a:custGeom>
          <a:noFill/>
          <a:ln w="762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fr-FR">
              <a:ea typeface="SimSun" charset="-122"/>
              <a:cs typeface="+mn-cs"/>
            </a:endParaRPr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 flipH="1" flipV="1">
            <a:off x="5497921" y="2095421"/>
            <a:ext cx="298080" cy="371559"/>
          </a:xfrm>
          <a:prstGeom prst="line">
            <a:avLst/>
          </a:prstGeom>
          <a:noFill/>
          <a:ln w="72000">
            <a:solidFill>
              <a:srgbClr val="280099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60" name="Line 11"/>
          <p:cNvSpPr>
            <a:spLocks noChangeShapeType="1"/>
          </p:cNvSpPr>
          <p:nvPr/>
        </p:nvSpPr>
        <p:spPr bwMode="auto">
          <a:xfrm flipH="1" flipV="1">
            <a:off x="5171041" y="1284615"/>
            <a:ext cx="192960" cy="76328"/>
          </a:xfrm>
          <a:prstGeom prst="line">
            <a:avLst/>
          </a:prstGeom>
          <a:noFill/>
          <a:ln w="72000">
            <a:solidFill>
              <a:srgbClr val="9999FF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61" name="Line 12"/>
          <p:cNvSpPr>
            <a:spLocks noChangeShapeType="1"/>
          </p:cNvSpPr>
          <p:nvPr/>
        </p:nvSpPr>
        <p:spPr bwMode="auto">
          <a:xfrm flipH="1">
            <a:off x="5394241" y="1886599"/>
            <a:ext cx="108000" cy="95050"/>
          </a:xfrm>
          <a:prstGeom prst="line">
            <a:avLst/>
          </a:prstGeom>
          <a:noFill/>
          <a:ln w="108000">
            <a:solidFill>
              <a:srgbClr val="9999FF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62" name="Line 13"/>
          <p:cNvSpPr>
            <a:spLocks noChangeShapeType="1"/>
          </p:cNvSpPr>
          <p:nvPr/>
        </p:nvSpPr>
        <p:spPr bwMode="auto">
          <a:xfrm>
            <a:off x="5035680" y="1201087"/>
            <a:ext cx="126720" cy="84969"/>
          </a:xfrm>
          <a:prstGeom prst="line">
            <a:avLst/>
          </a:prstGeom>
          <a:noFill/>
          <a:ln w="72000">
            <a:solidFill>
              <a:srgbClr val="FF6633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64" name="Freeform 15"/>
          <p:cNvSpPr>
            <a:spLocks noChangeArrowheads="1"/>
          </p:cNvSpPr>
          <p:nvPr/>
        </p:nvSpPr>
        <p:spPr bwMode="auto">
          <a:xfrm>
            <a:off x="4541760" y="285150"/>
            <a:ext cx="210240" cy="537177"/>
          </a:xfrm>
          <a:custGeom>
            <a:avLst/>
            <a:gdLst>
              <a:gd name="T0" fmla="*/ 0 w 646"/>
              <a:gd name="T1" fmla="*/ 0 h 1646"/>
              <a:gd name="T2" fmla="*/ 2147483647 w 646"/>
              <a:gd name="T3" fmla="*/ 2147483647 h 1646"/>
              <a:gd name="T4" fmla="*/ 2147483647 w 646"/>
              <a:gd name="T5" fmla="*/ 2147483647 h 1646"/>
              <a:gd name="T6" fmla="*/ 2147483647 w 646"/>
              <a:gd name="T7" fmla="*/ 2147483647 h 1646"/>
              <a:gd name="T8" fmla="*/ 0 60000 65536"/>
              <a:gd name="T9" fmla="*/ 0 60000 65536"/>
              <a:gd name="T10" fmla="*/ 0 60000 65536"/>
              <a:gd name="T11" fmla="*/ 0 60000 65536"/>
              <a:gd name="T12" fmla="*/ 0 w 646"/>
              <a:gd name="T13" fmla="*/ 0 h 1646"/>
              <a:gd name="T14" fmla="*/ 646 w 646"/>
              <a:gd name="T15" fmla="*/ 1646 h 16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46" h="1646">
                <a:moveTo>
                  <a:pt x="0" y="0"/>
                </a:moveTo>
                <a:cubicBezTo>
                  <a:pt x="194" y="355"/>
                  <a:pt x="161" y="548"/>
                  <a:pt x="161" y="548"/>
                </a:cubicBezTo>
                <a:lnTo>
                  <a:pt x="645" y="968"/>
                </a:lnTo>
                <a:lnTo>
                  <a:pt x="419" y="1645"/>
                </a:lnTo>
              </a:path>
            </a:pathLst>
          </a:custGeom>
          <a:noFill/>
          <a:ln w="72000">
            <a:solidFill>
              <a:srgbClr val="808080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65" name="Freeform 16"/>
          <p:cNvSpPr>
            <a:spLocks noChangeArrowheads="1"/>
          </p:cNvSpPr>
          <p:nvPr/>
        </p:nvSpPr>
        <p:spPr bwMode="auto">
          <a:xfrm>
            <a:off x="3834721" y="273629"/>
            <a:ext cx="705600" cy="390281"/>
          </a:xfrm>
          <a:custGeom>
            <a:avLst/>
            <a:gdLst>
              <a:gd name="T0" fmla="*/ 0 w 2162"/>
              <a:gd name="T1" fmla="*/ 2147483647 h 1195"/>
              <a:gd name="T2" fmla="*/ 2147483647 w 2162"/>
              <a:gd name="T3" fmla="*/ 2147483647 h 1195"/>
              <a:gd name="T4" fmla="*/ 2147483647 w 2162"/>
              <a:gd name="T5" fmla="*/ 2147483647 h 1195"/>
              <a:gd name="T6" fmla="*/ 2147483647 w 2162"/>
              <a:gd name="T7" fmla="*/ 2147483647 h 1195"/>
              <a:gd name="T8" fmla="*/ 2147483647 w 2162"/>
              <a:gd name="T9" fmla="*/ 0 h 1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2"/>
              <a:gd name="T16" fmla="*/ 0 h 1195"/>
              <a:gd name="T17" fmla="*/ 2162 w 2162"/>
              <a:gd name="T18" fmla="*/ 1195 h 1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2" h="1195">
                <a:moveTo>
                  <a:pt x="0" y="1194"/>
                </a:moveTo>
                <a:cubicBezTo>
                  <a:pt x="257" y="1065"/>
                  <a:pt x="1354" y="1097"/>
                  <a:pt x="1354" y="1097"/>
                </a:cubicBezTo>
                <a:cubicBezTo>
                  <a:pt x="1354" y="1097"/>
                  <a:pt x="1742" y="613"/>
                  <a:pt x="1774" y="613"/>
                </a:cubicBezTo>
                <a:cubicBezTo>
                  <a:pt x="1807" y="612"/>
                  <a:pt x="1646" y="355"/>
                  <a:pt x="1646" y="355"/>
                </a:cubicBezTo>
                <a:lnTo>
                  <a:pt x="2161" y="0"/>
                </a:lnTo>
              </a:path>
            </a:pathLst>
          </a:custGeom>
          <a:noFill/>
          <a:ln w="72000">
            <a:solidFill>
              <a:srgbClr val="0047FF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67" name="Freeform 18"/>
          <p:cNvSpPr>
            <a:spLocks noChangeArrowheads="1"/>
          </p:cNvSpPr>
          <p:nvPr/>
        </p:nvSpPr>
        <p:spPr bwMode="auto">
          <a:xfrm>
            <a:off x="3539520" y="673991"/>
            <a:ext cx="548640" cy="580381"/>
          </a:xfrm>
          <a:custGeom>
            <a:avLst/>
            <a:gdLst>
              <a:gd name="T0" fmla="*/ 2147483647 w 1680"/>
              <a:gd name="T1" fmla="*/ 2147483647 h 1777"/>
              <a:gd name="T2" fmla="*/ 2147483647 w 1680"/>
              <a:gd name="T3" fmla="*/ 2147483647 h 1777"/>
              <a:gd name="T4" fmla="*/ 2147483647 w 1680"/>
              <a:gd name="T5" fmla="*/ 2147483647 h 1777"/>
              <a:gd name="T6" fmla="*/ 2147483647 w 1680"/>
              <a:gd name="T7" fmla="*/ 2147483647 h 1777"/>
              <a:gd name="T8" fmla="*/ 2147483647 w 1680"/>
              <a:gd name="T9" fmla="*/ 2147483647 h 1777"/>
              <a:gd name="T10" fmla="*/ 2147483647 w 1680"/>
              <a:gd name="T11" fmla="*/ 2147483647 h 1777"/>
              <a:gd name="T12" fmla="*/ 2147483647 w 1680"/>
              <a:gd name="T13" fmla="*/ 0 h 177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80"/>
              <a:gd name="T22" fmla="*/ 0 h 1777"/>
              <a:gd name="T23" fmla="*/ 1680 w 1680"/>
              <a:gd name="T24" fmla="*/ 1777 h 177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80" h="1777">
                <a:moveTo>
                  <a:pt x="226" y="1453"/>
                </a:moveTo>
                <a:cubicBezTo>
                  <a:pt x="0" y="744"/>
                  <a:pt x="194" y="517"/>
                  <a:pt x="194" y="517"/>
                </a:cubicBezTo>
                <a:lnTo>
                  <a:pt x="484" y="1098"/>
                </a:lnTo>
                <a:cubicBezTo>
                  <a:pt x="484" y="1098"/>
                  <a:pt x="872" y="1776"/>
                  <a:pt x="839" y="1776"/>
                </a:cubicBezTo>
                <a:cubicBezTo>
                  <a:pt x="806" y="1776"/>
                  <a:pt x="1679" y="1163"/>
                  <a:pt x="1678" y="1195"/>
                </a:cubicBezTo>
                <a:cubicBezTo>
                  <a:pt x="1678" y="1226"/>
                  <a:pt x="1549" y="356"/>
                  <a:pt x="1581" y="356"/>
                </a:cubicBezTo>
                <a:cubicBezTo>
                  <a:pt x="1612" y="355"/>
                  <a:pt x="904" y="0"/>
                  <a:pt x="904" y="0"/>
                </a:cubicBezTo>
              </a:path>
            </a:pathLst>
          </a:custGeom>
          <a:noFill/>
          <a:ln w="72000">
            <a:solidFill>
              <a:srgbClr val="94006B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68" name="Freeform 19"/>
          <p:cNvSpPr>
            <a:spLocks noChangeArrowheads="1"/>
          </p:cNvSpPr>
          <p:nvPr/>
        </p:nvSpPr>
        <p:spPr bwMode="auto">
          <a:xfrm>
            <a:off x="200161" y="1477595"/>
            <a:ext cx="3255840" cy="650948"/>
          </a:xfrm>
          <a:custGeom>
            <a:avLst/>
            <a:gdLst>
              <a:gd name="T0" fmla="*/ 0 w 9970"/>
              <a:gd name="T1" fmla="*/ 0 h 1994"/>
              <a:gd name="T2" fmla="*/ 2147483647 w 9970"/>
              <a:gd name="T3" fmla="*/ 2147483647 h 1994"/>
              <a:gd name="T4" fmla="*/ 2147483647 w 9970"/>
              <a:gd name="T5" fmla="*/ 2147483647 h 1994"/>
              <a:gd name="T6" fmla="*/ 2147483647 w 9970"/>
              <a:gd name="T7" fmla="*/ 2147483647 h 1994"/>
              <a:gd name="T8" fmla="*/ 2147483647 w 9970"/>
              <a:gd name="T9" fmla="*/ 2147483647 h 199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970"/>
              <a:gd name="T16" fmla="*/ 0 h 1994"/>
              <a:gd name="T17" fmla="*/ 9970 w 9970"/>
              <a:gd name="T18" fmla="*/ 1994 h 199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970" h="1994">
                <a:moveTo>
                  <a:pt x="0" y="0"/>
                </a:moveTo>
                <a:cubicBezTo>
                  <a:pt x="2775" y="839"/>
                  <a:pt x="5290" y="1800"/>
                  <a:pt x="5290" y="1800"/>
                </a:cubicBezTo>
                <a:lnTo>
                  <a:pt x="8162" y="1993"/>
                </a:lnTo>
                <a:lnTo>
                  <a:pt x="9711" y="1348"/>
                </a:lnTo>
                <a:lnTo>
                  <a:pt x="9969" y="283"/>
                </a:lnTo>
              </a:path>
            </a:pathLst>
          </a:custGeom>
          <a:noFill/>
          <a:ln w="72000">
            <a:solidFill>
              <a:srgbClr val="CCCC00"/>
            </a:solidFill>
            <a:prstDash val="sysDot"/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1110241" y="3755915"/>
            <a:ext cx="1032480" cy="262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</a:tabLst>
            </a:pPr>
            <a:r>
              <a:rPr lang="fr-FR" sz="1300" i="1" dirty="0">
                <a:solidFill>
                  <a:srgbClr val="000000"/>
                </a:solidFill>
              </a:rPr>
              <a:t>Yoff plage</a:t>
            </a:r>
          </a:p>
        </p:txBody>
      </p:sp>
      <p:sp>
        <p:nvSpPr>
          <p:cNvPr id="2070" name="Text Box 21"/>
          <p:cNvSpPr txBox="1">
            <a:spLocks noChangeArrowheads="1"/>
          </p:cNvSpPr>
          <p:nvPr/>
        </p:nvSpPr>
        <p:spPr bwMode="auto">
          <a:xfrm>
            <a:off x="2939040" y="4147636"/>
            <a:ext cx="1180800" cy="273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</a:tabLst>
            </a:pPr>
            <a:r>
              <a:rPr lang="fr-FR" sz="1300" i="1" dirty="0">
                <a:solidFill>
                  <a:srgbClr val="000000"/>
                </a:solidFill>
              </a:rPr>
              <a:t>Yoff pêcheurs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>
            <a:off x="6066721" y="4802905"/>
            <a:ext cx="722880" cy="262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</a:tabLst>
              <a:defRPr/>
            </a:pPr>
            <a:r>
              <a:rPr lang="fr-FR" sz="1300" i="1" dirty="0" err="1">
                <a:solidFill>
                  <a:schemeClr val="bg1">
                    <a:lumMod val="50000"/>
                  </a:schemeClr>
                </a:solidFill>
                <a:ea typeface="SimSun" charset="-122"/>
              </a:rPr>
              <a:t>Ngor</a:t>
            </a:r>
            <a:endParaRPr lang="fr-FR" sz="1300" i="1" dirty="0">
              <a:solidFill>
                <a:schemeClr val="bg1">
                  <a:lumMod val="50000"/>
                </a:schemeClr>
              </a:solidFill>
              <a:ea typeface="SimSun" charset="-122"/>
            </a:endParaRP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7485120" y="4648808"/>
            <a:ext cx="1032480" cy="442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</a:tabLst>
            </a:pPr>
            <a:r>
              <a:rPr lang="fr-FR" sz="1300" i="1" dirty="0">
                <a:solidFill>
                  <a:srgbClr val="000000"/>
                </a:solidFill>
              </a:rPr>
              <a:t>Pointe des </a:t>
            </a:r>
            <a:r>
              <a:rPr lang="fr-FR" sz="1300" i="1" dirty="0" err="1">
                <a:solidFill>
                  <a:srgbClr val="000000"/>
                </a:solidFill>
              </a:rPr>
              <a:t>Almadies</a:t>
            </a:r>
            <a:endParaRPr lang="fr-FR" sz="1300" i="1" dirty="0">
              <a:solidFill>
                <a:srgbClr val="000000"/>
              </a:solidFill>
            </a:endParaRPr>
          </a:p>
        </p:txBody>
      </p:sp>
      <p:sp>
        <p:nvSpPr>
          <p:cNvPr id="2073" name="Text Box 24"/>
          <p:cNvSpPr txBox="1">
            <a:spLocks noChangeArrowheads="1"/>
          </p:cNvSpPr>
          <p:nvPr/>
        </p:nvSpPr>
        <p:spPr bwMode="auto">
          <a:xfrm>
            <a:off x="6269760" y="2971033"/>
            <a:ext cx="1032480" cy="262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</a:tabLst>
            </a:pPr>
            <a:r>
              <a:rPr lang="fr-FR" sz="1300" i="1" dirty="0">
                <a:solidFill>
                  <a:srgbClr val="000000"/>
                </a:solidFill>
              </a:rPr>
              <a:t>Mamelles</a:t>
            </a:r>
          </a:p>
        </p:txBody>
      </p:sp>
      <p:sp>
        <p:nvSpPr>
          <p:cNvPr id="2074" name="Text Box 25"/>
          <p:cNvSpPr txBox="1">
            <a:spLocks noChangeArrowheads="1"/>
          </p:cNvSpPr>
          <p:nvPr/>
        </p:nvSpPr>
        <p:spPr bwMode="auto">
          <a:xfrm>
            <a:off x="4963680" y="881373"/>
            <a:ext cx="1324800" cy="262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</a:tabLst>
              <a:defRPr/>
            </a:pPr>
            <a:r>
              <a:rPr lang="fr-FR" sz="1300" i="1" dirty="0" err="1">
                <a:solidFill>
                  <a:schemeClr val="bg1">
                    <a:lumMod val="50000"/>
                  </a:schemeClr>
                </a:solidFill>
                <a:ea typeface="SimSun" charset="-122"/>
              </a:rPr>
              <a:t>Soumbédioune</a:t>
            </a:r>
            <a:endParaRPr lang="fr-FR" sz="1300" i="1" dirty="0">
              <a:solidFill>
                <a:schemeClr val="bg1">
                  <a:lumMod val="50000"/>
                </a:schemeClr>
              </a:solidFill>
              <a:ea typeface="SimSun" charset="-122"/>
            </a:endParaRPr>
          </a:p>
        </p:txBody>
      </p:sp>
      <p:sp>
        <p:nvSpPr>
          <p:cNvPr id="2076" name="Text Box 27"/>
          <p:cNvSpPr txBox="1">
            <a:spLocks noChangeArrowheads="1"/>
          </p:cNvSpPr>
          <p:nvPr/>
        </p:nvSpPr>
        <p:spPr bwMode="auto">
          <a:xfrm>
            <a:off x="1884961" y="1702259"/>
            <a:ext cx="1385280" cy="262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</a:tabLst>
            </a:pPr>
            <a:r>
              <a:rPr lang="fr-FR" sz="1300" i="1" dirty="0">
                <a:solidFill>
                  <a:srgbClr val="000000"/>
                </a:solidFill>
              </a:rPr>
              <a:t>Baie de </a:t>
            </a:r>
            <a:r>
              <a:rPr lang="fr-FR" sz="1300" i="1" dirty="0" err="1">
                <a:solidFill>
                  <a:srgbClr val="000000"/>
                </a:solidFill>
              </a:rPr>
              <a:t>Hann</a:t>
            </a:r>
            <a:endParaRPr lang="fr-FR" sz="1300" i="1" dirty="0">
              <a:solidFill>
                <a:srgbClr val="000000"/>
              </a:solidFill>
            </a:endParaRPr>
          </a:p>
        </p:txBody>
      </p:sp>
      <p:sp>
        <p:nvSpPr>
          <p:cNvPr id="2080" name="Text Box 31"/>
          <p:cNvSpPr txBox="1">
            <a:spLocks noChangeArrowheads="1"/>
          </p:cNvSpPr>
          <p:nvPr/>
        </p:nvSpPr>
        <p:spPr bwMode="auto">
          <a:xfrm>
            <a:off x="4969441" y="4715055"/>
            <a:ext cx="1032480" cy="262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</a:tabLst>
            </a:pPr>
            <a:r>
              <a:rPr lang="fr-FR" sz="1300" i="1" dirty="0">
                <a:solidFill>
                  <a:srgbClr val="000000"/>
                </a:solidFill>
              </a:rPr>
              <a:t>Yoff riviera</a:t>
            </a:r>
          </a:p>
        </p:txBody>
      </p:sp>
      <p:sp>
        <p:nvSpPr>
          <p:cNvPr id="2083" name="Text Box 34"/>
          <p:cNvSpPr txBox="1">
            <a:spLocks noChangeArrowheads="1"/>
          </p:cNvSpPr>
          <p:nvPr/>
        </p:nvSpPr>
        <p:spPr bwMode="auto">
          <a:xfrm>
            <a:off x="5430241" y="1493437"/>
            <a:ext cx="1032480" cy="2909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3620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</a:tabLst>
            </a:pPr>
            <a:r>
              <a:rPr lang="fr-FR" sz="1500" b="1" i="1" dirty="0">
                <a:solidFill>
                  <a:srgbClr val="000000"/>
                </a:solidFill>
              </a:rPr>
              <a:t>Corniche</a:t>
            </a:r>
          </a:p>
        </p:txBody>
      </p:sp>
      <p:sp>
        <p:nvSpPr>
          <p:cNvPr id="50" name="ZoneTexte 49"/>
          <p:cNvSpPr txBox="1">
            <a:spLocks noChangeArrowheads="1"/>
          </p:cNvSpPr>
          <p:nvPr/>
        </p:nvSpPr>
        <p:spPr bwMode="auto">
          <a:xfrm>
            <a:off x="3722401" y="0"/>
            <a:ext cx="1241280" cy="26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i="1" dirty="0"/>
              <a:t>Petite corniche</a:t>
            </a:r>
          </a:p>
        </p:txBody>
      </p:sp>
      <p:sp>
        <p:nvSpPr>
          <p:cNvPr id="43" name="Forme libre 42"/>
          <p:cNvSpPr>
            <a:spLocks/>
          </p:cNvSpPr>
          <p:nvPr/>
        </p:nvSpPr>
        <p:spPr bwMode="auto">
          <a:xfrm>
            <a:off x="195840" y="6499403"/>
            <a:ext cx="587520" cy="195861"/>
          </a:xfrm>
          <a:custGeom>
            <a:avLst/>
            <a:gdLst>
              <a:gd name="T0" fmla="*/ 0 w 1015978"/>
              <a:gd name="T1" fmla="*/ 0 h 261858"/>
              <a:gd name="T2" fmla="*/ 62919 w 1015978"/>
              <a:gd name="T3" fmla="*/ 71142 h 261858"/>
              <a:gd name="T4" fmla="*/ 107049 w 1015978"/>
              <a:gd name="T5" fmla="*/ 70185 h 261858"/>
              <a:gd name="T6" fmla="*/ 0 60000 65536"/>
              <a:gd name="T7" fmla="*/ 0 60000 65536"/>
              <a:gd name="T8" fmla="*/ 0 60000 65536"/>
              <a:gd name="T9" fmla="*/ 0 w 1015978"/>
              <a:gd name="T10" fmla="*/ 0 h 261858"/>
              <a:gd name="T11" fmla="*/ 1015978 w 1015978"/>
              <a:gd name="T12" fmla="*/ 261858 h 2618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15978" h="261858">
                <a:moveTo>
                  <a:pt x="0" y="0"/>
                </a:moveTo>
                <a:cubicBezTo>
                  <a:pt x="219270" y="90196"/>
                  <a:pt x="427830" y="155928"/>
                  <a:pt x="597160" y="186612"/>
                </a:cubicBezTo>
                <a:cubicBezTo>
                  <a:pt x="766490" y="217296"/>
                  <a:pt x="918007" y="261858"/>
                  <a:pt x="1015978" y="184103"/>
                </a:cubicBezTo>
              </a:path>
            </a:pathLst>
          </a:cu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45" name="Freeform 19"/>
          <p:cNvSpPr>
            <a:spLocks noChangeArrowheads="1"/>
          </p:cNvSpPr>
          <p:nvPr/>
        </p:nvSpPr>
        <p:spPr bwMode="auto">
          <a:xfrm>
            <a:off x="6465601" y="5845574"/>
            <a:ext cx="522720" cy="262108"/>
          </a:xfrm>
          <a:custGeom>
            <a:avLst/>
            <a:gdLst>
              <a:gd name="T0" fmla="*/ 0 w 13078"/>
              <a:gd name="T1" fmla="*/ 0 h 5714"/>
              <a:gd name="T2" fmla="*/ 2147483647 w 13078"/>
              <a:gd name="T3" fmla="*/ 2147483647 h 5714"/>
              <a:gd name="T4" fmla="*/ 2147483647 w 13078"/>
              <a:gd name="T5" fmla="*/ 2147483647 h 5714"/>
              <a:gd name="T6" fmla="*/ 2147483647 w 13078"/>
              <a:gd name="T7" fmla="*/ 2147483647 h 5714"/>
              <a:gd name="T8" fmla="*/ 0 60000 65536"/>
              <a:gd name="T9" fmla="*/ 0 60000 65536"/>
              <a:gd name="T10" fmla="*/ 0 60000 65536"/>
              <a:gd name="T11" fmla="*/ 0 60000 65536"/>
              <a:gd name="T12" fmla="*/ 0 w 13078"/>
              <a:gd name="T13" fmla="*/ 0 h 5714"/>
              <a:gd name="T14" fmla="*/ 13078 w 13078"/>
              <a:gd name="T15" fmla="*/ 5714 h 57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78" h="5714">
                <a:moveTo>
                  <a:pt x="0" y="0"/>
                </a:moveTo>
                <a:cubicBezTo>
                  <a:pt x="1106" y="1882"/>
                  <a:pt x="4876" y="3079"/>
                  <a:pt x="6241" y="4746"/>
                </a:cubicBezTo>
                <a:lnTo>
                  <a:pt x="9122" y="5714"/>
                </a:lnTo>
                <a:lnTo>
                  <a:pt x="13078" y="4290"/>
                </a:lnTo>
              </a:path>
            </a:pathLst>
          </a:custGeom>
          <a:noFill/>
          <a:ln w="72000">
            <a:solidFill>
              <a:srgbClr val="CCCC00"/>
            </a:solidFill>
            <a:prstDash val="sysDot"/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46" name="ZoneTexte 45"/>
          <p:cNvSpPr txBox="1">
            <a:spLocks noChangeArrowheads="1"/>
          </p:cNvSpPr>
          <p:nvPr/>
        </p:nvSpPr>
        <p:spPr bwMode="auto">
          <a:xfrm>
            <a:off x="7054560" y="5780768"/>
            <a:ext cx="2872800" cy="45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dirty="0"/>
              <a:t>Pollution industrielle, faible fréquentation</a:t>
            </a:r>
          </a:p>
        </p:txBody>
      </p:sp>
      <p:sp>
        <p:nvSpPr>
          <p:cNvPr id="47" name="Freeform 6"/>
          <p:cNvSpPr>
            <a:spLocks noChangeArrowheads="1"/>
          </p:cNvSpPr>
          <p:nvPr/>
        </p:nvSpPr>
        <p:spPr bwMode="auto">
          <a:xfrm>
            <a:off x="3984480" y="6434595"/>
            <a:ext cx="522720" cy="195861"/>
          </a:xfrm>
          <a:custGeom>
            <a:avLst/>
            <a:gdLst>
              <a:gd name="T0" fmla="*/ 0 w 994"/>
              <a:gd name="T1" fmla="*/ 0 h 646"/>
              <a:gd name="T2" fmla="*/ 2147483647 w 994"/>
              <a:gd name="T3" fmla="*/ 2147483647 h 646"/>
              <a:gd name="T4" fmla="*/ 0 60000 65536"/>
              <a:gd name="T5" fmla="*/ 0 60000 65536"/>
              <a:gd name="T6" fmla="*/ 0 w 994"/>
              <a:gd name="T7" fmla="*/ 0 h 646"/>
              <a:gd name="T8" fmla="*/ 994 w 994"/>
              <a:gd name="T9" fmla="*/ 646 h 64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94" h="646">
                <a:moveTo>
                  <a:pt x="0" y="0"/>
                </a:moveTo>
                <a:cubicBezTo>
                  <a:pt x="642" y="573"/>
                  <a:pt x="993" y="645"/>
                  <a:pt x="993" y="645"/>
                </a:cubicBezTo>
              </a:path>
            </a:pathLst>
          </a:custGeom>
          <a:noFill/>
          <a:ln w="72000">
            <a:solidFill>
              <a:srgbClr val="FF6633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51" name="ZoneTexte 50"/>
          <p:cNvSpPr txBox="1">
            <a:spLocks noChangeArrowheads="1"/>
          </p:cNvSpPr>
          <p:nvPr/>
        </p:nvSpPr>
        <p:spPr bwMode="auto">
          <a:xfrm>
            <a:off x="4572000" y="6434595"/>
            <a:ext cx="1501920" cy="26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dirty="0"/>
              <a:t>Pêche artisanale</a:t>
            </a:r>
          </a:p>
        </p:txBody>
      </p:sp>
      <p:sp>
        <p:nvSpPr>
          <p:cNvPr id="52" name="Line 13"/>
          <p:cNvSpPr>
            <a:spLocks noChangeShapeType="1"/>
          </p:cNvSpPr>
          <p:nvPr/>
        </p:nvSpPr>
        <p:spPr bwMode="auto">
          <a:xfrm>
            <a:off x="5878080" y="2775172"/>
            <a:ext cx="126720" cy="84968"/>
          </a:xfrm>
          <a:prstGeom prst="line">
            <a:avLst/>
          </a:prstGeom>
          <a:noFill/>
          <a:ln w="72000">
            <a:solidFill>
              <a:srgbClr val="FF6633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53" name="Text Box 25"/>
          <p:cNvSpPr txBox="1">
            <a:spLocks noChangeArrowheads="1"/>
          </p:cNvSpPr>
          <p:nvPr/>
        </p:nvSpPr>
        <p:spPr bwMode="auto">
          <a:xfrm>
            <a:off x="5944320" y="2514504"/>
            <a:ext cx="1324800" cy="262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</a:tabLst>
              <a:defRPr/>
            </a:pPr>
            <a:r>
              <a:rPr lang="fr-FR" sz="1300" i="1" dirty="0" err="1">
                <a:solidFill>
                  <a:schemeClr val="bg1">
                    <a:lumMod val="50000"/>
                  </a:schemeClr>
                </a:solidFill>
                <a:ea typeface="SimSun" charset="-122"/>
              </a:rPr>
              <a:t>Ouakam</a:t>
            </a:r>
            <a:endParaRPr lang="fr-FR" sz="1300" i="1" dirty="0">
              <a:solidFill>
                <a:schemeClr val="bg1">
                  <a:lumMod val="50000"/>
                </a:schemeClr>
              </a:solidFill>
              <a:ea typeface="SimSun" charset="-122"/>
            </a:endParaRPr>
          </a:p>
        </p:txBody>
      </p:sp>
      <p:sp>
        <p:nvSpPr>
          <p:cNvPr id="54" name="Line 10"/>
          <p:cNvSpPr>
            <a:spLocks noChangeShapeType="1"/>
          </p:cNvSpPr>
          <p:nvPr/>
        </p:nvSpPr>
        <p:spPr bwMode="auto">
          <a:xfrm flipH="1" flipV="1">
            <a:off x="326881" y="5126938"/>
            <a:ext cx="456480" cy="0"/>
          </a:xfrm>
          <a:prstGeom prst="line">
            <a:avLst/>
          </a:prstGeom>
          <a:noFill/>
          <a:ln w="72000">
            <a:solidFill>
              <a:srgbClr val="280099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55" name="ZoneTexte 54"/>
          <p:cNvSpPr txBox="1">
            <a:spLocks noChangeArrowheads="1"/>
          </p:cNvSpPr>
          <p:nvPr/>
        </p:nvSpPr>
        <p:spPr bwMode="auto">
          <a:xfrm>
            <a:off x="914401" y="4931078"/>
            <a:ext cx="2547360" cy="45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dirty="0"/>
              <a:t>« Riviera » dakaroise,  villas luxueuses</a:t>
            </a:r>
          </a:p>
        </p:txBody>
      </p:sp>
      <p:sp>
        <p:nvSpPr>
          <p:cNvPr id="56" name="Line 11"/>
          <p:cNvSpPr>
            <a:spLocks noChangeShapeType="1"/>
          </p:cNvSpPr>
          <p:nvPr/>
        </p:nvSpPr>
        <p:spPr bwMode="auto">
          <a:xfrm flipH="1" flipV="1">
            <a:off x="326880" y="5518659"/>
            <a:ext cx="522720" cy="0"/>
          </a:xfrm>
          <a:prstGeom prst="line">
            <a:avLst/>
          </a:prstGeom>
          <a:noFill/>
          <a:ln w="72000">
            <a:solidFill>
              <a:srgbClr val="9999FF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57" name="ZoneTexte 56"/>
          <p:cNvSpPr txBox="1">
            <a:spLocks noChangeArrowheads="1"/>
          </p:cNvSpPr>
          <p:nvPr/>
        </p:nvSpPr>
        <p:spPr bwMode="auto">
          <a:xfrm>
            <a:off x="914401" y="5389046"/>
            <a:ext cx="1764000" cy="26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dirty="0"/>
              <a:t>Hôtellerie de luxe</a:t>
            </a:r>
          </a:p>
        </p:txBody>
      </p:sp>
      <p:sp>
        <p:nvSpPr>
          <p:cNvPr id="58" name="Forme libre 57"/>
          <p:cNvSpPr>
            <a:spLocks/>
          </p:cNvSpPr>
          <p:nvPr/>
        </p:nvSpPr>
        <p:spPr bwMode="auto">
          <a:xfrm>
            <a:off x="326881" y="4604164"/>
            <a:ext cx="456480" cy="262108"/>
          </a:xfrm>
          <a:custGeom>
            <a:avLst/>
            <a:gdLst>
              <a:gd name="T0" fmla="*/ 0 w 579120"/>
              <a:gd name="T1" fmla="*/ 0 h 213360"/>
              <a:gd name="T2" fmla="*/ 158829 w 579120"/>
              <a:gd name="T3" fmla="*/ 830200 h 213360"/>
              <a:gd name="T4" fmla="*/ 242025 w 579120"/>
              <a:gd name="T5" fmla="*/ 691833 h 213360"/>
              <a:gd name="T6" fmla="*/ 287405 w 579120"/>
              <a:gd name="T7" fmla="*/ 968565 h 213360"/>
              <a:gd name="T8" fmla="*/ 0 60000 65536"/>
              <a:gd name="T9" fmla="*/ 0 60000 65536"/>
              <a:gd name="T10" fmla="*/ 0 60000 65536"/>
              <a:gd name="T11" fmla="*/ 0 60000 65536"/>
              <a:gd name="T12" fmla="*/ 0 w 579120"/>
              <a:gd name="T13" fmla="*/ 0 h 213360"/>
              <a:gd name="T14" fmla="*/ 579120 w 579120"/>
              <a:gd name="T15" fmla="*/ 213360 h 2133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9120" h="213360">
                <a:moveTo>
                  <a:pt x="0" y="0"/>
                </a:moveTo>
                <a:cubicBezTo>
                  <a:pt x="119380" y="78740"/>
                  <a:pt x="238760" y="157480"/>
                  <a:pt x="320040" y="182880"/>
                </a:cubicBezTo>
                <a:cubicBezTo>
                  <a:pt x="401320" y="208280"/>
                  <a:pt x="444500" y="147320"/>
                  <a:pt x="487680" y="152400"/>
                </a:cubicBezTo>
                <a:cubicBezTo>
                  <a:pt x="530860" y="157480"/>
                  <a:pt x="554990" y="185420"/>
                  <a:pt x="579120" y="213360"/>
                </a:cubicBezTo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59" name="ZoneTexte 58"/>
          <p:cNvSpPr txBox="1">
            <a:spLocks noChangeArrowheads="1"/>
          </p:cNvSpPr>
          <p:nvPr/>
        </p:nvSpPr>
        <p:spPr bwMode="auto">
          <a:xfrm>
            <a:off x="914400" y="4604164"/>
            <a:ext cx="2285280" cy="26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dirty="0"/>
              <a:t>La vitrine littorale de Dakar</a:t>
            </a:r>
          </a:p>
        </p:txBody>
      </p:sp>
      <p:sp>
        <p:nvSpPr>
          <p:cNvPr id="49" name="Freeform 18"/>
          <p:cNvSpPr>
            <a:spLocks noChangeArrowheads="1"/>
          </p:cNvSpPr>
          <p:nvPr/>
        </p:nvSpPr>
        <p:spPr bwMode="auto">
          <a:xfrm>
            <a:off x="3984480" y="5976628"/>
            <a:ext cx="420480" cy="326915"/>
          </a:xfrm>
          <a:custGeom>
            <a:avLst/>
            <a:gdLst>
              <a:gd name="T0" fmla="*/ 0 w 8622"/>
              <a:gd name="T1" fmla="*/ 2147483647 h 10000"/>
              <a:gd name="T2" fmla="*/ 2147483647 w 8622"/>
              <a:gd name="T3" fmla="*/ 2147483647 h 10000"/>
              <a:gd name="T4" fmla="*/ 2147483647 w 8622"/>
              <a:gd name="T5" fmla="*/ 2147483647 h 10000"/>
              <a:gd name="T6" fmla="*/ 2147483647 w 8622"/>
              <a:gd name="T7" fmla="*/ 0 h 10000"/>
              <a:gd name="T8" fmla="*/ 0 60000 65536"/>
              <a:gd name="T9" fmla="*/ 0 60000 65536"/>
              <a:gd name="T10" fmla="*/ 0 60000 65536"/>
              <a:gd name="T11" fmla="*/ 0 60000 65536"/>
              <a:gd name="T12" fmla="*/ 0 w 8622"/>
              <a:gd name="T13" fmla="*/ 0 h 10000"/>
              <a:gd name="T14" fmla="*/ 8622 w 8622"/>
              <a:gd name="T15" fmla="*/ 10000 h 1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622" h="10000">
                <a:moveTo>
                  <a:pt x="0" y="4361"/>
                </a:moveTo>
                <a:lnTo>
                  <a:pt x="2937" y="10000"/>
                </a:lnTo>
                <a:cubicBezTo>
                  <a:pt x="2717" y="10000"/>
                  <a:pt x="8556" y="5546"/>
                  <a:pt x="8549" y="5778"/>
                </a:cubicBezTo>
                <a:cubicBezTo>
                  <a:pt x="8622" y="3627"/>
                  <a:pt x="6431" y="1809"/>
                  <a:pt x="5353" y="0"/>
                </a:cubicBezTo>
              </a:path>
            </a:pathLst>
          </a:custGeom>
          <a:noFill/>
          <a:ln w="72000">
            <a:solidFill>
              <a:srgbClr val="94006B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60" name="ZoneTexte 59"/>
          <p:cNvSpPr txBox="1">
            <a:spLocks noChangeArrowheads="1"/>
          </p:cNvSpPr>
          <p:nvPr/>
        </p:nvSpPr>
        <p:spPr bwMode="auto">
          <a:xfrm>
            <a:off x="4572001" y="6041435"/>
            <a:ext cx="1568160" cy="26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dirty="0"/>
              <a:t>Espace portuaire</a:t>
            </a:r>
          </a:p>
        </p:txBody>
      </p:sp>
      <p:sp>
        <p:nvSpPr>
          <p:cNvPr id="61" name="Freeform 16"/>
          <p:cNvSpPr>
            <a:spLocks noChangeArrowheads="1"/>
          </p:cNvSpPr>
          <p:nvPr/>
        </p:nvSpPr>
        <p:spPr bwMode="auto">
          <a:xfrm>
            <a:off x="326881" y="5845574"/>
            <a:ext cx="456480" cy="131053"/>
          </a:xfrm>
          <a:custGeom>
            <a:avLst/>
            <a:gdLst>
              <a:gd name="T0" fmla="*/ 0 w 7409"/>
              <a:gd name="T1" fmla="*/ 2147483647 h 5018"/>
              <a:gd name="T2" fmla="*/ 2147483647 w 7409"/>
              <a:gd name="T3" fmla="*/ 2147483647 h 5018"/>
              <a:gd name="T4" fmla="*/ 2147483647 w 7409"/>
              <a:gd name="T5" fmla="*/ 0 h 5018"/>
              <a:gd name="T6" fmla="*/ 0 60000 65536"/>
              <a:gd name="T7" fmla="*/ 0 60000 65536"/>
              <a:gd name="T8" fmla="*/ 0 60000 65536"/>
              <a:gd name="T9" fmla="*/ 0 w 7409"/>
              <a:gd name="T10" fmla="*/ 0 h 5018"/>
              <a:gd name="T11" fmla="*/ 7409 w 7409"/>
              <a:gd name="T12" fmla="*/ 5018 h 50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09" h="5018">
                <a:moveTo>
                  <a:pt x="0" y="4975"/>
                </a:moveTo>
                <a:cubicBezTo>
                  <a:pt x="1710" y="3961"/>
                  <a:pt x="2964" y="5018"/>
                  <a:pt x="4631" y="3351"/>
                </a:cubicBezTo>
                <a:cubicBezTo>
                  <a:pt x="5253" y="1820"/>
                  <a:pt x="7036" y="1070"/>
                  <a:pt x="7409" y="0"/>
                </a:cubicBezTo>
              </a:path>
            </a:pathLst>
          </a:custGeom>
          <a:noFill/>
          <a:ln w="72000">
            <a:solidFill>
              <a:srgbClr val="0047FF"/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endParaRPr lang="fr-FR"/>
          </a:p>
        </p:txBody>
      </p:sp>
      <p:sp>
        <p:nvSpPr>
          <p:cNvPr id="62" name="ZoneTexte 61"/>
          <p:cNvSpPr txBox="1">
            <a:spLocks noChangeArrowheads="1"/>
          </p:cNvSpPr>
          <p:nvPr/>
        </p:nvSpPr>
        <p:spPr bwMode="auto">
          <a:xfrm>
            <a:off x="914401" y="5715960"/>
            <a:ext cx="2612160" cy="26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dirty="0"/>
              <a:t>Littoral de type « jardins privés »</a:t>
            </a:r>
          </a:p>
        </p:txBody>
      </p:sp>
      <p:sp>
        <p:nvSpPr>
          <p:cNvPr id="64" name="Freeform 16"/>
          <p:cNvSpPr>
            <a:spLocks noChangeArrowheads="1"/>
          </p:cNvSpPr>
          <p:nvPr/>
        </p:nvSpPr>
        <p:spPr bwMode="auto">
          <a:xfrm>
            <a:off x="6531841" y="6434595"/>
            <a:ext cx="522720" cy="195861"/>
          </a:xfrm>
          <a:custGeom>
            <a:avLst/>
            <a:gdLst>
              <a:gd name="T0" fmla="*/ 0 w 2162"/>
              <a:gd name="T1" fmla="*/ 1194 h 1195"/>
              <a:gd name="T2" fmla="*/ 1354 w 2162"/>
              <a:gd name="T3" fmla="*/ 1097 h 1195"/>
              <a:gd name="T4" fmla="*/ 1774 w 2162"/>
              <a:gd name="T5" fmla="*/ 613 h 1195"/>
              <a:gd name="T6" fmla="*/ 1646 w 2162"/>
              <a:gd name="T7" fmla="*/ 355 h 1195"/>
              <a:gd name="T8" fmla="*/ 2161 w 2162"/>
              <a:gd name="T9" fmla="*/ 0 h 1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62"/>
              <a:gd name="T16" fmla="*/ 0 h 1195"/>
              <a:gd name="T17" fmla="*/ 2162 w 2162"/>
              <a:gd name="T18" fmla="*/ 1195 h 1195"/>
              <a:gd name="connsiteX0" fmla="*/ 0 w 9995"/>
              <a:gd name="connsiteY0" fmla="*/ 9992 h 9992"/>
              <a:gd name="connsiteX1" fmla="*/ 6263 w 9995"/>
              <a:gd name="connsiteY1" fmla="*/ 9180 h 9992"/>
              <a:gd name="connsiteX2" fmla="*/ 8205 w 9995"/>
              <a:gd name="connsiteY2" fmla="*/ 5130 h 9992"/>
              <a:gd name="connsiteX3" fmla="*/ 9995 w 9995"/>
              <a:gd name="connsiteY3" fmla="*/ 0 h 9992"/>
              <a:gd name="connsiteX0" fmla="*/ 0 w 10000"/>
              <a:gd name="connsiteY0" fmla="*/ 10000 h 10000"/>
              <a:gd name="connsiteX1" fmla="*/ 8209 w 10000"/>
              <a:gd name="connsiteY1" fmla="*/ 5134 h 10000"/>
              <a:gd name="connsiteX2" fmla="*/ 10000 w 10000"/>
              <a:gd name="connsiteY2" fmla="*/ 0 h 10000"/>
              <a:gd name="connsiteX0" fmla="*/ 0 w 10000"/>
              <a:gd name="connsiteY0" fmla="*/ 10000 h 10043"/>
              <a:gd name="connsiteX1" fmla="*/ 4631 w 10000"/>
              <a:gd name="connsiteY1" fmla="*/ 8376 h 10043"/>
              <a:gd name="connsiteX2" fmla="*/ 10000 w 10000"/>
              <a:gd name="connsiteY2" fmla="*/ 0 h 10043"/>
              <a:gd name="connsiteX0" fmla="*/ 0 w 7409"/>
              <a:gd name="connsiteY0" fmla="*/ 4975 h 5018"/>
              <a:gd name="connsiteX1" fmla="*/ 4631 w 7409"/>
              <a:gd name="connsiteY1" fmla="*/ 3351 h 5018"/>
              <a:gd name="connsiteX2" fmla="*/ 7409 w 7409"/>
              <a:gd name="connsiteY2" fmla="*/ 0 h 5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09" h="5018">
                <a:moveTo>
                  <a:pt x="0" y="4975"/>
                </a:moveTo>
                <a:cubicBezTo>
                  <a:pt x="1710" y="3961"/>
                  <a:pt x="2964" y="5018"/>
                  <a:pt x="4631" y="3351"/>
                </a:cubicBezTo>
                <a:cubicBezTo>
                  <a:pt x="5253" y="1820"/>
                  <a:pt x="7036" y="1070"/>
                  <a:pt x="7409" y="0"/>
                </a:cubicBezTo>
              </a:path>
            </a:pathLst>
          </a:custGeom>
          <a:noFill/>
          <a:ln w="720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lIns="82945" tIns="41473" rIns="82945" bIns="41473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fr-FR">
              <a:ea typeface="SimSun" charset="-122"/>
              <a:cs typeface="+mn-cs"/>
            </a:endParaRPr>
          </a:p>
        </p:txBody>
      </p:sp>
      <p:sp>
        <p:nvSpPr>
          <p:cNvPr id="65" name="ZoneTexte 64"/>
          <p:cNvSpPr txBox="1">
            <a:spLocks noChangeArrowheads="1"/>
          </p:cNvSpPr>
          <p:nvPr/>
        </p:nvSpPr>
        <p:spPr bwMode="auto">
          <a:xfrm>
            <a:off x="7119361" y="6368349"/>
            <a:ext cx="1697760" cy="269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dirty="0"/>
              <a:t>Littoral en friche</a:t>
            </a:r>
          </a:p>
        </p:txBody>
      </p:sp>
      <p:sp>
        <p:nvSpPr>
          <p:cNvPr id="4145" name="ZoneTexte 65"/>
          <p:cNvSpPr txBox="1">
            <a:spLocks noChangeArrowheads="1"/>
          </p:cNvSpPr>
          <p:nvPr/>
        </p:nvSpPr>
        <p:spPr bwMode="auto">
          <a:xfrm>
            <a:off x="326881" y="4212443"/>
            <a:ext cx="2351520" cy="527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500" b="1" u="sng" dirty="0"/>
              <a:t>Un littoral « chic*»</a:t>
            </a: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500" dirty="0"/>
              <a:t> </a:t>
            </a:r>
            <a:r>
              <a:rPr lang="fr-FR" sz="1100" dirty="0"/>
              <a:t>( *: à dominante)</a:t>
            </a:r>
            <a:endParaRPr lang="fr-FR" sz="1500" b="1" u="sng" dirty="0"/>
          </a:p>
        </p:txBody>
      </p:sp>
      <p:sp>
        <p:nvSpPr>
          <p:cNvPr id="4146" name="ZoneTexte 66"/>
          <p:cNvSpPr txBox="1">
            <a:spLocks noChangeArrowheads="1"/>
          </p:cNvSpPr>
          <p:nvPr/>
        </p:nvSpPr>
        <p:spPr bwMode="auto">
          <a:xfrm>
            <a:off x="391680" y="6107682"/>
            <a:ext cx="2351520" cy="29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500" b="1" u="sng" dirty="0"/>
              <a:t>Un littoral récréatif</a:t>
            </a:r>
          </a:p>
        </p:txBody>
      </p:sp>
      <p:sp>
        <p:nvSpPr>
          <p:cNvPr id="68" name="ZoneTexte 67"/>
          <p:cNvSpPr txBox="1">
            <a:spLocks noChangeArrowheads="1"/>
          </p:cNvSpPr>
          <p:nvPr/>
        </p:nvSpPr>
        <p:spPr bwMode="auto">
          <a:xfrm>
            <a:off x="849600" y="6410113"/>
            <a:ext cx="2154240" cy="45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300" dirty="0"/>
              <a:t>Forte fréquentation récréative, espace saturé</a:t>
            </a:r>
          </a:p>
        </p:txBody>
      </p:sp>
      <p:sp>
        <p:nvSpPr>
          <p:cNvPr id="4148" name="ZoneTexte 68"/>
          <p:cNvSpPr txBox="1">
            <a:spLocks noChangeArrowheads="1"/>
          </p:cNvSpPr>
          <p:nvPr/>
        </p:nvSpPr>
        <p:spPr bwMode="auto">
          <a:xfrm>
            <a:off x="3788641" y="5389046"/>
            <a:ext cx="2351520" cy="513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500" b="1" u="sng" dirty="0"/>
              <a:t>Des lieux d’échanges et de productions</a:t>
            </a:r>
          </a:p>
        </p:txBody>
      </p:sp>
      <p:sp>
        <p:nvSpPr>
          <p:cNvPr id="4149" name="ZoneTexte 69"/>
          <p:cNvSpPr txBox="1">
            <a:spLocks noChangeArrowheads="1"/>
          </p:cNvSpPr>
          <p:nvPr/>
        </p:nvSpPr>
        <p:spPr bwMode="auto">
          <a:xfrm>
            <a:off x="6336000" y="5389046"/>
            <a:ext cx="2808000" cy="29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500" b="1" u="sng" dirty="0"/>
              <a:t>Des  espaces en marge</a:t>
            </a:r>
          </a:p>
        </p:txBody>
      </p:sp>
      <p:cxnSp>
        <p:nvCxnSpPr>
          <p:cNvPr id="75" name="Connecteur droit 74"/>
          <p:cNvCxnSpPr>
            <a:cxnSpLocks noChangeShapeType="1"/>
          </p:cNvCxnSpPr>
          <p:nvPr/>
        </p:nvCxnSpPr>
        <p:spPr bwMode="auto">
          <a:xfrm rot="16200000" flipH="1">
            <a:off x="6497990" y="3723518"/>
            <a:ext cx="197301" cy="129600"/>
          </a:xfrm>
          <a:prstGeom prst="line">
            <a:avLst/>
          </a:prstGeom>
          <a:noFill/>
          <a:ln w="762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76" name="Text Box 25"/>
          <p:cNvSpPr txBox="1">
            <a:spLocks noChangeArrowheads="1"/>
          </p:cNvSpPr>
          <p:nvPr/>
        </p:nvSpPr>
        <p:spPr bwMode="auto">
          <a:xfrm>
            <a:off x="6727680" y="3560054"/>
            <a:ext cx="1324800" cy="262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52019" rIns="81639" bIns="40820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656650" algn="l"/>
                <a:tab pos="1313299" algn="l"/>
              </a:tabLst>
              <a:defRPr/>
            </a:pPr>
            <a:r>
              <a:rPr lang="fr-FR" sz="1300" i="1" dirty="0">
                <a:solidFill>
                  <a:schemeClr val="bg1">
                    <a:lumMod val="50000"/>
                  </a:schemeClr>
                </a:solidFill>
                <a:ea typeface="SimSun" charset="-122"/>
              </a:rPr>
              <a:t>« Virage »</a:t>
            </a:r>
          </a:p>
        </p:txBody>
      </p:sp>
      <p:cxnSp>
        <p:nvCxnSpPr>
          <p:cNvPr id="77" name="Connecteur droit 76"/>
          <p:cNvCxnSpPr>
            <a:cxnSpLocks noChangeShapeType="1"/>
          </p:cNvCxnSpPr>
          <p:nvPr/>
        </p:nvCxnSpPr>
        <p:spPr bwMode="auto">
          <a:xfrm rot="16200000" flipH="1">
            <a:off x="6335273" y="4540084"/>
            <a:ext cx="131054" cy="129600"/>
          </a:xfrm>
          <a:prstGeom prst="line">
            <a:avLst/>
          </a:prstGeom>
          <a:noFill/>
          <a:ln w="76200" algn="ctr">
            <a:solidFill>
              <a:srgbClr val="FFFF00"/>
            </a:solidFill>
            <a:round/>
            <a:headEnd/>
            <a:tailEnd/>
          </a:ln>
        </p:spPr>
      </p:cxnSp>
      <p:sp>
        <p:nvSpPr>
          <p:cNvPr id="63" name="ZoneTexte 62"/>
          <p:cNvSpPr txBox="1"/>
          <p:nvPr/>
        </p:nvSpPr>
        <p:spPr>
          <a:xfrm>
            <a:off x="3918241" y="1012427"/>
            <a:ext cx="1045440" cy="513104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500" i="1" dirty="0">
                <a:solidFill>
                  <a:schemeClr val="bg1">
                    <a:lumMod val="65000"/>
                  </a:schemeClr>
                </a:solidFill>
                <a:ea typeface="SimSun" charset="-122"/>
              </a:rPr>
              <a:t>CENTRE VILLE</a:t>
            </a:r>
          </a:p>
        </p:txBody>
      </p:sp>
      <p:sp>
        <p:nvSpPr>
          <p:cNvPr id="71" name="ZoneTexte 70"/>
          <p:cNvSpPr txBox="1"/>
          <p:nvPr/>
        </p:nvSpPr>
        <p:spPr>
          <a:xfrm rot="3339192">
            <a:off x="5003135" y="3735491"/>
            <a:ext cx="2769411" cy="269833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300" i="1" dirty="0">
                <a:solidFill>
                  <a:schemeClr val="bg1">
                    <a:lumMod val="65000"/>
                  </a:schemeClr>
                </a:solidFill>
                <a:ea typeface="SimSun" charset="-122"/>
              </a:rPr>
              <a:t>NOUVEAUX QUARTIERS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4376160" y="4212443"/>
            <a:ext cx="2298240" cy="269833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1300" i="1" dirty="0">
                <a:solidFill>
                  <a:schemeClr val="bg1">
                    <a:lumMod val="65000"/>
                  </a:schemeClr>
                </a:solidFill>
                <a:ea typeface="SimSun" charset="-122"/>
              </a:rPr>
              <a:t>NOUVEAUX QUARTIERS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1959840" y="2710365"/>
            <a:ext cx="2872800" cy="396042"/>
          </a:xfrm>
          <a:prstGeom prst="rect">
            <a:avLst/>
          </a:prstGeom>
          <a:noFill/>
        </p:spPr>
        <p:txBody>
          <a:bodyPr lIns="82945" tIns="41473" rIns="82945" bIns="41473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fr-FR" sz="2200" i="1" dirty="0">
                <a:solidFill>
                  <a:schemeClr val="bg1">
                    <a:lumMod val="85000"/>
                  </a:schemeClr>
                </a:solidFill>
                <a:ea typeface="SimSun" charset="-122"/>
              </a:rPr>
              <a:t>AGGLOMERATION</a:t>
            </a:r>
          </a:p>
        </p:txBody>
      </p:sp>
      <p:sp>
        <p:nvSpPr>
          <p:cNvPr id="4158" name="ZoneTexte 79"/>
          <p:cNvSpPr txBox="1">
            <a:spLocks noChangeArrowheads="1"/>
          </p:cNvSpPr>
          <p:nvPr/>
        </p:nvSpPr>
        <p:spPr bwMode="auto">
          <a:xfrm>
            <a:off x="5747040" y="1"/>
            <a:ext cx="3396960" cy="5990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/>
              <a:t>Un littoral fragmenté,</a:t>
            </a:r>
          </a:p>
          <a:p>
            <a: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/>
              <a:t> saturé et multifonctionnel</a:t>
            </a:r>
          </a:p>
        </p:txBody>
      </p:sp>
      <p:cxnSp>
        <p:nvCxnSpPr>
          <p:cNvPr id="4159" name="Connecteur droit avec flèche 80"/>
          <p:cNvCxnSpPr>
            <a:cxnSpLocks noChangeShapeType="1"/>
          </p:cNvCxnSpPr>
          <p:nvPr/>
        </p:nvCxnSpPr>
        <p:spPr bwMode="auto">
          <a:xfrm rot="5400000">
            <a:off x="8228846" y="815846"/>
            <a:ext cx="653829" cy="14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60" name="ZoneTexte 81"/>
          <p:cNvSpPr txBox="1">
            <a:spLocks noChangeArrowheads="1"/>
          </p:cNvSpPr>
          <p:nvPr/>
        </p:nvSpPr>
        <p:spPr bwMode="auto">
          <a:xfrm>
            <a:off x="8425440" y="1208287"/>
            <a:ext cx="326880" cy="34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/>
              <a:t>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3" grpId="0" animBg="1"/>
      <p:bldP spid="2052" grpId="0" animBg="1"/>
      <p:bldP spid="2053" grpId="0" animBg="1"/>
      <p:bldP spid="2054" grpId="0" animBg="1"/>
      <p:bldP spid="2055" grpId="0" animBg="1"/>
      <p:bldP spid="2056" grpId="0" animBg="1"/>
      <p:bldP spid="2057" grpId="0" animBg="1"/>
      <p:bldP spid="2059" grpId="0" animBg="1"/>
      <p:bldP spid="2060" grpId="0" animBg="1"/>
      <p:bldP spid="2061" grpId="0" animBg="1"/>
      <p:bldP spid="2062" grpId="0" animBg="1"/>
      <p:bldP spid="2064" grpId="0" animBg="1"/>
      <p:bldP spid="2065" grpId="0" animBg="1"/>
      <p:bldP spid="2067" grpId="0" animBg="1"/>
      <p:bldP spid="2068" grpId="0" animBg="1"/>
      <p:bldP spid="2069" grpId="0"/>
      <p:bldP spid="2070" grpId="0"/>
      <p:bldP spid="2071" grpId="0"/>
      <p:bldP spid="2072" grpId="0"/>
      <p:bldP spid="2073" grpId="0"/>
      <p:bldP spid="2074" grpId="0"/>
      <p:bldP spid="2076" grpId="0"/>
      <p:bldP spid="2080" grpId="0"/>
      <p:bldP spid="2083" grpId="0"/>
      <p:bldP spid="50" grpId="0"/>
      <p:bldP spid="43" grpId="0" animBg="1"/>
      <p:bldP spid="45" grpId="0" animBg="1"/>
      <p:bldP spid="46" grpId="0"/>
      <p:bldP spid="47" grpId="0" animBg="1"/>
      <p:bldP spid="51" grpId="0"/>
      <p:bldP spid="52" grpId="0" animBg="1"/>
      <p:bldP spid="53" grpId="0"/>
      <p:bldP spid="54" grpId="0" animBg="1"/>
      <p:bldP spid="55" grpId="0"/>
      <p:bldP spid="56" grpId="0" animBg="1"/>
      <p:bldP spid="57" grpId="0"/>
      <p:bldP spid="58" grpId="0" animBg="1"/>
      <p:bldP spid="59" grpId="0"/>
      <p:bldP spid="49" grpId="0" animBg="1"/>
      <p:bldP spid="60" grpId="0"/>
      <p:bldP spid="61" grpId="0" animBg="1"/>
      <p:bldP spid="62" grpId="0"/>
      <p:bldP spid="65" grpId="0"/>
      <p:bldP spid="68" grpId="0"/>
      <p:bldP spid="7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Affichage à l'écran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Alain</dc:creator>
  <cp:lastModifiedBy>Alain</cp:lastModifiedBy>
  <cp:revision>1</cp:revision>
  <dcterms:created xsi:type="dcterms:W3CDTF">2013-08-24T08:12:29Z</dcterms:created>
  <dcterms:modified xsi:type="dcterms:W3CDTF">2013-08-24T08:13:33Z</dcterms:modified>
</cp:coreProperties>
</file>