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81813" cy="96615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138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0B3-72F0-469D-AD3F-D04EA23424E9}" type="datetimeFigureOut">
              <a:rPr lang="fr-FR" smtClean="0"/>
              <a:t>25/04/2015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881B-8829-4E5D-B271-51E93F6AE0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82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0B3-72F0-469D-AD3F-D04EA23424E9}" type="datetimeFigureOut">
              <a:rPr lang="fr-FR" smtClean="0"/>
              <a:t>25/04/2015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881B-8829-4E5D-B271-51E93F6AE0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89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0B3-72F0-469D-AD3F-D04EA23424E9}" type="datetimeFigureOut">
              <a:rPr lang="fr-FR" smtClean="0"/>
              <a:t>25/04/2015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881B-8829-4E5D-B271-51E93F6AE0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22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0B3-72F0-469D-AD3F-D04EA23424E9}" type="datetimeFigureOut">
              <a:rPr lang="fr-FR" smtClean="0"/>
              <a:t>25/04/2015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881B-8829-4E5D-B271-51E93F6AE0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68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0B3-72F0-469D-AD3F-D04EA23424E9}" type="datetimeFigureOut">
              <a:rPr lang="fr-FR" smtClean="0"/>
              <a:t>25/04/2015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881B-8829-4E5D-B271-51E93F6AE0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83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0B3-72F0-469D-AD3F-D04EA23424E9}" type="datetimeFigureOut">
              <a:rPr lang="fr-FR" smtClean="0"/>
              <a:t>25/04/2015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881B-8829-4E5D-B271-51E93F6AE0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84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0B3-72F0-469D-AD3F-D04EA23424E9}" type="datetimeFigureOut">
              <a:rPr lang="fr-FR" smtClean="0"/>
              <a:t>25/04/2015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881B-8829-4E5D-B271-51E93F6AE0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48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0B3-72F0-469D-AD3F-D04EA23424E9}" type="datetimeFigureOut">
              <a:rPr lang="fr-FR" smtClean="0"/>
              <a:t>25/04/2015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881B-8829-4E5D-B271-51E93F6AE0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99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0B3-72F0-469D-AD3F-D04EA23424E9}" type="datetimeFigureOut">
              <a:rPr lang="fr-FR" smtClean="0"/>
              <a:t>25/04/2015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881B-8829-4E5D-B271-51E93F6AE0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63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0B3-72F0-469D-AD3F-D04EA23424E9}" type="datetimeFigureOut">
              <a:rPr lang="fr-FR" smtClean="0"/>
              <a:t>25/04/2015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881B-8829-4E5D-B271-51E93F6AE0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14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0B3-72F0-469D-AD3F-D04EA23424E9}" type="datetimeFigureOut">
              <a:rPr lang="fr-FR" smtClean="0"/>
              <a:t>25/04/2015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881B-8829-4E5D-B271-51E93F6AE0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49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A30B3-72F0-469D-AD3F-D04EA23424E9}" type="datetimeFigureOut">
              <a:rPr lang="fr-FR" smtClean="0"/>
              <a:t>25/04/2015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6881B-8829-4E5D-B271-51E93F6AE0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48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7324725" y="4400549"/>
            <a:ext cx="278156" cy="26112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3429000" y="792480"/>
            <a:ext cx="5288280" cy="5059680"/>
          </a:xfrm>
          <a:custGeom>
            <a:avLst/>
            <a:gdLst>
              <a:gd name="connsiteX0" fmla="*/ 411480 w 5288280"/>
              <a:gd name="connsiteY0" fmla="*/ 1188720 h 5059680"/>
              <a:gd name="connsiteX1" fmla="*/ 502920 w 5288280"/>
              <a:gd name="connsiteY1" fmla="*/ 472440 h 5059680"/>
              <a:gd name="connsiteX2" fmla="*/ 899160 w 5288280"/>
              <a:gd name="connsiteY2" fmla="*/ 426720 h 5059680"/>
              <a:gd name="connsiteX3" fmla="*/ 1051560 w 5288280"/>
              <a:gd name="connsiteY3" fmla="*/ 594360 h 5059680"/>
              <a:gd name="connsiteX4" fmla="*/ 1356360 w 5288280"/>
              <a:gd name="connsiteY4" fmla="*/ 457200 h 5059680"/>
              <a:gd name="connsiteX5" fmla="*/ 1249680 w 5288280"/>
              <a:gd name="connsiteY5" fmla="*/ 106680 h 5059680"/>
              <a:gd name="connsiteX6" fmla="*/ 1828800 w 5288280"/>
              <a:gd name="connsiteY6" fmla="*/ 0 h 5059680"/>
              <a:gd name="connsiteX7" fmla="*/ 1981200 w 5288280"/>
              <a:gd name="connsiteY7" fmla="*/ 487680 h 5059680"/>
              <a:gd name="connsiteX8" fmla="*/ 2773680 w 5288280"/>
              <a:gd name="connsiteY8" fmla="*/ 350520 h 5059680"/>
              <a:gd name="connsiteX9" fmla="*/ 3002280 w 5288280"/>
              <a:gd name="connsiteY9" fmla="*/ 76200 h 5059680"/>
              <a:gd name="connsiteX10" fmla="*/ 3246120 w 5288280"/>
              <a:gd name="connsiteY10" fmla="*/ 579120 h 5059680"/>
              <a:gd name="connsiteX11" fmla="*/ 4206240 w 5288280"/>
              <a:gd name="connsiteY11" fmla="*/ 990600 h 5059680"/>
              <a:gd name="connsiteX12" fmla="*/ 4617720 w 5288280"/>
              <a:gd name="connsiteY12" fmla="*/ 1082040 h 5059680"/>
              <a:gd name="connsiteX13" fmla="*/ 4876800 w 5288280"/>
              <a:gd name="connsiteY13" fmla="*/ 1325880 h 5059680"/>
              <a:gd name="connsiteX14" fmla="*/ 5196840 w 5288280"/>
              <a:gd name="connsiteY14" fmla="*/ 1417320 h 5059680"/>
              <a:gd name="connsiteX15" fmla="*/ 5288280 w 5288280"/>
              <a:gd name="connsiteY15" fmla="*/ 1706880 h 5059680"/>
              <a:gd name="connsiteX16" fmla="*/ 4922520 w 5288280"/>
              <a:gd name="connsiteY16" fmla="*/ 2209800 h 5059680"/>
              <a:gd name="connsiteX17" fmla="*/ 4617720 w 5288280"/>
              <a:gd name="connsiteY17" fmla="*/ 2453640 h 5059680"/>
              <a:gd name="connsiteX18" fmla="*/ 4511040 w 5288280"/>
              <a:gd name="connsiteY18" fmla="*/ 3169920 h 5059680"/>
              <a:gd name="connsiteX19" fmla="*/ 4267200 w 5288280"/>
              <a:gd name="connsiteY19" fmla="*/ 3642360 h 5059680"/>
              <a:gd name="connsiteX20" fmla="*/ 4130040 w 5288280"/>
              <a:gd name="connsiteY20" fmla="*/ 3718560 h 5059680"/>
              <a:gd name="connsiteX21" fmla="*/ 3581400 w 5288280"/>
              <a:gd name="connsiteY21" fmla="*/ 3947160 h 5059680"/>
              <a:gd name="connsiteX22" fmla="*/ 3368040 w 5288280"/>
              <a:gd name="connsiteY22" fmla="*/ 4008120 h 5059680"/>
              <a:gd name="connsiteX23" fmla="*/ 3322320 w 5288280"/>
              <a:gd name="connsiteY23" fmla="*/ 4373880 h 5059680"/>
              <a:gd name="connsiteX24" fmla="*/ 2819400 w 5288280"/>
              <a:gd name="connsiteY24" fmla="*/ 5059680 h 5059680"/>
              <a:gd name="connsiteX25" fmla="*/ 2240280 w 5288280"/>
              <a:gd name="connsiteY25" fmla="*/ 4587240 h 5059680"/>
              <a:gd name="connsiteX26" fmla="*/ 2712720 w 5288280"/>
              <a:gd name="connsiteY26" fmla="*/ 4267200 h 5059680"/>
              <a:gd name="connsiteX27" fmla="*/ 2545080 w 5288280"/>
              <a:gd name="connsiteY27" fmla="*/ 3810000 h 5059680"/>
              <a:gd name="connsiteX28" fmla="*/ 2179320 w 5288280"/>
              <a:gd name="connsiteY28" fmla="*/ 3566160 h 5059680"/>
              <a:gd name="connsiteX29" fmla="*/ 2087880 w 5288280"/>
              <a:gd name="connsiteY29" fmla="*/ 2834640 h 5059680"/>
              <a:gd name="connsiteX30" fmla="*/ 1889760 w 5288280"/>
              <a:gd name="connsiteY30" fmla="*/ 2819400 h 5059680"/>
              <a:gd name="connsiteX31" fmla="*/ 1706880 w 5288280"/>
              <a:gd name="connsiteY31" fmla="*/ 2453640 h 5059680"/>
              <a:gd name="connsiteX32" fmla="*/ 1219200 w 5288280"/>
              <a:gd name="connsiteY32" fmla="*/ 2255520 h 5059680"/>
              <a:gd name="connsiteX33" fmla="*/ 1158240 w 5288280"/>
              <a:gd name="connsiteY33" fmla="*/ 1935480 h 5059680"/>
              <a:gd name="connsiteX34" fmla="*/ 762000 w 5288280"/>
              <a:gd name="connsiteY34" fmla="*/ 2148840 h 5059680"/>
              <a:gd name="connsiteX35" fmla="*/ 487680 w 5288280"/>
              <a:gd name="connsiteY35" fmla="*/ 2148840 h 5059680"/>
              <a:gd name="connsiteX36" fmla="*/ 198120 w 5288280"/>
              <a:gd name="connsiteY36" fmla="*/ 1996440 h 5059680"/>
              <a:gd name="connsiteX37" fmla="*/ 0 w 5288280"/>
              <a:gd name="connsiteY37" fmla="*/ 1706880 h 5059680"/>
              <a:gd name="connsiteX38" fmla="*/ 137160 w 5288280"/>
              <a:gd name="connsiteY38" fmla="*/ 1417320 h 5059680"/>
              <a:gd name="connsiteX39" fmla="*/ 411480 w 5288280"/>
              <a:gd name="connsiteY39" fmla="*/ 1188720 h 505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288280" h="5059680">
                <a:moveTo>
                  <a:pt x="411480" y="1188720"/>
                </a:moveTo>
                <a:lnTo>
                  <a:pt x="502920" y="472440"/>
                </a:lnTo>
                <a:lnTo>
                  <a:pt x="899160" y="426720"/>
                </a:lnTo>
                <a:lnTo>
                  <a:pt x="1051560" y="594360"/>
                </a:lnTo>
                <a:lnTo>
                  <a:pt x="1356360" y="457200"/>
                </a:lnTo>
                <a:lnTo>
                  <a:pt x="1249680" y="106680"/>
                </a:lnTo>
                <a:lnTo>
                  <a:pt x="1828800" y="0"/>
                </a:lnTo>
                <a:lnTo>
                  <a:pt x="1981200" y="487680"/>
                </a:lnTo>
                <a:lnTo>
                  <a:pt x="2773680" y="350520"/>
                </a:lnTo>
                <a:lnTo>
                  <a:pt x="3002280" y="76200"/>
                </a:lnTo>
                <a:lnTo>
                  <a:pt x="3246120" y="579120"/>
                </a:lnTo>
                <a:lnTo>
                  <a:pt x="4206240" y="990600"/>
                </a:lnTo>
                <a:lnTo>
                  <a:pt x="4617720" y="1082040"/>
                </a:lnTo>
                <a:lnTo>
                  <a:pt x="4876800" y="1325880"/>
                </a:lnTo>
                <a:lnTo>
                  <a:pt x="5196840" y="1417320"/>
                </a:lnTo>
                <a:lnTo>
                  <a:pt x="5288280" y="1706880"/>
                </a:lnTo>
                <a:lnTo>
                  <a:pt x="4922520" y="2209800"/>
                </a:lnTo>
                <a:lnTo>
                  <a:pt x="4617720" y="2453640"/>
                </a:lnTo>
                <a:lnTo>
                  <a:pt x="4511040" y="3169920"/>
                </a:lnTo>
                <a:lnTo>
                  <a:pt x="4267200" y="3642360"/>
                </a:lnTo>
                <a:lnTo>
                  <a:pt x="4130040" y="3718560"/>
                </a:lnTo>
                <a:lnTo>
                  <a:pt x="3581400" y="3947160"/>
                </a:lnTo>
                <a:lnTo>
                  <a:pt x="3368040" y="4008120"/>
                </a:lnTo>
                <a:lnTo>
                  <a:pt x="3322320" y="4373880"/>
                </a:lnTo>
                <a:lnTo>
                  <a:pt x="2819400" y="5059680"/>
                </a:lnTo>
                <a:lnTo>
                  <a:pt x="2240280" y="4587240"/>
                </a:lnTo>
                <a:lnTo>
                  <a:pt x="2712720" y="4267200"/>
                </a:lnTo>
                <a:lnTo>
                  <a:pt x="2545080" y="3810000"/>
                </a:lnTo>
                <a:lnTo>
                  <a:pt x="2179320" y="3566160"/>
                </a:lnTo>
                <a:lnTo>
                  <a:pt x="2087880" y="2834640"/>
                </a:lnTo>
                <a:lnTo>
                  <a:pt x="1889760" y="2819400"/>
                </a:lnTo>
                <a:lnTo>
                  <a:pt x="1706880" y="2453640"/>
                </a:lnTo>
                <a:lnTo>
                  <a:pt x="1219200" y="2255520"/>
                </a:lnTo>
                <a:lnTo>
                  <a:pt x="1158240" y="1935480"/>
                </a:lnTo>
                <a:lnTo>
                  <a:pt x="762000" y="2148840"/>
                </a:lnTo>
                <a:lnTo>
                  <a:pt x="487680" y="2148840"/>
                </a:lnTo>
                <a:lnTo>
                  <a:pt x="198120" y="1996440"/>
                </a:lnTo>
                <a:lnTo>
                  <a:pt x="0" y="1706880"/>
                </a:lnTo>
                <a:lnTo>
                  <a:pt x="137160" y="1417320"/>
                </a:lnTo>
                <a:lnTo>
                  <a:pt x="411480" y="118872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813549" y="4422775"/>
            <a:ext cx="333923" cy="33782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438900" y="5428034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557253" y="4748720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257645" y="4058055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023697" y="3157437"/>
            <a:ext cx="155633" cy="16942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8052881" y="1858794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204298" y="1777730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8545749" y="2492713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787745" y="3486555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695700" y="1511300"/>
            <a:ext cx="3230992" cy="485504"/>
          </a:xfrm>
          <a:custGeom>
            <a:avLst/>
            <a:gdLst>
              <a:gd name="connsiteX0" fmla="*/ 0 w 3230992"/>
              <a:gd name="connsiteY0" fmla="*/ 38100 h 485504"/>
              <a:gd name="connsiteX1" fmla="*/ 508000 w 3230992"/>
              <a:gd name="connsiteY1" fmla="*/ 190500 h 485504"/>
              <a:gd name="connsiteX2" fmla="*/ 1282700 w 3230992"/>
              <a:gd name="connsiteY2" fmla="*/ 482600 h 485504"/>
              <a:gd name="connsiteX3" fmla="*/ 1828800 w 3230992"/>
              <a:gd name="connsiteY3" fmla="*/ 330200 h 485504"/>
              <a:gd name="connsiteX4" fmla="*/ 2514600 w 3230992"/>
              <a:gd name="connsiteY4" fmla="*/ 165100 h 485504"/>
              <a:gd name="connsiteX5" fmla="*/ 2908300 w 3230992"/>
              <a:gd name="connsiteY5" fmla="*/ 203200 h 485504"/>
              <a:gd name="connsiteX6" fmla="*/ 3187700 w 3230992"/>
              <a:gd name="connsiteY6" fmla="*/ 50800 h 485504"/>
              <a:gd name="connsiteX7" fmla="*/ 3225800 w 3230992"/>
              <a:gd name="connsiteY7" fmla="*/ 0 h 48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0992" h="485504">
                <a:moveTo>
                  <a:pt x="0" y="38100"/>
                </a:moveTo>
                <a:cubicBezTo>
                  <a:pt x="147108" y="77258"/>
                  <a:pt x="294217" y="116417"/>
                  <a:pt x="508000" y="190500"/>
                </a:cubicBezTo>
                <a:cubicBezTo>
                  <a:pt x="721783" y="264583"/>
                  <a:pt x="1062567" y="459317"/>
                  <a:pt x="1282700" y="482600"/>
                </a:cubicBezTo>
                <a:cubicBezTo>
                  <a:pt x="1502833" y="505883"/>
                  <a:pt x="1623483" y="383117"/>
                  <a:pt x="1828800" y="330200"/>
                </a:cubicBezTo>
                <a:cubicBezTo>
                  <a:pt x="2034117" y="277283"/>
                  <a:pt x="2334683" y="186267"/>
                  <a:pt x="2514600" y="165100"/>
                </a:cubicBezTo>
                <a:cubicBezTo>
                  <a:pt x="2694517" y="143933"/>
                  <a:pt x="2796117" y="222250"/>
                  <a:pt x="2908300" y="203200"/>
                </a:cubicBezTo>
                <a:cubicBezTo>
                  <a:pt x="3020483" y="184150"/>
                  <a:pt x="3134783" y="84667"/>
                  <a:pt x="3187700" y="50800"/>
                </a:cubicBezTo>
                <a:cubicBezTo>
                  <a:pt x="3240617" y="16933"/>
                  <a:pt x="3233208" y="8466"/>
                  <a:pt x="3225800" y="0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7168551" y="4579694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Rio de J</a:t>
            </a:r>
            <a:endParaRPr lang="fr-FR" sz="14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6526157" y="4184198"/>
            <a:ext cx="727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S Paulo</a:t>
            </a:r>
            <a:endParaRPr lang="fr-FR" sz="1400" b="1" dirty="0"/>
          </a:p>
        </p:txBody>
      </p:sp>
      <p:sp>
        <p:nvSpPr>
          <p:cNvPr id="26" name="Ellipse 25"/>
          <p:cNvSpPr/>
          <p:nvPr/>
        </p:nvSpPr>
        <p:spPr>
          <a:xfrm>
            <a:off x="4717256" y="2570069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746986" y="3476231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948813" y="4098188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512011" y="3212757"/>
            <a:ext cx="649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u="sng" dirty="0" smtClean="0"/>
              <a:t>Brasilia</a:t>
            </a:r>
            <a:endParaRPr lang="fr-FR" sz="1200" b="1" u="sng" dirty="0"/>
          </a:p>
        </p:txBody>
      </p:sp>
      <p:sp>
        <p:nvSpPr>
          <p:cNvPr id="29" name="ZoneTexte 28"/>
          <p:cNvSpPr txBox="1"/>
          <p:nvPr/>
        </p:nvSpPr>
        <p:spPr>
          <a:xfrm>
            <a:off x="5577016" y="3241589"/>
            <a:ext cx="5741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Cuiaba</a:t>
            </a:r>
            <a:endParaRPr lang="fr-FR" sz="11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641889" y="4275437"/>
            <a:ext cx="619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Campo </a:t>
            </a:r>
          </a:p>
          <a:p>
            <a:r>
              <a:rPr lang="fr-FR" sz="1100" dirty="0" smtClean="0"/>
              <a:t>Grande</a:t>
            </a:r>
            <a:endParaRPr lang="fr-FR" sz="1100" dirty="0"/>
          </a:p>
        </p:txBody>
      </p:sp>
      <p:sp>
        <p:nvSpPr>
          <p:cNvPr id="32" name="ZoneTexte 31"/>
          <p:cNvSpPr txBox="1"/>
          <p:nvPr/>
        </p:nvSpPr>
        <p:spPr>
          <a:xfrm>
            <a:off x="6318423" y="4823254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Curitiba</a:t>
            </a:r>
            <a:endParaRPr lang="fr-FR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6433753" y="5544065"/>
            <a:ext cx="965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Porto </a:t>
            </a:r>
            <a:r>
              <a:rPr lang="fr-FR" sz="1200" dirty="0" err="1" smtClean="0"/>
              <a:t>Alegre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981569" y="3805881"/>
            <a:ext cx="1107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Belo </a:t>
            </a:r>
            <a:r>
              <a:rPr lang="fr-FR" sz="1200" dirty="0" err="1" smtClean="0"/>
              <a:t>Horizonte</a:t>
            </a:r>
            <a:endParaRPr lang="fr-FR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7529385" y="2969740"/>
            <a:ext cx="719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Salvador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8250195" y="2615513"/>
            <a:ext cx="562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Recife</a:t>
            </a:r>
            <a:endParaRPr lang="fr-FR" sz="12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920682" y="1643449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Fortaleza</a:t>
            </a:r>
            <a:endParaRPr lang="fr-FR" sz="1200" dirty="0"/>
          </a:p>
        </p:txBody>
      </p:sp>
      <p:sp>
        <p:nvSpPr>
          <p:cNvPr id="39" name="ZoneTexte 38"/>
          <p:cNvSpPr txBox="1"/>
          <p:nvPr/>
        </p:nvSpPr>
        <p:spPr>
          <a:xfrm>
            <a:off x="6664412" y="1622855"/>
            <a:ext cx="580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Belem</a:t>
            </a:r>
            <a:endParaRPr lang="fr-FR" sz="1200" dirty="0"/>
          </a:p>
        </p:txBody>
      </p:sp>
      <p:sp>
        <p:nvSpPr>
          <p:cNvPr id="40" name="ZoneTexte 39"/>
          <p:cNvSpPr txBox="1"/>
          <p:nvPr/>
        </p:nvSpPr>
        <p:spPr>
          <a:xfrm>
            <a:off x="4926228" y="1540478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Manaus</a:t>
            </a:r>
            <a:endParaRPr lang="fr-FR" sz="1200" dirty="0"/>
          </a:p>
        </p:txBody>
      </p:sp>
      <p:sp>
        <p:nvSpPr>
          <p:cNvPr id="18" name="Ellipse 17"/>
          <p:cNvSpPr/>
          <p:nvPr/>
        </p:nvSpPr>
        <p:spPr>
          <a:xfrm>
            <a:off x="6746132" y="1558857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4629666" y="2356021"/>
            <a:ext cx="8627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Porto Velho</a:t>
            </a:r>
            <a:endParaRPr lang="fr-FR" sz="1100" dirty="0"/>
          </a:p>
        </p:txBody>
      </p:sp>
      <p:sp>
        <p:nvSpPr>
          <p:cNvPr id="16391" name="ZoneTexte 16390"/>
          <p:cNvSpPr txBox="1"/>
          <p:nvPr/>
        </p:nvSpPr>
        <p:spPr>
          <a:xfrm>
            <a:off x="147918" y="564777"/>
            <a:ext cx="3402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Une armature urbaine qui reflète une organisation spatiale déséquilibrée</a:t>
            </a:r>
            <a:endParaRPr lang="fr-FR" sz="1600" b="1" dirty="0"/>
          </a:p>
        </p:txBody>
      </p:sp>
      <p:sp>
        <p:nvSpPr>
          <p:cNvPr id="53" name="Ellipse 52"/>
          <p:cNvSpPr/>
          <p:nvPr/>
        </p:nvSpPr>
        <p:spPr>
          <a:xfrm>
            <a:off x="317440" y="1959603"/>
            <a:ext cx="333923" cy="33782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92" name="ZoneTexte 16391"/>
          <p:cNvSpPr txBox="1"/>
          <p:nvPr/>
        </p:nvSpPr>
        <p:spPr>
          <a:xfrm>
            <a:off x="736522" y="1896979"/>
            <a:ext cx="2595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Métropole de 5 à 10 M d’</a:t>
            </a:r>
            <a:r>
              <a:rPr lang="fr-FR" sz="1400" dirty="0" err="1" smtClean="0"/>
              <a:t>hab</a:t>
            </a:r>
            <a:r>
              <a:rPr lang="fr-FR" sz="1400" dirty="0" smtClean="0"/>
              <a:t>, envergure internationale, attraction migratoire internationale et nationale</a:t>
            </a:r>
            <a:endParaRPr lang="fr-FR" sz="1400" dirty="0"/>
          </a:p>
        </p:txBody>
      </p:sp>
      <p:sp>
        <p:nvSpPr>
          <p:cNvPr id="55" name="Ellipse 54"/>
          <p:cNvSpPr/>
          <p:nvPr/>
        </p:nvSpPr>
        <p:spPr>
          <a:xfrm>
            <a:off x="400325" y="2972541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690283" y="2864460"/>
            <a:ext cx="25952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Métropole de 1 à 5 M d’habitants,  pôles  migratoires régionaux</a:t>
            </a:r>
            <a:endParaRPr lang="fr-FR" sz="1400" dirty="0"/>
          </a:p>
        </p:txBody>
      </p:sp>
      <p:sp>
        <p:nvSpPr>
          <p:cNvPr id="57" name="Ellipse 56"/>
          <p:cNvSpPr/>
          <p:nvPr/>
        </p:nvSpPr>
        <p:spPr>
          <a:xfrm>
            <a:off x="420771" y="3750126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678723" y="3611125"/>
            <a:ext cx="3083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 de villes en plein développement de 0,1 à 0,3 M d’</a:t>
            </a:r>
            <a:r>
              <a:rPr lang="fr-FR" sz="1400" dirty="0" err="1" smtClean="0"/>
              <a:t>hab</a:t>
            </a:r>
            <a:endParaRPr lang="fr-FR" sz="1400" dirty="0"/>
          </a:p>
        </p:txBody>
      </p:sp>
      <p:sp>
        <p:nvSpPr>
          <p:cNvPr id="77" name="Ellipse 76"/>
          <p:cNvSpPr/>
          <p:nvPr/>
        </p:nvSpPr>
        <p:spPr>
          <a:xfrm>
            <a:off x="463949" y="4809801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394" name="ZoneTexte 16393"/>
          <p:cNvSpPr txBox="1"/>
          <p:nvPr/>
        </p:nvSpPr>
        <p:spPr>
          <a:xfrm>
            <a:off x="152628" y="4423038"/>
            <a:ext cx="2643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Une volonté de recentrer l’espace</a:t>
            </a:r>
            <a:endParaRPr lang="fr-FR" sz="1400" u="sng" dirty="0"/>
          </a:p>
        </p:txBody>
      </p:sp>
      <p:sp>
        <p:nvSpPr>
          <p:cNvPr id="16395" name="ZoneTexte 16394"/>
          <p:cNvSpPr txBox="1"/>
          <p:nvPr/>
        </p:nvSpPr>
        <p:spPr>
          <a:xfrm>
            <a:off x="799813" y="4712712"/>
            <a:ext cx="3743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Capitale de l’Etat fédéral, création des années 60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24256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3" grpId="0"/>
      <p:bldP spid="22" grpId="0"/>
      <p:bldP spid="26" grpId="0" animBg="1"/>
      <p:bldP spid="27" grpId="0" animBg="1"/>
      <p:bldP spid="28" grpId="0" animBg="1"/>
      <p:bldP spid="11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18" grpId="0" animBg="1"/>
      <p:bldP spid="41" grpId="0"/>
      <p:bldP spid="16391" grpId="0"/>
      <p:bldP spid="53" grpId="0" animBg="1"/>
      <p:bldP spid="16392" grpId="0"/>
      <p:bldP spid="55" grpId="0" animBg="1"/>
      <p:bldP spid="56" grpId="0"/>
      <p:bldP spid="57" grpId="0" animBg="1"/>
      <p:bldP spid="58" grpId="0"/>
      <p:bldP spid="77" grpId="0" animBg="1"/>
      <p:bldP spid="16394" grpId="0"/>
      <p:bldP spid="163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 rot="19120234">
            <a:off x="5815535" y="4119175"/>
            <a:ext cx="2267090" cy="1223776"/>
          </a:xfrm>
          <a:prstGeom prst="ellipse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 rot="19587553">
            <a:off x="4744380" y="2211251"/>
            <a:ext cx="1269101" cy="1640306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384" name="Ellipse 16383"/>
          <p:cNvSpPr/>
          <p:nvPr/>
        </p:nvSpPr>
        <p:spPr>
          <a:xfrm rot="925270">
            <a:off x="7322689" y="1643375"/>
            <a:ext cx="1420924" cy="1779702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3645243" y="1136822"/>
            <a:ext cx="4003589" cy="1297459"/>
          </a:xfrm>
          <a:prstGeom prst="ellipse">
            <a:avLst/>
          </a:prstGeom>
          <a:noFill/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7324725" y="4400549"/>
            <a:ext cx="278156" cy="26112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3429000" y="792480"/>
            <a:ext cx="5288280" cy="5059680"/>
          </a:xfrm>
          <a:custGeom>
            <a:avLst/>
            <a:gdLst>
              <a:gd name="connsiteX0" fmla="*/ 411480 w 5288280"/>
              <a:gd name="connsiteY0" fmla="*/ 1188720 h 5059680"/>
              <a:gd name="connsiteX1" fmla="*/ 502920 w 5288280"/>
              <a:gd name="connsiteY1" fmla="*/ 472440 h 5059680"/>
              <a:gd name="connsiteX2" fmla="*/ 899160 w 5288280"/>
              <a:gd name="connsiteY2" fmla="*/ 426720 h 5059680"/>
              <a:gd name="connsiteX3" fmla="*/ 1051560 w 5288280"/>
              <a:gd name="connsiteY3" fmla="*/ 594360 h 5059680"/>
              <a:gd name="connsiteX4" fmla="*/ 1356360 w 5288280"/>
              <a:gd name="connsiteY4" fmla="*/ 457200 h 5059680"/>
              <a:gd name="connsiteX5" fmla="*/ 1249680 w 5288280"/>
              <a:gd name="connsiteY5" fmla="*/ 106680 h 5059680"/>
              <a:gd name="connsiteX6" fmla="*/ 1828800 w 5288280"/>
              <a:gd name="connsiteY6" fmla="*/ 0 h 5059680"/>
              <a:gd name="connsiteX7" fmla="*/ 1981200 w 5288280"/>
              <a:gd name="connsiteY7" fmla="*/ 487680 h 5059680"/>
              <a:gd name="connsiteX8" fmla="*/ 2773680 w 5288280"/>
              <a:gd name="connsiteY8" fmla="*/ 350520 h 5059680"/>
              <a:gd name="connsiteX9" fmla="*/ 3002280 w 5288280"/>
              <a:gd name="connsiteY9" fmla="*/ 76200 h 5059680"/>
              <a:gd name="connsiteX10" fmla="*/ 3246120 w 5288280"/>
              <a:gd name="connsiteY10" fmla="*/ 579120 h 5059680"/>
              <a:gd name="connsiteX11" fmla="*/ 4206240 w 5288280"/>
              <a:gd name="connsiteY11" fmla="*/ 990600 h 5059680"/>
              <a:gd name="connsiteX12" fmla="*/ 4617720 w 5288280"/>
              <a:gd name="connsiteY12" fmla="*/ 1082040 h 5059680"/>
              <a:gd name="connsiteX13" fmla="*/ 4876800 w 5288280"/>
              <a:gd name="connsiteY13" fmla="*/ 1325880 h 5059680"/>
              <a:gd name="connsiteX14" fmla="*/ 5196840 w 5288280"/>
              <a:gd name="connsiteY14" fmla="*/ 1417320 h 5059680"/>
              <a:gd name="connsiteX15" fmla="*/ 5288280 w 5288280"/>
              <a:gd name="connsiteY15" fmla="*/ 1706880 h 5059680"/>
              <a:gd name="connsiteX16" fmla="*/ 4922520 w 5288280"/>
              <a:gd name="connsiteY16" fmla="*/ 2209800 h 5059680"/>
              <a:gd name="connsiteX17" fmla="*/ 4617720 w 5288280"/>
              <a:gd name="connsiteY17" fmla="*/ 2453640 h 5059680"/>
              <a:gd name="connsiteX18" fmla="*/ 4511040 w 5288280"/>
              <a:gd name="connsiteY18" fmla="*/ 3169920 h 5059680"/>
              <a:gd name="connsiteX19" fmla="*/ 4267200 w 5288280"/>
              <a:gd name="connsiteY19" fmla="*/ 3642360 h 5059680"/>
              <a:gd name="connsiteX20" fmla="*/ 4130040 w 5288280"/>
              <a:gd name="connsiteY20" fmla="*/ 3718560 h 5059680"/>
              <a:gd name="connsiteX21" fmla="*/ 3581400 w 5288280"/>
              <a:gd name="connsiteY21" fmla="*/ 3947160 h 5059680"/>
              <a:gd name="connsiteX22" fmla="*/ 3368040 w 5288280"/>
              <a:gd name="connsiteY22" fmla="*/ 4008120 h 5059680"/>
              <a:gd name="connsiteX23" fmla="*/ 3322320 w 5288280"/>
              <a:gd name="connsiteY23" fmla="*/ 4373880 h 5059680"/>
              <a:gd name="connsiteX24" fmla="*/ 2819400 w 5288280"/>
              <a:gd name="connsiteY24" fmla="*/ 5059680 h 5059680"/>
              <a:gd name="connsiteX25" fmla="*/ 2240280 w 5288280"/>
              <a:gd name="connsiteY25" fmla="*/ 4587240 h 5059680"/>
              <a:gd name="connsiteX26" fmla="*/ 2712720 w 5288280"/>
              <a:gd name="connsiteY26" fmla="*/ 4267200 h 5059680"/>
              <a:gd name="connsiteX27" fmla="*/ 2545080 w 5288280"/>
              <a:gd name="connsiteY27" fmla="*/ 3810000 h 5059680"/>
              <a:gd name="connsiteX28" fmla="*/ 2179320 w 5288280"/>
              <a:gd name="connsiteY28" fmla="*/ 3566160 h 5059680"/>
              <a:gd name="connsiteX29" fmla="*/ 2087880 w 5288280"/>
              <a:gd name="connsiteY29" fmla="*/ 2834640 h 5059680"/>
              <a:gd name="connsiteX30" fmla="*/ 1889760 w 5288280"/>
              <a:gd name="connsiteY30" fmla="*/ 2819400 h 5059680"/>
              <a:gd name="connsiteX31" fmla="*/ 1706880 w 5288280"/>
              <a:gd name="connsiteY31" fmla="*/ 2453640 h 5059680"/>
              <a:gd name="connsiteX32" fmla="*/ 1219200 w 5288280"/>
              <a:gd name="connsiteY32" fmla="*/ 2255520 h 5059680"/>
              <a:gd name="connsiteX33" fmla="*/ 1158240 w 5288280"/>
              <a:gd name="connsiteY33" fmla="*/ 1935480 h 5059680"/>
              <a:gd name="connsiteX34" fmla="*/ 762000 w 5288280"/>
              <a:gd name="connsiteY34" fmla="*/ 2148840 h 5059680"/>
              <a:gd name="connsiteX35" fmla="*/ 487680 w 5288280"/>
              <a:gd name="connsiteY35" fmla="*/ 2148840 h 5059680"/>
              <a:gd name="connsiteX36" fmla="*/ 198120 w 5288280"/>
              <a:gd name="connsiteY36" fmla="*/ 1996440 h 5059680"/>
              <a:gd name="connsiteX37" fmla="*/ 0 w 5288280"/>
              <a:gd name="connsiteY37" fmla="*/ 1706880 h 5059680"/>
              <a:gd name="connsiteX38" fmla="*/ 137160 w 5288280"/>
              <a:gd name="connsiteY38" fmla="*/ 1417320 h 5059680"/>
              <a:gd name="connsiteX39" fmla="*/ 411480 w 5288280"/>
              <a:gd name="connsiteY39" fmla="*/ 1188720 h 505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288280" h="5059680">
                <a:moveTo>
                  <a:pt x="411480" y="1188720"/>
                </a:moveTo>
                <a:lnTo>
                  <a:pt x="502920" y="472440"/>
                </a:lnTo>
                <a:lnTo>
                  <a:pt x="899160" y="426720"/>
                </a:lnTo>
                <a:lnTo>
                  <a:pt x="1051560" y="594360"/>
                </a:lnTo>
                <a:lnTo>
                  <a:pt x="1356360" y="457200"/>
                </a:lnTo>
                <a:lnTo>
                  <a:pt x="1249680" y="106680"/>
                </a:lnTo>
                <a:lnTo>
                  <a:pt x="1828800" y="0"/>
                </a:lnTo>
                <a:lnTo>
                  <a:pt x="1981200" y="487680"/>
                </a:lnTo>
                <a:lnTo>
                  <a:pt x="2773680" y="350520"/>
                </a:lnTo>
                <a:lnTo>
                  <a:pt x="3002280" y="76200"/>
                </a:lnTo>
                <a:lnTo>
                  <a:pt x="3246120" y="579120"/>
                </a:lnTo>
                <a:lnTo>
                  <a:pt x="4206240" y="990600"/>
                </a:lnTo>
                <a:lnTo>
                  <a:pt x="4617720" y="1082040"/>
                </a:lnTo>
                <a:lnTo>
                  <a:pt x="4876800" y="1325880"/>
                </a:lnTo>
                <a:lnTo>
                  <a:pt x="5196840" y="1417320"/>
                </a:lnTo>
                <a:lnTo>
                  <a:pt x="5288280" y="1706880"/>
                </a:lnTo>
                <a:lnTo>
                  <a:pt x="4922520" y="2209800"/>
                </a:lnTo>
                <a:lnTo>
                  <a:pt x="4617720" y="2453640"/>
                </a:lnTo>
                <a:lnTo>
                  <a:pt x="4511040" y="3169920"/>
                </a:lnTo>
                <a:lnTo>
                  <a:pt x="4267200" y="3642360"/>
                </a:lnTo>
                <a:lnTo>
                  <a:pt x="4130040" y="3718560"/>
                </a:lnTo>
                <a:lnTo>
                  <a:pt x="3581400" y="3947160"/>
                </a:lnTo>
                <a:lnTo>
                  <a:pt x="3368040" y="4008120"/>
                </a:lnTo>
                <a:lnTo>
                  <a:pt x="3322320" y="4373880"/>
                </a:lnTo>
                <a:lnTo>
                  <a:pt x="2819400" y="5059680"/>
                </a:lnTo>
                <a:lnTo>
                  <a:pt x="2240280" y="4587240"/>
                </a:lnTo>
                <a:lnTo>
                  <a:pt x="2712720" y="4267200"/>
                </a:lnTo>
                <a:lnTo>
                  <a:pt x="2545080" y="3810000"/>
                </a:lnTo>
                <a:lnTo>
                  <a:pt x="2179320" y="3566160"/>
                </a:lnTo>
                <a:lnTo>
                  <a:pt x="2087880" y="2834640"/>
                </a:lnTo>
                <a:lnTo>
                  <a:pt x="1889760" y="2819400"/>
                </a:lnTo>
                <a:lnTo>
                  <a:pt x="1706880" y="2453640"/>
                </a:lnTo>
                <a:lnTo>
                  <a:pt x="1219200" y="2255520"/>
                </a:lnTo>
                <a:lnTo>
                  <a:pt x="1158240" y="1935480"/>
                </a:lnTo>
                <a:lnTo>
                  <a:pt x="762000" y="2148840"/>
                </a:lnTo>
                <a:lnTo>
                  <a:pt x="487680" y="2148840"/>
                </a:lnTo>
                <a:lnTo>
                  <a:pt x="198120" y="1996440"/>
                </a:lnTo>
                <a:lnTo>
                  <a:pt x="0" y="1706880"/>
                </a:lnTo>
                <a:lnTo>
                  <a:pt x="137160" y="1417320"/>
                </a:lnTo>
                <a:lnTo>
                  <a:pt x="411480" y="118872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813549" y="4422775"/>
            <a:ext cx="333923" cy="33782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438900" y="5428034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557253" y="4748720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257645" y="4058055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023697" y="3157437"/>
            <a:ext cx="155633" cy="16942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8052881" y="1858794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204298" y="1777730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8545749" y="2492713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787745" y="3486555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695700" y="1511300"/>
            <a:ext cx="3230992" cy="485504"/>
          </a:xfrm>
          <a:custGeom>
            <a:avLst/>
            <a:gdLst>
              <a:gd name="connsiteX0" fmla="*/ 0 w 3230992"/>
              <a:gd name="connsiteY0" fmla="*/ 38100 h 485504"/>
              <a:gd name="connsiteX1" fmla="*/ 508000 w 3230992"/>
              <a:gd name="connsiteY1" fmla="*/ 190500 h 485504"/>
              <a:gd name="connsiteX2" fmla="*/ 1282700 w 3230992"/>
              <a:gd name="connsiteY2" fmla="*/ 482600 h 485504"/>
              <a:gd name="connsiteX3" fmla="*/ 1828800 w 3230992"/>
              <a:gd name="connsiteY3" fmla="*/ 330200 h 485504"/>
              <a:gd name="connsiteX4" fmla="*/ 2514600 w 3230992"/>
              <a:gd name="connsiteY4" fmla="*/ 165100 h 485504"/>
              <a:gd name="connsiteX5" fmla="*/ 2908300 w 3230992"/>
              <a:gd name="connsiteY5" fmla="*/ 203200 h 485504"/>
              <a:gd name="connsiteX6" fmla="*/ 3187700 w 3230992"/>
              <a:gd name="connsiteY6" fmla="*/ 50800 h 485504"/>
              <a:gd name="connsiteX7" fmla="*/ 3225800 w 3230992"/>
              <a:gd name="connsiteY7" fmla="*/ 0 h 48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0992" h="485504">
                <a:moveTo>
                  <a:pt x="0" y="38100"/>
                </a:moveTo>
                <a:cubicBezTo>
                  <a:pt x="147108" y="77258"/>
                  <a:pt x="294217" y="116417"/>
                  <a:pt x="508000" y="190500"/>
                </a:cubicBezTo>
                <a:cubicBezTo>
                  <a:pt x="721783" y="264583"/>
                  <a:pt x="1062567" y="459317"/>
                  <a:pt x="1282700" y="482600"/>
                </a:cubicBezTo>
                <a:cubicBezTo>
                  <a:pt x="1502833" y="505883"/>
                  <a:pt x="1623483" y="383117"/>
                  <a:pt x="1828800" y="330200"/>
                </a:cubicBezTo>
                <a:cubicBezTo>
                  <a:pt x="2034117" y="277283"/>
                  <a:pt x="2334683" y="186267"/>
                  <a:pt x="2514600" y="165100"/>
                </a:cubicBezTo>
                <a:cubicBezTo>
                  <a:pt x="2694517" y="143933"/>
                  <a:pt x="2796117" y="222250"/>
                  <a:pt x="2908300" y="203200"/>
                </a:cubicBezTo>
                <a:cubicBezTo>
                  <a:pt x="3020483" y="184150"/>
                  <a:pt x="3134783" y="84667"/>
                  <a:pt x="3187700" y="50800"/>
                </a:cubicBezTo>
                <a:cubicBezTo>
                  <a:pt x="3240617" y="16933"/>
                  <a:pt x="3233208" y="8466"/>
                  <a:pt x="3225800" y="0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7168551" y="4579694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Rio de J</a:t>
            </a:r>
            <a:endParaRPr lang="fr-FR" sz="14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6526157" y="4184198"/>
            <a:ext cx="727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S Paulo</a:t>
            </a:r>
            <a:endParaRPr lang="fr-FR" sz="1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274567" y="3045343"/>
            <a:ext cx="10615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rgbClr val="FFC000"/>
                </a:solidFill>
              </a:rPr>
              <a:t>MATO GROSSO</a:t>
            </a:r>
            <a:endParaRPr lang="fr-FR" sz="1050" b="1" dirty="0">
              <a:solidFill>
                <a:srgbClr val="FFC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669005" y="2714978"/>
            <a:ext cx="8210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rgbClr val="FFC000"/>
                </a:solidFill>
              </a:rPr>
              <a:t>RONDONIA</a:t>
            </a:r>
            <a:endParaRPr lang="fr-FR" sz="1050" b="1" dirty="0">
              <a:solidFill>
                <a:srgbClr val="FFC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812947" y="1934882"/>
            <a:ext cx="4956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rgbClr val="00B050"/>
                </a:solidFill>
              </a:rPr>
              <a:t>PARA</a:t>
            </a:r>
            <a:endParaRPr lang="fr-FR" sz="1050" b="1" dirty="0">
              <a:solidFill>
                <a:srgbClr val="00B05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147172" y="1949158"/>
            <a:ext cx="8258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rgbClr val="00B050"/>
                </a:solidFill>
              </a:rPr>
              <a:t>AMAZONIA</a:t>
            </a:r>
            <a:endParaRPr lang="fr-FR" sz="1050" b="1" dirty="0">
              <a:solidFill>
                <a:srgbClr val="00B050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4717256" y="2570069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746986" y="3476231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948813" y="4098188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512011" y="3212757"/>
            <a:ext cx="649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u="sng" dirty="0" smtClean="0"/>
              <a:t>Brasilia</a:t>
            </a:r>
            <a:endParaRPr lang="fr-FR" sz="1200" b="1" u="sng" dirty="0"/>
          </a:p>
        </p:txBody>
      </p:sp>
      <p:sp>
        <p:nvSpPr>
          <p:cNvPr id="29" name="ZoneTexte 28"/>
          <p:cNvSpPr txBox="1"/>
          <p:nvPr/>
        </p:nvSpPr>
        <p:spPr>
          <a:xfrm>
            <a:off x="5577016" y="3241589"/>
            <a:ext cx="5741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Cuiaba</a:t>
            </a:r>
            <a:endParaRPr lang="fr-FR" sz="11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641889" y="4275437"/>
            <a:ext cx="619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Campo </a:t>
            </a:r>
          </a:p>
          <a:p>
            <a:r>
              <a:rPr lang="fr-FR" sz="1100" dirty="0" smtClean="0"/>
              <a:t>Grande</a:t>
            </a:r>
            <a:endParaRPr lang="fr-FR" sz="1100" dirty="0"/>
          </a:p>
        </p:txBody>
      </p:sp>
      <p:sp>
        <p:nvSpPr>
          <p:cNvPr id="32" name="ZoneTexte 31"/>
          <p:cNvSpPr txBox="1"/>
          <p:nvPr/>
        </p:nvSpPr>
        <p:spPr>
          <a:xfrm>
            <a:off x="6318423" y="4823254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Curitiba</a:t>
            </a:r>
            <a:endParaRPr lang="fr-FR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6433753" y="5544065"/>
            <a:ext cx="965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Porto </a:t>
            </a:r>
            <a:r>
              <a:rPr lang="fr-FR" sz="1200" dirty="0" err="1" smtClean="0"/>
              <a:t>Alegre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981569" y="3805881"/>
            <a:ext cx="1107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Belo </a:t>
            </a:r>
            <a:r>
              <a:rPr lang="fr-FR" sz="1200" dirty="0" err="1" smtClean="0"/>
              <a:t>Horizonte</a:t>
            </a:r>
            <a:endParaRPr lang="fr-FR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7529385" y="2969740"/>
            <a:ext cx="719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Salvador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8250195" y="2615513"/>
            <a:ext cx="562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Recife</a:t>
            </a:r>
            <a:endParaRPr lang="fr-FR" sz="12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920682" y="1643449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Fortaleza</a:t>
            </a:r>
            <a:endParaRPr lang="fr-FR" sz="1200" dirty="0"/>
          </a:p>
        </p:txBody>
      </p:sp>
      <p:sp>
        <p:nvSpPr>
          <p:cNvPr id="38" name="ZoneTexte 37"/>
          <p:cNvSpPr txBox="1"/>
          <p:nvPr/>
        </p:nvSpPr>
        <p:spPr>
          <a:xfrm>
            <a:off x="7749674" y="2235371"/>
            <a:ext cx="7873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NORDESTE</a:t>
            </a:r>
            <a:endParaRPr lang="fr-FR" sz="105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6664412" y="1622855"/>
            <a:ext cx="580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Belem</a:t>
            </a:r>
            <a:endParaRPr lang="fr-FR" sz="1200" dirty="0"/>
          </a:p>
        </p:txBody>
      </p:sp>
      <p:sp>
        <p:nvSpPr>
          <p:cNvPr id="40" name="ZoneTexte 39"/>
          <p:cNvSpPr txBox="1"/>
          <p:nvPr/>
        </p:nvSpPr>
        <p:spPr>
          <a:xfrm>
            <a:off x="4926228" y="1540478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Manaus</a:t>
            </a:r>
            <a:endParaRPr lang="fr-FR" sz="1200" dirty="0"/>
          </a:p>
        </p:txBody>
      </p:sp>
      <p:sp>
        <p:nvSpPr>
          <p:cNvPr id="18" name="Ellipse 17"/>
          <p:cNvSpPr/>
          <p:nvPr/>
        </p:nvSpPr>
        <p:spPr>
          <a:xfrm>
            <a:off x="6746132" y="1558857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4629666" y="2356021"/>
            <a:ext cx="8627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Porto Velho</a:t>
            </a:r>
            <a:endParaRPr lang="fr-FR" sz="1100" dirty="0"/>
          </a:p>
        </p:txBody>
      </p:sp>
      <p:sp>
        <p:nvSpPr>
          <p:cNvPr id="44" name="ZoneTexte 43"/>
          <p:cNvSpPr txBox="1"/>
          <p:nvPr/>
        </p:nvSpPr>
        <p:spPr>
          <a:xfrm>
            <a:off x="7507748" y="4983780"/>
            <a:ext cx="846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SUDESTE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0" y="659749"/>
            <a:ext cx="4273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Des contrastes régionaux fortement marqués</a:t>
            </a:r>
            <a:endParaRPr lang="fr-FR" sz="1600" b="1" dirty="0"/>
          </a:p>
        </p:txBody>
      </p:sp>
      <p:sp>
        <p:nvSpPr>
          <p:cNvPr id="60" name="Ellipse 59"/>
          <p:cNvSpPr/>
          <p:nvPr/>
        </p:nvSpPr>
        <p:spPr>
          <a:xfrm>
            <a:off x="224223" y="1514240"/>
            <a:ext cx="644646" cy="352069"/>
          </a:xfrm>
          <a:prstGeom prst="ellipse">
            <a:avLst/>
          </a:prstGeom>
          <a:solidFill>
            <a:srgbClr val="FF0000">
              <a:alpha val="20000"/>
            </a:srgbClr>
          </a:solidFill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946955" y="1425624"/>
            <a:ext cx="3083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Région motrice qui concentre les fonctions de commandement</a:t>
            </a:r>
            <a:endParaRPr lang="fr-FR" sz="1400" dirty="0"/>
          </a:p>
        </p:txBody>
      </p:sp>
      <p:sp>
        <p:nvSpPr>
          <p:cNvPr id="62" name="Ellipse 61"/>
          <p:cNvSpPr/>
          <p:nvPr/>
        </p:nvSpPr>
        <p:spPr>
          <a:xfrm rot="19587553">
            <a:off x="331261" y="3420333"/>
            <a:ext cx="367717" cy="57904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1004755" y="3504473"/>
            <a:ext cx="30838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 de développement agricole intensif (élevage, soja), déforestation massive,  colonisation pionnière.</a:t>
            </a:r>
            <a:endParaRPr lang="fr-FR" sz="1400" dirty="0"/>
          </a:p>
        </p:txBody>
      </p:sp>
      <p:sp>
        <p:nvSpPr>
          <p:cNvPr id="64" name="Ellipse 63"/>
          <p:cNvSpPr/>
          <p:nvPr/>
        </p:nvSpPr>
        <p:spPr>
          <a:xfrm rot="925270">
            <a:off x="374280" y="2312460"/>
            <a:ext cx="322811" cy="560428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944598" y="2274205"/>
            <a:ext cx="30838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 marquée par l’aridité et la pauvreté. </a:t>
            </a:r>
          </a:p>
          <a:p>
            <a:r>
              <a:rPr lang="fr-FR" sz="1400" dirty="0" smtClean="0"/>
              <a:t>Cultures commerciales héritées de la période coloniale vers les littoraux</a:t>
            </a:r>
            <a:endParaRPr lang="fr-FR" sz="1400" dirty="0"/>
          </a:p>
        </p:txBody>
      </p:sp>
      <p:sp>
        <p:nvSpPr>
          <p:cNvPr id="66" name="Ellipse 65"/>
          <p:cNvSpPr/>
          <p:nvPr/>
        </p:nvSpPr>
        <p:spPr>
          <a:xfrm>
            <a:off x="138628" y="4736194"/>
            <a:ext cx="855039" cy="430307"/>
          </a:xfrm>
          <a:prstGeom prst="ellipse">
            <a:avLst/>
          </a:prstGeom>
          <a:noFill/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1024807" y="4556828"/>
            <a:ext cx="3554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 de marge marquée par l’immensité et l’enclavement, menacée par la déforestation et une mise en valeur mal contrôlée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07500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5" grpId="0" animBg="1"/>
      <p:bldP spid="16384" grpId="0" animBg="1"/>
      <p:bldP spid="12" grpId="0" animBg="1"/>
      <p:bldP spid="10" grpId="0"/>
      <p:bldP spid="23" grpId="0"/>
      <p:bldP spid="24" grpId="0"/>
      <p:bldP spid="25" grpId="0"/>
      <p:bldP spid="38" grpId="0"/>
      <p:bldP spid="44" grpId="0"/>
      <p:bldP spid="59" grpId="0"/>
      <p:bldP spid="60" grpId="0" animBg="1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 rot="19120234">
            <a:off x="5815535" y="4119175"/>
            <a:ext cx="2267090" cy="1223776"/>
          </a:xfrm>
          <a:prstGeom prst="ellipse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 rot="19587553">
            <a:off x="4809745" y="2191552"/>
            <a:ext cx="1207276" cy="1671749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384" name="Ellipse 16383"/>
          <p:cNvSpPr/>
          <p:nvPr/>
        </p:nvSpPr>
        <p:spPr>
          <a:xfrm rot="925270">
            <a:off x="7322689" y="1643375"/>
            <a:ext cx="1420924" cy="1779702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3645243" y="1136822"/>
            <a:ext cx="4003589" cy="1297459"/>
          </a:xfrm>
          <a:prstGeom prst="ellipse">
            <a:avLst/>
          </a:prstGeom>
          <a:noFill/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7324725" y="4400549"/>
            <a:ext cx="278156" cy="26112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3429000" y="792480"/>
            <a:ext cx="5288280" cy="5059680"/>
          </a:xfrm>
          <a:custGeom>
            <a:avLst/>
            <a:gdLst>
              <a:gd name="connsiteX0" fmla="*/ 411480 w 5288280"/>
              <a:gd name="connsiteY0" fmla="*/ 1188720 h 5059680"/>
              <a:gd name="connsiteX1" fmla="*/ 502920 w 5288280"/>
              <a:gd name="connsiteY1" fmla="*/ 472440 h 5059680"/>
              <a:gd name="connsiteX2" fmla="*/ 899160 w 5288280"/>
              <a:gd name="connsiteY2" fmla="*/ 426720 h 5059680"/>
              <a:gd name="connsiteX3" fmla="*/ 1051560 w 5288280"/>
              <a:gd name="connsiteY3" fmla="*/ 594360 h 5059680"/>
              <a:gd name="connsiteX4" fmla="*/ 1356360 w 5288280"/>
              <a:gd name="connsiteY4" fmla="*/ 457200 h 5059680"/>
              <a:gd name="connsiteX5" fmla="*/ 1249680 w 5288280"/>
              <a:gd name="connsiteY5" fmla="*/ 106680 h 5059680"/>
              <a:gd name="connsiteX6" fmla="*/ 1828800 w 5288280"/>
              <a:gd name="connsiteY6" fmla="*/ 0 h 5059680"/>
              <a:gd name="connsiteX7" fmla="*/ 1981200 w 5288280"/>
              <a:gd name="connsiteY7" fmla="*/ 487680 h 5059680"/>
              <a:gd name="connsiteX8" fmla="*/ 2773680 w 5288280"/>
              <a:gd name="connsiteY8" fmla="*/ 350520 h 5059680"/>
              <a:gd name="connsiteX9" fmla="*/ 3002280 w 5288280"/>
              <a:gd name="connsiteY9" fmla="*/ 76200 h 5059680"/>
              <a:gd name="connsiteX10" fmla="*/ 3246120 w 5288280"/>
              <a:gd name="connsiteY10" fmla="*/ 579120 h 5059680"/>
              <a:gd name="connsiteX11" fmla="*/ 4206240 w 5288280"/>
              <a:gd name="connsiteY11" fmla="*/ 990600 h 5059680"/>
              <a:gd name="connsiteX12" fmla="*/ 4617720 w 5288280"/>
              <a:gd name="connsiteY12" fmla="*/ 1082040 h 5059680"/>
              <a:gd name="connsiteX13" fmla="*/ 4876800 w 5288280"/>
              <a:gd name="connsiteY13" fmla="*/ 1325880 h 5059680"/>
              <a:gd name="connsiteX14" fmla="*/ 5196840 w 5288280"/>
              <a:gd name="connsiteY14" fmla="*/ 1417320 h 5059680"/>
              <a:gd name="connsiteX15" fmla="*/ 5288280 w 5288280"/>
              <a:gd name="connsiteY15" fmla="*/ 1706880 h 5059680"/>
              <a:gd name="connsiteX16" fmla="*/ 4922520 w 5288280"/>
              <a:gd name="connsiteY16" fmla="*/ 2209800 h 5059680"/>
              <a:gd name="connsiteX17" fmla="*/ 4617720 w 5288280"/>
              <a:gd name="connsiteY17" fmla="*/ 2453640 h 5059680"/>
              <a:gd name="connsiteX18" fmla="*/ 4511040 w 5288280"/>
              <a:gd name="connsiteY18" fmla="*/ 3169920 h 5059680"/>
              <a:gd name="connsiteX19" fmla="*/ 4267200 w 5288280"/>
              <a:gd name="connsiteY19" fmla="*/ 3642360 h 5059680"/>
              <a:gd name="connsiteX20" fmla="*/ 4130040 w 5288280"/>
              <a:gd name="connsiteY20" fmla="*/ 3718560 h 5059680"/>
              <a:gd name="connsiteX21" fmla="*/ 3581400 w 5288280"/>
              <a:gd name="connsiteY21" fmla="*/ 3947160 h 5059680"/>
              <a:gd name="connsiteX22" fmla="*/ 3368040 w 5288280"/>
              <a:gd name="connsiteY22" fmla="*/ 4008120 h 5059680"/>
              <a:gd name="connsiteX23" fmla="*/ 3322320 w 5288280"/>
              <a:gd name="connsiteY23" fmla="*/ 4373880 h 5059680"/>
              <a:gd name="connsiteX24" fmla="*/ 2819400 w 5288280"/>
              <a:gd name="connsiteY24" fmla="*/ 5059680 h 5059680"/>
              <a:gd name="connsiteX25" fmla="*/ 2240280 w 5288280"/>
              <a:gd name="connsiteY25" fmla="*/ 4587240 h 5059680"/>
              <a:gd name="connsiteX26" fmla="*/ 2712720 w 5288280"/>
              <a:gd name="connsiteY26" fmla="*/ 4267200 h 5059680"/>
              <a:gd name="connsiteX27" fmla="*/ 2545080 w 5288280"/>
              <a:gd name="connsiteY27" fmla="*/ 3810000 h 5059680"/>
              <a:gd name="connsiteX28" fmla="*/ 2179320 w 5288280"/>
              <a:gd name="connsiteY28" fmla="*/ 3566160 h 5059680"/>
              <a:gd name="connsiteX29" fmla="*/ 2087880 w 5288280"/>
              <a:gd name="connsiteY29" fmla="*/ 2834640 h 5059680"/>
              <a:gd name="connsiteX30" fmla="*/ 1889760 w 5288280"/>
              <a:gd name="connsiteY30" fmla="*/ 2819400 h 5059680"/>
              <a:gd name="connsiteX31" fmla="*/ 1706880 w 5288280"/>
              <a:gd name="connsiteY31" fmla="*/ 2453640 h 5059680"/>
              <a:gd name="connsiteX32" fmla="*/ 1219200 w 5288280"/>
              <a:gd name="connsiteY32" fmla="*/ 2255520 h 5059680"/>
              <a:gd name="connsiteX33" fmla="*/ 1158240 w 5288280"/>
              <a:gd name="connsiteY33" fmla="*/ 1935480 h 5059680"/>
              <a:gd name="connsiteX34" fmla="*/ 762000 w 5288280"/>
              <a:gd name="connsiteY34" fmla="*/ 2148840 h 5059680"/>
              <a:gd name="connsiteX35" fmla="*/ 487680 w 5288280"/>
              <a:gd name="connsiteY35" fmla="*/ 2148840 h 5059680"/>
              <a:gd name="connsiteX36" fmla="*/ 198120 w 5288280"/>
              <a:gd name="connsiteY36" fmla="*/ 1996440 h 5059680"/>
              <a:gd name="connsiteX37" fmla="*/ 0 w 5288280"/>
              <a:gd name="connsiteY37" fmla="*/ 1706880 h 5059680"/>
              <a:gd name="connsiteX38" fmla="*/ 137160 w 5288280"/>
              <a:gd name="connsiteY38" fmla="*/ 1417320 h 5059680"/>
              <a:gd name="connsiteX39" fmla="*/ 411480 w 5288280"/>
              <a:gd name="connsiteY39" fmla="*/ 1188720 h 505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288280" h="5059680">
                <a:moveTo>
                  <a:pt x="411480" y="1188720"/>
                </a:moveTo>
                <a:lnTo>
                  <a:pt x="502920" y="472440"/>
                </a:lnTo>
                <a:lnTo>
                  <a:pt x="899160" y="426720"/>
                </a:lnTo>
                <a:lnTo>
                  <a:pt x="1051560" y="594360"/>
                </a:lnTo>
                <a:lnTo>
                  <a:pt x="1356360" y="457200"/>
                </a:lnTo>
                <a:lnTo>
                  <a:pt x="1249680" y="106680"/>
                </a:lnTo>
                <a:lnTo>
                  <a:pt x="1828800" y="0"/>
                </a:lnTo>
                <a:lnTo>
                  <a:pt x="1981200" y="487680"/>
                </a:lnTo>
                <a:lnTo>
                  <a:pt x="2773680" y="350520"/>
                </a:lnTo>
                <a:lnTo>
                  <a:pt x="3002280" y="76200"/>
                </a:lnTo>
                <a:lnTo>
                  <a:pt x="3246120" y="579120"/>
                </a:lnTo>
                <a:lnTo>
                  <a:pt x="4206240" y="990600"/>
                </a:lnTo>
                <a:lnTo>
                  <a:pt x="4617720" y="1082040"/>
                </a:lnTo>
                <a:lnTo>
                  <a:pt x="4876800" y="1325880"/>
                </a:lnTo>
                <a:lnTo>
                  <a:pt x="5196840" y="1417320"/>
                </a:lnTo>
                <a:lnTo>
                  <a:pt x="5288280" y="1706880"/>
                </a:lnTo>
                <a:lnTo>
                  <a:pt x="4922520" y="2209800"/>
                </a:lnTo>
                <a:lnTo>
                  <a:pt x="4617720" y="2453640"/>
                </a:lnTo>
                <a:lnTo>
                  <a:pt x="4511040" y="3169920"/>
                </a:lnTo>
                <a:lnTo>
                  <a:pt x="4267200" y="3642360"/>
                </a:lnTo>
                <a:lnTo>
                  <a:pt x="4130040" y="3718560"/>
                </a:lnTo>
                <a:lnTo>
                  <a:pt x="3581400" y="3947160"/>
                </a:lnTo>
                <a:lnTo>
                  <a:pt x="3368040" y="4008120"/>
                </a:lnTo>
                <a:lnTo>
                  <a:pt x="3322320" y="4373880"/>
                </a:lnTo>
                <a:lnTo>
                  <a:pt x="2819400" y="5059680"/>
                </a:lnTo>
                <a:lnTo>
                  <a:pt x="2240280" y="4587240"/>
                </a:lnTo>
                <a:lnTo>
                  <a:pt x="2712720" y="4267200"/>
                </a:lnTo>
                <a:lnTo>
                  <a:pt x="2545080" y="3810000"/>
                </a:lnTo>
                <a:lnTo>
                  <a:pt x="2179320" y="3566160"/>
                </a:lnTo>
                <a:lnTo>
                  <a:pt x="2087880" y="2834640"/>
                </a:lnTo>
                <a:lnTo>
                  <a:pt x="1889760" y="2819400"/>
                </a:lnTo>
                <a:lnTo>
                  <a:pt x="1706880" y="2453640"/>
                </a:lnTo>
                <a:lnTo>
                  <a:pt x="1219200" y="2255520"/>
                </a:lnTo>
                <a:lnTo>
                  <a:pt x="1158240" y="1935480"/>
                </a:lnTo>
                <a:lnTo>
                  <a:pt x="762000" y="2148840"/>
                </a:lnTo>
                <a:lnTo>
                  <a:pt x="487680" y="2148840"/>
                </a:lnTo>
                <a:lnTo>
                  <a:pt x="198120" y="1996440"/>
                </a:lnTo>
                <a:lnTo>
                  <a:pt x="0" y="1706880"/>
                </a:lnTo>
                <a:lnTo>
                  <a:pt x="137160" y="1417320"/>
                </a:lnTo>
                <a:lnTo>
                  <a:pt x="411480" y="118872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813549" y="4422775"/>
            <a:ext cx="333923" cy="33782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438900" y="5428034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557253" y="4748720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257645" y="4058055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023697" y="3157437"/>
            <a:ext cx="155633" cy="16942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8052881" y="1858794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204298" y="1777730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8545749" y="2492713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787745" y="3486555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695700" y="1511300"/>
            <a:ext cx="3230992" cy="485504"/>
          </a:xfrm>
          <a:custGeom>
            <a:avLst/>
            <a:gdLst>
              <a:gd name="connsiteX0" fmla="*/ 0 w 3230992"/>
              <a:gd name="connsiteY0" fmla="*/ 38100 h 485504"/>
              <a:gd name="connsiteX1" fmla="*/ 508000 w 3230992"/>
              <a:gd name="connsiteY1" fmla="*/ 190500 h 485504"/>
              <a:gd name="connsiteX2" fmla="*/ 1282700 w 3230992"/>
              <a:gd name="connsiteY2" fmla="*/ 482600 h 485504"/>
              <a:gd name="connsiteX3" fmla="*/ 1828800 w 3230992"/>
              <a:gd name="connsiteY3" fmla="*/ 330200 h 485504"/>
              <a:gd name="connsiteX4" fmla="*/ 2514600 w 3230992"/>
              <a:gd name="connsiteY4" fmla="*/ 165100 h 485504"/>
              <a:gd name="connsiteX5" fmla="*/ 2908300 w 3230992"/>
              <a:gd name="connsiteY5" fmla="*/ 203200 h 485504"/>
              <a:gd name="connsiteX6" fmla="*/ 3187700 w 3230992"/>
              <a:gd name="connsiteY6" fmla="*/ 50800 h 485504"/>
              <a:gd name="connsiteX7" fmla="*/ 3225800 w 3230992"/>
              <a:gd name="connsiteY7" fmla="*/ 0 h 48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0992" h="485504">
                <a:moveTo>
                  <a:pt x="0" y="38100"/>
                </a:moveTo>
                <a:cubicBezTo>
                  <a:pt x="147108" y="77258"/>
                  <a:pt x="294217" y="116417"/>
                  <a:pt x="508000" y="190500"/>
                </a:cubicBezTo>
                <a:cubicBezTo>
                  <a:pt x="721783" y="264583"/>
                  <a:pt x="1062567" y="459317"/>
                  <a:pt x="1282700" y="482600"/>
                </a:cubicBezTo>
                <a:cubicBezTo>
                  <a:pt x="1502833" y="505883"/>
                  <a:pt x="1623483" y="383117"/>
                  <a:pt x="1828800" y="330200"/>
                </a:cubicBezTo>
                <a:cubicBezTo>
                  <a:pt x="2034117" y="277283"/>
                  <a:pt x="2334683" y="186267"/>
                  <a:pt x="2514600" y="165100"/>
                </a:cubicBezTo>
                <a:cubicBezTo>
                  <a:pt x="2694517" y="143933"/>
                  <a:pt x="2796117" y="222250"/>
                  <a:pt x="2908300" y="203200"/>
                </a:cubicBezTo>
                <a:cubicBezTo>
                  <a:pt x="3020483" y="184150"/>
                  <a:pt x="3134783" y="84667"/>
                  <a:pt x="3187700" y="50800"/>
                </a:cubicBezTo>
                <a:cubicBezTo>
                  <a:pt x="3240617" y="16933"/>
                  <a:pt x="3233208" y="8466"/>
                  <a:pt x="3225800" y="0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7168551" y="4579694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Rio de J</a:t>
            </a:r>
            <a:endParaRPr lang="fr-FR" sz="14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6526157" y="4184198"/>
            <a:ext cx="727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S Paulo</a:t>
            </a:r>
            <a:endParaRPr lang="fr-FR" sz="1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274567" y="3045343"/>
            <a:ext cx="10615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rgbClr val="FFC000"/>
                </a:solidFill>
              </a:rPr>
              <a:t>MATO GROSSO</a:t>
            </a:r>
            <a:endParaRPr lang="fr-FR" sz="1050" b="1" dirty="0">
              <a:solidFill>
                <a:srgbClr val="FFC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669005" y="2714978"/>
            <a:ext cx="8210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rgbClr val="FFC000"/>
                </a:solidFill>
              </a:rPr>
              <a:t>RONDONIA</a:t>
            </a:r>
            <a:endParaRPr lang="fr-FR" sz="1050" b="1" dirty="0">
              <a:solidFill>
                <a:srgbClr val="FFC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812947" y="1934882"/>
            <a:ext cx="4956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rgbClr val="00B050"/>
                </a:solidFill>
              </a:rPr>
              <a:t>PARA</a:t>
            </a:r>
            <a:endParaRPr lang="fr-FR" sz="1050" b="1" dirty="0">
              <a:solidFill>
                <a:srgbClr val="00B05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147172" y="1949158"/>
            <a:ext cx="8258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rgbClr val="00B050"/>
                </a:solidFill>
              </a:rPr>
              <a:t>AMAZONIA</a:t>
            </a:r>
            <a:endParaRPr lang="fr-FR" sz="1050" b="1" dirty="0">
              <a:solidFill>
                <a:srgbClr val="00B050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4717256" y="2570069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746986" y="3476231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948813" y="4098188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512011" y="3212757"/>
            <a:ext cx="649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u="sng" dirty="0" smtClean="0"/>
              <a:t>Brasilia</a:t>
            </a:r>
            <a:endParaRPr lang="fr-FR" sz="1200" b="1" u="sng" dirty="0"/>
          </a:p>
        </p:txBody>
      </p:sp>
      <p:sp>
        <p:nvSpPr>
          <p:cNvPr id="29" name="ZoneTexte 28"/>
          <p:cNvSpPr txBox="1"/>
          <p:nvPr/>
        </p:nvSpPr>
        <p:spPr>
          <a:xfrm>
            <a:off x="5577016" y="3241589"/>
            <a:ext cx="5741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Cuiaba</a:t>
            </a:r>
            <a:endParaRPr lang="fr-FR" sz="11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641889" y="4275437"/>
            <a:ext cx="619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Campo </a:t>
            </a:r>
          </a:p>
          <a:p>
            <a:r>
              <a:rPr lang="fr-FR" sz="1100" dirty="0" smtClean="0"/>
              <a:t>Grande</a:t>
            </a:r>
            <a:endParaRPr lang="fr-FR" sz="1100" dirty="0"/>
          </a:p>
        </p:txBody>
      </p:sp>
      <p:sp>
        <p:nvSpPr>
          <p:cNvPr id="33" name="ZoneTexte 32"/>
          <p:cNvSpPr txBox="1"/>
          <p:nvPr/>
        </p:nvSpPr>
        <p:spPr>
          <a:xfrm>
            <a:off x="6433753" y="5544065"/>
            <a:ext cx="965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Porto </a:t>
            </a:r>
            <a:r>
              <a:rPr lang="fr-FR" sz="1200" dirty="0" err="1" smtClean="0"/>
              <a:t>Alegre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981569" y="3805881"/>
            <a:ext cx="1107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Belo </a:t>
            </a:r>
            <a:r>
              <a:rPr lang="fr-FR" sz="1200" dirty="0" err="1" smtClean="0"/>
              <a:t>Horizonte</a:t>
            </a:r>
            <a:endParaRPr lang="fr-FR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7529385" y="2969740"/>
            <a:ext cx="719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Salvador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8250195" y="2615513"/>
            <a:ext cx="562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Recife</a:t>
            </a:r>
            <a:endParaRPr lang="fr-FR" sz="12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920682" y="1643449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Fortaleza</a:t>
            </a:r>
            <a:endParaRPr lang="fr-FR" sz="1200" dirty="0"/>
          </a:p>
        </p:txBody>
      </p:sp>
      <p:sp>
        <p:nvSpPr>
          <p:cNvPr id="38" name="ZoneTexte 37"/>
          <p:cNvSpPr txBox="1"/>
          <p:nvPr/>
        </p:nvSpPr>
        <p:spPr>
          <a:xfrm>
            <a:off x="7749674" y="2235371"/>
            <a:ext cx="7873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NORDESTE</a:t>
            </a:r>
            <a:endParaRPr lang="fr-FR" sz="105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6664412" y="1622855"/>
            <a:ext cx="580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Belem</a:t>
            </a:r>
            <a:endParaRPr lang="fr-FR" sz="1200" dirty="0"/>
          </a:p>
        </p:txBody>
      </p:sp>
      <p:sp>
        <p:nvSpPr>
          <p:cNvPr id="40" name="ZoneTexte 39"/>
          <p:cNvSpPr txBox="1"/>
          <p:nvPr/>
        </p:nvSpPr>
        <p:spPr>
          <a:xfrm>
            <a:off x="4926228" y="1540478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Manaus</a:t>
            </a:r>
            <a:endParaRPr lang="fr-FR" sz="1200" dirty="0"/>
          </a:p>
        </p:txBody>
      </p:sp>
      <p:sp>
        <p:nvSpPr>
          <p:cNvPr id="18" name="Ellipse 17"/>
          <p:cNvSpPr/>
          <p:nvPr/>
        </p:nvSpPr>
        <p:spPr>
          <a:xfrm>
            <a:off x="6746132" y="1558857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4629666" y="2356021"/>
            <a:ext cx="8627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Porto Velho</a:t>
            </a:r>
            <a:endParaRPr lang="fr-FR" sz="1100" dirty="0"/>
          </a:p>
        </p:txBody>
      </p:sp>
      <p:sp>
        <p:nvSpPr>
          <p:cNvPr id="44" name="ZoneTexte 43"/>
          <p:cNvSpPr txBox="1"/>
          <p:nvPr/>
        </p:nvSpPr>
        <p:spPr>
          <a:xfrm>
            <a:off x="7507748" y="4983780"/>
            <a:ext cx="846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SUDESTE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6385" name="Flèche vers le bas 16384"/>
          <p:cNvSpPr/>
          <p:nvPr/>
        </p:nvSpPr>
        <p:spPr>
          <a:xfrm rot="1125027">
            <a:off x="7275968" y="2762153"/>
            <a:ext cx="362605" cy="1143517"/>
          </a:xfrm>
          <a:prstGeom prst="down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5918744" y="1697776"/>
            <a:ext cx="1114152" cy="1288375"/>
            <a:chOff x="6306671" y="2390503"/>
            <a:chExt cx="1114152" cy="1288375"/>
          </a:xfrm>
        </p:grpSpPr>
        <p:cxnSp>
          <p:nvCxnSpPr>
            <p:cNvPr id="16388" name="Connecteur droit avec flèche 16387"/>
            <p:cNvCxnSpPr/>
            <p:nvPr/>
          </p:nvCxnSpPr>
          <p:spPr>
            <a:xfrm flipH="1" flipV="1">
              <a:off x="6910251" y="2390503"/>
              <a:ext cx="162902" cy="688873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/>
            <p:cNvCxnSpPr/>
            <p:nvPr/>
          </p:nvCxnSpPr>
          <p:spPr>
            <a:xfrm flipH="1">
              <a:off x="6306671" y="3106271"/>
              <a:ext cx="739588" cy="18825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3" name="Arc 16392"/>
            <p:cNvSpPr/>
            <p:nvPr/>
          </p:nvSpPr>
          <p:spPr>
            <a:xfrm rot="15787916">
              <a:off x="6292962" y="2551016"/>
              <a:ext cx="1163568" cy="1092155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6" name="ZoneTexte 55"/>
          <p:cNvSpPr txBox="1"/>
          <p:nvPr/>
        </p:nvSpPr>
        <p:spPr>
          <a:xfrm>
            <a:off x="0" y="515370"/>
            <a:ext cx="3208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Des dynamiques spatiales qui recomposent le territoire et renforcent les contrastes régionaux</a:t>
            </a:r>
            <a:endParaRPr lang="fr-FR" sz="1600" b="1" dirty="0"/>
          </a:p>
        </p:txBody>
      </p:sp>
      <p:grpSp>
        <p:nvGrpSpPr>
          <p:cNvPr id="58" name="Groupe 57"/>
          <p:cNvGrpSpPr/>
          <p:nvPr/>
        </p:nvGrpSpPr>
        <p:grpSpPr>
          <a:xfrm>
            <a:off x="186608" y="1564334"/>
            <a:ext cx="599455" cy="697603"/>
            <a:chOff x="6306671" y="2390503"/>
            <a:chExt cx="1114152" cy="1288375"/>
          </a:xfrm>
        </p:grpSpPr>
        <p:cxnSp>
          <p:nvCxnSpPr>
            <p:cNvPr id="68" name="Connecteur droit avec flèche 67"/>
            <p:cNvCxnSpPr/>
            <p:nvPr/>
          </p:nvCxnSpPr>
          <p:spPr>
            <a:xfrm flipH="1" flipV="1">
              <a:off x="6910251" y="2390503"/>
              <a:ext cx="162902" cy="688873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avec flèche 68"/>
            <p:cNvCxnSpPr/>
            <p:nvPr/>
          </p:nvCxnSpPr>
          <p:spPr>
            <a:xfrm flipH="1">
              <a:off x="6306671" y="3106271"/>
              <a:ext cx="739588" cy="18825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/>
            <p:cNvSpPr/>
            <p:nvPr/>
          </p:nvSpPr>
          <p:spPr>
            <a:xfrm rot="15787916">
              <a:off x="6292962" y="2551016"/>
              <a:ext cx="1163568" cy="1092155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ZoneTexte 5"/>
          <p:cNvSpPr txBox="1"/>
          <p:nvPr/>
        </p:nvSpPr>
        <p:spPr>
          <a:xfrm>
            <a:off x="737937" y="1668379"/>
            <a:ext cx="1366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Fronts pionniers</a:t>
            </a:r>
            <a:endParaRPr lang="fr-FR" sz="1400" dirty="0"/>
          </a:p>
        </p:txBody>
      </p:sp>
      <p:sp>
        <p:nvSpPr>
          <p:cNvPr id="71" name="Flèche vers le bas 70"/>
          <p:cNvSpPr/>
          <p:nvPr/>
        </p:nvSpPr>
        <p:spPr>
          <a:xfrm rot="1125027">
            <a:off x="203074" y="2580744"/>
            <a:ext cx="285441" cy="497060"/>
          </a:xfrm>
          <a:prstGeom prst="down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665936" y="2663922"/>
            <a:ext cx="240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F</a:t>
            </a:r>
            <a:r>
              <a:rPr lang="fr-FR" sz="1400" dirty="0" smtClean="0"/>
              <a:t>lux migratoire interne majeur</a:t>
            </a:r>
            <a:endParaRPr lang="fr-FR" sz="1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0" y="3789040"/>
            <a:ext cx="3995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Une dynamique de développement?</a:t>
            </a:r>
            <a:endParaRPr lang="fr-FR" sz="1600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609600" y="4400550"/>
            <a:ext cx="4474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Une ville modèle de développement aujourd’hui contestée</a:t>
            </a:r>
            <a:endParaRPr lang="fr-FR" sz="1400" dirty="0"/>
          </a:p>
        </p:txBody>
      </p:sp>
      <p:sp>
        <p:nvSpPr>
          <p:cNvPr id="43" name="Hexagone 42"/>
          <p:cNvSpPr/>
          <p:nvPr/>
        </p:nvSpPr>
        <p:spPr>
          <a:xfrm>
            <a:off x="207818" y="4391891"/>
            <a:ext cx="277091" cy="304800"/>
          </a:xfrm>
          <a:prstGeom prst="hexagon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Hexagone 59"/>
          <p:cNvSpPr/>
          <p:nvPr/>
        </p:nvSpPr>
        <p:spPr>
          <a:xfrm>
            <a:off x="6483927" y="4696691"/>
            <a:ext cx="277091" cy="304800"/>
          </a:xfrm>
          <a:prstGeom prst="hexagon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6318423" y="4823254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Curitiba</a:t>
            </a:r>
            <a:endParaRPr lang="fr-FR" sz="1200" dirty="0"/>
          </a:p>
        </p:txBody>
      </p:sp>
      <p:sp>
        <p:nvSpPr>
          <p:cNvPr id="48" name="Division 47"/>
          <p:cNvSpPr/>
          <p:nvPr/>
        </p:nvSpPr>
        <p:spPr>
          <a:xfrm rot="3599897">
            <a:off x="65372" y="5004846"/>
            <a:ext cx="665282" cy="535061"/>
          </a:xfrm>
          <a:prstGeom prst="mathDivid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665018" y="5093277"/>
            <a:ext cx="3845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Une volonté politique qui ralentit la déforestation </a:t>
            </a:r>
            <a:endParaRPr lang="fr-FR" sz="1400" dirty="0"/>
          </a:p>
        </p:txBody>
      </p:sp>
      <p:sp>
        <p:nvSpPr>
          <p:cNvPr id="65" name="Division 64"/>
          <p:cNvSpPr/>
          <p:nvPr/>
        </p:nvSpPr>
        <p:spPr>
          <a:xfrm rot="3599897">
            <a:off x="5634900" y="1250263"/>
            <a:ext cx="665282" cy="535061"/>
          </a:xfrm>
          <a:prstGeom prst="mathDivid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94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/>
      <p:bldP spid="56" grpId="0"/>
      <p:bldP spid="6" grpId="0"/>
      <p:bldP spid="71" grpId="0" animBg="1"/>
      <p:bldP spid="72" grpId="0"/>
      <p:bldP spid="55" grpId="0"/>
      <p:bldP spid="42" grpId="0"/>
      <p:bldP spid="43" grpId="0" animBg="1"/>
      <p:bldP spid="60" grpId="0" animBg="1"/>
      <p:bldP spid="48" grpId="0" animBg="1"/>
      <p:bldP spid="64" grpId="0"/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 rot="19120234">
            <a:off x="5815535" y="4119175"/>
            <a:ext cx="2267090" cy="1223776"/>
          </a:xfrm>
          <a:prstGeom prst="ellipse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 rot="19587553">
            <a:off x="4809745" y="2191552"/>
            <a:ext cx="1207276" cy="1671749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384" name="Ellipse 16383"/>
          <p:cNvSpPr/>
          <p:nvPr/>
        </p:nvSpPr>
        <p:spPr>
          <a:xfrm rot="925270">
            <a:off x="7322689" y="1643375"/>
            <a:ext cx="1420924" cy="1779702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3645243" y="1136822"/>
            <a:ext cx="4003589" cy="1297459"/>
          </a:xfrm>
          <a:prstGeom prst="ellipse">
            <a:avLst/>
          </a:prstGeom>
          <a:noFill/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7324725" y="4400549"/>
            <a:ext cx="278156" cy="26112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3429000" y="792480"/>
            <a:ext cx="5288280" cy="5059680"/>
          </a:xfrm>
          <a:custGeom>
            <a:avLst/>
            <a:gdLst>
              <a:gd name="connsiteX0" fmla="*/ 411480 w 5288280"/>
              <a:gd name="connsiteY0" fmla="*/ 1188720 h 5059680"/>
              <a:gd name="connsiteX1" fmla="*/ 502920 w 5288280"/>
              <a:gd name="connsiteY1" fmla="*/ 472440 h 5059680"/>
              <a:gd name="connsiteX2" fmla="*/ 899160 w 5288280"/>
              <a:gd name="connsiteY2" fmla="*/ 426720 h 5059680"/>
              <a:gd name="connsiteX3" fmla="*/ 1051560 w 5288280"/>
              <a:gd name="connsiteY3" fmla="*/ 594360 h 5059680"/>
              <a:gd name="connsiteX4" fmla="*/ 1356360 w 5288280"/>
              <a:gd name="connsiteY4" fmla="*/ 457200 h 5059680"/>
              <a:gd name="connsiteX5" fmla="*/ 1249680 w 5288280"/>
              <a:gd name="connsiteY5" fmla="*/ 106680 h 5059680"/>
              <a:gd name="connsiteX6" fmla="*/ 1828800 w 5288280"/>
              <a:gd name="connsiteY6" fmla="*/ 0 h 5059680"/>
              <a:gd name="connsiteX7" fmla="*/ 1981200 w 5288280"/>
              <a:gd name="connsiteY7" fmla="*/ 487680 h 5059680"/>
              <a:gd name="connsiteX8" fmla="*/ 2773680 w 5288280"/>
              <a:gd name="connsiteY8" fmla="*/ 350520 h 5059680"/>
              <a:gd name="connsiteX9" fmla="*/ 3002280 w 5288280"/>
              <a:gd name="connsiteY9" fmla="*/ 76200 h 5059680"/>
              <a:gd name="connsiteX10" fmla="*/ 3246120 w 5288280"/>
              <a:gd name="connsiteY10" fmla="*/ 579120 h 5059680"/>
              <a:gd name="connsiteX11" fmla="*/ 4206240 w 5288280"/>
              <a:gd name="connsiteY11" fmla="*/ 990600 h 5059680"/>
              <a:gd name="connsiteX12" fmla="*/ 4617720 w 5288280"/>
              <a:gd name="connsiteY12" fmla="*/ 1082040 h 5059680"/>
              <a:gd name="connsiteX13" fmla="*/ 4876800 w 5288280"/>
              <a:gd name="connsiteY13" fmla="*/ 1325880 h 5059680"/>
              <a:gd name="connsiteX14" fmla="*/ 5196840 w 5288280"/>
              <a:gd name="connsiteY14" fmla="*/ 1417320 h 5059680"/>
              <a:gd name="connsiteX15" fmla="*/ 5288280 w 5288280"/>
              <a:gd name="connsiteY15" fmla="*/ 1706880 h 5059680"/>
              <a:gd name="connsiteX16" fmla="*/ 4922520 w 5288280"/>
              <a:gd name="connsiteY16" fmla="*/ 2209800 h 5059680"/>
              <a:gd name="connsiteX17" fmla="*/ 4617720 w 5288280"/>
              <a:gd name="connsiteY17" fmla="*/ 2453640 h 5059680"/>
              <a:gd name="connsiteX18" fmla="*/ 4511040 w 5288280"/>
              <a:gd name="connsiteY18" fmla="*/ 3169920 h 5059680"/>
              <a:gd name="connsiteX19" fmla="*/ 4267200 w 5288280"/>
              <a:gd name="connsiteY19" fmla="*/ 3642360 h 5059680"/>
              <a:gd name="connsiteX20" fmla="*/ 4130040 w 5288280"/>
              <a:gd name="connsiteY20" fmla="*/ 3718560 h 5059680"/>
              <a:gd name="connsiteX21" fmla="*/ 3581400 w 5288280"/>
              <a:gd name="connsiteY21" fmla="*/ 3947160 h 5059680"/>
              <a:gd name="connsiteX22" fmla="*/ 3368040 w 5288280"/>
              <a:gd name="connsiteY22" fmla="*/ 4008120 h 5059680"/>
              <a:gd name="connsiteX23" fmla="*/ 3322320 w 5288280"/>
              <a:gd name="connsiteY23" fmla="*/ 4373880 h 5059680"/>
              <a:gd name="connsiteX24" fmla="*/ 2819400 w 5288280"/>
              <a:gd name="connsiteY24" fmla="*/ 5059680 h 5059680"/>
              <a:gd name="connsiteX25" fmla="*/ 2240280 w 5288280"/>
              <a:gd name="connsiteY25" fmla="*/ 4587240 h 5059680"/>
              <a:gd name="connsiteX26" fmla="*/ 2712720 w 5288280"/>
              <a:gd name="connsiteY26" fmla="*/ 4267200 h 5059680"/>
              <a:gd name="connsiteX27" fmla="*/ 2545080 w 5288280"/>
              <a:gd name="connsiteY27" fmla="*/ 3810000 h 5059680"/>
              <a:gd name="connsiteX28" fmla="*/ 2179320 w 5288280"/>
              <a:gd name="connsiteY28" fmla="*/ 3566160 h 5059680"/>
              <a:gd name="connsiteX29" fmla="*/ 2087880 w 5288280"/>
              <a:gd name="connsiteY29" fmla="*/ 2834640 h 5059680"/>
              <a:gd name="connsiteX30" fmla="*/ 1889760 w 5288280"/>
              <a:gd name="connsiteY30" fmla="*/ 2819400 h 5059680"/>
              <a:gd name="connsiteX31" fmla="*/ 1706880 w 5288280"/>
              <a:gd name="connsiteY31" fmla="*/ 2453640 h 5059680"/>
              <a:gd name="connsiteX32" fmla="*/ 1219200 w 5288280"/>
              <a:gd name="connsiteY32" fmla="*/ 2255520 h 5059680"/>
              <a:gd name="connsiteX33" fmla="*/ 1158240 w 5288280"/>
              <a:gd name="connsiteY33" fmla="*/ 1935480 h 5059680"/>
              <a:gd name="connsiteX34" fmla="*/ 762000 w 5288280"/>
              <a:gd name="connsiteY34" fmla="*/ 2148840 h 5059680"/>
              <a:gd name="connsiteX35" fmla="*/ 487680 w 5288280"/>
              <a:gd name="connsiteY35" fmla="*/ 2148840 h 5059680"/>
              <a:gd name="connsiteX36" fmla="*/ 198120 w 5288280"/>
              <a:gd name="connsiteY36" fmla="*/ 1996440 h 5059680"/>
              <a:gd name="connsiteX37" fmla="*/ 0 w 5288280"/>
              <a:gd name="connsiteY37" fmla="*/ 1706880 h 5059680"/>
              <a:gd name="connsiteX38" fmla="*/ 137160 w 5288280"/>
              <a:gd name="connsiteY38" fmla="*/ 1417320 h 5059680"/>
              <a:gd name="connsiteX39" fmla="*/ 411480 w 5288280"/>
              <a:gd name="connsiteY39" fmla="*/ 1188720 h 505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288280" h="5059680">
                <a:moveTo>
                  <a:pt x="411480" y="1188720"/>
                </a:moveTo>
                <a:lnTo>
                  <a:pt x="502920" y="472440"/>
                </a:lnTo>
                <a:lnTo>
                  <a:pt x="899160" y="426720"/>
                </a:lnTo>
                <a:lnTo>
                  <a:pt x="1051560" y="594360"/>
                </a:lnTo>
                <a:lnTo>
                  <a:pt x="1356360" y="457200"/>
                </a:lnTo>
                <a:lnTo>
                  <a:pt x="1249680" y="106680"/>
                </a:lnTo>
                <a:lnTo>
                  <a:pt x="1828800" y="0"/>
                </a:lnTo>
                <a:lnTo>
                  <a:pt x="1981200" y="487680"/>
                </a:lnTo>
                <a:lnTo>
                  <a:pt x="2773680" y="350520"/>
                </a:lnTo>
                <a:lnTo>
                  <a:pt x="3002280" y="76200"/>
                </a:lnTo>
                <a:lnTo>
                  <a:pt x="3246120" y="579120"/>
                </a:lnTo>
                <a:lnTo>
                  <a:pt x="4206240" y="990600"/>
                </a:lnTo>
                <a:lnTo>
                  <a:pt x="4617720" y="1082040"/>
                </a:lnTo>
                <a:lnTo>
                  <a:pt x="4876800" y="1325880"/>
                </a:lnTo>
                <a:lnTo>
                  <a:pt x="5196840" y="1417320"/>
                </a:lnTo>
                <a:lnTo>
                  <a:pt x="5288280" y="1706880"/>
                </a:lnTo>
                <a:lnTo>
                  <a:pt x="4922520" y="2209800"/>
                </a:lnTo>
                <a:lnTo>
                  <a:pt x="4617720" y="2453640"/>
                </a:lnTo>
                <a:lnTo>
                  <a:pt x="4511040" y="3169920"/>
                </a:lnTo>
                <a:lnTo>
                  <a:pt x="4267200" y="3642360"/>
                </a:lnTo>
                <a:lnTo>
                  <a:pt x="4130040" y="3718560"/>
                </a:lnTo>
                <a:lnTo>
                  <a:pt x="3581400" y="3947160"/>
                </a:lnTo>
                <a:lnTo>
                  <a:pt x="3368040" y="4008120"/>
                </a:lnTo>
                <a:lnTo>
                  <a:pt x="3322320" y="4373880"/>
                </a:lnTo>
                <a:lnTo>
                  <a:pt x="2819400" y="5059680"/>
                </a:lnTo>
                <a:lnTo>
                  <a:pt x="2240280" y="4587240"/>
                </a:lnTo>
                <a:lnTo>
                  <a:pt x="2712720" y="4267200"/>
                </a:lnTo>
                <a:lnTo>
                  <a:pt x="2545080" y="3810000"/>
                </a:lnTo>
                <a:lnTo>
                  <a:pt x="2179320" y="3566160"/>
                </a:lnTo>
                <a:lnTo>
                  <a:pt x="2087880" y="2834640"/>
                </a:lnTo>
                <a:lnTo>
                  <a:pt x="1889760" y="2819400"/>
                </a:lnTo>
                <a:lnTo>
                  <a:pt x="1706880" y="2453640"/>
                </a:lnTo>
                <a:lnTo>
                  <a:pt x="1219200" y="2255520"/>
                </a:lnTo>
                <a:lnTo>
                  <a:pt x="1158240" y="1935480"/>
                </a:lnTo>
                <a:lnTo>
                  <a:pt x="762000" y="2148840"/>
                </a:lnTo>
                <a:lnTo>
                  <a:pt x="487680" y="2148840"/>
                </a:lnTo>
                <a:lnTo>
                  <a:pt x="198120" y="1996440"/>
                </a:lnTo>
                <a:lnTo>
                  <a:pt x="0" y="1706880"/>
                </a:lnTo>
                <a:lnTo>
                  <a:pt x="137160" y="1417320"/>
                </a:lnTo>
                <a:lnTo>
                  <a:pt x="411480" y="118872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813549" y="4422775"/>
            <a:ext cx="333923" cy="33782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438900" y="5428034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557253" y="4748720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257645" y="4058055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023697" y="3157437"/>
            <a:ext cx="155633" cy="16942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8052881" y="1858794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204298" y="1777730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8545749" y="2492713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787745" y="3486555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695700" y="1511300"/>
            <a:ext cx="3230992" cy="485504"/>
          </a:xfrm>
          <a:custGeom>
            <a:avLst/>
            <a:gdLst>
              <a:gd name="connsiteX0" fmla="*/ 0 w 3230992"/>
              <a:gd name="connsiteY0" fmla="*/ 38100 h 485504"/>
              <a:gd name="connsiteX1" fmla="*/ 508000 w 3230992"/>
              <a:gd name="connsiteY1" fmla="*/ 190500 h 485504"/>
              <a:gd name="connsiteX2" fmla="*/ 1282700 w 3230992"/>
              <a:gd name="connsiteY2" fmla="*/ 482600 h 485504"/>
              <a:gd name="connsiteX3" fmla="*/ 1828800 w 3230992"/>
              <a:gd name="connsiteY3" fmla="*/ 330200 h 485504"/>
              <a:gd name="connsiteX4" fmla="*/ 2514600 w 3230992"/>
              <a:gd name="connsiteY4" fmla="*/ 165100 h 485504"/>
              <a:gd name="connsiteX5" fmla="*/ 2908300 w 3230992"/>
              <a:gd name="connsiteY5" fmla="*/ 203200 h 485504"/>
              <a:gd name="connsiteX6" fmla="*/ 3187700 w 3230992"/>
              <a:gd name="connsiteY6" fmla="*/ 50800 h 485504"/>
              <a:gd name="connsiteX7" fmla="*/ 3225800 w 3230992"/>
              <a:gd name="connsiteY7" fmla="*/ 0 h 48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0992" h="485504">
                <a:moveTo>
                  <a:pt x="0" y="38100"/>
                </a:moveTo>
                <a:cubicBezTo>
                  <a:pt x="147108" y="77258"/>
                  <a:pt x="294217" y="116417"/>
                  <a:pt x="508000" y="190500"/>
                </a:cubicBezTo>
                <a:cubicBezTo>
                  <a:pt x="721783" y="264583"/>
                  <a:pt x="1062567" y="459317"/>
                  <a:pt x="1282700" y="482600"/>
                </a:cubicBezTo>
                <a:cubicBezTo>
                  <a:pt x="1502833" y="505883"/>
                  <a:pt x="1623483" y="383117"/>
                  <a:pt x="1828800" y="330200"/>
                </a:cubicBezTo>
                <a:cubicBezTo>
                  <a:pt x="2034117" y="277283"/>
                  <a:pt x="2334683" y="186267"/>
                  <a:pt x="2514600" y="165100"/>
                </a:cubicBezTo>
                <a:cubicBezTo>
                  <a:pt x="2694517" y="143933"/>
                  <a:pt x="2796117" y="222250"/>
                  <a:pt x="2908300" y="203200"/>
                </a:cubicBezTo>
                <a:cubicBezTo>
                  <a:pt x="3020483" y="184150"/>
                  <a:pt x="3134783" y="84667"/>
                  <a:pt x="3187700" y="50800"/>
                </a:cubicBezTo>
                <a:cubicBezTo>
                  <a:pt x="3240617" y="16933"/>
                  <a:pt x="3233208" y="8466"/>
                  <a:pt x="3225800" y="0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4717256" y="2570069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746986" y="3476231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948813" y="4098188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746132" y="1558857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385" name="Flèche vers le bas 16384"/>
          <p:cNvSpPr/>
          <p:nvPr/>
        </p:nvSpPr>
        <p:spPr>
          <a:xfrm rot="1125027">
            <a:off x="7275968" y="2762153"/>
            <a:ext cx="362605" cy="1143517"/>
          </a:xfrm>
          <a:prstGeom prst="down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5918744" y="1697776"/>
            <a:ext cx="1114152" cy="1288375"/>
            <a:chOff x="6306671" y="2390503"/>
            <a:chExt cx="1114152" cy="1288375"/>
          </a:xfrm>
        </p:grpSpPr>
        <p:cxnSp>
          <p:nvCxnSpPr>
            <p:cNvPr id="16388" name="Connecteur droit avec flèche 16387"/>
            <p:cNvCxnSpPr/>
            <p:nvPr/>
          </p:nvCxnSpPr>
          <p:spPr>
            <a:xfrm flipH="1" flipV="1">
              <a:off x="6910251" y="2390503"/>
              <a:ext cx="162902" cy="688873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/>
            <p:cNvCxnSpPr/>
            <p:nvPr/>
          </p:nvCxnSpPr>
          <p:spPr>
            <a:xfrm flipH="1">
              <a:off x="6306671" y="3106271"/>
              <a:ext cx="739588" cy="18825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3" name="Arc 16392"/>
            <p:cNvSpPr/>
            <p:nvPr/>
          </p:nvSpPr>
          <p:spPr>
            <a:xfrm rot="15787916">
              <a:off x="6292962" y="2551016"/>
              <a:ext cx="1163568" cy="1092155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0" name="Hexagone 59"/>
          <p:cNvSpPr/>
          <p:nvPr/>
        </p:nvSpPr>
        <p:spPr>
          <a:xfrm>
            <a:off x="6483927" y="4696691"/>
            <a:ext cx="277091" cy="304800"/>
          </a:xfrm>
          <a:prstGeom prst="hexagon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66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7324725" y="4400549"/>
            <a:ext cx="278156" cy="26112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3429000" y="792480"/>
            <a:ext cx="5288280" cy="5059680"/>
          </a:xfrm>
          <a:custGeom>
            <a:avLst/>
            <a:gdLst>
              <a:gd name="connsiteX0" fmla="*/ 411480 w 5288280"/>
              <a:gd name="connsiteY0" fmla="*/ 1188720 h 5059680"/>
              <a:gd name="connsiteX1" fmla="*/ 502920 w 5288280"/>
              <a:gd name="connsiteY1" fmla="*/ 472440 h 5059680"/>
              <a:gd name="connsiteX2" fmla="*/ 899160 w 5288280"/>
              <a:gd name="connsiteY2" fmla="*/ 426720 h 5059680"/>
              <a:gd name="connsiteX3" fmla="*/ 1051560 w 5288280"/>
              <a:gd name="connsiteY3" fmla="*/ 594360 h 5059680"/>
              <a:gd name="connsiteX4" fmla="*/ 1356360 w 5288280"/>
              <a:gd name="connsiteY4" fmla="*/ 457200 h 5059680"/>
              <a:gd name="connsiteX5" fmla="*/ 1249680 w 5288280"/>
              <a:gd name="connsiteY5" fmla="*/ 106680 h 5059680"/>
              <a:gd name="connsiteX6" fmla="*/ 1828800 w 5288280"/>
              <a:gd name="connsiteY6" fmla="*/ 0 h 5059680"/>
              <a:gd name="connsiteX7" fmla="*/ 1981200 w 5288280"/>
              <a:gd name="connsiteY7" fmla="*/ 487680 h 5059680"/>
              <a:gd name="connsiteX8" fmla="*/ 2773680 w 5288280"/>
              <a:gd name="connsiteY8" fmla="*/ 350520 h 5059680"/>
              <a:gd name="connsiteX9" fmla="*/ 3002280 w 5288280"/>
              <a:gd name="connsiteY9" fmla="*/ 76200 h 5059680"/>
              <a:gd name="connsiteX10" fmla="*/ 3246120 w 5288280"/>
              <a:gd name="connsiteY10" fmla="*/ 579120 h 5059680"/>
              <a:gd name="connsiteX11" fmla="*/ 4206240 w 5288280"/>
              <a:gd name="connsiteY11" fmla="*/ 990600 h 5059680"/>
              <a:gd name="connsiteX12" fmla="*/ 4617720 w 5288280"/>
              <a:gd name="connsiteY12" fmla="*/ 1082040 h 5059680"/>
              <a:gd name="connsiteX13" fmla="*/ 4876800 w 5288280"/>
              <a:gd name="connsiteY13" fmla="*/ 1325880 h 5059680"/>
              <a:gd name="connsiteX14" fmla="*/ 5196840 w 5288280"/>
              <a:gd name="connsiteY14" fmla="*/ 1417320 h 5059680"/>
              <a:gd name="connsiteX15" fmla="*/ 5288280 w 5288280"/>
              <a:gd name="connsiteY15" fmla="*/ 1706880 h 5059680"/>
              <a:gd name="connsiteX16" fmla="*/ 4922520 w 5288280"/>
              <a:gd name="connsiteY16" fmla="*/ 2209800 h 5059680"/>
              <a:gd name="connsiteX17" fmla="*/ 4617720 w 5288280"/>
              <a:gd name="connsiteY17" fmla="*/ 2453640 h 5059680"/>
              <a:gd name="connsiteX18" fmla="*/ 4511040 w 5288280"/>
              <a:gd name="connsiteY18" fmla="*/ 3169920 h 5059680"/>
              <a:gd name="connsiteX19" fmla="*/ 4267200 w 5288280"/>
              <a:gd name="connsiteY19" fmla="*/ 3642360 h 5059680"/>
              <a:gd name="connsiteX20" fmla="*/ 4130040 w 5288280"/>
              <a:gd name="connsiteY20" fmla="*/ 3718560 h 5059680"/>
              <a:gd name="connsiteX21" fmla="*/ 3581400 w 5288280"/>
              <a:gd name="connsiteY21" fmla="*/ 3947160 h 5059680"/>
              <a:gd name="connsiteX22" fmla="*/ 3368040 w 5288280"/>
              <a:gd name="connsiteY22" fmla="*/ 4008120 h 5059680"/>
              <a:gd name="connsiteX23" fmla="*/ 3322320 w 5288280"/>
              <a:gd name="connsiteY23" fmla="*/ 4373880 h 5059680"/>
              <a:gd name="connsiteX24" fmla="*/ 2819400 w 5288280"/>
              <a:gd name="connsiteY24" fmla="*/ 5059680 h 5059680"/>
              <a:gd name="connsiteX25" fmla="*/ 2240280 w 5288280"/>
              <a:gd name="connsiteY25" fmla="*/ 4587240 h 5059680"/>
              <a:gd name="connsiteX26" fmla="*/ 2712720 w 5288280"/>
              <a:gd name="connsiteY26" fmla="*/ 4267200 h 5059680"/>
              <a:gd name="connsiteX27" fmla="*/ 2545080 w 5288280"/>
              <a:gd name="connsiteY27" fmla="*/ 3810000 h 5059680"/>
              <a:gd name="connsiteX28" fmla="*/ 2179320 w 5288280"/>
              <a:gd name="connsiteY28" fmla="*/ 3566160 h 5059680"/>
              <a:gd name="connsiteX29" fmla="*/ 2087880 w 5288280"/>
              <a:gd name="connsiteY29" fmla="*/ 2834640 h 5059680"/>
              <a:gd name="connsiteX30" fmla="*/ 1889760 w 5288280"/>
              <a:gd name="connsiteY30" fmla="*/ 2819400 h 5059680"/>
              <a:gd name="connsiteX31" fmla="*/ 1706880 w 5288280"/>
              <a:gd name="connsiteY31" fmla="*/ 2453640 h 5059680"/>
              <a:gd name="connsiteX32" fmla="*/ 1219200 w 5288280"/>
              <a:gd name="connsiteY32" fmla="*/ 2255520 h 5059680"/>
              <a:gd name="connsiteX33" fmla="*/ 1158240 w 5288280"/>
              <a:gd name="connsiteY33" fmla="*/ 1935480 h 5059680"/>
              <a:gd name="connsiteX34" fmla="*/ 762000 w 5288280"/>
              <a:gd name="connsiteY34" fmla="*/ 2148840 h 5059680"/>
              <a:gd name="connsiteX35" fmla="*/ 487680 w 5288280"/>
              <a:gd name="connsiteY35" fmla="*/ 2148840 h 5059680"/>
              <a:gd name="connsiteX36" fmla="*/ 198120 w 5288280"/>
              <a:gd name="connsiteY36" fmla="*/ 1996440 h 5059680"/>
              <a:gd name="connsiteX37" fmla="*/ 0 w 5288280"/>
              <a:gd name="connsiteY37" fmla="*/ 1706880 h 5059680"/>
              <a:gd name="connsiteX38" fmla="*/ 137160 w 5288280"/>
              <a:gd name="connsiteY38" fmla="*/ 1417320 h 5059680"/>
              <a:gd name="connsiteX39" fmla="*/ 411480 w 5288280"/>
              <a:gd name="connsiteY39" fmla="*/ 1188720 h 505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288280" h="5059680">
                <a:moveTo>
                  <a:pt x="411480" y="1188720"/>
                </a:moveTo>
                <a:lnTo>
                  <a:pt x="502920" y="472440"/>
                </a:lnTo>
                <a:lnTo>
                  <a:pt x="899160" y="426720"/>
                </a:lnTo>
                <a:lnTo>
                  <a:pt x="1051560" y="594360"/>
                </a:lnTo>
                <a:lnTo>
                  <a:pt x="1356360" y="457200"/>
                </a:lnTo>
                <a:lnTo>
                  <a:pt x="1249680" y="106680"/>
                </a:lnTo>
                <a:lnTo>
                  <a:pt x="1828800" y="0"/>
                </a:lnTo>
                <a:lnTo>
                  <a:pt x="1981200" y="487680"/>
                </a:lnTo>
                <a:lnTo>
                  <a:pt x="2773680" y="350520"/>
                </a:lnTo>
                <a:lnTo>
                  <a:pt x="3002280" y="76200"/>
                </a:lnTo>
                <a:lnTo>
                  <a:pt x="3246120" y="579120"/>
                </a:lnTo>
                <a:lnTo>
                  <a:pt x="4206240" y="990600"/>
                </a:lnTo>
                <a:lnTo>
                  <a:pt x="4617720" y="1082040"/>
                </a:lnTo>
                <a:lnTo>
                  <a:pt x="4876800" y="1325880"/>
                </a:lnTo>
                <a:lnTo>
                  <a:pt x="5196840" y="1417320"/>
                </a:lnTo>
                <a:lnTo>
                  <a:pt x="5288280" y="1706880"/>
                </a:lnTo>
                <a:lnTo>
                  <a:pt x="4922520" y="2209800"/>
                </a:lnTo>
                <a:lnTo>
                  <a:pt x="4617720" y="2453640"/>
                </a:lnTo>
                <a:lnTo>
                  <a:pt x="4511040" y="3169920"/>
                </a:lnTo>
                <a:lnTo>
                  <a:pt x="4267200" y="3642360"/>
                </a:lnTo>
                <a:lnTo>
                  <a:pt x="4130040" y="3718560"/>
                </a:lnTo>
                <a:lnTo>
                  <a:pt x="3581400" y="3947160"/>
                </a:lnTo>
                <a:lnTo>
                  <a:pt x="3368040" y="4008120"/>
                </a:lnTo>
                <a:lnTo>
                  <a:pt x="3322320" y="4373880"/>
                </a:lnTo>
                <a:lnTo>
                  <a:pt x="2819400" y="5059680"/>
                </a:lnTo>
                <a:lnTo>
                  <a:pt x="2240280" y="4587240"/>
                </a:lnTo>
                <a:lnTo>
                  <a:pt x="2712720" y="4267200"/>
                </a:lnTo>
                <a:lnTo>
                  <a:pt x="2545080" y="3810000"/>
                </a:lnTo>
                <a:lnTo>
                  <a:pt x="2179320" y="3566160"/>
                </a:lnTo>
                <a:lnTo>
                  <a:pt x="2087880" y="2834640"/>
                </a:lnTo>
                <a:lnTo>
                  <a:pt x="1889760" y="2819400"/>
                </a:lnTo>
                <a:lnTo>
                  <a:pt x="1706880" y="2453640"/>
                </a:lnTo>
                <a:lnTo>
                  <a:pt x="1219200" y="2255520"/>
                </a:lnTo>
                <a:lnTo>
                  <a:pt x="1158240" y="1935480"/>
                </a:lnTo>
                <a:lnTo>
                  <a:pt x="762000" y="2148840"/>
                </a:lnTo>
                <a:lnTo>
                  <a:pt x="487680" y="2148840"/>
                </a:lnTo>
                <a:lnTo>
                  <a:pt x="198120" y="1996440"/>
                </a:lnTo>
                <a:lnTo>
                  <a:pt x="0" y="1706880"/>
                </a:lnTo>
                <a:lnTo>
                  <a:pt x="137160" y="1417320"/>
                </a:lnTo>
                <a:lnTo>
                  <a:pt x="411480" y="118872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813549" y="4422775"/>
            <a:ext cx="333923" cy="33782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438900" y="5428034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557253" y="4748720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257645" y="4058055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023697" y="3157437"/>
            <a:ext cx="155633" cy="16942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8052881" y="1858794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204298" y="1777730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8545749" y="2492713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787745" y="3486555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695700" y="1511300"/>
            <a:ext cx="3230992" cy="485504"/>
          </a:xfrm>
          <a:custGeom>
            <a:avLst/>
            <a:gdLst>
              <a:gd name="connsiteX0" fmla="*/ 0 w 3230992"/>
              <a:gd name="connsiteY0" fmla="*/ 38100 h 485504"/>
              <a:gd name="connsiteX1" fmla="*/ 508000 w 3230992"/>
              <a:gd name="connsiteY1" fmla="*/ 190500 h 485504"/>
              <a:gd name="connsiteX2" fmla="*/ 1282700 w 3230992"/>
              <a:gd name="connsiteY2" fmla="*/ 482600 h 485504"/>
              <a:gd name="connsiteX3" fmla="*/ 1828800 w 3230992"/>
              <a:gd name="connsiteY3" fmla="*/ 330200 h 485504"/>
              <a:gd name="connsiteX4" fmla="*/ 2514600 w 3230992"/>
              <a:gd name="connsiteY4" fmla="*/ 165100 h 485504"/>
              <a:gd name="connsiteX5" fmla="*/ 2908300 w 3230992"/>
              <a:gd name="connsiteY5" fmla="*/ 203200 h 485504"/>
              <a:gd name="connsiteX6" fmla="*/ 3187700 w 3230992"/>
              <a:gd name="connsiteY6" fmla="*/ 50800 h 485504"/>
              <a:gd name="connsiteX7" fmla="*/ 3225800 w 3230992"/>
              <a:gd name="connsiteY7" fmla="*/ 0 h 48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0992" h="485504">
                <a:moveTo>
                  <a:pt x="0" y="38100"/>
                </a:moveTo>
                <a:cubicBezTo>
                  <a:pt x="147108" y="77258"/>
                  <a:pt x="294217" y="116417"/>
                  <a:pt x="508000" y="190500"/>
                </a:cubicBezTo>
                <a:cubicBezTo>
                  <a:pt x="721783" y="264583"/>
                  <a:pt x="1062567" y="459317"/>
                  <a:pt x="1282700" y="482600"/>
                </a:cubicBezTo>
                <a:cubicBezTo>
                  <a:pt x="1502833" y="505883"/>
                  <a:pt x="1623483" y="383117"/>
                  <a:pt x="1828800" y="330200"/>
                </a:cubicBezTo>
                <a:cubicBezTo>
                  <a:pt x="2034117" y="277283"/>
                  <a:pt x="2334683" y="186267"/>
                  <a:pt x="2514600" y="165100"/>
                </a:cubicBezTo>
                <a:cubicBezTo>
                  <a:pt x="2694517" y="143933"/>
                  <a:pt x="2796117" y="222250"/>
                  <a:pt x="2908300" y="203200"/>
                </a:cubicBezTo>
                <a:cubicBezTo>
                  <a:pt x="3020483" y="184150"/>
                  <a:pt x="3134783" y="84667"/>
                  <a:pt x="3187700" y="50800"/>
                </a:cubicBezTo>
                <a:cubicBezTo>
                  <a:pt x="3240617" y="16933"/>
                  <a:pt x="3233208" y="8466"/>
                  <a:pt x="3225800" y="0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960733" y="6353076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Rio de J</a:t>
            </a:r>
            <a:endParaRPr lang="fr-FR" sz="14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7814629" y="6290089"/>
            <a:ext cx="727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S Paulo</a:t>
            </a:r>
            <a:endParaRPr lang="fr-FR" sz="1400" b="1" dirty="0"/>
          </a:p>
        </p:txBody>
      </p:sp>
      <p:sp>
        <p:nvSpPr>
          <p:cNvPr id="26" name="Ellipse 25"/>
          <p:cNvSpPr/>
          <p:nvPr/>
        </p:nvSpPr>
        <p:spPr>
          <a:xfrm>
            <a:off x="4717256" y="2570069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746986" y="3476231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948813" y="4098188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073611" y="6357739"/>
            <a:ext cx="649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u="sng" dirty="0" smtClean="0"/>
              <a:t>Brasilia</a:t>
            </a:r>
            <a:endParaRPr lang="fr-FR" sz="1200" b="1" u="sng" dirty="0"/>
          </a:p>
        </p:txBody>
      </p:sp>
      <p:sp>
        <p:nvSpPr>
          <p:cNvPr id="29" name="ZoneTexte 28"/>
          <p:cNvSpPr txBox="1"/>
          <p:nvPr/>
        </p:nvSpPr>
        <p:spPr>
          <a:xfrm>
            <a:off x="2210362" y="6400425"/>
            <a:ext cx="5741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Cuiaba</a:t>
            </a:r>
            <a:endParaRPr lang="fr-FR" sz="11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231198" y="6173510"/>
            <a:ext cx="619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Campo </a:t>
            </a:r>
          </a:p>
          <a:p>
            <a:r>
              <a:rPr lang="fr-FR" sz="1100" dirty="0" smtClean="0"/>
              <a:t>Grande</a:t>
            </a:r>
            <a:endParaRPr lang="fr-FR" sz="1100" dirty="0"/>
          </a:p>
        </p:txBody>
      </p:sp>
      <p:sp>
        <p:nvSpPr>
          <p:cNvPr id="32" name="ZoneTexte 31"/>
          <p:cNvSpPr txBox="1"/>
          <p:nvPr/>
        </p:nvSpPr>
        <p:spPr>
          <a:xfrm>
            <a:off x="6207586" y="6416526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Curitiba</a:t>
            </a:r>
            <a:endParaRPr lang="fr-FR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062153" y="6430756"/>
            <a:ext cx="965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Porto </a:t>
            </a:r>
            <a:r>
              <a:rPr lang="fr-FR" sz="1200" dirty="0" err="1" smtClean="0"/>
              <a:t>Alegre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4709424" y="6119591"/>
            <a:ext cx="1107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Belo </a:t>
            </a:r>
            <a:r>
              <a:rPr lang="fr-FR" sz="1200" dirty="0" err="1" smtClean="0"/>
              <a:t>Horizonte</a:t>
            </a:r>
            <a:endParaRPr lang="fr-FR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739676" y="6128576"/>
            <a:ext cx="719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Salvador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461468" y="6342386"/>
            <a:ext cx="562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Recife</a:t>
            </a:r>
            <a:endParaRPr lang="fr-FR" sz="1200" dirty="0"/>
          </a:p>
        </p:txBody>
      </p:sp>
      <p:sp>
        <p:nvSpPr>
          <p:cNvPr id="37" name="ZoneTexte 36"/>
          <p:cNvSpPr txBox="1"/>
          <p:nvPr/>
        </p:nvSpPr>
        <p:spPr>
          <a:xfrm>
            <a:off x="1353628" y="6076904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Fortaleza</a:t>
            </a:r>
            <a:endParaRPr lang="fr-FR" sz="1200" dirty="0"/>
          </a:p>
        </p:txBody>
      </p:sp>
      <p:sp>
        <p:nvSpPr>
          <p:cNvPr id="39" name="ZoneTexte 38"/>
          <p:cNvSpPr txBox="1"/>
          <p:nvPr/>
        </p:nvSpPr>
        <p:spPr>
          <a:xfrm>
            <a:off x="596121" y="6277983"/>
            <a:ext cx="580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Belem</a:t>
            </a:r>
            <a:endParaRPr lang="fr-FR" sz="12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75901" y="6029350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Manaus</a:t>
            </a:r>
            <a:endParaRPr lang="fr-FR" sz="1200" dirty="0"/>
          </a:p>
        </p:txBody>
      </p:sp>
      <p:sp>
        <p:nvSpPr>
          <p:cNvPr id="18" name="Ellipse 17"/>
          <p:cNvSpPr/>
          <p:nvPr/>
        </p:nvSpPr>
        <p:spPr>
          <a:xfrm>
            <a:off x="6746132" y="1558857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2149703" y="6110602"/>
            <a:ext cx="8627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Porto Velho</a:t>
            </a:r>
            <a:endParaRPr lang="fr-FR" sz="1100" dirty="0"/>
          </a:p>
        </p:txBody>
      </p:sp>
      <p:sp>
        <p:nvSpPr>
          <p:cNvPr id="16391" name="ZoneTexte 16390"/>
          <p:cNvSpPr txBox="1"/>
          <p:nvPr/>
        </p:nvSpPr>
        <p:spPr>
          <a:xfrm>
            <a:off x="147918" y="564777"/>
            <a:ext cx="3402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Une armature urbaine qui reflète une organisation spatiale déséquilibrée</a:t>
            </a:r>
            <a:endParaRPr lang="fr-FR" sz="1600" b="1" dirty="0"/>
          </a:p>
        </p:txBody>
      </p:sp>
      <p:sp>
        <p:nvSpPr>
          <p:cNvPr id="53" name="Ellipse 52"/>
          <p:cNvSpPr/>
          <p:nvPr/>
        </p:nvSpPr>
        <p:spPr>
          <a:xfrm>
            <a:off x="317440" y="1959603"/>
            <a:ext cx="333923" cy="33782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00325" y="2972541"/>
            <a:ext cx="155633" cy="16456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420771" y="3750126"/>
            <a:ext cx="112362" cy="11121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463949" y="4809801"/>
            <a:ext cx="155633" cy="15537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318655" y="6082145"/>
            <a:ext cx="8437418" cy="6373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52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3" grpId="0"/>
      <p:bldP spid="22" grpId="0"/>
      <p:bldP spid="26" grpId="0" animBg="1"/>
      <p:bldP spid="27" grpId="0" animBg="1"/>
      <p:bldP spid="28" grpId="0" animBg="1"/>
      <p:bldP spid="11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18" grpId="0" animBg="1"/>
      <p:bldP spid="41" grpId="0"/>
      <p:bldP spid="16391" grpId="0"/>
      <p:bldP spid="53" grpId="0" animBg="1"/>
      <p:bldP spid="55" grpId="0" animBg="1"/>
      <p:bldP spid="57" grpId="0" animBg="1"/>
      <p:bldP spid="7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273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8</cp:revision>
  <cp:lastPrinted>2015-03-03T18:30:30Z</cp:lastPrinted>
  <dcterms:created xsi:type="dcterms:W3CDTF">2015-02-17T09:22:45Z</dcterms:created>
  <dcterms:modified xsi:type="dcterms:W3CDTF">2015-04-25T08:27:16Z</dcterms:modified>
</cp:coreProperties>
</file>