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590" autoAdjust="0"/>
  </p:normalViewPr>
  <p:slideViewPr>
    <p:cSldViewPr>
      <p:cViewPr>
        <p:scale>
          <a:sx n="100" d="100"/>
          <a:sy n="100" d="100"/>
        </p:scale>
        <p:origin x="-48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30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68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8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20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76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18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2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4145-3ED1-4D64-AC68-3EF18CE6FE52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28B7-9D14-45CF-8018-6FD949BB91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1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Croquis </a:t>
            </a:r>
            <a:r>
              <a:rPr lang="fr-FR" dirty="0" err="1" smtClean="0"/>
              <a:t>Mumbai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Développement et inégalités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16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9" r="23530" b="14116"/>
          <a:stretch/>
        </p:blipFill>
        <p:spPr bwMode="auto">
          <a:xfrm>
            <a:off x="0" y="764704"/>
            <a:ext cx="3851920" cy="4068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9912" y="116632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Une métropole héritière d’un centre dominant</a:t>
            </a:r>
            <a:endParaRPr lang="fr-FR" sz="1400" b="1" dirty="0"/>
          </a:p>
        </p:txBody>
      </p:sp>
      <p:sp>
        <p:nvSpPr>
          <p:cNvPr id="8" name="Oval 7"/>
          <p:cNvSpPr/>
          <p:nvPr/>
        </p:nvSpPr>
        <p:spPr>
          <a:xfrm>
            <a:off x="4283968" y="270892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4716016" y="2708920"/>
            <a:ext cx="2181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Quartier d’affaires principal</a:t>
            </a:r>
            <a:endParaRPr lang="fr-FR" sz="1400" dirty="0"/>
          </a:p>
        </p:txBody>
      </p:sp>
      <p:sp>
        <p:nvSpPr>
          <p:cNvPr id="6" name="Hexagon 5"/>
          <p:cNvSpPr/>
          <p:nvPr/>
        </p:nvSpPr>
        <p:spPr>
          <a:xfrm>
            <a:off x="4355976" y="3284984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4644008" y="3212976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Bourse de Bombay</a:t>
            </a:r>
            <a:endParaRPr lang="fr-FR" sz="1400" dirty="0"/>
          </a:p>
        </p:txBody>
      </p:sp>
      <p:sp>
        <p:nvSpPr>
          <p:cNvPr id="12" name="Hexagon 11"/>
          <p:cNvSpPr/>
          <p:nvPr/>
        </p:nvSpPr>
        <p:spPr>
          <a:xfrm>
            <a:off x="1115616" y="4077072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4572000" y="126876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Gare ferroviaire centrale , symbole historique, fonction de centralité majeure à plusieurs échelles</a:t>
            </a:r>
            <a:endParaRPr lang="fr-FR" sz="1400" dirty="0"/>
          </a:p>
        </p:txBody>
      </p:sp>
      <p:sp>
        <p:nvSpPr>
          <p:cNvPr id="9" name="Trapezoid 8"/>
          <p:cNvSpPr/>
          <p:nvPr/>
        </p:nvSpPr>
        <p:spPr>
          <a:xfrm>
            <a:off x="4283968" y="4005064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4644008" y="393305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symbole de </a:t>
            </a:r>
            <a:r>
              <a:rPr lang="fr-FR" sz="1400" dirty="0"/>
              <a:t>l</a:t>
            </a:r>
            <a:r>
              <a:rPr lang="fr-FR" sz="1400" dirty="0" smtClean="0"/>
              <a:t>’ambition d’une métropole émergente  et d’un développement urbain vertical</a:t>
            </a:r>
            <a:endParaRPr lang="fr-FR" sz="1400" dirty="0"/>
          </a:p>
        </p:txBody>
      </p:sp>
      <p:sp>
        <p:nvSpPr>
          <p:cNvPr id="17" name="Trapezoid 16"/>
          <p:cNvSpPr/>
          <p:nvPr/>
        </p:nvSpPr>
        <p:spPr>
          <a:xfrm>
            <a:off x="683568" y="4005064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67544" y="3717032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7599767">
            <a:off x="960728" y="3630397"/>
            <a:ext cx="365467" cy="763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 rot="17599767">
            <a:off x="4227651" y="1977065"/>
            <a:ext cx="365467" cy="1177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TextBox 20"/>
          <p:cNvSpPr txBox="1"/>
          <p:nvPr/>
        </p:nvSpPr>
        <p:spPr>
          <a:xfrm>
            <a:off x="4572000" y="1916832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portuaire principale </a:t>
            </a:r>
            <a:endParaRPr lang="fr-FR" sz="1400" dirty="0"/>
          </a:p>
        </p:txBody>
      </p:sp>
      <p:sp>
        <p:nvSpPr>
          <p:cNvPr id="13" name="Freeform 12"/>
          <p:cNvSpPr/>
          <p:nvPr/>
        </p:nvSpPr>
        <p:spPr>
          <a:xfrm>
            <a:off x="685800" y="2971800"/>
            <a:ext cx="818147" cy="1147949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extBox 22"/>
          <p:cNvSpPr txBox="1"/>
          <p:nvPr/>
        </p:nvSpPr>
        <p:spPr>
          <a:xfrm>
            <a:off x="4211960" y="4581128"/>
            <a:ext cx="2547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… pris au piège de la congestion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5976" y="980728"/>
            <a:ext cx="1991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Centralité des transports</a:t>
            </a:r>
            <a:endParaRPr lang="fr-FR" sz="1400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4355976" y="2348880"/>
            <a:ext cx="2503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Centralité du tertiaire supérieur</a:t>
            </a:r>
            <a:endParaRPr lang="fr-FR" sz="1400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4211960" y="3573016"/>
            <a:ext cx="2240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Une dynamique persistante</a:t>
            </a:r>
            <a:endParaRPr lang="fr-FR" sz="1400" u="sng" dirty="0"/>
          </a:p>
        </p:txBody>
      </p:sp>
      <p:sp>
        <p:nvSpPr>
          <p:cNvPr id="28" name="Freeform 27"/>
          <p:cNvSpPr/>
          <p:nvPr/>
        </p:nvSpPr>
        <p:spPr>
          <a:xfrm>
            <a:off x="4211960" y="4941168"/>
            <a:ext cx="458107" cy="499877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28"/>
          <p:cNvSpPr txBox="1"/>
          <p:nvPr/>
        </p:nvSpPr>
        <p:spPr>
          <a:xfrm>
            <a:off x="4788024" y="5085184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Site de presqu’île enfermant et saturé</a:t>
            </a:r>
            <a:endParaRPr lang="fr-FR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620688"/>
            <a:ext cx="1498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Un hyper centre…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4221088"/>
            <a:ext cx="7200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World one </a:t>
            </a:r>
            <a:r>
              <a:rPr lang="fr-FR" sz="1050" i="1" dirty="0" err="1"/>
              <a:t>tower</a:t>
            </a:r>
            <a:endParaRPr lang="fr-FR" sz="1050" i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187624" y="3933056"/>
            <a:ext cx="432048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BSE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3568" y="3212976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MUMBAI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96217" y="3662664"/>
            <a:ext cx="432406" cy="1202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355976" y="1340768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Oval 37"/>
          <p:cNvSpPr/>
          <p:nvPr/>
        </p:nvSpPr>
        <p:spPr>
          <a:xfrm>
            <a:off x="899592" y="35010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168" name="Straight Connector 7167"/>
          <p:cNvCxnSpPr/>
          <p:nvPr/>
        </p:nvCxnSpPr>
        <p:spPr>
          <a:xfrm flipH="1" flipV="1">
            <a:off x="1043608" y="3717032"/>
            <a:ext cx="107654" cy="336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" name="Straight Connector 7175"/>
          <p:cNvCxnSpPr/>
          <p:nvPr/>
        </p:nvCxnSpPr>
        <p:spPr>
          <a:xfrm flipV="1">
            <a:off x="827584" y="3789040"/>
            <a:ext cx="14401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4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5" grpId="0"/>
      <p:bldP spid="6" grpId="0" animBg="1"/>
      <p:bldP spid="11" grpId="0"/>
      <p:bldP spid="12" grpId="0" animBg="1"/>
      <p:bldP spid="14" grpId="0"/>
      <p:bldP spid="9" grpId="0" animBg="1"/>
      <p:bldP spid="16" grpId="0"/>
      <p:bldP spid="17" grpId="0" animBg="1"/>
      <p:bldP spid="18" grpId="0" animBg="1"/>
      <p:bldP spid="10" grpId="0" animBg="1"/>
      <p:bldP spid="20" grpId="0" animBg="1"/>
      <p:bldP spid="21" grpId="0"/>
      <p:bldP spid="13" grpId="0" animBg="1"/>
      <p:bldP spid="23" grpId="0"/>
      <p:bldP spid="24" grpId="0"/>
      <p:bldP spid="25" grpId="0"/>
      <p:bldP spid="27" grpId="0"/>
      <p:bldP spid="28" grpId="0" animBg="1"/>
      <p:bldP spid="29" grpId="0"/>
      <p:bldP spid="15" grpId="0"/>
      <p:bldP spid="19" grpId="0"/>
      <p:bldP spid="32" grpId="0"/>
      <p:bldP spid="34" grpId="0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9" r="23530" b="14116"/>
          <a:stretch/>
        </p:blipFill>
        <p:spPr bwMode="auto">
          <a:xfrm>
            <a:off x="0" y="692696"/>
            <a:ext cx="3851920" cy="4068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176" name="Straight Arrow Connector 7175"/>
          <p:cNvCxnSpPr/>
          <p:nvPr/>
        </p:nvCxnSpPr>
        <p:spPr>
          <a:xfrm>
            <a:off x="2267744" y="1916832"/>
            <a:ext cx="216024" cy="100811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34941" y="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Une métropole en quête de centralités nouvelles</a:t>
            </a:r>
            <a:endParaRPr lang="fr-FR" sz="1400" b="1" dirty="0"/>
          </a:p>
        </p:txBody>
      </p:sp>
      <p:sp>
        <p:nvSpPr>
          <p:cNvPr id="13" name="Freeform 12"/>
          <p:cNvSpPr/>
          <p:nvPr/>
        </p:nvSpPr>
        <p:spPr>
          <a:xfrm>
            <a:off x="685800" y="2971800"/>
            <a:ext cx="818147" cy="1147949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Box 14"/>
          <p:cNvSpPr txBox="1"/>
          <p:nvPr/>
        </p:nvSpPr>
        <p:spPr>
          <a:xfrm>
            <a:off x="4283968" y="476672"/>
            <a:ext cx="381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Un  centre (fonction) « mieux  centré » (position)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276940" cy="3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276940" cy="3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88024" y="836712"/>
            <a:ext cx="4145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Aéroport international, 50% du trafic passager en Inde</a:t>
            </a:r>
          </a:p>
        </p:txBody>
      </p:sp>
      <p:sp>
        <p:nvSpPr>
          <p:cNvPr id="22" name="Oval 21"/>
          <p:cNvSpPr/>
          <p:nvPr/>
        </p:nvSpPr>
        <p:spPr>
          <a:xfrm>
            <a:off x="1259632" y="256490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Oval 33"/>
          <p:cNvSpPr/>
          <p:nvPr/>
        </p:nvSpPr>
        <p:spPr>
          <a:xfrm>
            <a:off x="4355976" y="119675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TextBox 34"/>
          <p:cNvSpPr txBox="1"/>
          <p:nvPr/>
        </p:nvSpPr>
        <p:spPr>
          <a:xfrm>
            <a:off x="4788024" y="1196752"/>
            <a:ext cx="2177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Nouveau quartier d’affaires</a:t>
            </a:r>
          </a:p>
        </p:txBody>
      </p:sp>
      <p:sp>
        <p:nvSpPr>
          <p:cNvPr id="36" name="Hexagon 35"/>
          <p:cNvSpPr/>
          <p:nvPr/>
        </p:nvSpPr>
        <p:spPr>
          <a:xfrm>
            <a:off x="1567096" y="2701300"/>
            <a:ext cx="144016" cy="144016"/>
          </a:xfrm>
          <a:prstGeom prst="hexagon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Hexagon 36"/>
          <p:cNvSpPr/>
          <p:nvPr/>
        </p:nvSpPr>
        <p:spPr>
          <a:xfrm>
            <a:off x="4427984" y="1628800"/>
            <a:ext cx="144016" cy="144016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TextBox 37"/>
          <p:cNvSpPr txBox="1"/>
          <p:nvPr/>
        </p:nvSpPr>
        <p:spPr>
          <a:xfrm>
            <a:off x="4860032" y="1556792"/>
            <a:ext cx="1420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Bourse nationale</a:t>
            </a:r>
            <a:endParaRPr lang="fr-FR" sz="1400" dirty="0"/>
          </a:p>
        </p:txBody>
      </p:sp>
      <p:sp>
        <p:nvSpPr>
          <p:cNvPr id="26" name="Oval 25"/>
          <p:cNvSpPr/>
          <p:nvPr/>
        </p:nvSpPr>
        <p:spPr>
          <a:xfrm>
            <a:off x="1259632" y="980728"/>
            <a:ext cx="576064" cy="1224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Oval 39"/>
          <p:cNvSpPr/>
          <p:nvPr/>
        </p:nvSpPr>
        <p:spPr>
          <a:xfrm>
            <a:off x="4427984" y="2276872"/>
            <a:ext cx="216024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TextBox 40"/>
          <p:cNvSpPr txBox="1"/>
          <p:nvPr/>
        </p:nvSpPr>
        <p:spPr>
          <a:xfrm>
            <a:off x="4860032" y="227687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Parc National, protection des espèces et lieu récréatif (2 millions d’usagers par an)</a:t>
            </a:r>
            <a:endParaRPr lang="fr-FR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259632" y="1412776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B050"/>
                </a:solidFill>
              </a:rPr>
              <a:t>Sanjay Gandhi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91836" y="2777118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NSE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55976" y="3429000"/>
            <a:ext cx="3963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Sortir de la presqu’île : le développement vers l’Est</a:t>
            </a:r>
          </a:p>
        </p:txBody>
      </p:sp>
      <p:sp>
        <p:nvSpPr>
          <p:cNvPr id="7168" name="5-Point Star 7167"/>
          <p:cNvSpPr/>
          <p:nvPr/>
        </p:nvSpPr>
        <p:spPr>
          <a:xfrm>
            <a:off x="978132" y="2539504"/>
            <a:ext cx="216024" cy="216024"/>
          </a:xfrm>
          <a:prstGeom prst="star5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5-Point Star 45"/>
          <p:cNvSpPr/>
          <p:nvPr/>
        </p:nvSpPr>
        <p:spPr>
          <a:xfrm>
            <a:off x="4355976" y="1916832"/>
            <a:ext cx="216024" cy="216024"/>
          </a:xfrm>
          <a:prstGeom prst="star5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TextBox 46"/>
          <p:cNvSpPr txBox="1"/>
          <p:nvPr/>
        </p:nvSpPr>
        <p:spPr>
          <a:xfrm>
            <a:off x="4788024" y="1916832"/>
            <a:ext cx="308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Université, formation de l’élite indienne</a:t>
            </a:r>
            <a:endParaRPr lang="fr-FR" sz="1400" dirty="0"/>
          </a:p>
        </p:txBody>
      </p:sp>
      <p:sp>
        <p:nvSpPr>
          <p:cNvPr id="7169" name="Rectangle 7168"/>
          <p:cNvSpPr/>
          <p:nvPr/>
        </p:nvSpPr>
        <p:spPr>
          <a:xfrm>
            <a:off x="4355976" y="3789040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TextBox 48"/>
          <p:cNvSpPr txBox="1"/>
          <p:nvPr/>
        </p:nvSpPr>
        <p:spPr>
          <a:xfrm>
            <a:off x="5004048" y="3789040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Ville nouvelle : un nouveau </a:t>
            </a:r>
            <a:r>
              <a:rPr lang="fr-FR" sz="1400" dirty="0" err="1" smtClean="0"/>
              <a:t>Mumbai</a:t>
            </a:r>
            <a:r>
              <a:rPr lang="fr-FR" sz="1400" dirty="0" smtClean="0"/>
              <a:t> centre?</a:t>
            </a:r>
            <a:endParaRPr lang="fr-FR" sz="1400" dirty="0"/>
          </a:p>
        </p:txBody>
      </p:sp>
      <p:sp>
        <p:nvSpPr>
          <p:cNvPr id="50" name="Rectangle 49"/>
          <p:cNvSpPr/>
          <p:nvPr/>
        </p:nvSpPr>
        <p:spPr>
          <a:xfrm>
            <a:off x="2195736" y="2780928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73" name="TextBox 7172"/>
          <p:cNvSpPr txBox="1"/>
          <p:nvPr/>
        </p:nvSpPr>
        <p:spPr>
          <a:xfrm>
            <a:off x="2483768" y="2708920"/>
            <a:ext cx="1029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NAVI MUMBAI</a:t>
            </a: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276940" cy="3066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93096"/>
            <a:ext cx="276940" cy="3066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5076056" y="429309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nouvel aéroport en prévision</a:t>
            </a:r>
            <a:endParaRPr lang="fr-FR" sz="1400" dirty="0"/>
          </a:p>
        </p:txBody>
      </p:sp>
      <p:sp>
        <p:nvSpPr>
          <p:cNvPr id="7174" name="Freeform 7173"/>
          <p:cNvSpPr/>
          <p:nvPr/>
        </p:nvSpPr>
        <p:spPr>
          <a:xfrm>
            <a:off x="1782501" y="2604304"/>
            <a:ext cx="335666" cy="23149"/>
          </a:xfrm>
          <a:custGeom>
            <a:avLst/>
            <a:gdLst>
              <a:gd name="connsiteX0" fmla="*/ 0 w 335666"/>
              <a:gd name="connsiteY0" fmla="*/ 23149 h 23149"/>
              <a:gd name="connsiteX1" fmla="*/ 335666 w 335666"/>
              <a:gd name="connsiteY1" fmla="*/ 0 h 2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666" h="23149">
                <a:moveTo>
                  <a:pt x="0" y="23149"/>
                </a:moveTo>
                <a:lnTo>
                  <a:pt x="335666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reeform 55"/>
          <p:cNvSpPr/>
          <p:nvPr/>
        </p:nvSpPr>
        <p:spPr>
          <a:xfrm>
            <a:off x="4427984" y="5877272"/>
            <a:ext cx="335666" cy="23149"/>
          </a:xfrm>
          <a:custGeom>
            <a:avLst/>
            <a:gdLst>
              <a:gd name="connsiteX0" fmla="*/ 0 w 335666"/>
              <a:gd name="connsiteY0" fmla="*/ 23149 h 23149"/>
              <a:gd name="connsiteX1" fmla="*/ 335666 w 335666"/>
              <a:gd name="connsiteY1" fmla="*/ 0 h 2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666" h="23149">
                <a:moveTo>
                  <a:pt x="0" y="23149"/>
                </a:moveTo>
                <a:lnTo>
                  <a:pt x="335666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extBox 56"/>
          <p:cNvSpPr txBox="1"/>
          <p:nvPr/>
        </p:nvSpPr>
        <p:spPr>
          <a:xfrm>
            <a:off x="5076056" y="5661248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Une liaison entre les deux rives pour mieux intégrer l’espace aggloméré (</a:t>
            </a:r>
            <a:r>
              <a:rPr lang="fr-FR" sz="1400" dirty="0" err="1" smtClean="0"/>
              <a:t>Mumbai</a:t>
            </a:r>
            <a:r>
              <a:rPr lang="fr-FR" sz="1400" dirty="0" smtClean="0"/>
              <a:t> vision)</a:t>
            </a:r>
            <a:endParaRPr lang="fr-FR" sz="14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139952" y="5301208"/>
            <a:ext cx="648072" cy="360040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76056" y="530120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Corridor industriel</a:t>
            </a:r>
            <a:endParaRPr lang="fr-FR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83568" y="3212976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MUMBAI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427984" y="6309320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TextBox 67"/>
          <p:cNvSpPr txBox="1"/>
          <p:nvPr/>
        </p:nvSpPr>
        <p:spPr>
          <a:xfrm>
            <a:off x="5004048" y="6381328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Nouveau projet d’extension</a:t>
            </a:r>
            <a:endParaRPr lang="fr-FR" sz="1400" dirty="0"/>
          </a:p>
        </p:txBody>
      </p:sp>
      <p:sp>
        <p:nvSpPr>
          <p:cNvPr id="69" name="Rectangle 68"/>
          <p:cNvSpPr/>
          <p:nvPr/>
        </p:nvSpPr>
        <p:spPr>
          <a:xfrm>
            <a:off x="2771800" y="3645024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0" name="TextBox 69"/>
          <p:cNvSpPr txBox="1"/>
          <p:nvPr/>
        </p:nvSpPr>
        <p:spPr>
          <a:xfrm>
            <a:off x="2684228" y="3966922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MUMBAI </a:t>
            </a:r>
            <a:r>
              <a:rPr lang="fr-FR" sz="1100" dirty="0" err="1" smtClean="0">
                <a:solidFill>
                  <a:srgbClr val="FF0000"/>
                </a:solidFill>
              </a:rPr>
              <a:t>eastern</a:t>
            </a:r>
            <a:r>
              <a:rPr lang="fr-FR" sz="1100" dirty="0" smtClean="0">
                <a:solidFill>
                  <a:srgbClr val="FF0000"/>
                </a:solidFill>
              </a:rPr>
              <a:t> district</a:t>
            </a:r>
          </a:p>
        </p:txBody>
      </p:sp>
      <p:sp>
        <p:nvSpPr>
          <p:cNvPr id="71" name="Rectangle 70"/>
          <p:cNvSpPr/>
          <p:nvPr/>
        </p:nvSpPr>
        <p:spPr>
          <a:xfrm rot="17599767">
            <a:off x="4366315" y="4881953"/>
            <a:ext cx="226879" cy="141926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2" name="TextBox 71"/>
          <p:cNvSpPr txBox="1"/>
          <p:nvPr/>
        </p:nvSpPr>
        <p:spPr>
          <a:xfrm>
            <a:off x="5004048" y="4797152"/>
            <a:ext cx="2484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Nouveau terminal à conteneurs</a:t>
            </a:r>
          </a:p>
        </p:txBody>
      </p:sp>
      <p:sp>
        <p:nvSpPr>
          <p:cNvPr id="73" name="Rectangle 72"/>
          <p:cNvSpPr/>
          <p:nvPr/>
        </p:nvSpPr>
        <p:spPr>
          <a:xfrm rot="17599767">
            <a:off x="1472445" y="3700385"/>
            <a:ext cx="204426" cy="127471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Hexagon 73"/>
          <p:cNvSpPr/>
          <p:nvPr/>
        </p:nvSpPr>
        <p:spPr>
          <a:xfrm>
            <a:off x="1115616" y="4077072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rapezoid 74"/>
          <p:cNvSpPr/>
          <p:nvPr/>
        </p:nvSpPr>
        <p:spPr>
          <a:xfrm>
            <a:off x="683568" y="4005064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467544" y="3717032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TextBox 76"/>
          <p:cNvSpPr txBox="1"/>
          <p:nvPr/>
        </p:nvSpPr>
        <p:spPr>
          <a:xfrm>
            <a:off x="323528" y="4221088"/>
            <a:ext cx="7200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World one </a:t>
            </a:r>
            <a:r>
              <a:rPr lang="fr-FR" sz="1050" i="1" dirty="0" err="1"/>
              <a:t>tower</a:t>
            </a:r>
            <a:endParaRPr lang="fr-FR" sz="1050" i="1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1187624" y="3933056"/>
            <a:ext cx="432048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BSE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596217" y="3662664"/>
            <a:ext cx="432406" cy="1202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043608" y="3717032"/>
            <a:ext cx="107654" cy="336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827584" y="3789040"/>
            <a:ext cx="14401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2" name="Straight Connector 7181"/>
          <p:cNvCxnSpPr>
            <a:stCxn id="7168" idx="4"/>
          </p:cNvCxnSpPr>
          <p:nvPr/>
        </p:nvCxnSpPr>
        <p:spPr>
          <a:xfrm>
            <a:off x="1194156" y="2622018"/>
            <a:ext cx="188309" cy="7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5" name="Straight Connector 7184"/>
          <p:cNvCxnSpPr>
            <a:stCxn id="36" idx="4"/>
          </p:cNvCxnSpPr>
          <p:nvPr/>
        </p:nvCxnSpPr>
        <p:spPr>
          <a:xfrm flipH="1" flipV="1">
            <a:off x="1405890" y="2670810"/>
            <a:ext cx="197210" cy="304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899592" y="35010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4-Point Star 3"/>
          <p:cNvSpPr/>
          <p:nvPr/>
        </p:nvSpPr>
        <p:spPr>
          <a:xfrm>
            <a:off x="4427984" y="2852936"/>
            <a:ext cx="288032" cy="288032"/>
          </a:xfrm>
          <a:prstGeom prst="star4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4-Point Star 57"/>
          <p:cNvSpPr/>
          <p:nvPr/>
        </p:nvSpPr>
        <p:spPr>
          <a:xfrm>
            <a:off x="1115616" y="1916832"/>
            <a:ext cx="288032" cy="288032"/>
          </a:xfrm>
          <a:prstGeom prst="star4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>
                <a:solidFill>
                  <a:srgbClr val="FF0000"/>
                </a:solidFill>
              </a:rPr>
              <a:t>Film city</a:t>
            </a:r>
            <a:endParaRPr lang="fr-FR" sz="10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2852936"/>
            <a:ext cx="1310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Bollywood</a:t>
            </a:r>
            <a:r>
              <a:rPr lang="fr-FR" sz="1400" dirty="0" smtClean="0"/>
              <a:t> land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5166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" grpId="0"/>
      <p:bldP spid="22" grpId="0" animBg="1"/>
      <p:bldP spid="34" grpId="0" animBg="1"/>
      <p:bldP spid="35" grpId="0"/>
      <p:bldP spid="36" grpId="0" animBg="1"/>
      <p:bldP spid="37" grpId="0" animBg="1"/>
      <p:bldP spid="38" grpId="0"/>
      <p:bldP spid="26" grpId="0" animBg="1"/>
      <p:bldP spid="40" grpId="0" animBg="1"/>
      <p:bldP spid="41" grpId="0"/>
      <p:bldP spid="31" grpId="0"/>
      <p:bldP spid="44" grpId="0"/>
      <p:bldP spid="7168" grpId="0" animBg="1"/>
      <p:bldP spid="46" grpId="0" animBg="1"/>
      <p:bldP spid="47" grpId="0"/>
      <p:bldP spid="7169" grpId="0" animBg="1"/>
      <p:bldP spid="49" grpId="0"/>
      <p:bldP spid="50" grpId="0" animBg="1"/>
      <p:bldP spid="7173" grpId="0"/>
      <p:bldP spid="54" grpId="0"/>
      <p:bldP spid="7174" grpId="0" animBg="1"/>
      <p:bldP spid="56" grpId="0" animBg="1"/>
      <p:bldP spid="57" grpId="0"/>
      <p:bldP spid="65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4" grpId="0" animBg="1"/>
      <p:bldP spid="58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9" r="23530" b="14116"/>
          <a:stretch/>
        </p:blipFill>
        <p:spPr bwMode="auto">
          <a:xfrm>
            <a:off x="0" y="692696"/>
            <a:ext cx="3851920" cy="4068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176" name="Straight Arrow Connector 7175"/>
          <p:cNvCxnSpPr/>
          <p:nvPr/>
        </p:nvCxnSpPr>
        <p:spPr>
          <a:xfrm>
            <a:off x="2267744" y="1916832"/>
            <a:ext cx="216024" cy="100811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85800" y="2971800"/>
            <a:ext cx="818147" cy="1147949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276940" cy="3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1259632" y="256490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Hexagon 35"/>
          <p:cNvSpPr/>
          <p:nvPr/>
        </p:nvSpPr>
        <p:spPr>
          <a:xfrm>
            <a:off x="1351943" y="2808877"/>
            <a:ext cx="144016" cy="144016"/>
          </a:xfrm>
          <a:prstGeom prst="hexagon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Oval 25"/>
          <p:cNvSpPr/>
          <p:nvPr/>
        </p:nvSpPr>
        <p:spPr>
          <a:xfrm>
            <a:off x="1259632" y="980728"/>
            <a:ext cx="576064" cy="1224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TextBox 30"/>
          <p:cNvSpPr txBox="1"/>
          <p:nvPr/>
        </p:nvSpPr>
        <p:spPr>
          <a:xfrm>
            <a:off x="1259632" y="1412776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B050"/>
                </a:solidFill>
              </a:rPr>
              <a:t>Sanjay Gandhi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51234" y="2845037"/>
            <a:ext cx="432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NSE</a:t>
            </a:r>
          </a:p>
        </p:txBody>
      </p:sp>
      <p:sp>
        <p:nvSpPr>
          <p:cNvPr id="7168" name="5-Point Star 7167"/>
          <p:cNvSpPr/>
          <p:nvPr/>
        </p:nvSpPr>
        <p:spPr>
          <a:xfrm>
            <a:off x="978132" y="2539504"/>
            <a:ext cx="216024" cy="216024"/>
          </a:xfrm>
          <a:prstGeom prst="star5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2195736" y="2780928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73" name="TextBox 7172"/>
          <p:cNvSpPr txBox="1"/>
          <p:nvPr/>
        </p:nvSpPr>
        <p:spPr>
          <a:xfrm>
            <a:off x="2483768" y="2708920"/>
            <a:ext cx="1029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NAVI MUMBAI</a:t>
            </a: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276940" cy="3066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Freeform 7173"/>
          <p:cNvSpPr/>
          <p:nvPr/>
        </p:nvSpPr>
        <p:spPr>
          <a:xfrm>
            <a:off x="1782501" y="2604304"/>
            <a:ext cx="335666" cy="23149"/>
          </a:xfrm>
          <a:custGeom>
            <a:avLst/>
            <a:gdLst>
              <a:gd name="connsiteX0" fmla="*/ 0 w 335666"/>
              <a:gd name="connsiteY0" fmla="*/ 23149 h 23149"/>
              <a:gd name="connsiteX1" fmla="*/ 335666 w 335666"/>
              <a:gd name="connsiteY1" fmla="*/ 0 h 2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666" h="23149">
                <a:moveTo>
                  <a:pt x="0" y="23149"/>
                </a:moveTo>
                <a:lnTo>
                  <a:pt x="335666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extBox 65"/>
          <p:cNvSpPr txBox="1"/>
          <p:nvPr/>
        </p:nvSpPr>
        <p:spPr>
          <a:xfrm>
            <a:off x="683568" y="3212976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MUMBAI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771800" y="3645024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0" name="TextBox 69"/>
          <p:cNvSpPr txBox="1"/>
          <p:nvPr/>
        </p:nvSpPr>
        <p:spPr>
          <a:xfrm>
            <a:off x="2684228" y="3966922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MUMBAI </a:t>
            </a:r>
            <a:r>
              <a:rPr lang="fr-FR" sz="1100" dirty="0" err="1" smtClean="0">
                <a:solidFill>
                  <a:srgbClr val="FF0000"/>
                </a:solidFill>
              </a:rPr>
              <a:t>eastern</a:t>
            </a:r>
            <a:r>
              <a:rPr lang="fr-FR" sz="1100" dirty="0" smtClean="0">
                <a:solidFill>
                  <a:srgbClr val="FF0000"/>
                </a:solidFill>
              </a:rPr>
              <a:t> district</a:t>
            </a:r>
          </a:p>
        </p:txBody>
      </p:sp>
      <p:sp>
        <p:nvSpPr>
          <p:cNvPr id="73" name="Rectangle 72"/>
          <p:cNvSpPr/>
          <p:nvPr/>
        </p:nvSpPr>
        <p:spPr>
          <a:xfrm rot="17599767">
            <a:off x="1472445" y="3700385"/>
            <a:ext cx="204426" cy="127471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Hexagon 73"/>
          <p:cNvSpPr/>
          <p:nvPr/>
        </p:nvSpPr>
        <p:spPr>
          <a:xfrm>
            <a:off x="1115616" y="4077072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rapezoid 74"/>
          <p:cNvSpPr/>
          <p:nvPr/>
        </p:nvSpPr>
        <p:spPr>
          <a:xfrm>
            <a:off x="683568" y="4005064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467544" y="3717032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TextBox 76"/>
          <p:cNvSpPr txBox="1"/>
          <p:nvPr/>
        </p:nvSpPr>
        <p:spPr>
          <a:xfrm>
            <a:off x="323528" y="4221088"/>
            <a:ext cx="7200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World one </a:t>
            </a:r>
            <a:r>
              <a:rPr lang="fr-FR" sz="1050" i="1" dirty="0" err="1"/>
              <a:t>tower</a:t>
            </a:r>
            <a:endParaRPr lang="fr-FR" sz="1050" i="1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1187624" y="3933056"/>
            <a:ext cx="432048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BSE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596217" y="3662664"/>
            <a:ext cx="432406" cy="1202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043608" y="3717032"/>
            <a:ext cx="107654" cy="336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827584" y="3789040"/>
            <a:ext cx="14401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2" name="Straight Connector 7181"/>
          <p:cNvCxnSpPr>
            <a:stCxn id="7168" idx="4"/>
          </p:cNvCxnSpPr>
          <p:nvPr/>
        </p:nvCxnSpPr>
        <p:spPr>
          <a:xfrm>
            <a:off x="1194156" y="2622018"/>
            <a:ext cx="188309" cy="7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5" name="Straight Connector 7184"/>
          <p:cNvCxnSpPr>
            <a:stCxn id="36" idx="4"/>
          </p:cNvCxnSpPr>
          <p:nvPr/>
        </p:nvCxnSpPr>
        <p:spPr>
          <a:xfrm flipH="1" flipV="1">
            <a:off x="1352102" y="2738046"/>
            <a:ext cx="35845" cy="708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175448" y="40473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C) Une métropole toujours marquée par de fortes inégalités sociales</a:t>
            </a:r>
            <a:endParaRPr lang="fr-FR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48536" y="1151354"/>
            <a:ext cx="4726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60% de la population de l’agglomération se concentrent dans des </a:t>
            </a:r>
            <a:r>
              <a:rPr lang="fr-FR" sz="1200" dirty="0" err="1" smtClean="0"/>
              <a:t>slums</a:t>
            </a:r>
            <a:endParaRPr lang="fr-FR" sz="1200" dirty="0" smtClean="0"/>
          </a:p>
        </p:txBody>
      </p:sp>
      <p:sp>
        <p:nvSpPr>
          <p:cNvPr id="5" name="Isosceles Triangle 4"/>
          <p:cNvSpPr/>
          <p:nvPr/>
        </p:nvSpPr>
        <p:spPr>
          <a:xfrm>
            <a:off x="4612996" y="1892193"/>
            <a:ext cx="88135" cy="99152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4869456" y="1774076"/>
            <a:ext cx="4274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micro </a:t>
            </a:r>
            <a:r>
              <a:rPr lang="fr-FR" sz="1400" dirty="0" err="1" smtClean="0"/>
              <a:t>slum</a:t>
            </a:r>
            <a:r>
              <a:rPr lang="fr-FR" sz="1400" dirty="0" smtClean="0"/>
              <a:t> dans le centre principal</a:t>
            </a:r>
          </a:p>
        </p:txBody>
      </p:sp>
      <p:sp>
        <p:nvSpPr>
          <p:cNvPr id="87" name="Isosceles Triangle 86"/>
          <p:cNvSpPr/>
          <p:nvPr/>
        </p:nvSpPr>
        <p:spPr>
          <a:xfrm>
            <a:off x="923580" y="3556612"/>
            <a:ext cx="88135" cy="99152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Isosceles Triangle 87"/>
          <p:cNvSpPr/>
          <p:nvPr/>
        </p:nvSpPr>
        <p:spPr>
          <a:xfrm>
            <a:off x="1446233" y="2554644"/>
            <a:ext cx="200141" cy="222174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Isosceles Triangle 88"/>
          <p:cNvSpPr/>
          <p:nvPr/>
        </p:nvSpPr>
        <p:spPr>
          <a:xfrm>
            <a:off x="4596666" y="2452211"/>
            <a:ext cx="200141" cy="222174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0" name="TextBox 89"/>
          <p:cNvSpPr txBox="1"/>
          <p:nvPr/>
        </p:nvSpPr>
        <p:spPr>
          <a:xfrm>
            <a:off x="4869456" y="2436141"/>
            <a:ext cx="4274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vaste </a:t>
            </a:r>
            <a:r>
              <a:rPr lang="fr-FR" sz="1400" dirty="0" err="1" smtClean="0"/>
              <a:t>slum</a:t>
            </a:r>
            <a:r>
              <a:rPr lang="fr-FR" sz="1400" dirty="0" smtClean="0"/>
              <a:t> accolé au nouveau quartier d’affaires</a:t>
            </a:r>
          </a:p>
        </p:txBody>
      </p:sp>
      <p:sp>
        <p:nvSpPr>
          <p:cNvPr id="91" name="Isosceles Triangle 90"/>
          <p:cNvSpPr/>
          <p:nvPr/>
        </p:nvSpPr>
        <p:spPr>
          <a:xfrm>
            <a:off x="4554194" y="3069305"/>
            <a:ext cx="302619" cy="318471"/>
          </a:xfrm>
          <a:prstGeom prst="triangl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2" name="Isosceles Triangle 91"/>
          <p:cNvSpPr/>
          <p:nvPr/>
        </p:nvSpPr>
        <p:spPr>
          <a:xfrm>
            <a:off x="2443079" y="808288"/>
            <a:ext cx="302619" cy="318471"/>
          </a:xfrm>
          <a:prstGeom prst="triangl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3" name="TextBox 92"/>
          <p:cNvSpPr txBox="1"/>
          <p:nvPr/>
        </p:nvSpPr>
        <p:spPr>
          <a:xfrm>
            <a:off x="5004367" y="3023257"/>
            <a:ext cx="427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vaste </a:t>
            </a:r>
            <a:r>
              <a:rPr lang="fr-FR" sz="1400" dirty="0" err="1" smtClean="0"/>
              <a:t>slum</a:t>
            </a:r>
            <a:r>
              <a:rPr lang="fr-FR" sz="1400" dirty="0" smtClean="0"/>
              <a:t> en marge extrême  à l’écart des équipement s et voies de communication</a:t>
            </a:r>
          </a:p>
        </p:txBody>
      </p:sp>
      <p:sp>
        <p:nvSpPr>
          <p:cNvPr id="94" name="Oval 93"/>
          <p:cNvSpPr/>
          <p:nvPr/>
        </p:nvSpPr>
        <p:spPr>
          <a:xfrm>
            <a:off x="899592" y="35010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5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" grpId="0"/>
      <p:bldP spid="5" grpId="0" animBg="1"/>
      <p:bldP spid="6" grpId="0"/>
      <p:bldP spid="87" grpId="0" animBg="1"/>
      <p:bldP spid="88" grpId="0" animBg="1"/>
      <p:bldP spid="89" grpId="0" animBg="1"/>
      <p:bldP spid="90" grpId="0"/>
      <p:bldP spid="91" grpId="0" animBg="1"/>
      <p:bldP spid="92" grpId="0" animBg="1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Une métropole héritière d’un centre dominant</a:t>
            </a:r>
            <a:endParaRPr lang="fr-FR" sz="1400" b="1" dirty="0"/>
          </a:p>
        </p:txBody>
      </p:sp>
      <p:sp>
        <p:nvSpPr>
          <p:cNvPr id="3" name="Oval 2"/>
          <p:cNvSpPr/>
          <p:nvPr/>
        </p:nvSpPr>
        <p:spPr>
          <a:xfrm>
            <a:off x="504056" y="259228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936104" y="2592288"/>
            <a:ext cx="2181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Quartier d’affaires principal</a:t>
            </a:r>
            <a:endParaRPr lang="fr-FR" sz="1400" dirty="0"/>
          </a:p>
        </p:txBody>
      </p:sp>
      <p:sp>
        <p:nvSpPr>
          <p:cNvPr id="5" name="Hexagon 4"/>
          <p:cNvSpPr/>
          <p:nvPr/>
        </p:nvSpPr>
        <p:spPr>
          <a:xfrm>
            <a:off x="576064" y="3168352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64096" y="3096344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Bourse de Bombay</a:t>
            </a:r>
            <a:endParaRPr lang="fr-FR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92088" y="1152128"/>
            <a:ext cx="32180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Gare ferroviaire centrale , symbole historique, fonction de centralité majeure à plusieurs échelles</a:t>
            </a:r>
            <a:endParaRPr lang="fr-FR" sz="1400" dirty="0"/>
          </a:p>
        </p:txBody>
      </p:sp>
      <p:sp>
        <p:nvSpPr>
          <p:cNvPr id="8" name="Trapezoid 7"/>
          <p:cNvSpPr/>
          <p:nvPr/>
        </p:nvSpPr>
        <p:spPr>
          <a:xfrm>
            <a:off x="504056" y="3888432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64096" y="3816424"/>
            <a:ext cx="3234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symbole de </a:t>
            </a:r>
            <a:r>
              <a:rPr lang="fr-FR" sz="1400" dirty="0"/>
              <a:t>l</a:t>
            </a:r>
            <a:r>
              <a:rPr lang="fr-FR" sz="1400" dirty="0" smtClean="0"/>
              <a:t>’ambition d’une métropole émergente  et d’un développement urbain vertical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 rot="17599767">
            <a:off x="447740" y="1926535"/>
            <a:ext cx="365467" cy="1177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25139" y="186630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portuaire principale </a:t>
            </a:r>
            <a:endParaRPr lang="fr-F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0014" y="4607715"/>
            <a:ext cx="2547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… pris au piège de la congestion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064" y="864096"/>
            <a:ext cx="1991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Centralité des transports</a:t>
            </a:r>
            <a:endParaRPr lang="fr-FR" sz="14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76064" y="2232248"/>
            <a:ext cx="2503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Centralité du tertiaire supérieur</a:t>
            </a:r>
            <a:endParaRPr lang="fr-FR" sz="1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432048" y="3456384"/>
            <a:ext cx="2240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Une dynamique persistante</a:t>
            </a:r>
            <a:endParaRPr lang="fr-FR" sz="1400" u="sng" dirty="0"/>
          </a:p>
        </p:txBody>
      </p:sp>
      <p:sp>
        <p:nvSpPr>
          <p:cNvPr id="16" name="Freeform 15"/>
          <p:cNvSpPr/>
          <p:nvPr/>
        </p:nvSpPr>
        <p:spPr>
          <a:xfrm>
            <a:off x="398997" y="5033856"/>
            <a:ext cx="458107" cy="499877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886927" y="5122789"/>
            <a:ext cx="3035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Site de presqu’île enfermant et saturé</a:t>
            </a:r>
            <a:endParaRPr lang="fr-FR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4056" y="504056"/>
            <a:ext cx="1498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Un hyper centre…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6064" y="1224136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4653659" y="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Une métropole en quête de centralités nouvelles</a:t>
            </a:r>
            <a:endParaRPr lang="fr-FR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26331" y="262134"/>
            <a:ext cx="381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Un  centre (fonction) « mieux  centré » (position)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00" y="596080"/>
            <a:ext cx="276940" cy="3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998185" y="561290"/>
            <a:ext cx="4145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Aéroport international, 50% du trafic passager en Inde</a:t>
            </a:r>
          </a:p>
        </p:txBody>
      </p:sp>
      <p:sp>
        <p:nvSpPr>
          <p:cNvPr id="24" name="Oval 23"/>
          <p:cNvSpPr/>
          <p:nvPr/>
        </p:nvSpPr>
        <p:spPr>
          <a:xfrm>
            <a:off x="4643255" y="954381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TextBox 24"/>
          <p:cNvSpPr txBox="1"/>
          <p:nvPr/>
        </p:nvSpPr>
        <p:spPr>
          <a:xfrm>
            <a:off x="5020219" y="899296"/>
            <a:ext cx="2177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Nouveau quartier d’affaires</a:t>
            </a:r>
          </a:p>
        </p:txBody>
      </p:sp>
      <p:sp>
        <p:nvSpPr>
          <p:cNvPr id="26" name="Hexagon 25"/>
          <p:cNvSpPr/>
          <p:nvPr/>
        </p:nvSpPr>
        <p:spPr>
          <a:xfrm>
            <a:off x="4682212" y="1309311"/>
            <a:ext cx="144016" cy="144016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TextBox 26"/>
          <p:cNvSpPr txBox="1"/>
          <p:nvPr/>
        </p:nvSpPr>
        <p:spPr>
          <a:xfrm>
            <a:off x="5048159" y="1226286"/>
            <a:ext cx="1420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Bourse nationale</a:t>
            </a:r>
            <a:endParaRPr lang="fr-FR" sz="1400" dirty="0"/>
          </a:p>
        </p:txBody>
      </p:sp>
      <p:sp>
        <p:nvSpPr>
          <p:cNvPr id="28" name="Oval 27"/>
          <p:cNvSpPr/>
          <p:nvPr/>
        </p:nvSpPr>
        <p:spPr>
          <a:xfrm>
            <a:off x="4649162" y="1858231"/>
            <a:ext cx="216024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TextBox 28"/>
          <p:cNvSpPr txBox="1"/>
          <p:nvPr/>
        </p:nvSpPr>
        <p:spPr>
          <a:xfrm>
            <a:off x="5111552" y="183619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Parc National, protection des espèces et lieu récréatif (2 millions d’usagers par an)</a:t>
            </a:r>
            <a:endParaRPr lang="fr-FR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932040" y="2780928"/>
            <a:ext cx="3963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Sortir de la presqu’île : le développement vers l’Est</a:t>
            </a:r>
          </a:p>
        </p:txBody>
      </p:sp>
      <p:sp>
        <p:nvSpPr>
          <p:cNvPr id="31" name="5-Point Star 30"/>
          <p:cNvSpPr/>
          <p:nvPr/>
        </p:nvSpPr>
        <p:spPr>
          <a:xfrm>
            <a:off x="4676306" y="1564292"/>
            <a:ext cx="216024" cy="216024"/>
          </a:xfrm>
          <a:prstGeom prst="star5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TextBox 31"/>
          <p:cNvSpPr txBox="1"/>
          <p:nvPr/>
        </p:nvSpPr>
        <p:spPr>
          <a:xfrm>
            <a:off x="5064286" y="1531242"/>
            <a:ext cx="308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Université, formation de l’élite indienne</a:t>
            </a:r>
            <a:endParaRPr lang="fr-FR" sz="1400" dirty="0"/>
          </a:p>
        </p:txBody>
      </p:sp>
      <p:sp>
        <p:nvSpPr>
          <p:cNvPr id="33" name="Rectangle 32"/>
          <p:cNvSpPr/>
          <p:nvPr/>
        </p:nvSpPr>
        <p:spPr>
          <a:xfrm>
            <a:off x="4644008" y="3140968"/>
            <a:ext cx="2880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>
            <a:off x="5076056" y="3140968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Ville nouvelle : un nouveau </a:t>
            </a:r>
            <a:r>
              <a:rPr lang="fr-FR" sz="1400" dirty="0" err="1" smtClean="0"/>
              <a:t>Mumbai</a:t>
            </a:r>
            <a:r>
              <a:rPr lang="fr-FR" sz="1400" dirty="0" smtClean="0"/>
              <a:t> centre?</a:t>
            </a:r>
            <a:endParaRPr lang="fr-FR" sz="140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276940" cy="3066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076056" y="350100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nouvel aéroport en prévision</a:t>
            </a:r>
            <a:endParaRPr lang="fr-FR" sz="1400" dirty="0"/>
          </a:p>
        </p:txBody>
      </p:sp>
      <p:sp>
        <p:nvSpPr>
          <p:cNvPr id="37" name="Freeform 36"/>
          <p:cNvSpPr/>
          <p:nvPr/>
        </p:nvSpPr>
        <p:spPr>
          <a:xfrm>
            <a:off x="4605094" y="4929822"/>
            <a:ext cx="335666" cy="23149"/>
          </a:xfrm>
          <a:custGeom>
            <a:avLst/>
            <a:gdLst>
              <a:gd name="connsiteX0" fmla="*/ 0 w 335666"/>
              <a:gd name="connsiteY0" fmla="*/ 23149 h 23149"/>
              <a:gd name="connsiteX1" fmla="*/ 335666 w 335666"/>
              <a:gd name="connsiteY1" fmla="*/ 0 h 2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666" h="23149">
                <a:moveTo>
                  <a:pt x="0" y="23149"/>
                </a:moveTo>
                <a:lnTo>
                  <a:pt x="335666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Box 37"/>
          <p:cNvSpPr txBox="1"/>
          <p:nvPr/>
        </p:nvSpPr>
        <p:spPr>
          <a:xfrm>
            <a:off x="5065880" y="4724813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Une liaison entre les deux rives pour mieux intégrer l’espace aggloméré (</a:t>
            </a:r>
            <a:r>
              <a:rPr lang="fr-FR" sz="1400" dirty="0" err="1" smtClean="0"/>
              <a:t>Mumbai</a:t>
            </a:r>
            <a:r>
              <a:rPr lang="fr-FR" sz="1400" dirty="0" smtClean="0"/>
              <a:t> vision)</a:t>
            </a:r>
            <a:endParaRPr lang="fr-FR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460282" y="4329629"/>
            <a:ext cx="530358" cy="296034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76896" y="4309690"/>
            <a:ext cx="1665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Corridor industriel</a:t>
            </a:r>
            <a:endParaRPr lang="fr-FR" sz="1400" dirty="0"/>
          </a:p>
        </p:txBody>
      </p:sp>
      <p:sp>
        <p:nvSpPr>
          <p:cNvPr id="41" name="Rectangle 40"/>
          <p:cNvSpPr/>
          <p:nvPr/>
        </p:nvSpPr>
        <p:spPr>
          <a:xfrm rot="17599767">
            <a:off x="4640652" y="3994360"/>
            <a:ext cx="226879" cy="141926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TextBox 41"/>
          <p:cNvSpPr txBox="1"/>
          <p:nvPr/>
        </p:nvSpPr>
        <p:spPr>
          <a:xfrm>
            <a:off x="5104041" y="3893770"/>
            <a:ext cx="2484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Nouveau terminal à conteneurs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6325" y="5747914"/>
            <a:ext cx="735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C) Une métropole toujours marquée par de fortes inégalités sociales</a:t>
            </a:r>
            <a:endParaRPr lang="fr-FR" sz="1400" b="1" dirty="0"/>
          </a:p>
        </p:txBody>
      </p:sp>
      <p:sp>
        <p:nvSpPr>
          <p:cNvPr id="45" name="Isosceles Triangle 44"/>
          <p:cNvSpPr/>
          <p:nvPr/>
        </p:nvSpPr>
        <p:spPr>
          <a:xfrm>
            <a:off x="93372" y="6144703"/>
            <a:ext cx="64794" cy="99152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TextBox 45"/>
          <p:cNvSpPr txBox="1"/>
          <p:nvPr/>
        </p:nvSpPr>
        <p:spPr>
          <a:xfrm>
            <a:off x="349831" y="6026586"/>
            <a:ext cx="314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micro </a:t>
            </a:r>
            <a:r>
              <a:rPr lang="fr-FR" sz="1400" dirty="0" err="1" smtClean="0"/>
              <a:t>slum</a:t>
            </a:r>
            <a:r>
              <a:rPr lang="fr-FR" sz="1400" dirty="0" smtClean="0"/>
              <a:t> dans le centre principal</a:t>
            </a:r>
          </a:p>
        </p:txBody>
      </p:sp>
      <p:sp>
        <p:nvSpPr>
          <p:cNvPr id="49" name="Isosceles Triangle 48"/>
          <p:cNvSpPr/>
          <p:nvPr/>
        </p:nvSpPr>
        <p:spPr>
          <a:xfrm>
            <a:off x="4386232" y="6187078"/>
            <a:ext cx="302619" cy="318471"/>
          </a:xfrm>
          <a:prstGeom prst="triangl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TextBox 49"/>
          <p:cNvSpPr txBox="1"/>
          <p:nvPr/>
        </p:nvSpPr>
        <p:spPr>
          <a:xfrm>
            <a:off x="4869456" y="6118997"/>
            <a:ext cx="427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vaste </a:t>
            </a:r>
            <a:r>
              <a:rPr lang="fr-FR" sz="1400" dirty="0" err="1" smtClean="0"/>
              <a:t>slum</a:t>
            </a:r>
            <a:r>
              <a:rPr lang="fr-FR" sz="1400" dirty="0" smtClean="0"/>
              <a:t> en marge extrême  à l’écart des équipement s et voies de communication</a:t>
            </a:r>
          </a:p>
        </p:txBody>
      </p:sp>
      <p:sp>
        <p:nvSpPr>
          <p:cNvPr id="51" name="Isosceles Triangle 50"/>
          <p:cNvSpPr/>
          <p:nvPr/>
        </p:nvSpPr>
        <p:spPr>
          <a:xfrm>
            <a:off x="0" y="6423074"/>
            <a:ext cx="190464" cy="222174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272790" y="6334780"/>
            <a:ext cx="4067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vaste </a:t>
            </a:r>
            <a:r>
              <a:rPr lang="fr-FR" sz="1400" dirty="0" err="1" smtClean="0"/>
              <a:t>slum</a:t>
            </a:r>
            <a:r>
              <a:rPr lang="fr-FR" sz="1400" dirty="0" smtClean="0"/>
              <a:t> accolé au nouveau quartier d’affaires</a:t>
            </a:r>
          </a:p>
        </p:txBody>
      </p:sp>
      <p:sp>
        <p:nvSpPr>
          <p:cNvPr id="54" name="4-Point Star 53"/>
          <p:cNvSpPr/>
          <p:nvPr/>
        </p:nvSpPr>
        <p:spPr>
          <a:xfrm>
            <a:off x="4644008" y="2348880"/>
            <a:ext cx="288032" cy="288032"/>
          </a:xfrm>
          <a:prstGeom prst="star4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extBox 54"/>
          <p:cNvSpPr txBox="1"/>
          <p:nvPr/>
        </p:nvSpPr>
        <p:spPr>
          <a:xfrm>
            <a:off x="5148064" y="2348880"/>
            <a:ext cx="1310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Bollywood</a:t>
            </a:r>
            <a:r>
              <a:rPr lang="fr-FR" sz="1400" dirty="0" smtClean="0"/>
              <a:t> land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182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/>
      <p:bldP spid="33" grpId="0" animBg="1"/>
      <p:bldP spid="34" grpId="0"/>
      <p:bldP spid="36" grpId="0"/>
      <p:bldP spid="37" grpId="0" animBg="1"/>
      <p:bldP spid="38" grpId="0"/>
      <p:bldP spid="40" grpId="0"/>
      <p:bldP spid="41" grpId="0" animBg="1"/>
      <p:bldP spid="42" grpId="0"/>
      <p:bldP spid="44" grpId="0"/>
      <p:bldP spid="45" grpId="0" animBg="1"/>
      <p:bldP spid="46" grpId="0"/>
      <p:bldP spid="49" grpId="0" animBg="1"/>
      <p:bldP spid="50" grpId="0"/>
      <p:bldP spid="51" grpId="0" animBg="1"/>
      <p:bldP spid="52" grpId="0"/>
      <p:bldP spid="54" grpId="0" animBg="1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Une métropole héritière d’un centre dominant</a:t>
            </a:r>
            <a:endParaRPr lang="fr-FR" sz="1400" b="1" dirty="0"/>
          </a:p>
        </p:txBody>
      </p:sp>
      <p:sp>
        <p:nvSpPr>
          <p:cNvPr id="3" name="Oval 2"/>
          <p:cNvSpPr/>
          <p:nvPr/>
        </p:nvSpPr>
        <p:spPr>
          <a:xfrm>
            <a:off x="504056" y="259228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 4"/>
          <p:cNvSpPr/>
          <p:nvPr/>
        </p:nvSpPr>
        <p:spPr>
          <a:xfrm>
            <a:off x="576064" y="3168352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Trapezoid 7"/>
          <p:cNvSpPr/>
          <p:nvPr/>
        </p:nvSpPr>
        <p:spPr>
          <a:xfrm>
            <a:off x="504056" y="3888432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7599767">
            <a:off x="447740" y="1926535"/>
            <a:ext cx="365467" cy="1177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Freeform 15"/>
          <p:cNvSpPr/>
          <p:nvPr/>
        </p:nvSpPr>
        <p:spPr>
          <a:xfrm>
            <a:off x="398997" y="5033856"/>
            <a:ext cx="458107" cy="499877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xtBox 17"/>
          <p:cNvSpPr txBox="1"/>
          <p:nvPr/>
        </p:nvSpPr>
        <p:spPr>
          <a:xfrm>
            <a:off x="504056" y="504056"/>
            <a:ext cx="1498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Un hyper centre…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6064" y="1224136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4653659" y="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Une métropole en quête de centralités nouvelles</a:t>
            </a:r>
            <a:endParaRPr lang="fr-FR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26331" y="262134"/>
            <a:ext cx="3811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Un  centre (fonction) « mieux  centré » (position)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00" y="596080"/>
            <a:ext cx="276940" cy="3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643255" y="954381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Hexagon 25"/>
          <p:cNvSpPr/>
          <p:nvPr/>
        </p:nvSpPr>
        <p:spPr>
          <a:xfrm>
            <a:off x="4682212" y="1309311"/>
            <a:ext cx="144016" cy="144016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Oval 27"/>
          <p:cNvSpPr/>
          <p:nvPr/>
        </p:nvSpPr>
        <p:spPr>
          <a:xfrm>
            <a:off x="4649162" y="1858231"/>
            <a:ext cx="216024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TextBox 29"/>
          <p:cNvSpPr txBox="1"/>
          <p:nvPr/>
        </p:nvSpPr>
        <p:spPr>
          <a:xfrm>
            <a:off x="4572000" y="2780928"/>
            <a:ext cx="3963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Sortir de la presqu’île : le développement vers l’Est</a:t>
            </a:r>
          </a:p>
        </p:txBody>
      </p:sp>
      <p:sp>
        <p:nvSpPr>
          <p:cNvPr id="31" name="5-Point Star 30"/>
          <p:cNvSpPr/>
          <p:nvPr/>
        </p:nvSpPr>
        <p:spPr>
          <a:xfrm>
            <a:off x="4676306" y="1564292"/>
            <a:ext cx="216024" cy="216024"/>
          </a:xfrm>
          <a:prstGeom prst="star5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4572000" y="3284984"/>
            <a:ext cx="2880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9040"/>
            <a:ext cx="276940" cy="3066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Freeform 36"/>
          <p:cNvSpPr/>
          <p:nvPr/>
        </p:nvSpPr>
        <p:spPr>
          <a:xfrm>
            <a:off x="4572000" y="5229200"/>
            <a:ext cx="335666" cy="23149"/>
          </a:xfrm>
          <a:custGeom>
            <a:avLst/>
            <a:gdLst>
              <a:gd name="connsiteX0" fmla="*/ 0 w 335666"/>
              <a:gd name="connsiteY0" fmla="*/ 23149 h 23149"/>
              <a:gd name="connsiteX1" fmla="*/ 335666 w 335666"/>
              <a:gd name="connsiteY1" fmla="*/ 0 h 2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666" h="23149">
                <a:moveTo>
                  <a:pt x="0" y="23149"/>
                </a:moveTo>
                <a:lnTo>
                  <a:pt x="335666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499992" y="4725144"/>
            <a:ext cx="530358" cy="296034"/>
          </a:xfrm>
          <a:prstGeom prst="straightConnector1">
            <a:avLst/>
          </a:prstGeom>
          <a:ln w="57150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rot="17599767">
            <a:off x="4640653" y="4354401"/>
            <a:ext cx="226879" cy="141926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TextBox 43"/>
          <p:cNvSpPr txBox="1"/>
          <p:nvPr/>
        </p:nvSpPr>
        <p:spPr>
          <a:xfrm>
            <a:off x="176325" y="5747914"/>
            <a:ext cx="735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C) Une métropole toujours marquée par de fortes inégalités sociales</a:t>
            </a:r>
            <a:endParaRPr lang="fr-FR" sz="1400" b="1" dirty="0"/>
          </a:p>
        </p:txBody>
      </p:sp>
      <p:sp>
        <p:nvSpPr>
          <p:cNvPr id="45" name="Isosceles Triangle 44"/>
          <p:cNvSpPr/>
          <p:nvPr/>
        </p:nvSpPr>
        <p:spPr>
          <a:xfrm>
            <a:off x="331911" y="6104947"/>
            <a:ext cx="64794" cy="99152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Isosceles Triangle 48"/>
          <p:cNvSpPr/>
          <p:nvPr/>
        </p:nvSpPr>
        <p:spPr>
          <a:xfrm>
            <a:off x="4386232" y="6187078"/>
            <a:ext cx="302619" cy="318471"/>
          </a:xfrm>
          <a:prstGeom prst="triangl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Isosceles Triangle 50"/>
          <p:cNvSpPr/>
          <p:nvPr/>
        </p:nvSpPr>
        <p:spPr>
          <a:xfrm>
            <a:off x="238539" y="6462831"/>
            <a:ext cx="190464" cy="222174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TextBox 52"/>
          <p:cNvSpPr txBox="1"/>
          <p:nvPr/>
        </p:nvSpPr>
        <p:spPr>
          <a:xfrm>
            <a:off x="410014" y="4607715"/>
            <a:ext cx="2547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… pris au piège de la congestion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9" name="4-Point Star 28"/>
          <p:cNvSpPr/>
          <p:nvPr/>
        </p:nvSpPr>
        <p:spPr>
          <a:xfrm>
            <a:off x="4644008" y="2348880"/>
            <a:ext cx="288032" cy="288032"/>
          </a:xfrm>
          <a:prstGeom prst="star4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09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9" r="23530" b="14116"/>
          <a:stretch/>
        </p:blipFill>
        <p:spPr bwMode="auto">
          <a:xfrm>
            <a:off x="0" y="692696"/>
            <a:ext cx="3851920" cy="4068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176" name="Straight Arrow Connector 7175"/>
          <p:cNvCxnSpPr/>
          <p:nvPr/>
        </p:nvCxnSpPr>
        <p:spPr>
          <a:xfrm>
            <a:off x="2267744" y="1916832"/>
            <a:ext cx="216024" cy="100811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85800" y="2971800"/>
            <a:ext cx="818147" cy="1147949"/>
          </a:xfrm>
          <a:custGeom>
            <a:avLst/>
            <a:gdLst>
              <a:gd name="connsiteX0" fmla="*/ 0 w 818147"/>
              <a:gd name="connsiteY0" fmla="*/ 0 h 1147949"/>
              <a:gd name="connsiteX1" fmla="*/ 228600 w 818147"/>
              <a:gd name="connsiteY1" fmla="*/ 1143000 h 1147949"/>
              <a:gd name="connsiteX2" fmla="*/ 818147 w 818147"/>
              <a:gd name="connsiteY2" fmla="*/ 336884 h 114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147" h="1147949">
                <a:moveTo>
                  <a:pt x="0" y="0"/>
                </a:moveTo>
                <a:cubicBezTo>
                  <a:pt x="46121" y="543426"/>
                  <a:pt x="92242" y="1086853"/>
                  <a:pt x="228600" y="1143000"/>
                </a:cubicBezTo>
                <a:cubicBezTo>
                  <a:pt x="364958" y="1199147"/>
                  <a:pt x="591552" y="768015"/>
                  <a:pt x="818147" y="336884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276940" cy="3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/>
          <p:cNvSpPr/>
          <p:nvPr/>
        </p:nvSpPr>
        <p:spPr>
          <a:xfrm>
            <a:off x="1259632" y="256490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Hexagon 35"/>
          <p:cNvSpPr/>
          <p:nvPr/>
        </p:nvSpPr>
        <p:spPr>
          <a:xfrm>
            <a:off x="1351943" y="2808877"/>
            <a:ext cx="144016" cy="144016"/>
          </a:xfrm>
          <a:prstGeom prst="hexagon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Oval 25"/>
          <p:cNvSpPr/>
          <p:nvPr/>
        </p:nvSpPr>
        <p:spPr>
          <a:xfrm>
            <a:off x="1259632" y="980728"/>
            <a:ext cx="576064" cy="122413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68" name="5-Point Star 7167"/>
          <p:cNvSpPr/>
          <p:nvPr/>
        </p:nvSpPr>
        <p:spPr>
          <a:xfrm>
            <a:off x="978132" y="2539504"/>
            <a:ext cx="216024" cy="216024"/>
          </a:xfrm>
          <a:prstGeom prst="star5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2195736" y="2780928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276940" cy="306612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Freeform 7173"/>
          <p:cNvSpPr/>
          <p:nvPr/>
        </p:nvSpPr>
        <p:spPr>
          <a:xfrm>
            <a:off x="1782501" y="2604304"/>
            <a:ext cx="335666" cy="23149"/>
          </a:xfrm>
          <a:custGeom>
            <a:avLst/>
            <a:gdLst>
              <a:gd name="connsiteX0" fmla="*/ 0 w 335666"/>
              <a:gd name="connsiteY0" fmla="*/ 23149 h 23149"/>
              <a:gd name="connsiteX1" fmla="*/ 335666 w 335666"/>
              <a:gd name="connsiteY1" fmla="*/ 0 h 2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666" h="23149">
                <a:moveTo>
                  <a:pt x="0" y="23149"/>
                </a:moveTo>
                <a:lnTo>
                  <a:pt x="335666" y="0"/>
                </a:ln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2771800" y="3645024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 rot="17599767">
            <a:off x="1472445" y="3700385"/>
            <a:ext cx="204426" cy="127471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Hexagon 73"/>
          <p:cNvSpPr/>
          <p:nvPr/>
        </p:nvSpPr>
        <p:spPr>
          <a:xfrm>
            <a:off x="1115616" y="4077072"/>
            <a:ext cx="144016" cy="144016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rapezoid 74"/>
          <p:cNvSpPr/>
          <p:nvPr/>
        </p:nvSpPr>
        <p:spPr>
          <a:xfrm>
            <a:off x="683568" y="4005064"/>
            <a:ext cx="144016" cy="288032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467544" y="3717032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596217" y="3662664"/>
            <a:ext cx="432406" cy="1202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043608" y="3717032"/>
            <a:ext cx="107654" cy="336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827584" y="3789040"/>
            <a:ext cx="14401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2" name="Straight Connector 7181"/>
          <p:cNvCxnSpPr>
            <a:stCxn id="7168" idx="4"/>
          </p:cNvCxnSpPr>
          <p:nvPr/>
        </p:nvCxnSpPr>
        <p:spPr>
          <a:xfrm>
            <a:off x="1194156" y="2622018"/>
            <a:ext cx="188309" cy="75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5" name="Straight Connector 7184"/>
          <p:cNvCxnSpPr>
            <a:stCxn id="36" idx="4"/>
          </p:cNvCxnSpPr>
          <p:nvPr/>
        </p:nvCxnSpPr>
        <p:spPr>
          <a:xfrm flipH="1" flipV="1">
            <a:off x="1352102" y="2738046"/>
            <a:ext cx="35845" cy="708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Isosceles Triangle 86"/>
          <p:cNvSpPr/>
          <p:nvPr/>
        </p:nvSpPr>
        <p:spPr>
          <a:xfrm>
            <a:off x="923580" y="3556612"/>
            <a:ext cx="88135" cy="99152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Isosceles Triangle 87"/>
          <p:cNvSpPr/>
          <p:nvPr/>
        </p:nvSpPr>
        <p:spPr>
          <a:xfrm>
            <a:off x="1446233" y="2554644"/>
            <a:ext cx="200141" cy="222174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2" name="Isosceles Triangle 91"/>
          <p:cNvSpPr/>
          <p:nvPr/>
        </p:nvSpPr>
        <p:spPr>
          <a:xfrm>
            <a:off x="2443079" y="808288"/>
            <a:ext cx="302619" cy="318471"/>
          </a:xfrm>
          <a:prstGeom prst="triangle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Oval 40"/>
          <p:cNvSpPr/>
          <p:nvPr/>
        </p:nvSpPr>
        <p:spPr>
          <a:xfrm>
            <a:off x="899592" y="35010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0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529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Croquis Mumbai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Croquis Mumbai</dc:title>
  <dc:creator>Alain</dc:creator>
  <cp:lastModifiedBy>Alain</cp:lastModifiedBy>
  <cp:revision>3</cp:revision>
  <dcterms:created xsi:type="dcterms:W3CDTF">2015-05-05T15:04:27Z</dcterms:created>
  <dcterms:modified xsi:type="dcterms:W3CDTF">2015-05-05T15:49:43Z</dcterms:modified>
</cp:coreProperties>
</file>