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14FD-4C69-4EB2-9262-73F26130ED1A}" type="datetimeFigureOut">
              <a:rPr lang="fr-FR" smtClean="0"/>
              <a:t>29/09/2015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E3E4-C563-41A2-AEB6-FCECFE1F2B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263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14FD-4C69-4EB2-9262-73F26130ED1A}" type="datetimeFigureOut">
              <a:rPr lang="fr-FR" smtClean="0"/>
              <a:t>29/09/2015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E3E4-C563-41A2-AEB6-FCECFE1F2B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481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14FD-4C69-4EB2-9262-73F26130ED1A}" type="datetimeFigureOut">
              <a:rPr lang="fr-FR" smtClean="0"/>
              <a:t>29/09/2015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E3E4-C563-41A2-AEB6-FCECFE1F2B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8873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14FD-4C69-4EB2-9262-73F26130ED1A}" type="datetimeFigureOut">
              <a:rPr lang="fr-FR" smtClean="0"/>
              <a:t>29/09/2015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E3E4-C563-41A2-AEB6-FCECFE1F2B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4291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14FD-4C69-4EB2-9262-73F26130ED1A}" type="datetimeFigureOut">
              <a:rPr lang="fr-FR" smtClean="0"/>
              <a:t>29/09/2015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E3E4-C563-41A2-AEB6-FCECFE1F2B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95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14FD-4C69-4EB2-9262-73F26130ED1A}" type="datetimeFigureOut">
              <a:rPr lang="fr-FR" smtClean="0"/>
              <a:t>29/09/2015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E3E4-C563-41A2-AEB6-FCECFE1F2B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4860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14FD-4C69-4EB2-9262-73F26130ED1A}" type="datetimeFigureOut">
              <a:rPr lang="fr-FR" smtClean="0"/>
              <a:t>29/09/2015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E3E4-C563-41A2-AEB6-FCECFE1F2B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2730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14FD-4C69-4EB2-9262-73F26130ED1A}" type="datetimeFigureOut">
              <a:rPr lang="fr-FR" smtClean="0"/>
              <a:t>29/09/2015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E3E4-C563-41A2-AEB6-FCECFE1F2B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812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14FD-4C69-4EB2-9262-73F26130ED1A}" type="datetimeFigureOut">
              <a:rPr lang="fr-FR" smtClean="0"/>
              <a:t>29/09/2015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E3E4-C563-41A2-AEB6-FCECFE1F2B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991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14FD-4C69-4EB2-9262-73F26130ED1A}" type="datetimeFigureOut">
              <a:rPr lang="fr-FR" smtClean="0"/>
              <a:t>29/09/2015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E3E4-C563-41A2-AEB6-FCECFE1F2B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7130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14FD-4C69-4EB2-9262-73F26130ED1A}" type="datetimeFigureOut">
              <a:rPr lang="fr-FR" smtClean="0"/>
              <a:t>29/09/2015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E3E4-C563-41A2-AEB6-FCECFE1F2B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1365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014FD-4C69-4EB2-9262-73F26130ED1A}" type="datetimeFigureOut">
              <a:rPr lang="fr-FR" smtClean="0"/>
              <a:t>29/09/2015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0E3E4-C563-41A2-AEB6-FCECFE1F2B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74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socialismes en Allemagne depuis 1875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partie : forme schématique et plan détaillé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4748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910596" y="5230433"/>
            <a:ext cx="8447314" cy="1284514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1804445" y="1366558"/>
            <a:ext cx="8447314" cy="2540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4761669" y="1385007"/>
            <a:ext cx="2390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u="sng" dirty="0"/>
              <a:t>1875, le congrès de Gotha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176178" y="1596821"/>
            <a:ext cx="40273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Enjeu : fusion de deux partis d’inspiration socialiste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236186" y="1839625"/>
            <a:ext cx="356379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i="1" dirty="0"/>
              <a:t>Association générale des </a:t>
            </a:r>
            <a:r>
              <a:rPr lang="fr-FR" sz="1400" b="1" i="1" dirty="0"/>
              <a:t>travailleurs</a:t>
            </a:r>
          </a:p>
          <a:p>
            <a:r>
              <a:rPr lang="fr-FR" sz="1400" i="1" dirty="0"/>
              <a:t>Orientation : réformiste</a:t>
            </a:r>
          </a:p>
          <a:p>
            <a:r>
              <a:rPr lang="fr-FR" sz="1400" i="1" dirty="0"/>
              <a:t>Figure emblématique : </a:t>
            </a:r>
            <a:r>
              <a:rPr lang="fr-FR" sz="1400" b="1" i="1" dirty="0"/>
              <a:t>Lassalle</a:t>
            </a:r>
            <a:r>
              <a:rPr lang="fr-FR" sz="1400" i="1" dirty="0"/>
              <a:t> (mort en 1864)</a:t>
            </a:r>
            <a:endParaRPr lang="fr-FR" sz="1400" dirty="0"/>
          </a:p>
        </p:txBody>
      </p:sp>
      <p:sp>
        <p:nvSpPr>
          <p:cNvPr id="5" name="Rectangle 4"/>
          <p:cNvSpPr/>
          <p:nvPr/>
        </p:nvSpPr>
        <p:spPr>
          <a:xfrm>
            <a:off x="6377161" y="1822181"/>
            <a:ext cx="3613425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323232"/>
                </a:solidFill>
                <a:latin typeface="Arial" panose="020B0604020202020204" pitchFamily="34" charset="0"/>
              </a:rPr>
              <a:t> </a:t>
            </a:r>
            <a:r>
              <a:rPr lang="fr-FR" sz="1400" b="1" i="1" dirty="0"/>
              <a:t>Parti ouvrier </a:t>
            </a:r>
            <a:r>
              <a:rPr lang="fr-FR" sz="1400" b="1" i="1" dirty="0"/>
              <a:t>social-démocrate</a:t>
            </a:r>
          </a:p>
          <a:p>
            <a:r>
              <a:rPr lang="fr-FR" sz="1400" i="1" dirty="0"/>
              <a:t>Orientation : révolutionnaire</a:t>
            </a:r>
          </a:p>
          <a:p>
            <a:r>
              <a:rPr lang="fr-FR" sz="1400" i="1" dirty="0"/>
              <a:t>Figures emblématiques </a:t>
            </a:r>
            <a:r>
              <a:rPr lang="fr-FR" sz="1400" b="1" i="1" dirty="0"/>
              <a:t>: K </a:t>
            </a:r>
            <a:r>
              <a:rPr lang="fr-FR" sz="1400" b="1" dirty="0"/>
              <a:t>Liebknecht, A Bebel</a:t>
            </a:r>
            <a:endParaRPr lang="fr-FR" sz="1400" b="1" i="1" dirty="0"/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5352742" y="2635407"/>
            <a:ext cx="244699" cy="360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H="1">
            <a:off x="6320947" y="2632787"/>
            <a:ext cx="203611" cy="3480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4498775" y="3044835"/>
            <a:ext cx="368370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i="1" dirty="0">
                <a:solidFill>
                  <a:srgbClr val="FF0000"/>
                </a:solidFill>
              </a:rPr>
              <a:t>« </a:t>
            </a:r>
            <a:r>
              <a:rPr lang="fr-FR" sz="1400" i="1" u="sng" dirty="0">
                <a:solidFill>
                  <a:srgbClr val="FF0000"/>
                </a:solidFill>
              </a:rPr>
              <a:t>Parti socialiste des travailleurs</a:t>
            </a:r>
            <a:r>
              <a:rPr lang="fr-FR" sz="1400" i="1" dirty="0">
                <a:solidFill>
                  <a:srgbClr val="FF0000"/>
                </a:solidFill>
              </a:rPr>
              <a:t> » qui deviendra</a:t>
            </a:r>
          </a:p>
          <a:p>
            <a:pPr algn="ctr"/>
            <a:r>
              <a:rPr lang="fr-FR" sz="1600" b="1" i="1" dirty="0">
                <a:solidFill>
                  <a:srgbClr val="FF0000"/>
                </a:solidFill>
              </a:rPr>
              <a:t>Parti social démocrate (SPD)</a:t>
            </a:r>
            <a:endParaRPr lang="fr-FR" sz="1600" b="1" dirty="0">
              <a:solidFill>
                <a:srgbClr val="FF0000"/>
              </a:solidFill>
            </a:endParaRPr>
          </a:p>
        </p:txBody>
      </p:sp>
      <p:sp>
        <p:nvSpPr>
          <p:cNvPr id="19" name="Flèche vers le bas 18"/>
          <p:cNvSpPr/>
          <p:nvPr/>
        </p:nvSpPr>
        <p:spPr>
          <a:xfrm>
            <a:off x="4041684" y="2626427"/>
            <a:ext cx="419100" cy="847725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4797219" y="3565173"/>
            <a:ext cx="31349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FF0000"/>
                </a:solidFill>
              </a:rPr>
              <a:t>Issue : la tendance réformiste l’emporte</a:t>
            </a:r>
          </a:p>
        </p:txBody>
      </p:sp>
      <p:sp>
        <p:nvSpPr>
          <p:cNvPr id="22" name="Flèche vers le bas 21"/>
          <p:cNvSpPr/>
          <p:nvPr/>
        </p:nvSpPr>
        <p:spPr>
          <a:xfrm>
            <a:off x="5956516" y="3964612"/>
            <a:ext cx="387459" cy="762371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4895588" y="4785213"/>
            <a:ext cx="27571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Interdiction du parti jusqu’en 1890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5036089" y="5230432"/>
            <a:ext cx="2263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u="sng" dirty="0"/>
              <a:t>1891, le congrès d’Erfurt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3001135" y="5565247"/>
            <a:ext cx="67006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Enjeu : un nouveau congrès fondateur, une base doctrinale pour le socialisme allemand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891663" y="5848663"/>
            <a:ext cx="24787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i="1" dirty="0"/>
              <a:t>Figure emblématique : </a:t>
            </a:r>
            <a:r>
              <a:rPr lang="fr-FR" sz="1400" b="1" i="1" dirty="0"/>
              <a:t>K </a:t>
            </a:r>
            <a:r>
              <a:rPr lang="fr-FR" sz="1400" b="1" dirty="0" err="1"/>
              <a:t>Kautsy</a:t>
            </a:r>
            <a:endParaRPr lang="fr-FR" sz="1400" b="1" i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4795867" y="6119810"/>
            <a:ext cx="30047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FF0000"/>
                </a:solidFill>
              </a:rPr>
              <a:t>Issue : la tendance marxiste l’emporte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1880461" y="743917"/>
            <a:ext cx="23017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/>
              <a:t>I) Les congrès fondateurs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1818468" y="0"/>
            <a:ext cx="8704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/>
              <a:t>A) Le jeunesse perturbée du socialisme allemand : de la tentative d’unification à la rupture profonde</a:t>
            </a:r>
          </a:p>
        </p:txBody>
      </p:sp>
    </p:spTree>
    <p:extLst>
      <p:ext uri="{BB962C8B-B14F-4D97-AF65-F5344CB8AC3E}">
        <p14:creationId xmlns:p14="http://schemas.microsoft.com/office/powerpoint/2010/main" val="241165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1" grpId="0" animBg="1"/>
      <p:bldP spid="2" grpId="0"/>
      <p:bldP spid="3" grpId="0"/>
      <p:bldP spid="4" grpId="0" build="p"/>
      <p:bldP spid="5" grpId="0" build="p"/>
      <p:bldP spid="10" grpId="0"/>
      <p:bldP spid="19" grpId="0" animBg="1"/>
      <p:bldP spid="20" grpId="0"/>
      <p:bldP spid="22" grpId="0" animBg="1"/>
      <p:bldP spid="23" grpId="0"/>
      <p:bldP spid="24" grpId="0"/>
      <p:bldP spid="25" grpId="0"/>
      <p:bldP spid="26" grpId="0"/>
      <p:bldP spid="27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89689" y="478233"/>
            <a:ext cx="47264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/>
              <a:t>B) </a:t>
            </a:r>
            <a:r>
              <a:rPr lang="fr-FR" sz="1600" b="1" u="sng" dirty="0"/>
              <a:t>Le socialisme allemand vers la rupture (1890-1919)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407404" y="1224366"/>
            <a:ext cx="6058646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Avant la guerre </a:t>
            </a:r>
            <a:r>
              <a:rPr lang="fr-FR" sz="1400" dirty="0"/>
              <a:t>: 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Progrès des thèses réformistes (</a:t>
            </a:r>
            <a:r>
              <a:rPr lang="fr-FR" sz="1400" b="1" dirty="0"/>
              <a:t>Eduard </a:t>
            </a:r>
            <a:r>
              <a:rPr lang="fr-FR" sz="1400" b="1" dirty="0"/>
              <a:t>Bernstein</a:t>
            </a:r>
            <a:r>
              <a:rPr lang="fr-FR" sz="1400" dirty="0"/>
              <a:t>)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Le SPD devient le 1</a:t>
            </a:r>
            <a:r>
              <a:rPr lang="fr-FR" sz="1400" baseline="30000" dirty="0"/>
              <a:t>er</a:t>
            </a:r>
            <a:r>
              <a:rPr lang="fr-FR" sz="1400" dirty="0"/>
              <a:t> parti d’Allemagne</a:t>
            </a:r>
          </a:p>
          <a:p>
            <a:pPr marL="285750" indent="-285750">
              <a:buFontTx/>
              <a:buChar char="-"/>
            </a:pPr>
            <a:endParaRPr lang="fr-FR" sz="1400" dirty="0"/>
          </a:p>
          <a:p>
            <a:r>
              <a:rPr lang="fr-FR" sz="1400" b="1" dirty="0"/>
              <a:t>Lors de la guerre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Au nom de l’union sacrée, les socialistes votent les crédits de guerre en 1914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Formation clandestine de la </a:t>
            </a:r>
            <a:r>
              <a:rPr lang="fr-FR" sz="1400" b="1" dirty="0"/>
              <a:t>ligue Spartakiste</a:t>
            </a:r>
            <a:r>
              <a:rPr lang="fr-FR" sz="1400" dirty="0"/>
              <a:t>, opposée à la guerre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Figures emblématiques : </a:t>
            </a:r>
            <a:r>
              <a:rPr lang="fr-FR" sz="1400" b="1" dirty="0"/>
              <a:t>R Luxemburg, K Liebknecht</a:t>
            </a:r>
            <a:endParaRPr lang="fr-FR" sz="1400" dirty="0"/>
          </a:p>
          <a:p>
            <a:endParaRPr lang="fr-FR" sz="1400" dirty="0"/>
          </a:p>
          <a:p>
            <a:r>
              <a:rPr lang="fr-FR" sz="1400" b="1" dirty="0"/>
              <a:t>A l’issue  de la guerre</a:t>
            </a:r>
          </a:p>
          <a:p>
            <a:r>
              <a:rPr lang="fr-FR" sz="1400" dirty="0"/>
              <a:t>-      Création du KPD en 1918 (parti communiste allemand)</a:t>
            </a:r>
          </a:p>
          <a:p>
            <a:r>
              <a:rPr lang="fr-FR" sz="1400" b="1" dirty="0">
                <a:solidFill>
                  <a:srgbClr val="FF0000"/>
                </a:solidFill>
              </a:rPr>
              <a:t>-      Révolte spartakiste (jan 1919)</a:t>
            </a:r>
          </a:p>
          <a:p>
            <a:r>
              <a:rPr lang="fr-FR" sz="1400" b="1" dirty="0">
                <a:solidFill>
                  <a:srgbClr val="FF0000"/>
                </a:solidFill>
              </a:rPr>
              <a:t>-      Répression dans le sang par le gouvernement social démocrate ( F Ebert)</a:t>
            </a:r>
          </a:p>
        </p:txBody>
      </p:sp>
      <p:sp>
        <p:nvSpPr>
          <p:cNvPr id="5" name="Flèche vers le bas 4"/>
          <p:cNvSpPr/>
          <p:nvPr/>
        </p:nvSpPr>
        <p:spPr>
          <a:xfrm>
            <a:off x="6126998" y="4525507"/>
            <a:ext cx="480447" cy="650929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3399297" y="5331417"/>
            <a:ext cx="60963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/>
              <a:t>Rupture majeure entre socio démocrates (SPD) et communistes (KPD)</a:t>
            </a:r>
          </a:p>
        </p:txBody>
      </p:sp>
    </p:spTree>
    <p:extLst>
      <p:ext uri="{BB962C8B-B14F-4D97-AF65-F5344CB8AC3E}">
        <p14:creationId xmlns:p14="http://schemas.microsoft.com/office/powerpoint/2010/main" val="181486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  <p:bldP spid="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226</Words>
  <Application>Microsoft Office PowerPoint</Application>
  <PresentationFormat>Grand écran</PresentationFormat>
  <Paragraphs>35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Les socialismes en Allemagne depuis 1875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socialismes en Allemagne depuis 1875</dc:title>
  <dc:creator>Alain</dc:creator>
  <cp:lastModifiedBy>Alain</cp:lastModifiedBy>
  <cp:revision>1</cp:revision>
  <dcterms:created xsi:type="dcterms:W3CDTF">2015-09-29T06:57:05Z</dcterms:created>
  <dcterms:modified xsi:type="dcterms:W3CDTF">2015-09-29T06:57:22Z</dcterms:modified>
</cp:coreProperties>
</file>