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105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088-E9CD-44D1-B657-BF70992817C7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57EA-C33B-4D79-AF31-C495B61CB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46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088-E9CD-44D1-B657-BF70992817C7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57EA-C33B-4D79-AF31-C495B61CB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99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088-E9CD-44D1-B657-BF70992817C7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57EA-C33B-4D79-AF31-C495B61CB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36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088-E9CD-44D1-B657-BF70992817C7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57EA-C33B-4D79-AF31-C495B61CB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36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088-E9CD-44D1-B657-BF70992817C7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57EA-C33B-4D79-AF31-C495B61CB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43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088-E9CD-44D1-B657-BF70992817C7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57EA-C33B-4D79-AF31-C495B61CB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658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088-E9CD-44D1-B657-BF70992817C7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57EA-C33B-4D79-AF31-C495B61CB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63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088-E9CD-44D1-B657-BF70992817C7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57EA-C33B-4D79-AF31-C495B61CB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19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088-E9CD-44D1-B657-BF70992817C7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57EA-C33B-4D79-AF31-C495B61CB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47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088-E9CD-44D1-B657-BF70992817C7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57EA-C33B-4D79-AF31-C495B61CB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84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C5088-E9CD-44D1-B657-BF70992817C7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857EA-C33B-4D79-AF31-C495B61CB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27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C5088-E9CD-44D1-B657-BF70992817C7}" type="datetimeFigureOut">
              <a:rPr lang="fr-FR" smtClean="0"/>
              <a:t>28/10/2015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857EA-C33B-4D79-AF31-C495B61CB8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76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75676" y="557938"/>
            <a:ext cx="6156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/>
              <a:t>Les EU et le monde depuis 1945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0" y="1454256"/>
            <a:ext cx="10723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Frise chronologique inspirée d’un extrait d’article « </a:t>
            </a:r>
            <a:r>
              <a:rPr lang="fr-FR" sz="1400" b="1" i="1" dirty="0" smtClean="0"/>
              <a:t>Entre retranchement et percées diplomatiques, la doctrine Obama à l’épreuve </a:t>
            </a:r>
            <a:r>
              <a:rPr lang="fr-FR" sz="1400" dirty="0" smtClean="0"/>
              <a:t>», Karim </a:t>
            </a:r>
            <a:r>
              <a:rPr lang="fr-FR" sz="1400" dirty="0" err="1" smtClean="0"/>
              <a:t>Bitar</a:t>
            </a:r>
            <a:endParaRPr lang="fr-FR" sz="1400" dirty="0" smtClean="0"/>
          </a:p>
          <a:p>
            <a:r>
              <a:rPr lang="fr-FR" sz="1400" dirty="0" smtClean="0"/>
              <a:t> paru dans « </a:t>
            </a:r>
            <a:r>
              <a:rPr lang="fr-FR" sz="1400" b="1" dirty="0" smtClean="0"/>
              <a:t>L’année stratégique 2016</a:t>
            </a:r>
            <a:r>
              <a:rPr lang="fr-FR" sz="1400" dirty="0" smtClean="0"/>
              <a:t> » aux </a:t>
            </a:r>
            <a:r>
              <a:rPr lang="fr-FR" sz="1400" dirty="0"/>
              <a:t>é</a:t>
            </a:r>
            <a:r>
              <a:rPr lang="fr-FR" sz="1400" dirty="0" smtClean="0"/>
              <a:t>ditions Armand Colin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952785" y="2386740"/>
            <a:ext cx="791963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>
                <a:solidFill>
                  <a:srgbClr val="002060"/>
                </a:solidFill>
              </a:rPr>
              <a:t>Dans un livre rapidement devenu une référence</a:t>
            </a:r>
            <a:r>
              <a:rPr lang="fr-FR" sz="1200" b="1" i="1" dirty="0">
                <a:solidFill>
                  <a:srgbClr val="002060"/>
                </a:solidFill>
              </a:rPr>
              <a:t>, « </a:t>
            </a:r>
            <a:r>
              <a:rPr lang="fr-FR" sz="1200" b="1" i="1" u="sng" dirty="0" err="1">
                <a:solidFill>
                  <a:srgbClr val="002060"/>
                </a:solidFill>
              </a:rPr>
              <a:t>Maximalist</a:t>
            </a:r>
            <a:r>
              <a:rPr lang="fr-FR" sz="1200" b="1" i="1" u="sng" dirty="0">
                <a:solidFill>
                  <a:srgbClr val="002060"/>
                </a:solidFill>
              </a:rPr>
              <a:t> : </a:t>
            </a:r>
            <a:r>
              <a:rPr lang="fr-FR" sz="1200" b="1" i="1" u="sng" dirty="0" err="1">
                <a:solidFill>
                  <a:srgbClr val="002060"/>
                </a:solidFill>
              </a:rPr>
              <a:t>América</a:t>
            </a:r>
            <a:r>
              <a:rPr lang="fr-FR" sz="1200" b="1" i="1" u="sng" dirty="0">
                <a:solidFill>
                  <a:srgbClr val="002060"/>
                </a:solidFill>
              </a:rPr>
              <a:t> in the </a:t>
            </a:r>
            <a:r>
              <a:rPr lang="fr-FR" sz="1200" b="1" i="1" u="sng" dirty="0" err="1">
                <a:solidFill>
                  <a:srgbClr val="002060"/>
                </a:solidFill>
              </a:rPr>
              <a:t>Worl</a:t>
            </a:r>
            <a:r>
              <a:rPr lang="fr-FR" sz="1200" b="1" i="1" u="sng" dirty="0">
                <a:solidFill>
                  <a:srgbClr val="002060"/>
                </a:solidFill>
              </a:rPr>
              <a:t> </a:t>
            </a:r>
            <a:r>
              <a:rPr lang="fr-FR" sz="1200" b="1" i="1" u="sng" dirty="0" err="1">
                <a:solidFill>
                  <a:srgbClr val="002060"/>
                </a:solidFill>
              </a:rPr>
              <a:t>from</a:t>
            </a:r>
            <a:r>
              <a:rPr lang="fr-FR" sz="1200" b="1" i="1" u="sng" dirty="0">
                <a:solidFill>
                  <a:srgbClr val="002060"/>
                </a:solidFill>
              </a:rPr>
              <a:t> Truman to Obama</a:t>
            </a:r>
            <a:r>
              <a:rPr lang="fr-FR" sz="1200" b="1" i="1" dirty="0">
                <a:solidFill>
                  <a:srgbClr val="002060"/>
                </a:solidFill>
              </a:rPr>
              <a:t> »,  </a:t>
            </a:r>
            <a:r>
              <a:rPr lang="fr-FR" sz="1200" i="1" dirty="0">
                <a:solidFill>
                  <a:srgbClr val="002060"/>
                </a:solidFill>
              </a:rPr>
              <a:t>S. </a:t>
            </a:r>
            <a:r>
              <a:rPr lang="fr-FR" sz="1200" i="1" dirty="0" err="1">
                <a:solidFill>
                  <a:srgbClr val="002060"/>
                </a:solidFill>
              </a:rPr>
              <a:t>Sestanovich</a:t>
            </a:r>
            <a:r>
              <a:rPr lang="fr-FR" sz="1200" i="1" dirty="0">
                <a:solidFill>
                  <a:srgbClr val="002060"/>
                </a:solidFill>
              </a:rPr>
              <a:t> offre une lecture de la politique extérieure des EU fondé sur une typologie qui distingue </a:t>
            </a:r>
            <a:r>
              <a:rPr lang="fr-FR" sz="1200" i="1" dirty="0">
                <a:solidFill>
                  <a:srgbClr val="FF0000"/>
                </a:solidFill>
              </a:rPr>
              <a:t>les maximalistes </a:t>
            </a:r>
            <a:r>
              <a:rPr lang="fr-FR" sz="1200" i="1" dirty="0">
                <a:solidFill>
                  <a:srgbClr val="002060"/>
                </a:solidFill>
              </a:rPr>
              <a:t>(H Truman, JF Kennedy, Lyndon Johnson, R Reagan, GW Bush) </a:t>
            </a:r>
            <a:r>
              <a:rPr lang="fr-FR" sz="1200" i="1" dirty="0">
                <a:solidFill>
                  <a:srgbClr val="FF0000"/>
                </a:solidFill>
              </a:rPr>
              <a:t>des adeptes du retranchement</a:t>
            </a:r>
            <a:r>
              <a:rPr lang="fr-FR" sz="1200" i="1" dirty="0">
                <a:solidFill>
                  <a:srgbClr val="002060"/>
                </a:solidFill>
              </a:rPr>
              <a:t>. (D Eisenhower, R Nixon, J Carter, B Obama).</a:t>
            </a:r>
          </a:p>
          <a:p>
            <a:r>
              <a:rPr lang="fr-FR" sz="1200" i="1" dirty="0">
                <a:solidFill>
                  <a:srgbClr val="002060"/>
                </a:solidFill>
              </a:rPr>
              <a:t>Les premiers croient en la possibilité de façonner le monde en utilisant l’outil militaire. Ils sont prêts à risquer la guerre, sont souvent interventionnistes et parfois unilatéralistes. </a:t>
            </a:r>
          </a:p>
          <a:p>
            <a:r>
              <a:rPr lang="fr-FR" sz="1200" i="1" dirty="0">
                <a:solidFill>
                  <a:srgbClr val="002060"/>
                </a:solidFill>
              </a:rPr>
              <a:t>Les seconds sont plus conscients des limites du hard power et des contraintes budgétaires. Ils optent pour le multilatéralisme et le « Nation-Building at Home ». </a:t>
            </a:r>
          </a:p>
          <a:p>
            <a:r>
              <a:rPr lang="fr-FR" sz="1200" i="1" dirty="0">
                <a:solidFill>
                  <a:srgbClr val="002060"/>
                </a:solidFill>
              </a:rPr>
              <a:t>Le maximalisme peut permettre d’engranger de grandes victoires  (R Reagan face à l’Union soviétique) ou de monumentales défaites (GW Bush et la guerre d’Irak). </a:t>
            </a:r>
          </a:p>
          <a:p>
            <a:r>
              <a:rPr lang="fr-FR" sz="1200" i="1" dirty="0">
                <a:solidFill>
                  <a:srgbClr val="002060"/>
                </a:solidFill>
              </a:rPr>
              <a:t>L’auteur introduit aussi une analyse cyclique : au-delà des différences de tempérament entre les présidents, </a:t>
            </a:r>
            <a:r>
              <a:rPr lang="fr-FR" sz="1200" b="1" i="1" dirty="0">
                <a:solidFill>
                  <a:srgbClr val="FF0000"/>
                </a:solidFill>
              </a:rPr>
              <a:t>les phases de maximalisme sont systématiquement suivies de période de repli. </a:t>
            </a:r>
            <a:r>
              <a:rPr lang="fr-FR" sz="1200" i="1" dirty="0">
                <a:solidFill>
                  <a:srgbClr val="002060"/>
                </a:solidFill>
              </a:rPr>
              <a:t>(Eisenhower après la guerre de Corée, Nixon après le Vietnam, Obama après l’Irak</a:t>
            </a:r>
            <a:r>
              <a:rPr lang="fr-FR" sz="1200" i="1" dirty="0" smtClean="0">
                <a:solidFill>
                  <a:srgbClr val="002060"/>
                </a:solidFill>
              </a:rPr>
              <a:t>)</a:t>
            </a:r>
            <a:r>
              <a:rPr lang="fr-FR" sz="1200" i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5465" y="5207431"/>
            <a:ext cx="72619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S. </a:t>
            </a:r>
            <a:r>
              <a:rPr lang="fr-FR" sz="1100" dirty="0" err="1" smtClean="0"/>
              <a:t>Sestanovich</a:t>
            </a:r>
            <a:r>
              <a:rPr lang="fr-FR" sz="1100" dirty="0" smtClean="0"/>
              <a:t> : professeur des relations internationales à Columbia, ancien conseiller des administrations Reagan et Clinton</a:t>
            </a:r>
            <a:endParaRPr lang="fr-FR" sz="1100" dirty="0" smtClean="0"/>
          </a:p>
        </p:txBody>
      </p:sp>
    </p:spTree>
    <p:extLst>
      <p:ext uri="{BB962C8B-B14F-4D97-AF65-F5344CB8AC3E}">
        <p14:creationId xmlns:p14="http://schemas.microsoft.com/office/powerpoint/2010/main" val="248543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6778" t="22666" r="5220" b="18666"/>
          <a:stretch/>
        </p:blipFill>
        <p:spPr>
          <a:xfrm>
            <a:off x="1227221" y="2402005"/>
            <a:ext cx="9637295" cy="6005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41946" y="2187766"/>
            <a:ext cx="1094468" cy="20301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5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363807" y="1934441"/>
            <a:ext cx="894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5"/>
                </a:solidFill>
              </a:rPr>
              <a:t>H Truman</a:t>
            </a:r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3797" y="2187766"/>
            <a:ext cx="997844" cy="2112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348345" y="1925781"/>
            <a:ext cx="1036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2"/>
                </a:solidFill>
              </a:rPr>
              <a:t>Eisenhower</a:t>
            </a:r>
            <a:endParaRPr lang="fr-FR" sz="1400" dirty="0">
              <a:solidFill>
                <a:schemeClr val="accent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69025" y="2187766"/>
            <a:ext cx="417217" cy="21123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377912" y="1944832"/>
            <a:ext cx="4171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5"/>
                </a:solidFill>
              </a:rPr>
              <a:t>JFK</a:t>
            </a:r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01257" y="2191538"/>
            <a:ext cx="620074" cy="20356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715793" y="1934863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5"/>
                </a:solidFill>
              </a:rPr>
              <a:t>Johnson</a:t>
            </a:r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40832" y="2186340"/>
            <a:ext cx="703736" cy="21502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483144" y="1948452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2"/>
                </a:solidFill>
              </a:rPr>
              <a:t>Nixon</a:t>
            </a:r>
            <a:endParaRPr lang="fr-FR" sz="1400" dirty="0">
              <a:solidFill>
                <a:schemeClr val="accent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58716" y="2190551"/>
            <a:ext cx="339114" cy="2135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054644" y="1948452"/>
            <a:ext cx="513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2"/>
                </a:solidFill>
              </a:rPr>
              <a:t>Ford</a:t>
            </a:r>
            <a:endParaRPr lang="fr-FR" sz="1400" dirty="0">
              <a:solidFill>
                <a:schemeClr val="accent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08137" y="2195348"/>
            <a:ext cx="549763" cy="20356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5462314" y="1948452"/>
            <a:ext cx="641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5"/>
                </a:solidFill>
              </a:rPr>
              <a:t>Carter</a:t>
            </a:r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63892" y="2198369"/>
            <a:ext cx="1049378" cy="2019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6144304" y="1956072"/>
            <a:ext cx="718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2"/>
                </a:solidFill>
              </a:rPr>
              <a:t>Reagan</a:t>
            </a:r>
            <a:endParaRPr lang="fr-FR" sz="1400" dirty="0">
              <a:solidFill>
                <a:schemeClr val="accent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28087" y="2196860"/>
            <a:ext cx="533400" cy="2034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7051084" y="1956072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2"/>
                </a:solidFill>
              </a:rPr>
              <a:t>Bush</a:t>
            </a:r>
            <a:endParaRPr lang="fr-FR" sz="1400" dirty="0">
              <a:solidFill>
                <a:schemeClr val="accent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79118" y="2198224"/>
            <a:ext cx="1039312" cy="19991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7790080" y="1958949"/>
            <a:ext cx="705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5"/>
                </a:solidFill>
              </a:rPr>
              <a:t>Clinton</a:t>
            </a:r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737811" y="2196860"/>
            <a:ext cx="1044363" cy="2034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8841784" y="1956072"/>
            <a:ext cx="7024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2"/>
                </a:solidFill>
              </a:rPr>
              <a:t>Bush Jr</a:t>
            </a:r>
            <a:endParaRPr lang="fr-FR" sz="1400" dirty="0">
              <a:solidFill>
                <a:schemeClr val="accent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812718" y="2198224"/>
            <a:ext cx="1045782" cy="21160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9848259" y="1939138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5"/>
                </a:solidFill>
              </a:rPr>
              <a:t>Obama</a:t>
            </a:r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513472" y="3379871"/>
            <a:ext cx="1390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Guerre de Corée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30" name="Connecteur droit 29"/>
          <p:cNvCxnSpPr/>
          <p:nvPr/>
        </p:nvCxnSpPr>
        <p:spPr>
          <a:xfrm>
            <a:off x="1997242" y="3031958"/>
            <a:ext cx="4211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823410" y="3749842"/>
            <a:ext cx="1181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7030A0"/>
                </a:solidFill>
              </a:rPr>
              <a:t>Crise de Cuba</a:t>
            </a:r>
            <a:endParaRPr lang="fr-FR" sz="1400" dirty="0">
              <a:solidFill>
                <a:srgbClr val="7030A0"/>
              </a:solidFill>
            </a:endParaRPr>
          </a:p>
        </p:txBody>
      </p:sp>
      <p:cxnSp>
        <p:nvCxnSpPr>
          <p:cNvPr id="36" name="Connecteur droit 35"/>
          <p:cNvCxnSpPr/>
          <p:nvPr/>
        </p:nvCxnSpPr>
        <p:spPr>
          <a:xfrm flipH="1">
            <a:off x="2189747" y="3043989"/>
            <a:ext cx="12032" cy="312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3631030" y="3012407"/>
            <a:ext cx="48127" cy="770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822032" y="3088107"/>
            <a:ext cx="1264318" cy="75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3718760" y="3397417"/>
            <a:ext cx="15823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Guerre du Vietnam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46" name="Connecteur droit 45"/>
          <p:cNvCxnSpPr/>
          <p:nvPr/>
        </p:nvCxnSpPr>
        <p:spPr>
          <a:xfrm flipH="1">
            <a:off x="4542422" y="3091614"/>
            <a:ext cx="12032" cy="312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5071310" y="3702217"/>
            <a:ext cx="1010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Révolution </a:t>
            </a:r>
          </a:p>
          <a:p>
            <a:pPr algn="ctr"/>
            <a:r>
              <a:rPr lang="fr-FR" sz="1400" dirty="0" smtClean="0"/>
              <a:t>en Iran</a:t>
            </a:r>
            <a:endParaRPr lang="fr-FR" sz="1400" dirty="0"/>
          </a:p>
        </p:txBody>
      </p:sp>
      <p:cxnSp>
        <p:nvCxnSpPr>
          <p:cNvPr id="48" name="Connecteur droit 47"/>
          <p:cNvCxnSpPr/>
          <p:nvPr/>
        </p:nvCxnSpPr>
        <p:spPr>
          <a:xfrm flipH="1">
            <a:off x="5840830" y="2964782"/>
            <a:ext cx="48127" cy="770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6308058" y="2974307"/>
            <a:ext cx="83217" cy="778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5983930" y="3711742"/>
            <a:ext cx="1090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030A0"/>
                </a:solidFill>
              </a:rPr>
              <a:t>Euromissiles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6728660" y="3425992"/>
            <a:ext cx="13544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Guerre du Golfe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53" name="Connecteur droit 52"/>
          <p:cNvCxnSpPr>
            <a:endCxn id="52" idx="0"/>
          </p:cNvCxnSpPr>
          <p:nvPr/>
        </p:nvCxnSpPr>
        <p:spPr>
          <a:xfrm flipH="1">
            <a:off x="7405865" y="2964782"/>
            <a:ext cx="73768" cy="461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6905625" y="4267200"/>
            <a:ext cx="1128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Fin de l’URSS</a:t>
            </a:r>
            <a:endParaRPr lang="fr-FR" sz="1400" dirty="0"/>
          </a:p>
        </p:txBody>
      </p:sp>
      <p:cxnSp>
        <p:nvCxnSpPr>
          <p:cNvPr id="57" name="Connecteur droit 56"/>
          <p:cNvCxnSpPr/>
          <p:nvPr/>
        </p:nvCxnSpPr>
        <p:spPr>
          <a:xfrm>
            <a:off x="7543800" y="2971800"/>
            <a:ext cx="38100" cy="1266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8851233" y="2983832"/>
            <a:ext cx="73692" cy="1283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8434970" y="4254667"/>
            <a:ext cx="7225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11 sept</a:t>
            </a:r>
            <a:endParaRPr lang="fr-FR" sz="1400" dirty="0"/>
          </a:p>
        </p:txBody>
      </p:sp>
      <p:sp>
        <p:nvSpPr>
          <p:cNvPr id="61" name="ZoneTexte 60"/>
          <p:cNvSpPr txBox="1"/>
          <p:nvPr/>
        </p:nvSpPr>
        <p:spPr>
          <a:xfrm>
            <a:off x="8881310" y="3435517"/>
            <a:ext cx="735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FF0000"/>
                </a:solidFill>
              </a:rPr>
              <a:t>Guerre </a:t>
            </a:r>
          </a:p>
          <a:p>
            <a:r>
              <a:rPr lang="fr-FR" sz="1400" dirty="0" smtClean="0">
                <a:solidFill>
                  <a:srgbClr val="FF0000"/>
                </a:solidFill>
              </a:rPr>
              <a:t>en Irak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65" name="Connecteur droit 64"/>
          <p:cNvCxnSpPr/>
          <p:nvPr/>
        </p:nvCxnSpPr>
        <p:spPr>
          <a:xfrm>
            <a:off x="9086850" y="2971800"/>
            <a:ext cx="95250" cy="447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10604276" y="3719151"/>
            <a:ext cx="1462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Rapprochement avec l’Iran et Cuba</a:t>
            </a:r>
            <a:endParaRPr lang="fr-FR" sz="1400" dirty="0">
              <a:solidFill>
                <a:srgbClr val="00B050"/>
              </a:solidFill>
            </a:endParaRPr>
          </a:p>
        </p:txBody>
      </p:sp>
      <p:cxnSp>
        <p:nvCxnSpPr>
          <p:cNvPr id="67" name="Connecteur droit 66"/>
          <p:cNvCxnSpPr/>
          <p:nvPr/>
        </p:nvCxnSpPr>
        <p:spPr>
          <a:xfrm>
            <a:off x="10565733" y="2964782"/>
            <a:ext cx="416592" cy="797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9789360" y="3435517"/>
            <a:ext cx="8278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Retrait des troupes d’ Irak et </a:t>
            </a:r>
            <a:r>
              <a:rPr lang="fr-FR" sz="1400" dirty="0" err="1" smtClean="0">
                <a:solidFill>
                  <a:srgbClr val="00B050"/>
                </a:solidFill>
              </a:rPr>
              <a:t>Afg</a:t>
            </a:r>
            <a:endParaRPr lang="fr-FR" sz="1400" dirty="0">
              <a:solidFill>
                <a:srgbClr val="00B050"/>
              </a:solidFill>
            </a:endParaRPr>
          </a:p>
        </p:txBody>
      </p:sp>
      <p:cxnSp>
        <p:nvCxnSpPr>
          <p:cNvPr id="71" name="Connecteur droit 70"/>
          <p:cNvCxnSpPr>
            <a:endCxn id="70" idx="0"/>
          </p:cNvCxnSpPr>
          <p:nvPr/>
        </p:nvCxnSpPr>
        <p:spPr>
          <a:xfrm flipH="1">
            <a:off x="10203280" y="2981325"/>
            <a:ext cx="96426" cy="454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Double flèche horizontale 75"/>
          <p:cNvSpPr/>
          <p:nvPr/>
        </p:nvSpPr>
        <p:spPr>
          <a:xfrm>
            <a:off x="1484305" y="4574499"/>
            <a:ext cx="6180666" cy="372534"/>
          </a:xfrm>
          <a:prstGeom prst="left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2099734" y="4576164"/>
            <a:ext cx="46099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Lutte contre le communisme et l’influence soviétique</a:t>
            </a:r>
            <a:endParaRPr lang="fr-FR" sz="1600" dirty="0"/>
          </a:p>
        </p:txBody>
      </p:sp>
      <p:sp>
        <p:nvSpPr>
          <p:cNvPr id="78" name="Double flèche horizontale 77"/>
          <p:cNvSpPr/>
          <p:nvPr/>
        </p:nvSpPr>
        <p:spPr>
          <a:xfrm>
            <a:off x="8923869" y="4555623"/>
            <a:ext cx="2421465" cy="406399"/>
          </a:xfrm>
          <a:prstGeom prst="left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9040458" y="4578107"/>
            <a:ext cx="2326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Lutte contre le terrorisme</a:t>
            </a:r>
            <a:endParaRPr lang="fr-FR" sz="1600" dirty="0"/>
          </a:p>
        </p:txBody>
      </p:sp>
      <p:sp>
        <p:nvSpPr>
          <p:cNvPr id="83" name="Ellipse 82"/>
          <p:cNvSpPr/>
          <p:nvPr/>
        </p:nvSpPr>
        <p:spPr>
          <a:xfrm>
            <a:off x="1270000" y="1405467"/>
            <a:ext cx="1032933" cy="4233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437467" y="1473201"/>
            <a:ext cx="1032933" cy="4233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062133" y="1507068"/>
            <a:ext cx="1320801" cy="4233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8771467" y="1574800"/>
            <a:ext cx="1032934" cy="3894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2455335" y="1439334"/>
            <a:ext cx="863600" cy="42333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4639735" y="1490134"/>
            <a:ext cx="1134532" cy="42333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7653866" y="1540934"/>
            <a:ext cx="982133" cy="42333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9889066" y="1557867"/>
            <a:ext cx="982133" cy="42333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Soleil 90"/>
          <p:cNvSpPr/>
          <p:nvPr/>
        </p:nvSpPr>
        <p:spPr>
          <a:xfrm>
            <a:off x="7154779" y="3703498"/>
            <a:ext cx="355600" cy="372533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Soleil 91"/>
          <p:cNvSpPr/>
          <p:nvPr/>
        </p:nvSpPr>
        <p:spPr>
          <a:xfrm>
            <a:off x="3217334" y="3996265"/>
            <a:ext cx="355600" cy="372533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Éclair 93"/>
          <p:cNvSpPr/>
          <p:nvPr/>
        </p:nvSpPr>
        <p:spPr>
          <a:xfrm>
            <a:off x="4301066" y="3708399"/>
            <a:ext cx="321733" cy="355600"/>
          </a:xfrm>
          <a:prstGeom prst="lightningBol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Éclair 94"/>
          <p:cNvSpPr/>
          <p:nvPr/>
        </p:nvSpPr>
        <p:spPr>
          <a:xfrm>
            <a:off x="9059333" y="3962399"/>
            <a:ext cx="321733" cy="355600"/>
          </a:xfrm>
          <a:prstGeom prst="lightningBol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820271" y="5131688"/>
            <a:ext cx="116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Présidence</a:t>
            </a:r>
            <a:endParaRPr lang="fr-FR" sz="1400" b="1" u="sng" dirty="0"/>
          </a:p>
        </p:txBody>
      </p:sp>
      <p:cxnSp>
        <p:nvCxnSpPr>
          <p:cNvPr id="100" name="Connecteur droit 99"/>
          <p:cNvCxnSpPr/>
          <p:nvPr/>
        </p:nvCxnSpPr>
        <p:spPr>
          <a:xfrm>
            <a:off x="0" y="5038713"/>
            <a:ext cx="12192000" cy="35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119787" y="5768214"/>
            <a:ext cx="552987" cy="199834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5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0" y="5496653"/>
            <a:ext cx="894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5"/>
                </a:solidFill>
              </a:rPr>
              <a:t>H Truman</a:t>
            </a:r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119988" y="6284330"/>
            <a:ext cx="533400" cy="2034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ZoneTexte 101"/>
          <p:cNvSpPr txBox="1"/>
          <p:nvPr/>
        </p:nvSpPr>
        <p:spPr>
          <a:xfrm>
            <a:off x="0" y="6027913"/>
            <a:ext cx="790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>
                <a:solidFill>
                  <a:schemeClr val="accent2"/>
                </a:solidFill>
              </a:rPr>
              <a:t>Eisenhw</a:t>
            </a:r>
            <a:endParaRPr lang="fr-FR" sz="1400" dirty="0">
              <a:solidFill>
                <a:schemeClr val="accent2"/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820271" y="5729679"/>
            <a:ext cx="990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Démocrate</a:t>
            </a:r>
          </a:p>
        </p:txBody>
      </p:sp>
      <p:sp>
        <p:nvSpPr>
          <p:cNvPr id="104" name="ZoneTexte 103"/>
          <p:cNvSpPr txBox="1"/>
          <p:nvPr/>
        </p:nvSpPr>
        <p:spPr>
          <a:xfrm>
            <a:off x="824754" y="6218255"/>
            <a:ext cx="10328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Républicain</a:t>
            </a:r>
          </a:p>
        </p:txBody>
      </p:sp>
      <p:sp>
        <p:nvSpPr>
          <p:cNvPr id="105" name="ZoneTexte 104"/>
          <p:cNvSpPr txBox="1"/>
          <p:nvPr/>
        </p:nvSpPr>
        <p:spPr>
          <a:xfrm>
            <a:off x="3270134" y="5106190"/>
            <a:ext cx="116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Evénements</a:t>
            </a:r>
            <a:endParaRPr lang="fr-FR" sz="1400" b="1" u="sng" dirty="0"/>
          </a:p>
        </p:txBody>
      </p:sp>
      <p:sp>
        <p:nvSpPr>
          <p:cNvPr id="106" name="ZoneTexte 105"/>
          <p:cNvSpPr txBox="1"/>
          <p:nvPr/>
        </p:nvSpPr>
        <p:spPr>
          <a:xfrm>
            <a:off x="2430370" y="5451013"/>
            <a:ext cx="8386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>
                <a:solidFill>
                  <a:srgbClr val="FF0000"/>
                </a:solidFill>
              </a:rPr>
              <a:t>Gu</a:t>
            </a:r>
            <a:r>
              <a:rPr lang="fr-FR" sz="1400" dirty="0" smtClean="0">
                <a:solidFill>
                  <a:srgbClr val="FF0000"/>
                </a:solidFill>
              </a:rPr>
              <a:t>.  de C</a:t>
            </a:r>
            <a:endParaRPr lang="fr-FR" sz="1400" dirty="0">
              <a:solidFill>
                <a:srgbClr val="FF0000"/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3506321" y="5451423"/>
            <a:ext cx="1734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Intervention militaire</a:t>
            </a:r>
          </a:p>
        </p:txBody>
      </p:sp>
      <p:sp>
        <p:nvSpPr>
          <p:cNvPr id="108" name="ZoneTexte 107"/>
          <p:cNvSpPr txBox="1"/>
          <p:nvPr/>
        </p:nvSpPr>
        <p:spPr>
          <a:xfrm>
            <a:off x="2436163" y="5805992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7030A0"/>
                </a:solidFill>
              </a:rPr>
              <a:t>Cr de C</a:t>
            </a:r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3489769" y="5794636"/>
            <a:ext cx="1815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Pression diplomatique</a:t>
            </a:r>
          </a:p>
        </p:txBody>
      </p:sp>
      <p:sp>
        <p:nvSpPr>
          <p:cNvPr id="111" name="ZoneTexte 110"/>
          <p:cNvSpPr txBox="1"/>
          <p:nvPr/>
        </p:nvSpPr>
        <p:spPr>
          <a:xfrm>
            <a:off x="2433551" y="6118133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err="1" smtClean="0"/>
              <a:t>Rév</a:t>
            </a:r>
            <a:r>
              <a:rPr lang="fr-FR" sz="1400" dirty="0"/>
              <a:t>.</a:t>
            </a:r>
            <a:r>
              <a:rPr lang="fr-FR" sz="1400" dirty="0" smtClean="0"/>
              <a:t> Iran</a:t>
            </a:r>
            <a:endParaRPr lang="fr-FR" sz="1400" dirty="0"/>
          </a:p>
        </p:txBody>
      </p:sp>
      <p:sp>
        <p:nvSpPr>
          <p:cNvPr id="112" name="ZoneTexte 111"/>
          <p:cNvSpPr txBox="1"/>
          <p:nvPr/>
        </p:nvSpPr>
        <p:spPr>
          <a:xfrm>
            <a:off x="3500387" y="6126918"/>
            <a:ext cx="18597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Tournant diplomatique</a:t>
            </a:r>
          </a:p>
        </p:txBody>
      </p:sp>
      <p:sp>
        <p:nvSpPr>
          <p:cNvPr id="113" name="ZoneTexte 112"/>
          <p:cNvSpPr txBox="1"/>
          <p:nvPr/>
        </p:nvSpPr>
        <p:spPr>
          <a:xfrm>
            <a:off x="2431687" y="6550223"/>
            <a:ext cx="10160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B050"/>
                </a:solidFill>
              </a:rPr>
              <a:t>Retrait</a:t>
            </a:r>
            <a:endParaRPr lang="fr-FR" sz="1400" dirty="0">
              <a:solidFill>
                <a:srgbClr val="00B050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3506945" y="6550223"/>
            <a:ext cx="1415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Apaisement </a:t>
            </a:r>
            <a:r>
              <a:rPr lang="fr-FR" sz="1400" dirty="0" err="1" smtClean="0"/>
              <a:t>dipl</a:t>
            </a:r>
            <a:r>
              <a:rPr lang="fr-FR" sz="1400" dirty="0" err="1"/>
              <a:t>.</a:t>
            </a:r>
            <a:endParaRPr lang="fr-FR" sz="1400" dirty="0" smtClean="0"/>
          </a:p>
        </p:txBody>
      </p:sp>
      <p:sp>
        <p:nvSpPr>
          <p:cNvPr id="115" name="ZoneTexte 114"/>
          <p:cNvSpPr txBox="1"/>
          <p:nvPr/>
        </p:nvSpPr>
        <p:spPr>
          <a:xfrm>
            <a:off x="6420566" y="5108689"/>
            <a:ext cx="116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 smtClean="0"/>
              <a:t>Périodes</a:t>
            </a:r>
            <a:endParaRPr lang="fr-FR" sz="1400" b="1" u="sng" dirty="0"/>
          </a:p>
        </p:txBody>
      </p:sp>
      <p:sp>
        <p:nvSpPr>
          <p:cNvPr id="116" name="Double flèche horizontale 115"/>
          <p:cNvSpPr/>
          <p:nvPr/>
        </p:nvSpPr>
        <p:spPr>
          <a:xfrm>
            <a:off x="5830237" y="5681898"/>
            <a:ext cx="659568" cy="294806"/>
          </a:xfrm>
          <a:prstGeom prst="left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ZoneTexte 116"/>
          <p:cNvSpPr txBox="1"/>
          <p:nvPr/>
        </p:nvSpPr>
        <p:spPr>
          <a:xfrm>
            <a:off x="6668933" y="5644422"/>
            <a:ext cx="18193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Lutte contre « le mal »</a:t>
            </a:r>
          </a:p>
        </p:txBody>
      </p:sp>
      <p:sp>
        <p:nvSpPr>
          <p:cNvPr id="118" name="ZoneTexte 117"/>
          <p:cNvSpPr txBox="1"/>
          <p:nvPr/>
        </p:nvSpPr>
        <p:spPr>
          <a:xfrm>
            <a:off x="8926421" y="5141168"/>
            <a:ext cx="2286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 smtClean="0"/>
              <a:t>Cycles</a:t>
            </a:r>
            <a:r>
              <a:rPr lang="fr-FR" sz="1400" b="1" dirty="0" smtClean="0"/>
              <a:t> </a:t>
            </a:r>
            <a:r>
              <a:rPr lang="fr-FR" sz="1400" u="sng" dirty="0" smtClean="0"/>
              <a:t>(</a:t>
            </a:r>
            <a:r>
              <a:rPr lang="fr-FR" sz="1400" dirty="0" smtClean="0"/>
              <a:t>selon </a:t>
            </a:r>
            <a:r>
              <a:rPr lang="fr-FR" sz="1400" dirty="0" err="1" smtClean="0"/>
              <a:t>S.Sestanovich</a:t>
            </a:r>
            <a:r>
              <a:rPr lang="fr-FR" sz="1400" dirty="0" smtClean="0"/>
              <a:t>)</a:t>
            </a:r>
            <a:endParaRPr lang="fr-FR" sz="1400" b="1" u="sng" dirty="0"/>
          </a:p>
        </p:txBody>
      </p:sp>
      <p:sp>
        <p:nvSpPr>
          <p:cNvPr id="119" name="Ellipse 118"/>
          <p:cNvSpPr/>
          <p:nvPr/>
        </p:nvSpPr>
        <p:spPr>
          <a:xfrm>
            <a:off x="9033871" y="5469713"/>
            <a:ext cx="448347" cy="2338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ZoneTexte 119"/>
          <p:cNvSpPr txBox="1"/>
          <p:nvPr/>
        </p:nvSpPr>
        <p:spPr>
          <a:xfrm>
            <a:off x="9665319" y="5394599"/>
            <a:ext cx="1159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Maximalisme</a:t>
            </a:r>
          </a:p>
        </p:txBody>
      </p:sp>
      <p:sp>
        <p:nvSpPr>
          <p:cNvPr id="121" name="Ellipse 120"/>
          <p:cNvSpPr/>
          <p:nvPr/>
        </p:nvSpPr>
        <p:spPr>
          <a:xfrm>
            <a:off x="9027197" y="5806773"/>
            <a:ext cx="466446" cy="24699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ZoneTexte 121"/>
          <p:cNvSpPr txBox="1"/>
          <p:nvPr/>
        </p:nvSpPr>
        <p:spPr>
          <a:xfrm>
            <a:off x="9656110" y="5746795"/>
            <a:ext cx="1314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Retranchement</a:t>
            </a:r>
          </a:p>
        </p:txBody>
      </p:sp>
      <p:sp>
        <p:nvSpPr>
          <p:cNvPr id="124" name="Soleil 123"/>
          <p:cNvSpPr/>
          <p:nvPr/>
        </p:nvSpPr>
        <p:spPr>
          <a:xfrm>
            <a:off x="9127314" y="6143833"/>
            <a:ext cx="272562" cy="275753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ZoneTexte 124"/>
          <p:cNvSpPr txBox="1"/>
          <p:nvPr/>
        </p:nvSpPr>
        <p:spPr>
          <a:xfrm>
            <a:off x="9641649" y="6109440"/>
            <a:ext cx="2049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Intervention triomphante</a:t>
            </a:r>
          </a:p>
        </p:txBody>
      </p:sp>
      <p:sp>
        <p:nvSpPr>
          <p:cNvPr id="126" name="Éclair 125"/>
          <p:cNvSpPr/>
          <p:nvPr/>
        </p:nvSpPr>
        <p:spPr>
          <a:xfrm>
            <a:off x="9158817" y="6530975"/>
            <a:ext cx="251884" cy="231775"/>
          </a:xfrm>
          <a:prstGeom prst="lightningBol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ZoneTexte 126"/>
          <p:cNvSpPr txBox="1"/>
          <p:nvPr/>
        </p:nvSpPr>
        <p:spPr>
          <a:xfrm>
            <a:off x="9651174" y="6452340"/>
            <a:ext cx="20761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Intervention désastreuse</a:t>
            </a:r>
          </a:p>
        </p:txBody>
      </p:sp>
      <p:sp>
        <p:nvSpPr>
          <p:cNvPr id="128" name="ZoneTexte 127"/>
          <p:cNvSpPr txBox="1"/>
          <p:nvPr/>
        </p:nvSpPr>
        <p:spPr>
          <a:xfrm>
            <a:off x="3211056" y="489488"/>
            <a:ext cx="6225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Etats Unis et le monde depuis 1945 : repères chronologiques</a:t>
            </a:r>
          </a:p>
        </p:txBody>
      </p:sp>
      <p:cxnSp>
        <p:nvCxnSpPr>
          <p:cNvPr id="130" name="Connecteur droit 129"/>
          <p:cNvCxnSpPr/>
          <p:nvPr/>
        </p:nvCxnSpPr>
        <p:spPr>
          <a:xfrm>
            <a:off x="2152650" y="50292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5638800" y="50292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8591550" y="50292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28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00"/>
                            </p:stCondLst>
                            <p:childTnLst>
                              <p:par>
                                <p:cTn id="20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500"/>
                            </p:stCondLst>
                            <p:childTnLst>
                              <p:par>
                                <p:cTn id="20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500"/>
                            </p:stCondLst>
                            <p:childTnLst>
                              <p:par>
                                <p:cTn id="2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500"/>
                            </p:stCondLst>
                            <p:childTnLst>
                              <p:par>
                                <p:cTn id="2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  <p:bldP spid="8" grpId="0"/>
      <p:bldP spid="10" grpId="0" animBg="1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/>
      <p:bldP spid="31" grpId="0"/>
      <p:bldP spid="45" grpId="0"/>
      <p:bldP spid="47" grpId="0"/>
      <p:bldP spid="51" grpId="0"/>
      <p:bldP spid="52" grpId="0"/>
      <p:bldP spid="55" grpId="0"/>
      <p:bldP spid="60" grpId="0"/>
      <p:bldP spid="61" grpId="0"/>
      <p:bldP spid="66" grpId="0"/>
      <p:bldP spid="70" grpId="0"/>
      <p:bldP spid="76" grpId="0" animBg="1"/>
      <p:bldP spid="77" grpId="0"/>
      <p:bldP spid="78" grpId="0" animBg="1"/>
      <p:bldP spid="79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4" grpId="0" animBg="1"/>
      <p:bldP spid="95" grpId="0" animBg="1"/>
      <p:bldP spid="96" grpId="0" animBg="1"/>
      <p:bldP spid="97" grpId="0"/>
      <p:bldP spid="101" grpId="0" animBg="1"/>
      <p:bldP spid="102" grpId="0"/>
      <p:bldP spid="103" grpId="0"/>
      <p:bldP spid="104" grpId="0"/>
      <p:bldP spid="106" grpId="0"/>
      <p:bldP spid="107" grpId="0"/>
      <p:bldP spid="108" grpId="0"/>
      <p:bldP spid="109" grpId="0"/>
      <p:bldP spid="111" grpId="0"/>
      <p:bldP spid="112" grpId="0"/>
      <p:bldP spid="113" grpId="0"/>
      <p:bldP spid="114" grpId="0"/>
      <p:bldP spid="116" grpId="0" animBg="1"/>
      <p:bldP spid="117" grpId="0"/>
      <p:bldP spid="119" grpId="0" animBg="1"/>
      <p:bldP spid="120" grpId="0"/>
      <p:bldP spid="121" grpId="0" animBg="1"/>
      <p:bldP spid="122" grpId="0"/>
      <p:bldP spid="124" grpId="0" animBg="1"/>
      <p:bldP spid="125" grpId="0"/>
      <p:bldP spid="126" grpId="0" animBg="1"/>
      <p:bldP spid="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6778" t="22666" r="5220" b="18666"/>
          <a:stretch/>
        </p:blipFill>
        <p:spPr>
          <a:xfrm>
            <a:off x="1227221" y="2402005"/>
            <a:ext cx="9637295" cy="60050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41946" y="2187766"/>
            <a:ext cx="1094468" cy="20301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5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3797" y="2187766"/>
            <a:ext cx="997844" cy="21123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369025" y="2187766"/>
            <a:ext cx="417217" cy="21123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801257" y="2191538"/>
            <a:ext cx="620074" cy="20356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440832" y="2186340"/>
            <a:ext cx="703736" cy="21502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5158716" y="2190551"/>
            <a:ext cx="339114" cy="2135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508137" y="2195348"/>
            <a:ext cx="549763" cy="203567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6063892" y="2198369"/>
            <a:ext cx="1049378" cy="2019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7128087" y="2196860"/>
            <a:ext cx="533400" cy="2034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7679118" y="2198224"/>
            <a:ext cx="1039312" cy="19991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8737811" y="2196860"/>
            <a:ext cx="1044363" cy="2034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9812718" y="2198224"/>
            <a:ext cx="1045782" cy="21160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/>
          <p:nvPr/>
        </p:nvCxnSpPr>
        <p:spPr>
          <a:xfrm>
            <a:off x="1997242" y="3031958"/>
            <a:ext cx="4211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2189747" y="3043989"/>
            <a:ext cx="12032" cy="312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3631030" y="3012407"/>
            <a:ext cx="48127" cy="770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3822032" y="3088107"/>
            <a:ext cx="1264318" cy="75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H="1">
            <a:off x="4542422" y="3091614"/>
            <a:ext cx="12032" cy="312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5840830" y="2964782"/>
            <a:ext cx="48127" cy="770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6308058" y="2974307"/>
            <a:ext cx="83217" cy="778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H="1">
            <a:off x="7405865" y="2964782"/>
            <a:ext cx="73768" cy="4612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7543800" y="2971800"/>
            <a:ext cx="38100" cy="1266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8851233" y="2983832"/>
            <a:ext cx="73692" cy="1283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9086850" y="2971800"/>
            <a:ext cx="95250" cy="447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10565733" y="2964782"/>
            <a:ext cx="416592" cy="7975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H="1">
            <a:off x="10203280" y="2981325"/>
            <a:ext cx="96426" cy="454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Double flèche horizontale 75"/>
          <p:cNvSpPr/>
          <p:nvPr/>
        </p:nvSpPr>
        <p:spPr>
          <a:xfrm>
            <a:off x="1484305" y="4574499"/>
            <a:ext cx="6180666" cy="372534"/>
          </a:xfrm>
          <a:prstGeom prst="left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Double flèche horizontale 77"/>
          <p:cNvSpPr/>
          <p:nvPr/>
        </p:nvSpPr>
        <p:spPr>
          <a:xfrm>
            <a:off x="8923869" y="4555623"/>
            <a:ext cx="2421465" cy="406399"/>
          </a:xfrm>
          <a:prstGeom prst="left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1270000" y="1405467"/>
            <a:ext cx="1032933" cy="42333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437467" y="1473201"/>
            <a:ext cx="1032933" cy="42333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062133" y="1507068"/>
            <a:ext cx="1320801" cy="42333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8771467" y="1574800"/>
            <a:ext cx="1032934" cy="389468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2455335" y="1439334"/>
            <a:ext cx="863600" cy="42333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4639735" y="1490134"/>
            <a:ext cx="1134532" cy="42333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7653866" y="1540934"/>
            <a:ext cx="982133" cy="42333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9889066" y="1557867"/>
            <a:ext cx="982133" cy="423333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Soleil 90"/>
          <p:cNvSpPr/>
          <p:nvPr/>
        </p:nvSpPr>
        <p:spPr>
          <a:xfrm>
            <a:off x="7154779" y="3703498"/>
            <a:ext cx="355600" cy="372533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Soleil 91"/>
          <p:cNvSpPr/>
          <p:nvPr/>
        </p:nvSpPr>
        <p:spPr>
          <a:xfrm>
            <a:off x="3217334" y="3996265"/>
            <a:ext cx="355600" cy="372533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Éclair 93"/>
          <p:cNvSpPr/>
          <p:nvPr/>
        </p:nvSpPr>
        <p:spPr>
          <a:xfrm>
            <a:off x="4301066" y="3708399"/>
            <a:ext cx="321733" cy="355600"/>
          </a:xfrm>
          <a:prstGeom prst="lightningBol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Éclair 94"/>
          <p:cNvSpPr/>
          <p:nvPr/>
        </p:nvSpPr>
        <p:spPr>
          <a:xfrm>
            <a:off x="9059333" y="3962399"/>
            <a:ext cx="321733" cy="355600"/>
          </a:xfrm>
          <a:prstGeom prst="lightningBol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ZoneTexte 97"/>
          <p:cNvSpPr txBox="1"/>
          <p:nvPr/>
        </p:nvSpPr>
        <p:spPr>
          <a:xfrm>
            <a:off x="820271" y="5131688"/>
            <a:ext cx="116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Présidence</a:t>
            </a:r>
            <a:endParaRPr lang="fr-FR" sz="1400" b="1" u="sng" dirty="0"/>
          </a:p>
        </p:txBody>
      </p:sp>
      <p:cxnSp>
        <p:nvCxnSpPr>
          <p:cNvPr id="100" name="Connecteur droit 99"/>
          <p:cNvCxnSpPr/>
          <p:nvPr/>
        </p:nvCxnSpPr>
        <p:spPr>
          <a:xfrm>
            <a:off x="0" y="5038713"/>
            <a:ext cx="12192000" cy="35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3270134" y="5106190"/>
            <a:ext cx="116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Evénements</a:t>
            </a:r>
            <a:endParaRPr lang="fr-FR" sz="1400" b="1" u="sng" dirty="0"/>
          </a:p>
        </p:txBody>
      </p:sp>
      <p:sp>
        <p:nvSpPr>
          <p:cNvPr id="115" name="ZoneTexte 114"/>
          <p:cNvSpPr txBox="1"/>
          <p:nvPr/>
        </p:nvSpPr>
        <p:spPr>
          <a:xfrm>
            <a:off x="6420566" y="5108689"/>
            <a:ext cx="116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 smtClean="0"/>
              <a:t>Périodes</a:t>
            </a:r>
            <a:endParaRPr lang="fr-FR" sz="1400" b="1" u="sng" dirty="0"/>
          </a:p>
        </p:txBody>
      </p:sp>
      <p:sp>
        <p:nvSpPr>
          <p:cNvPr id="118" name="ZoneTexte 117"/>
          <p:cNvSpPr txBox="1"/>
          <p:nvPr/>
        </p:nvSpPr>
        <p:spPr>
          <a:xfrm>
            <a:off x="8926421" y="5141168"/>
            <a:ext cx="2286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u="sng" dirty="0" smtClean="0"/>
              <a:t>Cycles </a:t>
            </a:r>
            <a:r>
              <a:rPr lang="fr-FR" sz="1400" u="sng" dirty="0" smtClean="0"/>
              <a:t>(selon </a:t>
            </a:r>
            <a:r>
              <a:rPr lang="fr-FR" sz="1400" u="sng" dirty="0" err="1" smtClean="0"/>
              <a:t>S.</a:t>
            </a:r>
            <a:r>
              <a:rPr lang="fr-FR" sz="1400" dirty="0" err="1" smtClean="0"/>
              <a:t>Sestanovich</a:t>
            </a:r>
            <a:r>
              <a:rPr lang="fr-FR" sz="1400" dirty="0" smtClean="0"/>
              <a:t>)</a:t>
            </a:r>
            <a:endParaRPr lang="fr-FR" sz="1400" b="1" u="sng" dirty="0"/>
          </a:p>
        </p:txBody>
      </p:sp>
      <p:sp>
        <p:nvSpPr>
          <p:cNvPr id="128" name="ZoneTexte 127"/>
          <p:cNvSpPr txBox="1"/>
          <p:nvPr/>
        </p:nvSpPr>
        <p:spPr>
          <a:xfrm>
            <a:off x="3257550" y="381000"/>
            <a:ext cx="6225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Etats Unis et le monde depuis 1945 : repères chronologiques</a:t>
            </a:r>
          </a:p>
        </p:txBody>
      </p:sp>
      <p:cxnSp>
        <p:nvCxnSpPr>
          <p:cNvPr id="130" name="Connecteur droit 129"/>
          <p:cNvCxnSpPr/>
          <p:nvPr/>
        </p:nvCxnSpPr>
        <p:spPr>
          <a:xfrm>
            <a:off x="2152650" y="50292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130"/>
          <p:cNvCxnSpPr/>
          <p:nvPr/>
        </p:nvCxnSpPr>
        <p:spPr>
          <a:xfrm>
            <a:off x="5638800" y="50292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8591550" y="5029200"/>
            <a:ext cx="0" cy="1828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25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175</Words>
  <Application>Microsoft Office PowerPoint</Application>
  <PresentationFormat>Grand écran</PresentationFormat>
  <Paragraphs>63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19</cp:revision>
  <dcterms:created xsi:type="dcterms:W3CDTF">2015-10-28T09:56:41Z</dcterms:created>
  <dcterms:modified xsi:type="dcterms:W3CDTF">2015-10-28T13:39:44Z</dcterms:modified>
</cp:coreProperties>
</file>