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3" r:id="rId5"/>
    <p:sldId id="261" r:id="rId6"/>
    <p:sldId id="264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  <a:srgbClr val="FFC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73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5DFE-D63D-4FE8-83C8-7AFD2D593263}" type="datetimeFigureOut">
              <a:rPr lang="fr-FR" smtClean="0"/>
              <a:t>27/05/2018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664B-DD5B-4F7B-AA86-D91902D28A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617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5DFE-D63D-4FE8-83C8-7AFD2D593263}" type="datetimeFigureOut">
              <a:rPr lang="fr-FR" smtClean="0"/>
              <a:t>27/05/2018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664B-DD5B-4F7B-AA86-D91902D28A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0422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5DFE-D63D-4FE8-83C8-7AFD2D593263}" type="datetimeFigureOut">
              <a:rPr lang="fr-FR" smtClean="0"/>
              <a:t>27/05/2018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664B-DD5B-4F7B-AA86-D91902D28A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5367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5DFE-D63D-4FE8-83C8-7AFD2D593263}" type="datetimeFigureOut">
              <a:rPr lang="fr-FR" smtClean="0"/>
              <a:t>27/05/2018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664B-DD5B-4F7B-AA86-D91902D28A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8536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5DFE-D63D-4FE8-83C8-7AFD2D593263}" type="datetimeFigureOut">
              <a:rPr lang="fr-FR" smtClean="0"/>
              <a:t>27/05/2018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664B-DD5B-4F7B-AA86-D91902D28A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574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5DFE-D63D-4FE8-83C8-7AFD2D593263}" type="datetimeFigureOut">
              <a:rPr lang="fr-FR" smtClean="0"/>
              <a:t>27/05/2018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664B-DD5B-4F7B-AA86-D91902D28A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592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5DFE-D63D-4FE8-83C8-7AFD2D593263}" type="datetimeFigureOut">
              <a:rPr lang="fr-FR" smtClean="0"/>
              <a:t>27/05/2018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664B-DD5B-4F7B-AA86-D91902D28A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7846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5DFE-D63D-4FE8-83C8-7AFD2D593263}" type="datetimeFigureOut">
              <a:rPr lang="fr-FR" smtClean="0"/>
              <a:t>27/05/2018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664B-DD5B-4F7B-AA86-D91902D28A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9274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5DFE-D63D-4FE8-83C8-7AFD2D593263}" type="datetimeFigureOut">
              <a:rPr lang="fr-FR" smtClean="0"/>
              <a:t>27/05/2018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664B-DD5B-4F7B-AA86-D91902D28A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650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5DFE-D63D-4FE8-83C8-7AFD2D593263}" type="datetimeFigureOut">
              <a:rPr lang="fr-FR" smtClean="0"/>
              <a:t>27/05/2018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664B-DD5B-4F7B-AA86-D91902D28A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978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5DFE-D63D-4FE8-83C8-7AFD2D593263}" type="datetimeFigureOut">
              <a:rPr lang="fr-FR" smtClean="0"/>
              <a:t>27/05/2018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664B-DD5B-4F7B-AA86-D91902D28A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1357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15DFE-D63D-4FE8-83C8-7AFD2D593263}" type="datetimeFigureOut">
              <a:rPr lang="fr-FR" smtClean="0"/>
              <a:t>27/05/2018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B664B-DD5B-4F7B-AA86-D91902D28A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7262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Quel avenir pour Dakar?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Une vision régionale d’aménagement du territoire</a:t>
            </a:r>
          </a:p>
        </p:txBody>
      </p:sp>
    </p:spTree>
    <p:extLst>
      <p:ext uri="{BB962C8B-B14F-4D97-AF65-F5344CB8AC3E}">
        <p14:creationId xmlns:p14="http://schemas.microsoft.com/office/powerpoint/2010/main" val="1535902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4023360" y="1627631"/>
            <a:ext cx="4015565" cy="4542319"/>
          </a:xfrm>
          <a:custGeom>
            <a:avLst/>
            <a:gdLst>
              <a:gd name="connsiteX0" fmla="*/ 0 w 4645152"/>
              <a:gd name="connsiteY0" fmla="*/ 1828800 h 4474464"/>
              <a:gd name="connsiteX1" fmla="*/ 1609344 w 4645152"/>
              <a:gd name="connsiteY1" fmla="*/ 1280160 h 4474464"/>
              <a:gd name="connsiteX2" fmla="*/ 2621280 w 4645152"/>
              <a:gd name="connsiteY2" fmla="*/ 707136 h 4474464"/>
              <a:gd name="connsiteX3" fmla="*/ 3194304 w 4645152"/>
              <a:gd name="connsiteY3" fmla="*/ 0 h 4474464"/>
              <a:gd name="connsiteX4" fmla="*/ 4194048 w 4645152"/>
              <a:gd name="connsiteY4" fmla="*/ 377952 h 4474464"/>
              <a:gd name="connsiteX5" fmla="*/ 4596384 w 4645152"/>
              <a:gd name="connsiteY5" fmla="*/ 1207008 h 4474464"/>
              <a:gd name="connsiteX6" fmla="*/ 4645152 w 4645152"/>
              <a:gd name="connsiteY6" fmla="*/ 2670048 h 4474464"/>
              <a:gd name="connsiteX7" fmla="*/ 4267200 w 4645152"/>
              <a:gd name="connsiteY7" fmla="*/ 4108704 h 4474464"/>
              <a:gd name="connsiteX8" fmla="*/ 3852672 w 4645152"/>
              <a:gd name="connsiteY8" fmla="*/ 4474464 h 4474464"/>
              <a:gd name="connsiteX9" fmla="*/ 3511296 w 4645152"/>
              <a:gd name="connsiteY9" fmla="*/ 4072128 h 4474464"/>
              <a:gd name="connsiteX10" fmla="*/ 2865120 w 4645152"/>
              <a:gd name="connsiteY10" fmla="*/ 3633216 h 4474464"/>
              <a:gd name="connsiteX11" fmla="*/ 2633472 w 4645152"/>
              <a:gd name="connsiteY11" fmla="*/ 3084576 h 4474464"/>
              <a:gd name="connsiteX12" fmla="*/ 2048256 w 4645152"/>
              <a:gd name="connsiteY12" fmla="*/ 2353056 h 4474464"/>
              <a:gd name="connsiteX13" fmla="*/ 1572768 w 4645152"/>
              <a:gd name="connsiteY13" fmla="*/ 2109216 h 4474464"/>
              <a:gd name="connsiteX14" fmla="*/ 987552 w 4645152"/>
              <a:gd name="connsiteY14" fmla="*/ 1840992 h 4474464"/>
              <a:gd name="connsiteX15" fmla="*/ 670560 w 4645152"/>
              <a:gd name="connsiteY15" fmla="*/ 1962912 h 4474464"/>
              <a:gd name="connsiteX16" fmla="*/ 658368 w 4645152"/>
              <a:gd name="connsiteY16" fmla="*/ 2499360 h 4474464"/>
              <a:gd name="connsiteX17" fmla="*/ 0 w 4645152"/>
              <a:gd name="connsiteY17" fmla="*/ 1828800 h 4474464"/>
              <a:gd name="connsiteX0" fmla="*/ 0 w 4645152"/>
              <a:gd name="connsiteY0" fmla="*/ 1836982 h 4482646"/>
              <a:gd name="connsiteX1" fmla="*/ 1609344 w 4645152"/>
              <a:gd name="connsiteY1" fmla="*/ 1288342 h 4482646"/>
              <a:gd name="connsiteX2" fmla="*/ 2621280 w 4645152"/>
              <a:gd name="connsiteY2" fmla="*/ 715318 h 4482646"/>
              <a:gd name="connsiteX3" fmla="*/ 3194304 w 4645152"/>
              <a:gd name="connsiteY3" fmla="*/ 8182 h 4482646"/>
              <a:gd name="connsiteX4" fmla="*/ 4194048 w 4645152"/>
              <a:gd name="connsiteY4" fmla="*/ 386134 h 4482646"/>
              <a:gd name="connsiteX5" fmla="*/ 4596384 w 4645152"/>
              <a:gd name="connsiteY5" fmla="*/ 1215190 h 4482646"/>
              <a:gd name="connsiteX6" fmla="*/ 4645152 w 4645152"/>
              <a:gd name="connsiteY6" fmla="*/ 2678230 h 4482646"/>
              <a:gd name="connsiteX7" fmla="*/ 4267200 w 4645152"/>
              <a:gd name="connsiteY7" fmla="*/ 4116886 h 4482646"/>
              <a:gd name="connsiteX8" fmla="*/ 3852672 w 4645152"/>
              <a:gd name="connsiteY8" fmla="*/ 4482646 h 4482646"/>
              <a:gd name="connsiteX9" fmla="*/ 3511296 w 4645152"/>
              <a:gd name="connsiteY9" fmla="*/ 4080310 h 4482646"/>
              <a:gd name="connsiteX10" fmla="*/ 2865120 w 4645152"/>
              <a:gd name="connsiteY10" fmla="*/ 3641398 h 4482646"/>
              <a:gd name="connsiteX11" fmla="*/ 2633472 w 4645152"/>
              <a:gd name="connsiteY11" fmla="*/ 3092758 h 4482646"/>
              <a:gd name="connsiteX12" fmla="*/ 2048256 w 4645152"/>
              <a:gd name="connsiteY12" fmla="*/ 2361238 h 4482646"/>
              <a:gd name="connsiteX13" fmla="*/ 1572768 w 4645152"/>
              <a:gd name="connsiteY13" fmla="*/ 2117398 h 4482646"/>
              <a:gd name="connsiteX14" fmla="*/ 987552 w 4645152"/>
              <a:gd name="connsiteY14" fmla="*/ 1849174 h 4482646"/>
              <a:gd name="connsiteX15" fmla="*/ 670560 w 4645152"/>
              <a:gd name="connsiteY15" fmla="*/ 1971094 h 4482646"/>
              <a:gd name="connsiteX16" fmla="*/ 658368 w 4645152"/>
              <a:gd name="connsiteY16" fmla="*/ 2507542 h 4482646"/>
              <a:gd name="connsiteX17" fmla="*/ 0 w 4645152"/>
              <a:gd name="connsiteY17" fmla="*/ 1836982 h 4482646"/>
              <a:gd name="connsiteX0" fmla="*/ 0 w 4645152"/>
              <a:gd name="connsiteY0" fmla="*/ 1836982 h 4482646"/>
              <a:gd name="connsiteX1" fmla="*/ 1609344 w 4645152"/>
              <a:gd name="connsiteY1" fmla="*/ 1288342 h 4482646"/>
              <a:gd name="connsiteX2" fmla="*/ 2621280 w 4645152"/>
              <a:gd name="connsiteY2" fmla="*/ 715318 h 4482646"/>
              <a:gd name="connsiteX3" fmla="*/ 3194304 w 4645152"/>
              <a:gd name="connsiteY3" fmla="*/ 8182 h 4482646"/>
              <a:gd name="connsiteX4" fmla="*/ 4194048 w 4645152"/>
              <a:gd name="connsiteY4" fmla="*/ 386134 h 4482646"/>
              <a:gd name="connsiteX5" fmla="*/ 4596384 w 4645152"/>
              <a:gd name="connsiteY5" fmla="*/ 1215190 h 4482646"/>
              <a:gd name="connsiteX6" fmla="*/ 4645152 w 4645152"/>
              <a:gd name="connsiteY6" fmla="*/ 2678230 h 4482646"/>
              <a:gd name="connsiteX7" fmla="*/ 4267200 w 4645152"/>
              <a:gd name="connsiteY7" fmla="*/ 4116886 h 4482646"/>
              <a:gd name="connsiteX8" fmla="*/ 3852672 w 4645152"/>
              <a:gd name="connsiteY8" fmla="*/ 4482646 h 4482646"/>
              <a:gd name="connsiteX9" fmla="*/ 3511296 w 4645152"/>
              <a:gd name="connsiteY9" fmla="*/ 4080310 h 4482646"/>
              <a:gd name="connsiteX10" fmla="*/ 2865120 w 4645152"/>
              <a:gd name="connsiteY10" fmla="*/ 3641398 h 4482646"/>
              <a:gd name="connsiteX11" fmla="*/ 2633472 w 4645152"/>
              <a:gd name="connsiteY11" fmla="*/ 3092758 h 4482646"/>
              <a:gd name="connsiteX12" fmla="*/ 2048256 w 4645152"/>
              <a:gd name="connsiteY12" fmla="*/ 2361238 h 4482646"/>
              <a:gd name="connsiteX13" fmla="*/ 1572768 w 4645152"/>
              <a:gd name="connsiteY13" fmla="*/ 2117398 h 4482646"/>
              <a:gd name="connsiteX14" fmla="*/ 987552 w 4645152"/>
              <a:gd name="connsiteY14" fmla="*/ 1849174 h 4482646"/>
              <a:gd name="connsiteX15" fmla="*/ 670560 w 4645152"/>
              <a:gd name="connsiteY15" fmla="*/ 1971094 h 4482646"/>
              <a:gd name="connsiteX16" fmla="*/ 658368 w 4645152"/>
              <a:gd name="connsiteY16" fmla="*/ 2507542 h 4482646"/>
              <a:gd name="connsiteX17" fmla="*/ 0 w 4645152"/>
              <a:gd name="connsiteY17" fmla="*/ 1836982 h 4482646"/>
              <a:gd name="connsiteX0" fmla="*/ 0 w 4673721"/>
              <a:gd name="connsiteY0" fmla="*/ 1836982 h 4482646"/>
              <a:gd name="connsiteX1" fmla="*/ 1609344 w 4673721"/>
              <a:gd name="connsiteY1" fmla="*/ 1288342 h 4482646"/>
              <a:gd name="connsiteX2" fmla="*/ 2621280 w 4673721"/>
              <a:gd name="connsiteY2" fmla="*/ 715318 h 4482646"/>
              <a:gd name="connsiteX3" fmla="*/ 3194304 w 4673721"/>
              <a:gd name="connsiteY3" fmla="*/ 8182 h 4482646"/>
              <a:gd name="connsiteX4" fmla="*/ 4194048 w 4673721"/>
              <a:gd name="connsiteY4" fmla="*/ 386134 h 4482646"/>
              <a:gd name="connsiteX5" fmla="*/ 4596384 w 4673721"/>
              <a:gd name="connsiteY5" fmla="*/ 1215190 h 4482646"/>
              <a:gd name="connsiteX6" fmla="*/ 4645152 w 4673721"/>
              <a:gd name="connsiteY6" fmla="*/ 2678230 h 4482646"/>
              <a:gd name="connsiteX7" fmla="*/ 4267200 w 4673721"/>
              <a:gd name="connsiteY7" fmla="*/ 4116886 h 4482646"/>
              <a:gd name="connsiteX8" fmla="*/ 3852672 w 4673721"/>
              <a:gd name="connsiteY8" fmla="*/ 4482646 h 4482646"/>
              <a:gd name="connsiteX9" fmla="*/ 3511296 w 4673721"/>
              <a:gd name="connsiteY9" fmla="*/ 4080310 h 4482646"/>
              <a:gd name="connsiteX10" fmla="*/ 2865120 w 4673721"/>
              <a:gd name="connsiteY10" fmla="*/ 3641398 h 4482646"/>
              <a:gd name="connsiteX11" fmla="*/ 2633472 w 4673721"/>
              <a:gd name="connsiteY11" fmla="*/ 3092758 h 4482646"/>
              <a:gd name="connsiteX12" fmla="*/ 2048256 w 4673721"/>
              <a:gd name="connsiteY12" fmla="*/ 2361238 h 4482646"/>
              <a:gd name="connsiteX13" fmla="*/ 1572768 w 4673721"/>
              <a:gd name="connsiteY13" fmla="*/ 2117398 h 4482646"/>
              <a:gd name="connsiteX14" fmla="*/ 987552 w 4673721"/>
              <a:gd name="connsiteY14" fmla="*/ 1849174 h 4482646"/>
              <a:gd name="connsiteX15" fmla="*/ 670560 w 4673721"/>
              <a:gd name="connsiteY15" fmla="*/ 1971094 h 4482646"/>
              <a:gd name="connsiteX16" fmla="*/ 658368 w 4673721"/>
              <a:gd name="connsiteY16" fmla="*/ 2507542 h 4482646"/>
              <a:gd name="connsiteX17" fmla="*/ 0 w 4673721"/>
              <a:gd name="connsiteY17" fmla="*/ 1836982 h 4482646"/>
              <a:gd name="connsiteX0" fmla="*/ 0 w 4673721"/>
              <a:gd name="connsiteY0" fmla="*/ 1836982 h 4482646"/>
              <a:gd name="connsiteX1" fmla="*/ 1609344 w 4673721"/>
              <a:gd name="connsiteY1" fmla="*/ 1288342 h 4482646"/>
              <a:gd name="connsiteX2" fmla="*/ 2621280 w 4673721"/>
              <a:gd name="connsiteY2" fmla="*/ 715318 h 4482646"/>
              <a:gd name="connsiteX3" fmla="*/ 3194304 w 4673721"/>
              <a:gd name="connsiteY3" fmla="*/ 8182 h 4482646"/>
              <a:gd name="connsiteX4" fmla="*/ 4194048 w 4673721"/>
              <a:gd name="connsiteY4" fmla="*/ 386134 h 4482646"/>
              <a:gd name="connsiteX5" fmla="*/ 4596384 w 4673721"/>
              <a:gd name="connsiteY5" fmla="*/ 1215190 h 4482646"/>
              <a:gd name="connsiteX6" fmla="*/ 4645152 w 4673721"/>
              <a:gd name="connsiteY6" fmla="*/ 2678230 h 4482646"/>
              <a:gd name="connsiteX7" fmla="*/ 4267200 w 4673721"/>
              <a:gd name="connsiteY7" fmla="*/ 4116886 h 4482646"/>
              <a:gd name="connsiteX8" fmla="*/ 3852672 w 4673721"/>
              <a:gd name="connsiteY8" fmla="*/ 4482646 h 4482646"/>
              <a:gd name="connsiteX9" fmla="*/ 3511296 w 4673721"/>
              <a:gd name="connsiteY9" fmla="*/ 4080310 h 4482646"/>
              <a:gd name="connsiteX10" fmla="*/ 2865120 w 4673721"/>
              <a:gd name="connsiteY10" fmla="*/ 3641398 h 4482646"/>
              <a:gd name="connsiteX11" fmla="*/ 2633472 w 4673721"/>
              <a:gd name="connsiteY11" fmla="*/ 3092758 h 4482646"/>
              <a:gd name="connsiteX12" fmla="*/ 2048256 w 4673721"/>
              <a:gd name="connsiteY12" fmla="*/ 2361238 h 4482646"/>
              <a:gd name="connsiteX13" fmla="*/ 1572768 w 4673721"/>
              <a:gd name="connsiteY13" fmla="*/ 2117398 h 4482646"/>
              <a:gd name="connsiteX14" fmla="*/ 987552 w 4673721"/>
              <a:gd name="connsiteY14" fmla="*/ 1849174 h 4482646"/>
              <a:gd name="connsiteX15" fmla="*/ 670560 w 4673721"/>
              <a:gd name="connsiteY15" fmla="*/ 1971094 h 4482646"/>
              <a:gd name="connsiteX16" fmla="*/ 658368 w 4673721"/>
              <a:gd name="connsiteY16" fmla="*/ 2507542 h 4482646"/>
              <a:gd name="connsiteX17" fmla="*/ 0 w 4673721"/>
              <a:gd name="connsiteY17" fmla="*/ 1836982 h 4482646"/>
              <a:gd name="connsiteX0" fmla="*/ 0 w 4734376"/>
              <a:gd name="connsiteY0" fmla="*/ 1828800 h 4474464"/>
              <a:gd name="connsiteX1" fmla="*/ 1609344 w 4734376"/>
              <a:gd name="connsiteY1" fmla="*/ 1280160 h 4474464"/>
              <a:gd name="connsiteX2" fmla="*/ 2621280 w 4734376"/>
              <a:gd name="connsiteY2" fmla="*/ 707136 h 4474464"/>
              <a:gd name="connsiteX3" fmla="*/ 3194304 w 4734376"/>
              <a:gd name="connsiteY3" fmla="*/ 0 h 4474464"/>
              <a:gd name="connsiteX4" fmla="*/ 4596384 w 4734376"/>
              <a:gd name="connsiteY4" fmla="*/ 1207008 h 4474464"/>
              <a:gd name="connsiteX5" fmla="*/ 4645152 w 4734376"/>
              <a:gd name="connsiteY5" fmla="*/ 2670048 h 4474464"/>
              <a:gd name="connsiteX6" fmla="*/ 4267200 w 4734376"/>
              <a:gd name="connsiteY6" fmla="*/ 4108704 h 4474464"/>
              <a:gd name="connsiteX7" fmla="*/ 3852672 w 4734376"/>
              <a:gd name="connsiteY7" fmla="*/ 4474464 h 4474464"/>
              <a:gd name="connsiteX8" fmla="*/ 3511296 w 4734376"/>
              <a:gd name="connsiteY8" fmla="*/ 4072128 h 4474464"/>
              <a:gd name="connsiteX9" fmla="*/ 2865120 w 4734376"/>
              <a:gd name="connsiteY9" fmla="*/ 3633216 h 4474464"/>
              <a:gd name="connsiteX10" fmla="*/ 2633472 w 4734376"/>
              <a:gd name="connsiteY10" fmla="*/ 3084576 h 4474464"/>
              <a:gd name="connsiteX11" fmla="*/ 2048256 w 4734376"/>
              <a:gd name="connsiteY11" fmla="*/ 2353056 h 4474464"/>
              <a:gd name="connsiteX12" fmla="*/ 1572768 w 4734376"/>
              <a:gd name="connsiteY12" fmla="*/ 2109216 h 4474464"/>
              <a:gd name="connsiteX13" fmla="*/ 987552 w 4734376"/>
              <a:gd name="connsiteY13" fmla="*/ 1840992 h 4474464"/>
              <a:gd name="connsiteX14" fmla="*/ 670560 w 4734376"/>
              <a:gd name="connsiteY14" fmla="*/ 1962912 h 4474464"/>
              <a:gd name="connsiteX15" fmla="*/ 658368 w 4734376"/>
              <a:gd name="connsiteY15" fmla="*/ 2499360 h 4474464"/>
              <a:gd name="connsiteX16" fmla="*/ 0 w 4734376"/>
              <a:gd name="connsiteY16" fmla="*/ 1828800 h 4474464"/>
              <a:gd name="connsiteX0" fmla="*/ 0 w 4645152"/>
              <a:gd name="connsiteY0" fmla="*/ 1828800 h 4474464"/>
              <a:gd name="connsiteX1" fmla="*/ 1609344 w 4645152"/>
              <a:gd name="connsiteY1" fmla="*/ 1280160 h 4474464"/>
              <a:gd name="connsiteX2" fmla="*/ 2621280 w 4645152"/>
              <a:gd name="connsiteY2" fmla="*/ 707136 h 4474464"/>
              <a:gd name="connsiteX3" fmla="*/ 3194304 w 4645152"/>
              <a:gd name="connsiteY3" fmla="*/ 0 h 4474464"/>
              <a:gd name="connsiteX4" fmla="*/ 4645152 w 4645152"/>
              <a:gd name="connsiteY4" fmla="*/ 2670048 h 4474464"/>
              <a:gd name="connsiteX5" fmla="*/ 4267200 w 4645152"/>
              <a:gd name="connsiteY5" fmla="*/ 4108704 h 4474464"/>
              <a:gd name="connsiteX6" fmla="*/ 3852672 w 4645152"/>
              <a:gd name="connsiteY6" fmla="*/ 4474464 h 4474464"/>
              <a:gd name="connsiteX7" fmla="*/ 3511296 w 4645152"/>
              <a:gd name="connsiteY7" fmla="*/ 4072128 h 4474464"/>
              <a:gd name="connsiteX8" fmla="*/ 2865120 w 4645152"/>
              <a:gd name="connsiteY8" fmla="*/ 3633216 h 4474464"/>
              <a:gd name="connsiteX9" fmla="*/ 2633472 w 4645152"/>
              <a:gd name="connsiteY9" fmla="*/ 3084576 h 4474464"/>
              <a:gd name="connsiteX10" fmla="*/ 2048256 w 4645152"/>
              <a:gd name="connsiteY10" fmla="*/ 2353056 h 4474464"/>
              <a:gd name="connsiteX11" fmla="*/ 1572768 w 4645152"/>
              <a:gd name="connsiteY11" fmla="*/ 2109216 h 4474464"/>
              <a:gd name="connsiteX12" fmla="*/ 987552 w 4645152"/>
              <a:gd name="connsiteY12" fmla="*/ 1840992 h 4474464"/>
              <a:gd name="connsiteX13" fmla="*/ 670560 w 4645152"/>
              <a:gd name="connsiteY13" fmla="*/ 1962912 h 4474464"/>
              <a:gd name="connsiteX14" fmla="*/ 658368 w 4645152"/>
              <a:gd name="connsiteY14" fmla="*/ 2499360 h 4474464"/>
              <a:gd name="connsiteX15" fmla="*/ 0 w 4645152"/>
              <a:gd name="connsiteY15" fmla="*/ 1828800 h 4474464"/>
              <a:gd name="connsiteX0" fmla="*/ 4645152 w 4645152"/>
              <a:gd name="connsiteY0" fmla="*/ 2578608 h 4383024"/>
              <a:gd name="connsiteX1" fmla="*/ 4267200 w 4645152"/>
              <a:gd name="connsiteY1" fmla="*/ 4017264 h 4383024"/>
              <a:gd name="connsiteX2" fmla="*/ 3852672 w 4645152"/>
              <a:gd name="connsiteY2" fmla="*/ 4383024 h 4383024"/>
              <a:gd name="connsiteX3" fmla="*/ 3511296 w 4645152"/>
              <a:gd name="connsiteY3" fmla="*/ 3980688 h 4383024"/>
              <a:gd name="connsiteX4" fmla="*/ 2865120 w 4645152"/>
              <a:gd name="connsiteY4" fmla="*/ 3541776 h 4383024"/>
              <a:gd name="connsiteX5" fmla="*/ 2633472 w 4645152"/>
              <a:gd name="connsiteY5" fmla="*/ 2993136 h 4383024"/>
              <a:gd name="connsiteX6" fmla="*/ 2048256 w 4645152"/>
              <a:gd name="connsiteY6" fmla="*/ 2261616 h 4383024"/>
              <a:gd name="connsiteX7" fmla="*/ 1572768 w 4645152"/>
              <a:gd name="connsiteY7" fmla="*/ 2017776 h 4383024"/>
              <a:gd name="connsiteX8" fmla="*/ 987552 w 4645152"/>
              <a:gd name="connsiteY8" fmla="*/ 1749552 h 4383024"/>
              <a:gd name="connsiteX9" fmla="*/ 670560 w 4645152"/>
              <a:gd name="connsiteY9" fmla="*/ 1871472 h 4383024"/>
              <a:gd name="connsiteX10" fmla="*/ 658368 w 4645152"/>
              <a:gd name="connsiteY10" fmla="*/ 2407920 h 4383024"/>
              <a:gd name="connsiteX11" fmla="*/ 0 w 4645152"/>
              <a:gd name="connsiteY11" fmla="*/ 1737360 h 4383024"/>
              <a:gd name="connsiteX12" fmla="*/ 1609344 w 4645152"/>
              <a:gd name="connsiteY12" fmla="*/ 1188720 h 4383024"/>
              <a:gd name="connsiteX13" fmla="*/ 2621280 w 4645152"/>
              <a:gd name="connsiteY13" fmla="*/ 615696 h 4383024"/>
              <a:gd name="connsiteX14" fmla="*/ 3285744 w 4645152"/>
              <a:gd name="connsiteY14" fmla="*/ 0 h 4383024"/>
              <a:gd name="connsiteX0" fmla="*/ 4645152 w 4645152"/>
              <a:gd name="connsiteY0" fmla="*/ 2578608 h 4383024"/>
              <a:gd name="connsiteX1" fmla="*/ 3852672 w 4645152"/>
              <a:gd name="connsiteY1" fmla="*/ 4383024 h 4383024"/>
              <a:gd name="connsiteX2" fmla="*/ 3511296 w 4645152"/>
              <a:gd name="connsiteY2" fmla="*/ 3980688 h 4383024"/>
              <a:gd name="connsiteX3" fmla="*/ 2865120 w 4645152"/>
              <a:gd name="connsiteY3" fmla="*/ 3541776 h 4383024"/>
              <a:gd name="connsiteX4" fmla="*/ 2633472 w 4645152"/>
              <a:gd name="connsiteY4" fmla="*/ 2993136 h 4383024"/>
              <a:gd name="connsiteX5" fmla="*/ 2048256 w 4645152"/>
              <a:gd name="connsiteY5" fmla="*/ 2261616 h 4383024"/>
              <a:gd name="connsiteX6" fmla="*/ 1572768 w 4645152"/>
              <a:gd name="connsiteY6" fmla="*/ 2017776 h 4383024"/>
              <a:gd name="connsiteX7" fmla="*/ 987552 w 4645152"/>
              <a:gd name="connsiteY7" fmla="*/ 1749552 h 4383024"/>
              <a:gd name="connsiteX8" fmla="*/ 670560 w 4645152"/>
              <a:gd name="connsiteY8" fmla="*/ 1871472 h 4383024"/>
              <a:gd name="connsiteX9" fmla="*/ 658368 w 4645152"/>
              <a:gd name="connsiteY9" fmla="*/ 2407920 h 4383024"/>
              <a:gd name="connsiteX10" fmla="*/ 0 w 4645152"/>
              <a:gd name="connsiteY10" fmla="*/ 1737360 h 4383024"/>
              <a:gd name="connsiteX11" fmla="*/ 1609344 w 4645152"/>
              <a:gd name="connsiteY11" fmla="*/ 1188720 h 4383024"/>
              <a:gd name="connsiteX12" fmla="*/ 2621280 w 4645152"/>
              <a:gd name="connsiteY12" fmla="*/ 615696 h 4383024"/>
              <a:gd name="connsiteX13" fmla="*/ 3285744 w 4645152"/>
              <a:gd name="connsiteY13" fmla="*/ 0 h 4383024"/>
              <a:gd name="connsiteX0" fmla="*/ 4075526 w 4075526"/>
              <a:gd name="connsiteY0" fmla="*/ 4587290 h 4688076"/>
              <a:gd name="connsiteX1" fmla="*/ 3852672 w 4075526"/>
              <a:gd name="connsiteY1" fmla="*/ 4383024 h 4688076"/>
              <a:gd name="connsiteX2" fmla="*/ 3511296 w 4075526"/>
              <a:gd name="connsiteY2" fmla="*/ 3980688 h 4688076"/>
              <a:gd name="connsiteX3" fmla="*/ 2865120 w 4075526"/>
              <a:gd name="connsiteY3" fmla="*/ 3541776 h 4688076"/>
              <a:gd name="connsiteX4" fmla="*/ 2633472 w 4075526"/>
              <a:gd name="connsiteY4" fmla="*/ 2993136 h 4688076"/>
              <a:gd name="connsiteX5" fmla="*/ 2048256 w 4075526"/>
              <a:gd name="connsiteY5" fmla="*/ 2261616 h 4688076"/>
              <a:gd name="connsiteX6" fmla="*/ 1572768 w 4075526"/>
              <a:gd name="connsiteY6" fmla="*/ 2017776 h 4688076"/>
              <a:gd name="connsiteX7" fmla="*/ 987552 w 4075526"/>
              <a:gd name="connsiteY7" fmla="*/ 1749552 h 4688076"/>
              <a:gd name="connsiteX8" fmla="*/ 670560 w 4075526"/>
              <a:gd name="connsiteY8" fmla="*/ 1871472 h 4688076"/>
              <a:gd name="connsiteX9" fmla="*/ 658368 w 4075526"/>
              <a:gd name="connsiteY9" fmla="*/ 2407920 h 4688076"/>
              <a:gd name="connsiteX10" fmla="*/ 0 w 4075526"/>
              <a:gd name="connsiteY10" fmla="*/ 1737360 h 4688076"/>
              <a:gd name="connsiteX11" fmla="*/ 1609344 w 4075526"/>
              <a:gd name="connsiteY11" fmla="*/ 1188720 h 4688076"/>
              <a:gd name="connsiteX12" fmla="*/ 2621280 w 4075526"/>
              <a:gd name="connsiteY12" fmla="*/ 615696 h 4688076"/>
              <a:gd name="connsiteX13" fmla="*/ 3285744 w 4075526"/>
              <a:gd name="connsiteY13" fmla="*/ 0 h 4688076"/>
              <a:gd name="connsiteX0" fmla="*/ 4075526 w 4075526"/>
              <a:gd name="connsiteY0" fmla="*/ 4587290 h 4587290"/>
              <a:gd name="connsiteX1" fmla="*/ 3852672 w 4075526"/>
              <a:gd name="connsiteY1" fmla="*/ 4383024 h 4587290"/>
              <a:gd name="connsiteX2" fmla="*/ 3511296 w 4075526"/>
              <a:gd name="connsiteY2" fmla="*/ 3980688 h 4587290"/>
              <a:gd name="connsiteX3" fmla="*/ 2865120 w 4075526"/>
              <a:gd name="connsiteY3" fmla="*/ 3541776 h 4587290"/>
              <a:gd name="connsiteX4" fmla="*/ 2633472 w 4075526"/>
              <a:gd name="connsiteY4" fmla="*/ 2993136 h 4587290"/>
              <a:gd name="connsiteX5" fmla="*/ 2048256 w 4075526"/>
              <a:gd name="connsiteY5" fmla="*/ 2261616 h 4587290"/>
              <a:gd name="connsiteX6" fmla="*/ 1572768 w 4075526"/>
              <a:gd name="connsiteY6" fmla="*/ 2017776 h 4587290"/>
              <a:gd name="connsiteX7" fmla="*/ 987552 w 4075526"/>
              <a:gd name="connsiteY7" fmla="*/ 1749552 h 4587290"/>
              <a:gd name="connsiteX8" fmla="*/ 670560 w 4075526"/>
              <a:gd name="connsiteY8" fmla="*/ 1871472 h 4587290"/>
              <a:gd name="connsiteX9" fmla="*/ 658368 w 4075526"/>
              <a:gd name="connsiteY9" fmla="*/ 2407920 h 4587290"/>
              <a:gd name="connsiteX10" fmla="*/ 0 w 4075526"/>
              <a:gd name="connsiteY10" fmla="*/ 1737360 h 4587290"/>
              <a:gd name="connsiteX11" fmla="*/ 1609344 w 4075526"/>
              <a:gd name="connsiteY11" fmla="*/ 1188720 h 4587290"/>
              <a:gd name="connsiteX12" fmla="*/ 2621280 w 4075526"/>
              <a:gd name="connsiteY12" fmla="*/ 615696 h 4587290"/>
              <a:gd name="connsiteX13" fmla="*/ 3285744 w 4075526"/>
              <a:gd name="connsiteY13" fmla="*/ 0 h 4587290"/>
              <a:gd name="connsiteX0" fmla="*/ 4015565 w 4015565"/>
              <a:gd name="connsiteY0" fmla="*/ 4542319 h 4542319"/>
              <a:gd name="connsiteX1" fmla="*/ 3852672 w 4015565"/>
              <a:gd name="connsiteY1" fmla="*/ 4383024 h 4542319"/>
              <a:gd name="connsiteX2" fmla="*/ 3511296 w 4015565"/>
              <a:gd name="connsiteY2" fmla="*/ 3980688 h 4542319"/>
              <a:gd name="connsiteX3" fmla="*/ 2865120 w 4015565"/>
              <a:gd name="connsiteY3" fmla="*/ 3541776 h 4542319"/>
              <a:gd name="connsiteX4" fmla="*/ 2633472 w 4015565"/>
              <a:gd name="connsiteY4" fmla="*/ 2993136 h 4542319"/>
              <a:gd name="connsiteX5" fmla="*/ 2048256 w 4015565"/>
              <a:gd name="connsiteY5" fmla="*/ 2261616 h 4542319"/>
              <a:gd name="connsiteX6" fmla="*/ 1572768 w 4015565"/>
              <a:gd name="connsiteY6" fmla="*/ 2017776 h 4542319"/>
              <a:gd name="connsiteX7" fmla="*/ 987552 w 4015565"/>
              <a:gd name="connsiteY7" fmla="*/ 1749552 h 4542319"/>
              <a:gd name="connsiteX8" fmla="*/ 670560 w 4015565"/>
              <a:gd name="connsiteY8" fmla="*/ 1871472 h 4542319"/>
              <a:gd name="connsiteX9" fmla="*/ 658368 w 4015565"/>
              <a:gd name="connsiteY9" fmla="*/ 2407920 h 4542319"/>
              <a:gd name="connsiteX10" fmla="*/ 0 w 4015565"/>
              <a:gd name="connsiteY10" fmla="*/ 1737360 h 4542319"/>
              <a:gd name="connsiteX11" fmla="*/ 1609344 w 4015565"/>
              <a:gd name="connsiteY11" fmla="*/ 1188720 h 4542319"/>
              <a:gd name="connsiteX12" fmla="*/ 2621280 w 4015565"/>
              <a:gd name="connsiteY12" fmla="*/ 615696 h 4542319"/>
              <a:gd name="connsiteX13" fmla="*/ 3285744 w 4015565"/>
              <a:gd name="connsiteY13" fmla="*/ 0 h 4542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015565" h="4542319">
                <a:moveTo>
                  <a:pt x="4015565" y="4542319"/>
                </a:moveTo>
                <a:lnTo>
                  <a:pt x="3852672" y="4383024"/>
                </a:lnTo>
                <a:lnTo>
                  <a:pt x="3511296" y="3980688"/>
                </a:lnTo>
                <a:lnTo>
                  <a:pt x="2865120" y="3541776"/>
                </a:lnTo>
                <a:lnTo>
                  <a:pt x="2633472" y="2993136"/>
                </a:lnTo>
                <a:lnTo>
                  <a:pt x="2048256" y="2261616"/>
                </a:lnTo>
                <a:lnTo>
                  <a:pt x="1572768" y="2017776"/>
                </a:lnTo>
                <a:lnTo>
                  <a:pt x="987552" y="1749552"/>
                </a:lnTo>
                <a:lnTo>
                  <a:pt x="670560" y="1871472"/>
                </a:lnTo>
                <a:lnTo>
                  <a:pt x="658368" y="2407920"/>
                </a:lnTo>
                <a:lnTo>
                  <a:pt x="0" y="1737360"/>
                </a:lnTo>
                <a:lnTo>
                  <a:pt x="1609344" y="1188720"/>
                </a:lnTo>
                <a:lnTo>
                  <a:pt x="2621280" y="615696"/>
                </a:lnTo>
                <a:cubicBezTo>
                  <a:pt x="2812288" y="379984"/>
                  <a:pt x="3285744" y="0"/>
                  <a:pt x="328574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Oval 3"/>
          <p:cNvSpPr/>
          <p:nvPr/>
        </p:nvSpPr>
        <p:spPr>
          <a:xfrm>
            <a:off x="7812360" y="2924944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Oval 5"/>
          <p:cNvSpPr/>
          <p:nvPr/>
        </p:nvSpPr>
        <p:spPr>
          <a:xfrm>
            <a:off x="7524328" y="5445224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rapezoid 10"/>
          <p:cNvSpPr/>
          <p:nvPr/>
        </p:nvSpPr>
        <p:spPr>
          <a:xfrm>
            <a:off x="6948264" y="3573016"/>
            <a:ext cx="216024" cy="360040"/>
          </a:xfrm>
          <a:prstGeom prst="trapezoi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reeform 15"/>
          <p:cNvSpPr/>
          <p:nvPr/>
        </p:nvSpPr>
        <p:spPr>
          <a:xfrm>
            <a:off x="4584193" y="3265751"/>
            <a:ext cx="1682496" cy="212606"/>
          </a:xfrm>
          <a:custGeom>
            <a:avLst/>
            <a:gdLst>
              <a:gd name="connsiteX0" fmla="*/ 104993 w 1726529"/>
              <a:gd name="connsiteY0" fmla="*/ 586921 h 586921"/>
              <a:gd name="connsiteX1" fmla="*/ 44033 w 1726529"/>
              <a:gd name="connsiteY1" fmla="*/ 123625 h 586921"/>
              <a:gd name="connsiteX2" fmla="*/ 678017 w 1726529"/>
              <a:gd name="connsiteY2" fmla="*/ 1705 h 586921"/>
              <a:gd name="connsiteX3" fmla="*/ 1433921 w 1726529"/>
              <a:gd name="connsiteY3" fmla="*/ 184585 h 586921"/>
              <a:gd name="connsiteX4" fmla="*/ 1726529 w 1726529"/>
              <a:gd name="connsiteY4" fmla="*/ 208969 h 586921"/>
              <a:gd name="connsiteX0" fmla="*/ 0 w 1682496"/>
              <a:gd name="connsiteY0" fmla="*/ 123625 h 212606"/>
              <a:gd name="connsiteX1" fmla="*/ 633984 w 1682496"/>
              <a:gd name="connsiteY1" fmla="*/ 1705 h 212606"/>
              <a:gd name="connsiteX2" fmla="*/ 1389888 w 1682496"/>
              <a:gd name="connsiteY2" fmla="*/ 184585 h 212606"/>
              <a:gd name="connsiteX3" fmla="*/ 1682496 w 1682496"/>
              <a:gd name="connsiteY3" fmla="*/ 208969 h 212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2496" h="212606">
                <a:moveTo>
                  <a:pt x="0" y="123625"/>
                </a:moveTo>
                <a:cubicBezTo>
                  <a:pt x="95504" y="26089"/>
                  <a:pt x="402336" y="-8455"/>
                  <a:pt x="633984" y="1705"/>
                </a:cubicBezTo>
                <a:cubicBezTo>
                  <a:pt x="865632" y="11865"/>
                  <a:pt x="1215136" y="150041"/>
                  <a:pt x="1389888" y="184585"/>
                </a:cubicBezTo>
                <a:cubicBezTo>
                  <a:pt x="1564640" y="219129"/>
                  <a:pt x="1623568" y="214049"/>
                  <a:pt x="1682496" y="208969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Oval 16"/>
          <p:cNvSpPr/>
          <p:nvPr/>
        </p:nvSpPr>
        <p:spPr>
          <a:xfrm>
            <a:off x="4139952" y="3068960"/>
            <a:ext cx="864096" cy="864096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2" name="TextBox 21"/>
          <p:cNvSpPr txBox="1"/>
          <p:nvPr/>
        </p:nvSpPr>
        <p:spPr>
          <a:xfrm>
            <a:off x="-43597" y="30960"/>
            <a:ext cx="34699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/>
              <a:t>A) Un problème essentiel  à surmonter</a:t>
            </a:r>
          </a:p>
        </p:txBody>
      </p:sp>
      <p:sp>
        <p:nvSpPr>
          <p:cNvPr id="24" name="Oval 23"/>
          <p:cNvSpPr/>
          <p:nvPr/>
        </p:nvSpPr>
        <p:spPr>
          <a:xfrm>
            <a:off x="94336" y="438248"/>
            <a:ext cx="436352" cy="415306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3" name="TextBox 22"/>
          <p:cNvSpPr txBox="1"/>
          <p:nvPr/>
        </p:nvSpPr>
        <p:spPr>
          <a:xfrm>
            <a:off x="591722" y="458703"/>
            <a:ext cx="47429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Une capitale congestionnée prise au piège d’un site enfermant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-40765" y="982091"/>
            <a:ext cx="55945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B) Des réalisations majeures sont entrain de changer la donne </a:t>
            </a:r>
          </a:p>
        </p:txBody>
      </p:sp>
      <p:sp>
        <p:nvSpPr>
          <p:cNvPr id="25" name="Freeform 24"/>
          <p:cNvSpPr/>
          <p:nvPr/>
        </p:nvSpPr>
        <p:spPr>
          <a:xfrm>
            <a:off x="170648" y="4943222"/>
            <a:ext cx="271253" cy="376352"/>
          </a:xfrm>
          <a:custGeom>
            <a:avLst/>
            <a:gdLst>
              <a:gd name="connsiteX0" fmla="*/ 39345 w 324158"/>
              <a:gd name="connsiteY0" fmla="*/ 494676 h 494676"/>
              <a:gd name="connsiteX1" fmla="*/ 24355 w 324158"/>
              <a:gd name="connsiteY1" fmla="*/ 224853 h 494676"/>
              <a:gd name="connsiteX2" fmla="*/ 324158 w 324158"/>
              <a:gd name="connsiteY2" fmla="*/ 0 h 49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4158" h="494676">
                <a:moveTo>
                  <a:pt x="39345" y="494676"/>
                </a:moveTo>
                <a:cubicBezTo>
                  <a:pt x="8115" y="400987"/>
                  <a:pt x="-23114" y="307299"/>
                  <a:pt x="24355" y="224853"/>
                </a:cubicBezTo>
                <a:cubicBezTo>
                  <a:pt x="71824" y="142407"/>
                  <a:pt x="197991" y="71203"/>
                  <a:pt x="324158" y="0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TextBox 27"/>
          <p:cNvSpPr txBox="1"/>
          <p:nvPr/>
        </p:nvSpPr>
        <p:spPr>
          <a:xfrm>
            <a:off x="595577" y="4855049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Autoroute  perçant la banlieue  et ouvrant la capitale sur l’arrière pays (ouverture en 2013)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88510" y="2604280"/>
            <a:ext cx="29523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Nouvel aéroport remplaçant l’existant confiné dans la presqu’île. (ouverture en </a:t>
            </a:r>
            <a:r>
              <a:rPr lang="fr-FR" sz="1400" dirty="0" err="1"/>
              <a:t>dec</a:t>
            </a:r>
            <a:r>
              <a:rPr lang="fr-FR" sz="1400" dirty="0"/>
              <a:t> 2017) </a:t>
            </a:r>
          </a:p>
        </p:txBody>
      </p:sp>
      <p:grpSp>
        <p:nvGrpSpPr>
          <p:cNvPr id="10" name="Groupe 9"/>
          <p:cNvGrpSpPr/>
          <p:nvPr/>
        </p:nvGrpSpPr>
        <p:grpSpPr>
          <a:xfrm>
            <a:off x="181374" y="2698377"/>
            <a:ext cx="270940" cy="494884"/>
            <a:chOff x="204500" y="2537898"/>
            <a:chExt cx="270940" cy="494884"/>
          </a:xfrm>
        </p:grpSpPr>
        <p:sp>
          <p:nvSpPr>
            <p:cNvPr id="29" name="Trapezoid 28"/>
            <p:cNvSpPr/>
            <p:nvPr/>
          </p:nvSpPr>
          <p:spPr>
            <a:xfrm>
              <a:off x="204500" y="2537898"/>
              <a:ext cx="216024" cy="360040"/>
            </a:xfrm>
            <a:prstGeom prst="trapezoid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Trapezoid 30"/>
            <p:cNvSpPr/>
            <p:nvPr/>
          </p:nvSpPr>
          <p:spPr>
            <a:xfrm>
              <a:off x="259416" y="2672742"/>
              <a:ext cx="216024" cy="360040"/>
            </a:xfrm>
            <a:prstGeom prst="trapezoid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2" name="Trapezoid 31"/>
          <p:cNvSpPr/>
          <p:nvPr/>
        </p:nvSpPr>
        <p:spPr>
          <a:xfrm>
            <a:off x="4427984" y="3140968"/>
            <a:ext cx="216024" cy="360040"/>
          </a:xfrm>
          <a:prstGeom prst="trapezoid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48" name="TextBox 2047"/>
          <p:cNvSpPr txBox="1"/>
          <p:nvPr/>
        </p:nvSpPr>
        <p:spPr>
          <a:xfrm>
            <a:off x="3707904" y="3861048"/>
            <a:ext cx="860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DAKAR</a:t>
            </a:r>
          </a:p>
        </p:txBody>
      </p:sp>
      <p:sp>
        <p:nvSpPr>
          <p:cNvPr id="2049" name="TextBox 2048"/>
          <p:cNvSpPr txBox="1"/>
          <p:nvPr/>
        </p:nvSpPr>
        <p:spPr>
          <a:xfrm>
            <a:off x="6804248" y="3356992"/>
            <a:ext cx="51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err="1"/>
              <a:t>Diass</a:t>
            </a:r>
            <a:endParaRPr lang="fr-FR" sz="1200" i="1" dirty="0"/>
          </a:p>
        </p:txBody>
      </p:sp>
      <p:sp>
        <p:nvSpPr>
          <p:cNvPr id="2051" name="TextBox 2050"/>
          <p:cNvSpPr txBox="1"/>
          <p:nvPr/>
        </p:nvSpPr>
        <p:spPr>
          <a:xfrm>
            <a:off x="7884368" y="2708920"/>
            <a:ext cx="5693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Thiès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668344" y="5301208"/>
            <a:ext cx="6848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Mbour</a:t>
            </a:r>
          </a:p>
        </p:txBody>
      </p:sp>
      <p:sp>
        <p:nvSpPr>
          <p:cNvPr id="5" name="Freeform 4"/>
          <p:cNvSpPr/>
          <p:nvPr/>
        </p:nvSpPr>
        <p:spPr>
          <a:xfrm>
            <a:off x="5796136" y="6669360"/>
            <a:ext cx="2595717" cy="0"/>
          </a:xfrm>
          <a:custGeom>
            <a:avLst/>
            <a:gdLst>
              <a:gd name="connsiteX0" fmla="*/ 0 w 2595717"/>
              <a:gd name="connsiteY0" fmla="*/ 0 h 0"/>
              <a:gd name="connsiteX1" fmla="*/ 2595717 w 259571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95717">
                <a:moveTo>
                  <a:pt x="0" y="0"/>
                </a:moveTo>
                <a:lnTo>
                  <a:pt x="2595717" y="0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extBox 6"/>
          <p:cNvSpPr txBox="1"/>
          <p:nvPr/>
        </p:nvSpPr>
        <p:spPr>
          <a:xfrm>
            <a:off x="6948264" y="6381328"/>
            <a:ext cx="5373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i="1" dirty="0"/>
              <a:t>50 km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79589" y="1843978"/>
            <a:ext cx="3028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Nouveau pôle urbain. En cours de construction</a:t>
            </a:r>
          </a:p>
        </p:txBody>
      </p:sp>
      <p:sp>
        <p:nvSpPr>
          <p:cNvPr id="43" name="Freeform 42"/>
          <p:cNvSpPr/>
          <p:nvPr/>
        </p:nvSpPr>
        <p:spPr>
          <a:xfrm rot="8207315">
            <a:off x="32563" y="5718627"/>
            <a:ext cx="501874" cy="144514"/>
          </a:xfrm>
          <a:custGeom>
            <a:avLst/>
            <a:gdLst>
              <a:gd name="connsiteX0" fmla="*/ 0 w 1609344"/>
              <a:gd name="connsiteY0" fmla="*/ 341376 h 573275"/>
              <a:gd name="connsiteX1" fmla="*/ 865632 w 1609344"/>
              <a:gd name="connsiteY1" fmla="*/ 573024 h 573275"/>
              <a:gd name="connsiteX2" fmla="*/ 1402080 w 1609344"/>
              <a:gd name="connsiteY2" fmla="*/ 377952 h 573275"/>
              <a:gd name="connsiteX3" fmla="*/ 1609344 w 1609344"/>
              <a:gd name="connsiteY3" fmla="*/ 0 h 573275"/>
              <a:gd name="connsiteX0" fmla="*/ 0 w 1402080"/>
              <a:gd name="connsiteY0" fmla="*/ 0 h 231899"/>
              <a:gd name="connsiteX1" fmla="*/ 865632 w 1402080"/>
              <a:gd name="connsiteY1" fmla="*/ 231648 h 231899"/>
              <a:gd name="connsiteX2" fmla="*/ 1402080 w 1402080"/>
              <a:gd name="connsiteY2" fmla="*/ 36576 h 23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2080" h="231899">
                <a:moveTo>
                  <a:pt x="0" y="0"/>
                </a:moveTo>
                <a:cubicBezTo>
                  <a:pt x="315976" y="112776"/>
                  <a:pt x="631952" y="225552"/>
                  <a:pt x="865632" y="231648"/>
                </a:cubicBezTo>
                <a:cubicBezTo>
                  <a:pt x="1099312" y="237744"/>
                  <a:pt x="1278128" y="132080"/>
                  <a:pt x="1402080" y="36576"/>
                </a:cubicBezTo>
              </a:path>
            </a:pathLst>
          </a:cu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TextBox 43"/>
          <p:cNvSpPr txBox="1"/>
          <p:nvPr/>
        </p:nvSpPr>
        <p:spPr>
          <a:xfrm>
            <a:off x="588510" y="5578396"/>
            <a:ext cx="3063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Autoroutes reliant Dakar aux principales villes secondaires (2018)</a:t>
            </a:r>
          </a:p>
        </p:txBody>
      </p:sp>
      <p:sp>
        <p:nvSpPr>
          <p:cNvPr id="47" name="TextBox 50"/>
          <p:cNvSpPr txBox="1"/>
          <p:nvPr/>
        </p:nvSpPr>
        <p:spPr>
          <a:xfrm>
            <a:off x="582168" y="3479998"/>
            <a:ext cx="2550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Nouveaux ports  complétant les activités du port actuel (projets)</a:t>
            </a:r>
          </a:p>
        </p:txBody>
      </p:sp>
      <p:grpSp>
        <p:nvGrpSpPr>
          <p:cNvPr id="48" name="Group 19"/>
          <p:cNvGrpSpPr/>
          <p:nvPr/>
        </p:nvGrpSpPr>
        <p:grpSpPr>
          <a:xfrm>
            <a:off x="170648" y="3515054"/>
            <a:ext cx="360040" cy="432048"/>
            <a:chOff x="395536" y="1700808"/>
            <a:chExt cx="360040" cy="432048"/>
          </a:xfrm>
        </p:grpSpPr>
        <p:sp>
          <p:nvSpPr>
            <p:cNvPr id="49" name="Isosceles Triangle 1"/>
            <p:cNvSpPr/>
            <p:nvPr/>
          </p:nvSpPr>
          <p:spPr>
            <a:xfrm>
              <a:off x="395536" y="1700808"/>
              <a:ext cx="216024" cy="288032"/>
            </a:xfrm>
            <a:prstGeom prst="triangl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51" name="Isosceles Triangle 52"/>
            <p:cNvSpPr/>
            <p:nvPr/>
          </p:nvSpPr>
          <p:spPr>
            <a:xfrm>
              <a:off x="539552" y="1844824"/>
              <a:ext cx="216024" cy="288032"/>
            </a:xfrm>
            <a:prstGeom prst="triangle">
              <a:avLst/>
            </a:prstGeom>
            <a:ln w="9525">
              <a:solidFill>
                <a:schemeClr val="tx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</p:grpSp>
      <p:sp>
        <p:nvSpPr>
          <p:cNvPr id="70" name="Freeform 17"/>
          <p:cNvSpPr/>
          <p:nvPr/>
        </p:nvSpPr>
        <p:spPr>
          <a:xfrm>
            <a:off x="6339840" y="3108960"/>
            <a:ext cx="1609344" cy="573275"/>
          </a:xfrm>
          <a:custGeom>
            <a:avLst/>
            <a:gdLst>
              <a:gd name="connsiteX0" fmla="*/ 0 w 1609344"/>
              <a:gd name="connsiteY0" fmla="*/ 341376 h 573275"/>
              <a:gd name="connsiteX1" fmla="*/ 865632 w 1609344"/>
              <a:gd name="connsiteY1" fmla="*/ 573024 h 573275"/>
              <a:gd name="connsiteX2" fmla="*/ 1402080 w 1609344"/>
              <a:gd name="connsiteY2" fmla="*/ 377952 h 573275"/>
              <a:gd name="connsiteX3" fmla="*/ 1609344 w 1609344"/>
              <a:gd name="connsiteY3" fmla="*/ 0 h 573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9344" h="573275">
                <a:moveTo>
                  <a:pt x="0" y="341376"/>
                </a:moveTo>
                <a:cubicBezTo>
                  <a:pt x="315976" y="454152"/>
                  <a:pt x="631952" y="566928"/>
                  <a:pt x="865632" y="573024"/>
                </a:cubicBezTo>
                <a:cubicBezTo>
                  <a:pt x="1099312" y="579120"/>
                  <a:pt x="1278128" y="473456"/>
                  <a:pt x="1402080" y="377952"/>
                </a:cubicBezTo>
                <a:cubicBezTo>
                  <a:pt x="1526032" y="282448"/>
                  <a:pt x="1567688" y="141224"/>
                  <a:pt x="1609344" y="0"/>
                </a:cubicBezTo>
              </a:path>
            </a:pathLst>
          </a:cu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Freeform 20"/>
          <p:cNvSpPr/>
          <p:nvPr/>
        </p:nvSpPr>
        <p:spPr>
          <a:xfrm>
            <a:off x="7193280" y="3706368"/>
            <a:ext cx="377952" cy="1731264"/>
          </a:xfrm>
          <a:custGeom>
            <a:avLst/>
            <a:gdLst>
              <a:gd name="connsiteX0" fmla="*/ 0 w 377952"/>
              <a:gd name="connsiteY0" fmla="*/ 0 h 1731264"/>
              <a:gd name="connsiteX1" fmla="*/ 377952 w 377952"/>
              <a:gd name="connsiteY1" fmla="*/ 1731264 h 1731264"/>
              <a:gd name="connsiteX0" fmla="*/ 0 w 377952"/>
              <a:gd name="connsiteY0" fmla="*/ 0 h 1731264"/>
              <a:gd name="connsiteX1" fmla="*/ 24384 w 377952"/>
              <a:gd name="connsiteY1" fmla="*/ 987552 h 1731264"/>
              <a:gd name="connsiteX2" fmla="*/ 377952 w 377952"/>
              <a:gd name="connsiteY2" fmla="*/ 1731264 h 173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7952" h="1731264">
                <a:moveTo>
                  <a:pt x="0" y="0"/>
                </a:moveTo>
                <a:cubicBezTo>
                  <a:pt x="65024" y="316992"/>
                  <a:pt x="-40640" y="670560"/>
                  <a:pt x="24384" y="987552"/>
                </a:cubicBezTo>
                <a:lnTo>
                  <a:pt x="377952" y="1731264"/>
                </a:lnTo>
              </a:path>
            </a:pathLst>
          </a:cu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Isosceles Triangle 49"/>
          <p:cNvSpPr/>
          <p:nvPr/>
        </p:nvSpPr>
        <p:spPr>
          <a:xfrm>
            <a:off x="4644008" y="3717032"/>
            <a:ext cx="216024" cy="288032"/>
          </a:xfrm>
          <a:prstGeom prst="triangle">
            <a:avLst/>
          </a:prstGeom>
          <a:ln w="9525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3" name="Isosceles Triangle 51"/>
          <p:cNvSpPr/>
          <p:nvPr/>
        </p:nvSpPr>
        <p:spPr>
          <a:xfrm>
            <a:off x="5004048" y="3356992"/>
            <a:ext cx="216024" cy="288032"/>
          </a:xfrm>
          <a:prstGeom prst="triangl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5" name="TextBox 6"/>
          <p:cNvSpPr txBox="1"/>
          <p:nvPr/>
        </p:nvSpPr>
        <p:spPr>
          <a:xfrm>
            <a:off x="5544544" y="3538981"/>
            <a:ext cx="861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i="1" dirty="0" err="1"/>
              <a:t>Diamniadio</a:t>
            </a:r>
            <a:endParaRPr lang="fr-FR" sz="1100" b="1" i="1" dirty="0"/>
          </a:p>
        </p:txBody>
      </p:sp>
      <p:sp>
        <p:nvSpPr>
          <p:cNvPr id="2" name="Rectangle 1"/>
          <p:cNvSpPr/>
          <p:nvPr/>
        </p:nvSpPr>
        <p:spPr>
          <a:xfrm>
            <a:off x="6290354" y="3377907"/>
            <a:ext cx="303798" cy="31164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62"/>
          <p:cNvSpPr/>
          <p:nvPr/>
        </p:nvSpPr>
        <p:spPr>
          <a:xfrm>
            <a:off x="149956" y="1898985"/>
            <a:ext cx="303798" cy="31164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 : forme 7"/>
          <p:cNvSpPr/>
          <p:nvPr/>
        </p:nvSpPr>
        <p:spPr>
          <a:xfrm>
            <a:off x="4519902" y="3320128"/>
            <a:ext cx="2554666" cy="517946"/>
          </a:xfrm>
          <a:custGeom>
            <a:avLst/>
            <a:gdLst>
              <a:gd name="connsiteX0" fmla="*/ 52098 w 2554666"/>
              <a:gd name="connsiteY0" fmla="*/ 517946 h 517946"/>
              <a:gd name="connsiteX1" fmla="*/ 52098 w 2554666"/>
              <a:gd name="connsiteY1" fmla="*/ 120904 h 517946"/>
              <a:gd name="connsiteX2" fmla="*/ 593519 w 2554666"/>
              <a:gd name="connsiteY2" fmla="*/ 588 h 517946"/>
              <a:gd name="connsiteX3" fmla="*/ 1243224 w 2554666"/>
              <a:gd name="connsiteY3" fmla="*/ 156998 h 517946"/>
              <a:gd name="connsiteX4" fmla="*/ 1724487 w 2554666"/>
              <a:gd name="connsiteY4" fmla="*/ 241219 h 517946"/>
              <a:gd name="connsiteX5" fmla="*/ 2121530 w 2554666"/>
              <a:gd name="connsiteY5" fmla="*/ 289346 h 517946"/>
              <a:gd name="connsiteX6" fmla="*/ 2554666 w 2554666"/>
              <a:gd name="connsiteY6" fmla="*/ 421693 h 517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54666" h="517946">
                <a:moveTo>
                  <a:pt x="52098" y="517946"/>
                </a:moveTo>
                <a:cubicBezTo>
                  <a:pt x="6979" y="362538"/>
                  <a:pt x="-38139" y="207130"/>
                  <a:pt x="52098" y="120904"/>
                </a:cubicBezTo>
                <a:cubicBezTo>
                  <a:pt x="142335" y="34678"/>
                  <a:pt x="394998" y="-5428"/>
                  <a:pt x="593519" y="588"/>
                </a:cubicBezTo>
                <a:cubicBezTo>
                  <a:pt x="792040" y="6604"/>
                  <a:pt x="1054729" y="116893"/>
                  <a:pt x="1243224" y="156998"/>
                </a:cubicBezTo>
                <a:cubicBezTo>
                  <a:pt x="1431719" y="197103"/>
                  <a:pt x="1578103" y="219161"/>
                  <a:pt x="1724487" y="241219"/>
                </a:cubicBezTo>
                <a:cubicBezTo>
                  <a:pt x="1870871" y="263277"/>
                  <a:pt x="1983167" y="259267"/>
                  <a:pt x="2121530" y="289346"/>
                </a:cubicBezTo>
                <a:cubicBezTo>
                  <a:pt x="2259893" y="319425"/>
                  <a:pt x="2407279" y="370559"/>
                  <a:pt x="2554666" y="421693"/>
                </a:cubicBezTo>
              </a:path>
            </a:pathLst>
          </a:custGeom>
          <a:noFill/>
          <a:ln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 : forme 8"/>
          <p:cNvSpPr/>
          <p:nvPr/>
        </p:nvSpPr>
        <p:spPr>
          <a:xfrm>
            <a:off x="109497" y="6306151"/>
            <a:ext cx="469232" cy="184547"/>
          </a:xfrm>
          <a:custGeom>
            <a:avLst/>
            <a:gdLst>
              <a:gd name="connsiteX0" fmla="*/ 0 w 469232"/>
              <a:gd name="connsiteY0" fmla="*/ 184547 h 184547"/>
              <a:gd name="connsiteX1" fmla="*/ 180474 w 469232"/>
              <a:gd name="connsiteY1" fmla="*/ 4074 h 184547"/>
              <a:gd name="connsiteX2" fmla="*/ 469232 w 469232"/>
              <a:gd name="connsiteY2" fmla="*/ 76263 h 184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9232" h="184547">
                <a:moveTo>
                  <a:pt x="0" y="184547"/>
                </a:moveTo>
                <a:cubicBezTo>
                  <a:pt x="51134" y="103334"/>
                  <a:pt x="102269" y="22121"/>
                  <a:pt x="180474" y="4074"/>
                </a:cubicBezTo>
                <a:cubicBezTo>
                  <a:pt x="258679" y="-13973"/>
                  <a:pt x="363955" y="31145"/>
                  <a:pt x="469232" y="76263"/>
                </a:cubicBezTo>
              </a:path>
            </a:pathLst>
          </a:custGeom>
          <a:noFill/>
          <a:ln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578729" y="6264684"/>
            <a:ext cx="3566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Train express régional (en cours de réalisation)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-11562" y="1413156"/>
            <a:ext cx="5618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u="sng" dirty="0"/>
              <a:t>Déplacement des équipements et infrastructures à l’extérieur de la capitale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0" y="4386137"/>
            <a:ext cx="46124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u="sng" dirty="0"/>
              <a:t>Développement des liaisons entre la capitale et l’arrière pays</a:t>
            </a:r>
          </a:p>
        </p:txBody>
      </p:sp>
      <p:sp>
        <p:nvSpPr>
          <p:cNvPr id="53" name="Isosceles Triangle 51"/>
          <p:cNvSpPr/>
          <p:nvPr/>
        </p:nvSpPr>
        <p:spPr>
          <a:xfrm>
            <a:off x="5156160" y="3392497"/>
            <a:ext cx="216024" cy="288032"/>
          </a:xfrm>
          <a:prstGeom prst="triangl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47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1" grpId="0" animBg="1"/>
      <p:bldP spid="16" grpId="0" animBg="1"/>
      <p:bldP spid="17" grpId="0" animBg="1"/>
      <p:bldP spid="22" grpId="0"/>
      <p:bldP spid="24" grpId="0" animBg="1"/>
      <p:bldP spid="23" grpId="0"/>
      <p:bldP spid="26" grpId="0"/>
      <p:bldP spid="25" grpId="0" animBg="1"/>
      <p:bldP spid="28" grpId="0"/>
      <p:bldP spid="30" grpId="0"/>
      <p:bldP spid="32" grpId="0" animBg="1"/>
      <p:bldP spid="2048" grpId="0"/>
      <p:bldP spid="2049" grpId="0"/>
      <p:bldP spid="2051" grpId="0"/>
      <p:bldP spid="50" grpId="0"/>
      <p:bldP spid="42" grpId="0"/>
      <p:bldP spid="43" grpId="0" animBg="1"/>
      <p:bldP spid="44" grpId="0"/>
      <p:bldP spid="47" grpId="0"/>
      <p:bldP spid="70" grpId="0" animBg="1"/>
      <p:bldP spid="71" grpId="0" animBg="1"/>
      <p:bldP spid="72" grpId="0" animBg="1"/>
      <p:bldP spid="73" grpId="0" animBg="1"/>
      <p:bldP spid="75" grpId="0"/>
      <p:bldP spid="2" grpId="0" animBg="1"/>
      <p:bldP spid="63" grpId="0" animBg="1"/>
      <p:bldP spid="8" grpId="0" animBg="1"/>
      <p:bldP spid="9" grpId="0" animBg="1"/>
      <p:bldP spid="12" grpId="0"/>
      <p:bldP spid="13" grpId="0"/>
      <p:bldP spid="52" grpId="0"/>
      <p:bldP spid="5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4023360" y="1627631"/>
            <a:ext cx="4015565" cy="4542319"/>
          </a:xfrm>
          <a:custGeom>
            <a:avLst/>
            <a:gdLst>
              <a:gd name="connsiteX0" fmla="*/ 0 w 4645152"/>
              <a:gd name="connsiteY0" fmla="*/ 1828800 h 4474464"/>
              <a:gd name="connsiteX1" fmla="*/ 1609344 w 4645152"/>
              <a:gd name="connsiteY1" fmla="*/ 1280160 h 4474464"/>
              <a:gd name="connsiteX2" fmla="*/ 2621280 w 4645152"/>
              <a:gd name="connsiteY2" fmla="*/ 707136 h 4474464"/>
              <a:gd name="connsiteX3" fmla="*/ 3194304 w 4645152"/>
              <a:gd name="connsiteY3" fmla="*/ 0 h 4474464"/>
              <a:gd name="connsiteX4" fmla="*/ 4194048 w 4645152"/>
              <a:gd name="connsiteY4" fmla="*/ 377952 h 4474464"/>
              <a:gd name="connsiteX5" fmla="*/ 4596384 w 4645152"/>
              <a:gd name="connsiteY5" fmla="*/ 1207008 h 4474464"/>
              <a:gd name="connsiteX6" fmla="*/ 4645152 w 4645152"/>
              <a:gd name="connsiteY6" fmla="*/ 2670048 h 4474464"/>
              <a:gd name="connsiteX7" fmla="*/ 4267200 w 4645152"/>
              <a:gd name="connsiteY7" fmla="*/ 4108704 h 4474464"/>
              <a:gd name="connsiteX8" fmla="*/ 3852672 w 4645152"/>
              <a:gd name="connsiteY8" fmla="*/ 4474464 h 4474464"/>
              <a:gd name="connsiteX9" fmla="*/ 3511296 w 4645152"/>
              <a:gd name="connsiteY9" fmla="*/ 4072128 h 4474464"/>
              <a:gd name="connsiteX10" fmla="*/ 2865120 w 4645152"/>
              <a:gd name="connsiteY10" fmla="*/ 3633216 h 4474464"/>
              <a:gd name="connsiteX11" fmla="*/ 2633472 w 4645152"/>
              <a:gd name="connsiteY11" fmla="*/ 3084576 h 4474464"/>
              <a:gd name="connsiteX12" fmla="*/ 2048256 w 4645152"/>
              <a:gd name="connsiteY12" fmla="*/ 2353056 h 4474464"/>
              <a:gd name="connsiteX13" fmla="*/ 1572768 w 4645152"/>
              <a:gd name="connsiteY13" fmla="*/ 2109216 h 4474464"/>
              <a:gd name="connsiteX14" fmla="*/ 987552 w 4645152"/>
              <a:gd name="connsiteY14" fmla="*/ 1840992 h 4474464"/>
              <a:gd name="connsiteX15" fmla="*/ 670560 w 4645152"/>
              <a:gd name="connsiteY15" fmla="*/ 1962912 h 4474464"/>
              <a:gd name="connsiteX16" fmla="*/ 658368 w 4645152"/>
              <a:gd name="connsiteY16" fmla="*/ 2499360 h 4474464"/>
              <a:gd name="connsiteX17" fmla="*/ 0 w 4645152"/>
              <a:gd name="connsiteY17" fmla="*/ 1828800 h 4474464"/>
              <a:gd name="connsiteX0" fmla="*/ 0 w 4645152"/>
              <a:gd name="connsiteY0" fmla="*/ 1836982 h 4482646"/>
              <a:gd name="connsiteX1" fmla="*/ 1609344 w 4645152"/>
              <a:gd name="connsiteY1" fmla="*/ 1288342 h 4482646"/>
              <a:gd name="connsiteX2" fmla="*/ 2621280 w 4645152"/>
              <a:gd name="connsiteY2" fmla="*/ 715318 h 4482646"/>
              <a:gd name="connsiteX3" fmla="*/ 3194304 w 4645152"/>
              <a:gd name="connsiteY3" fmla="*/ 8182 h 4482646"/>
              <a:gd name="connsiteX4" fmla="*/ 4194048 w 4645152"/>
              <a:gd name="connsiteY4" fmla="*/ 386134 h 4482646"/>
              <a:gd name="connsiteX5" fmla="*/ 4596384 w 4645152"/>
              <a:gd name="connsiteY5" fmla="*/ 1215190 h 4482646"/>
              <a:gd name="connsiteX6" fmla="*/ 4645152 w 4645152"/>
              <a:gd name="connsiteY6" fmla="*/ 2678230 h 4482646"/>
              <a:gd name="connsiteX7" fmla="*/ 4267200 w 4645152"/>
              <a:gd name="connsiteY7" fmla="*/ 4116886 h 4482646"/>
              <a:gd name="connsiteX8" fmla="*/ 3852672 w 4645152"/>
              <a:gd name="connsiteY8" fmla="*/ 4482646 h 4482646"/>
              <a:gd name="connsiteX9" fmla="*/ 3511296 w 4645152"/>
              <a:gd name="connsiteY9" fmla="*/ 4080310 h 4482646"/>
              <a:gd name="connsiteX10" fmla="*/ 2865120 w 4645152"/>
              <a:gd name="connsiteY10" fmla="*/ 3641398 h 4482646"/>
              <a:gd name="connsiteX11" fmla="*/ 2633472 w 4645152"/>
              <a:gd name="connsiteY11" fmla="*/ 3092758 h 4482646"/>
              <a:gd name="connsiteX12" fmla="*/ 2048256 w 4645152"/>
              <a:gd name="connsiteY12" fmla="*/ 2361238 h 4482646"/>
              <a:gd name="connsiteX13" fmla="*/ 1572768 w 4645152"/>
              <a:gd name="connsiteY13" fmla="*/ 2117398 h 4482646"/>
              <a:gd name="connsiteX14" fmla="*/ 987552 w 4645152"/>
              <a:gd name="connsiteY14" fmla="*/ 1849174 h 4482646"/>
              <a:gd name="connsiteX15" fmla="*/ 670560 w 4645152"/>
              <a:gd name="connsiteY15" fmla="*/ 1971094 h 4482646"/>
              <a:gd name="connsiteX16" fmla="*/ 658368 w 4645152"/>
              <a:gd name="connsiteY16" fmla="*/ 2507542 h 4482646"/>
              <a:gd name="connsiteX17" fmla="*/ 0 w 4645152"/>
              <a:gd name="connsiteY17" fmla="*/ 1836982 h 4482646"/>
              <a:gd name="connsiteX0" fmla="*/ 0 w 4645152"/>
              <a:gd name="connsiteY0" fmla="*/ 1836982 h 4482646"/>
              <a:gd name="connsiteX1" fmla="*/ 1609344 w 4645152"/>
              <a:gd name="connsiteY1" fmla="*/ 1288342 h 4482646"/>
              <a:gd name="connsiteX2" fmla="*/ 2621280 w 4645152"/>
              <a:gd name="connsiteY2" fmla="*/ 715318 h 4482646"/>
              <a:gd name="connsiteX3" fmla="*/ 3194304 w 4645152"/>
              <a:gd name="connsiteY3" fmla="*/ 8182 h 4482646"/>
              <a:gd name="connsiteX4" fmla="*/ 4194048 w 4645152"/>
              <a:gd name="connsiteY4" fmla="*/ 386134 h 4482646"/>
              <a:gd name="connsiteX5" fmla="*/ 4596384 w 4645152"/>
              <a:gd name="connsiteY5" fmla="*/ 1215190 h 4482646"/>
              <a:gd name="connsiteX6" fmla="*/ 4645152 w 4645152"/>
              <a:gd name="connsiteY6" fmla="*/ 2678230 h 4482646"/>
              <a:gd name="connsiteX7" fmla="*/ 4267200 w 4645152"/>
              <a:gd name="connsiteY7" fmla="*/ 4116886 h 4482646"/>
              <a:gd name="connsiteX8" fmla="*/ 3852672 w 4645152"/>
              <a:gd name="connsiteY8" fmla="*/ 4482646 h 4482646"/>
              <a:gd name="connsiteX9" fmla="*/ 3511296 w 4645152"/>
              <a:gd name="connsiteY9" fmla="*/ 4080310 h 4482646"/>
              <a:gd name="connsiteX10" fmla="*/ 2865120 w 4645152"/>
              <a:gd name="connsiteY10" fmla="*/ 3641398 h 4482646"/>
              <a:gd name="connsiteX11" fmla="*/ 2633472 w 4645152"/>
              <a:gd name="connsiteY11" fmla="*/ 3092758 h 4482646"/>
              <a:gd name="connsiteX12" fmla="*/ 2048256 w 4645152"/>
              <a:gd name="connsiteY12" fmla="*/ 2361238 h 4482646"/>
              <a:gd name="connsiteX13" fmla="*/ 1572768 w 4645152"/>
              <a:gd name="connsiteY13" fmla="*/ 2117398 h 4482646"/>
              <a:gd name="connsiteX14" fmla="*/ 987552 w 4645152"/>
              <a:gd name="connsiteY14" fmla="*/ 1849174 h 4482646"/>
              <a:gd name="connsiteX15" fmla="*/ 670560 w 4645152"/>
              <a:gd name="connsiteY15" fmla="*/ 1971094 h 4482646"/>
              <a:gd name="connsiteX16" fmla="*/ 658368 w 4645152"/>
              <a:gd name="connsiteY16" fmla="*/ 2507542 h 4482646"/>
              <a:gd name="connsiteX17" fmla="*/ 0 w 4645152"/>
              <a:gd name="connsiteY17" fmla="*/ 1836982 h 4482646"/>
              <a:gd name="connsiteX0" fmla="*/ 0 w 4673721"/>
              <a:gd name="connsiteY0" fmla="*/ 1836982 h 4482646"/>
              <a:gd name="connsiteX1" fmla="*/ 1609344 w 4673721"/>
              <a:gd name="connsiteY1" fmla="*/ 1288342 h 4482646"/>
              <a:gd name="connsiteX2" fmla="*/ 2621280 w 4673721"/>
              <a:gd name="connsiteY2" fmla="*/ 715318 h 4482646"/>
              <a:gd name="connsiteX3" fmla="*/ 3194304 w 4673721"/>
              <a:gd name="connsiteY3" fmla="*/ 8182 h 4482646"/>
              <a:gd name="connsiteX4" fmla="*/ 4194048 w 4673721"/>
              <a:gd name="connsiteY4" fmla="*/ 386134 h 4482646"/>
              <a:gd name="connsiteX5" fmla="*/ 4596384 w 4673721"/>
              <a:gd name="connsiteY5" fmla="*/ 1215190 h 4482646"/>
              <a:gd name="connsiteX6" fmla="*/ 4645152 w 4673721"/>
              <a:gd name="connsiteY6" fmla="*/ 2678230 h 4482646"/>
              <a:gd name="connsiteX7" fmla="*/ 4267200 w 4673721"/>
              <a:gd name="connsiteY7" fmla="*/ 4116886 h 4482646"/>
              <a:gd name="connsiteX8" fmla="*/ 3852672 w 4673721"/>
              <a:gd name="connsiteY8" fmla="*/ 4482646 h 4482646"/>
              <a:gd name="connsiteX9" fmla="*/ 3511296 w 4673721"/>
              <a:gd name="connsiteY9" fmla="*/ 4080310 h 4482646"/>
              <a:gd name="connsiteX10" fmla="*/ 2865120 w 4673721"/>
              <a:gd name="connsiteY10" fmla="*/ 3641398 h 4482646"/>
              <a:gd name="connsiteX11" fmla="*/ 2633472 w 4673721"/>
              <a:gd name="connsiteY11" fmla="*/ 3092758 h 4482646"/>
              <a:gd name="connsiteX12" fmla="*/ 2048256 w 4673721"/>
              <a:gd name="connsiteY12" fmla="*/ 2361238 h 4482646"/>
              <a:gd name="connsiteX13" fmla="*/ 1572768 w 4673721"/>
              <a:gd name="connsiteY13" fmla="*/ 2117398 h 4482646"/>
              <a:gd name="connsiteX14" fmla="*/ 987552 w 4673721"/>
              <a:gd name="connsiteY14" fmla="*/ 1849174 h 4482646"/>
              <a:gd name="connsiteX15" fmla="*/ 670560 w 4673721"/>
              <a:gd name="connsiteY15" fmla="*/ 1971094 h 4482646"/>
              <a:gd name="connsiteX16" fmla="*/ 658368 w 4673721"/>
              <a:gd name="connsiteY16" fmla="*/ 2507542 h 4482646"/>
              <a:gd name="connsiteX17" fmla="*/ 0 w 4673721"/>
              <a:gd name="connsiteY17" fmla="*/ 1836982 h 4482646"/>
              <a:gd name="connsiteX0" fmla="*/ 0 w 4673721"/>
              <a:gd name="connsiteY0" fmla="*/ 1836982 h 4482646"/>
              <a:gd name="connsiteX1" fmla="*/ 1609344 w 4673721"/>
              <a:gd name="connsiteY1" fmla="*/ 1288342 h 4482646"/>
              <a:gd name="connsiteX2" fmla="*/ 2621280 w 4673721"/>
              <a:gd name="connsiteY2" fmla="*/ 715318 h 4482646"/>
              <a:gd name="connsiteX3" fmla="*/ 3194304 w 4673721"/>
              <a:gd name="connsiteY3" fmla="*/ 8182 h 4482646"/>
              <a:gd name="connsiteX4" fmla="*/ 4194048 w 4673721"/>
              <a:gd name="connsiteY4" fmla="*/ 386134 h 4482646"/>
              <a:gd name="connsiteX5" fmla="*/ 4596384 w 4673721"/>
              <a:gd name="connsiteY5" fmla="*/ 1215190 h 4482646"/>
              <a:gd name="connsiteX6" fmla="*/ 4645152 w 4673721"/>
              <a:gd name="connsiteY6" fmla="*/ 2678230 h 4482646"/>
              <a:gd name="connsiteX7" fmla="*/ 4267200 w 4673721"/>
              <a:gd name="connsiteY7" fmla="*/ 4116886 h 4482646"/>
              <a:gd name="connsiteX8" fmla="*/ 3852672 w 4673721"/>
              <a:gd name="connsiteY8" fmla="*/ 4482646 h 4482646"/>
              <a:gd name="connsiteX9" fmla="*/ 3511296 w 4673721"/>
              <a:gd name="connsiteY9" fmla="*/ 4080310 h 4482646"/>
              <a:gd name="connsiteX10" fmla="*/ 2865120 w 4673721"/>
              <a:gd name="connsiteY10" fmla="*/ 3641398 h 4482646"/>
              <a:gd name="connsiteX11" fmla="*/ 2633472 w 4673721"/>
              <a:gd name="connsiteY11" fmla="*/ 3092758 h 4482646"/>
              <a:gd name="connsiteX12" fmla="*/ 2048256 w 4673721"/>
              <a:gd name="connsiteY12" fmla="*/ 2361238 h 4482646"/>
              <a:gd name="connsiteX13" fmla="*/ 1572768 w 4673721"/>
              <a:gd name="connsiteY13" fmla="*/ 2117398 h 4482646"/>
              <a:gd name="connsiteX14" fmla="*/ 987552 w 4673721"/>
              <a:gd name="connsiteY14" fmla="*/ 1849174 h 4482646"/>
              <a:gd name="connsiteX15" fmla="*/ 670560 w 4673721"/>
              <a:gd name="connsiteY15" fmla="*/ 1971094 h 4482646"/>
              <a:gd name="connsiteX16" fmla="*/ 658368 w 4673721"/>
              <a:gd name="connsiteY16" fmla="*/ 2507542 h 4482646"/>
              <a:gd name="connsiteX17" fmla="*/ 0 w 4673721"/>
              <a:gd name="connsiteY17" fmla="*/ 1836982 h 4482646"/>
              <a:gd name="connsiteX0" fmla="*/ 0 w 4734376"/>
              <a:gd name="connsiteY0" fmla="*/ 1828800 h 4474464"/>
              <a:gd name="connsiteX1" fmla="*/ 1609344 w 4734376"/>
              <a:gd name="connsiteY1" fmla="*/ 1280160 h 4474464"/>
              <a:gd name="connsiteX2" fmla="*/ 2621280 w 4734376"/>
              <a:gd name="connsiteY2" fmla="*/ 707136 h 4474464"/>
              <a:gd name="connsiteX3" fmla="*/ 3194304 w 4734376"/>
              <a:gd name="connsiteY3" fmla="*/ 0 h 4474464"/>
              <a:gd name="connsiteX4" fmla="*/ 4596384 w 4734376"/>
              <a:gd name="connsiteY4" fmla="*/ 1207008 h 4474464"/>
              <a:gd name="connsiteX5" fmla="*/ 4645152 w 4734376"/>
              <a:gd name="connsiteY5" fmla="*/ 2670048 h 4474464"/>
              <a:gd name="connsiteX6" fmla="*/ 4267200 w 4734376"/>
              <a:gd name="connsiteY6" fmla="*/ 4108704 h 4474464"/>
              <a:gd name="connsiteX7" fmla="*/ 3852672 w 4734376"/>
              <a:gd name="connsiteY7" fmla="*/ 4474464 h 4474464"/>
              <a:gd name="connsiteX8" fmla="*/ 3511296 w 4734376"/>
              <a:gd name="connsiteY8" fmla="*/ 4072128 h 4474464"/>
              <a:gd name="connsiteX9" fmla="*/ 2865120 w 4734376"/>
              <a:gd name="connsiteY9" fmla="*/ 3633216 h 4474464"/>
              <a:gd name="connsiteX10" fmla="*/ 2633472 w 4734376"/>
              <a:gd name="connsiteY10" fmla="*/ 3084576 h 4474464"/>
              <a:gd name="connsiteX11" fmla="*/ 2048256 w 4734376"/>
              <a:gd name="connsiteY11" fmla="*/ 2353056 h 4474464"/>
              <a:gd name="connsiteX12" fmla="*/ 1572768 w 4734376"/>
              <a:gd name="connsiteY12" fmla="*/ 2109216 h 4474464"/>
              <a:gd name="connsiteX13" fmla="*/ 987552 w 4734376"/>
              <a:gd name="connsiteY13" fmla="*/ 1840992 h 4474464"/>
              <a:gd name="connsiteX14" fmla="*/ 670560 w 4734376"/>
              <a:gd name="connsiteY14" fmla="*/ 1962912 h 4474464"/>
              <a:gd name="connsiteX15" fmla="*/ 658368 w 4734376"/>
              <a:gd name="connsiteY15" fmla="*/ 2499360 h 4474464"/>
              <a:gd name="connsiteX16" fmla="*/ 0 w 4734376"/>
              <a:gd name="connsiteY16" fmla="*/ 1828800 h 4474464"/>
              <a:gd name="connsiteX0" fmla="*/ 0 w 4645152"/>
              <a:gd name="connsiteY0" fmla="*/ 1828800 h 4474464"/>
              <a:gd name="connsiteX1" fmla="*/ 1609344 w 4645152"/>
              <a:gd name="connsiteY1" fmla="*/ 1280160 h 4474464"/>
              <a:gd name="connsiteX2" fmla="*/ 2621280 w 4645152"/>
              <a:gd name="connsiteY2" fmla="*/ 707136 h 4474464"/>
              <a:gd name="connsiteX3" fmla="*/ 3194304 w 4645152"/>
              <a:gd name="connsiteY3" fmla="*/ 0 h 4474464"/>
              <a:gd name="connsiteX4" fmla="*/ 4645152 w 4645152"/>
              <a:gd name="connsiteY4" fmla="*/ 2670048 h 4474464"/>
              <a:gd name="connsiteX5" fmla="*/ 4267200 w 4645152"/>
              <a:gd name="connsiteY5" fmla="*/ 4108704 h 4474464"/>
              <a:gd name="connsiteX6" fmla="*/ 3852672 w 4645152"/>
              <a:gd name="connsiteY6" fmla="*/ 4474464 h 4474464"/>
              <a:gd name="connsiteX7" fmla="*/ 3511296 w 4645152"/>
              <a:gd name="connsiteY7" fmla="*/ 4072128 h 4474464"/>
              <a:gd name="connsiteX8" fmla="*/ 2865120 w 4645152"/>
              <a:gd name="connsiteY8" fmla="*/ 3633216 h 4474464"/>
              <a:gd name="connsiteX9" fmla="*/ 2633472 w 4645152"/>
              <a:gd name="connsiteY9" fmla="*/ 3084576 h 4474464"/>
              <a:gd name="connsiteX10" fmla="*/ 2048256 w 4645152"/>
              <a:gd name="connsiteY10" fmla="*/ 2353056 h 4474464"/>
              <a:gd name="connsiteX11" fmla="*/ 1572768 w 4645152"/>
              <a:gd name="connsiteY11" fmla="*/ 2109216 h 4474464"/>
              <a:gd name="connsiteX12" fmla="*/ 987552 w 4645152"/>
              <a:gd name="connsiteY12" fmla="*/ 1840992 h 4474464"/>
              <a:gd name="connsiteX13" fmla="*/ 670560 w 4645152"/>
              <a:gd name="connsiteY13" fmla="*/ 1962912 h 4474464"/>
              <a:gd name="connsiteX14" fmla="*/ 658368 w 4645152"/>
              <a:gd name="connsiteY14" fmla="*/ 2499360 h 4474464"/>
              <a:gd name="connsiteX15" fmla="*/ 0 w 4645152"/>
              <a:gd name="connsiteY15" fmla="*/ 1828800 h 4474464"/>
              <a:gd name="connsiteX0" fmla="*/ 4645152 w 4645152"/>
              <a:gd name="connsiteY0" fmla="*/ 2578608 h 4383024"/>
              <a:gd name="connsiteX1" fmla="*/ 4267200 w 4645152"/>
              <a:gd name="connsiteY1" fmla="*/ 4017264 h 4383024"/>
              <a:gd name="connsiteX2" fmla="*/ 3852672 w 4645152"/>
              <a:gd name="connsiteY2" fmla="*/ 4383024 h 4383024"/>
              <a:gd name="connsiteX3" fmla="*/ 3511296 w 4645152"/>
              <a:gd name="connsiteY3" fmla="*/ 3980688 h 4383024"/>
              <a:gd name="connsiteX4" fmla="*/ 2865120 w 4645152"/>
              <a:gd name="connsiteY4" fmla="*/ 3541776 h 4383024"/>
              <a:gd name="connsiteX5" fmla="*/ 2633472 w 4645152"/>
              <a:gd name="connsiteY5" fmla="*/ 2993136 h 4383024"/>
              <a:gd name="connsiteX6" fmla="*/ 2048256 w 4645152"/>
              <a:gd name="connsiteY6" fmla="*/ 2261616 h 4383024"/>
              <a:gd name="connsiteX7" fmla="*/ 1572768 w 4645152"/>
              <a:gd name="connsiteY7" fmla="*/ 2017776 h 4383024"/>
              <a:gd name="connsiteX8" fmla="*/ 987552 w 4645152"/>
              <a:gd name="connsiteY8" fmla="*/ 1749552 h 4383024"/>
              <a:gd name="connsiteX9" fmla="*/ 670560 w 4645152"/>
              <a:gd name="connsiteY9" fmla="*/ 1871472 h 4383024"/>
              <a:gd name="connsiteX10" fmla="*/ 658368 w 4645152"/>
              <a:gd name="connsiteY10" fmla="*/ 2407920 h 4383024"/>
              <a:gd name="connsiteX11" fmla="*/ 0 w 4645152"/>
              <a:gd name="connsiteY11" fmla="*/ 1737360 h 4383024"/>
              <a:gd name="connsiteX12" fmla="*/ 1609344 w 4645152"/>
              <a:gd name="connsiteY12" fmla="*/ 1188720 h 4383024"/>
              <a:gd name="connsiteX13" fmla="*/ 2621280 w 4645152"/>
              <a:gd name="connsiteY13" fmla="*/ 615696 h 4383024"/>
              <a:gd name="connsiteX14" fmla="*/ 3285744 w 4645152"/>
              <a:gd name="connsiteY14" fmla="*/ 0 h 4383024"/>
              <a:gd name="connsiteX0" fmla="*/ 4645152 w 4645152"/>
              <a:gd name="connsiteY0" fmla="*/ 2578608 h 4383024"/>
              <a:gd name="connsiteX1" fmla="*/ 3852672 w 4645152"/>
              <a:gd name="connsiteY1" fmla="*/ 4383024 h 4383024"/>
              <a:gd name="connsiteX2" fmla="*/ 3511296 w 4645152"/>
              <a:gd name="connsiteY2" fmla="*/ 3980688 h 4383024"/>
              <a:gd name="connsiteX3" fmla="*/ 2865120 w 4645152"/>
              <a:gd name="connsiteY3" fmla="*/ 3541776 h 4383024"/>
              <a:gd name="connsiteX4" fmla="*/ 2633472 w 4645152"/>
              <a:gd name="connsiteY4" fmla="*/ 2993136 h 4383024"/>
              <a:gd name="connsiteX5" fmla="*/ 2048256 w 4645152"/>
              <a:gd name="connsiteY5" fmla="*/ 2261616 h 4383024"/>
              <a:gd name="connsiteX6" fmla="*/ 1572768 w 4645152"/>
              <a:gd name="connsiteY6" fmla="*/ 2017776 h 4383024"/>
              <a:gd name="connsiteX7" fmla="*/ 987552 w 4645152"/>
              <a:gd name="connsiteY7" fmla="*/ 1749552 h 4383024"/>
              <a:gd name="connsiteX8" fmla="*/ 670560 w 4645152"/>
              <a:gd name="connsiteY8" fmla="*/ 1871472 h 4383024"/>
              <a:gd name="connsiteX9" fmla="*/ 658368 w 4645152"/>
              <a:gd name="connsiteY9" fmla="*/ 2407920 h 4383024"/>
              <a:gd name="connsiteX10" fmla="*/ 0 w 4645152"/>
              <a:gd name="connsiteY10" fmla="*/ 1737360 h 4383024"/>
              <a:gd name="connsiteX11" fmla="*/ 1609344 w 4645152"/>
              <a:gd name="connsiteY11" fmla="*/ 1188720 h 4383024"/>
              <a:gd name="connsiteX12" fmla="*/ 2621280 w 4645152"/>
              <a:gd name="connsiteY12" fmla="*/ 615696 h 4383024"/>
              <a:gd name="connsiteX13" fmla="*/ 3285744 w 4645152"/>
              <a:gd name="connsiteY13" fmla="*/ 0 h 4383024"/>
              <a:gd name="connsiteX0" fmla="*/ 4075526 w 4075526"/>
              <a:gd name="connsiteY0" fmla="*/ 4587290 h 4688076"/>
              <a:gd name="connsiteX1" fmla="*/ 3852672 w 4075526"/>
              <a:gd name="connsiteY1" fmla="*/ 4383024 h 4688076"/>
              <a:gd name="connsiteX2" fmla="*/ 3511296 w 4075526"/>
              <a:gd name="connsiteY2" fmla="*/ 3980688 h 4688076"/>
              <a:gd name="connsiteX3" fmla="*/ 2865120 w 4075526"/>
              <a:gd name="connsiteY3" fmla="*/ 3541776 h 4688076"/>
              <a:gd name="connsiteX4" fmla="*/ 2633472 w 4075526"/>
              <a:gd name="connsiteY4" fmla="*/ 2993136 h 4688076"/>
              <a:gd name="connsiteX5" fmla="*/ 2048256 w 4075526"/>
              <a:gd name="connsiteY5" fmla="*/ 2261616 h 4688076"/>
              <a:gd name="connsiteX6" fmla="*/ 1572768 w 4075526"/>
              <a:gd name="connsiteY6" fmla="*/ 2017776 h 4688076"/>
              <a:gd name="connsiteX7" fmla="*/ 987552 w 4075526"/>
              <a:gd name="connsiteY7" fmla="*/ 1749552 h 4688076"/>
              <a:gd name="connsiteX8" fmla="*/ 670560 w 4075526"/>
              <a:gd name="connsiteY8" fmla="*/ 1871472 h 4688076"/>
              <a:gd name="connsiteX9" fmla="*/ 658368 w 4075526"/>
              <a:gd name="connsiteY9" fmla="*/ 2407920 h 4688076"/>
              <a:gd name="connsiteX10" fmla="*/ 0 w 4075526"/>
              <a:gd name="connsiteY10" fmla="*/ 1737360 h 4688076"/>
              <a:gd name="connsiteX11" fmla="*/ 1609344 w 4075526"/>
              <a:gd name="connsiteY11" fmla="*/ 1188720 h 4688076"/>
              <a:gd name="connsiteX12" fmla="*/ 2621280 w 4075526"/>
              <a:gd name="connsiteY12" fmla="*/ 615696 h 4688076"/>
              <a:gd name="connsiteX13" fmla="*/ 3285744 w 4075526"/>
              <a:gd name="connsiteY13" fmla="*/ 0 h 4688076"/>
              <a:gd name="connsiteX0" fmla="*/ 4075526 w 4075526"/>
              <a:gd name="connsiteY0" fmla="*/ 4587290 h 4587290"/>
              <a:gd name="connsiteX1" fmla="*/ 3852672 w 4075526"/>
              <a:gd name="connsiteY1" fmla="*/ 4383024 h 4587290"/>
              <a:gd name="connsiteX2" fmla="*/ 3511296 w 4075526"/>
              <a:gd name="connsiteY2" fmla="*/ 3980688 h 4587290"/>
              <a:gd name="connsiteX3" fmla="*/ 2865120 w 4075526"/>
              <a:gd name="connsiteY3" fmla="*/ 3541776 h 4587290"/>
              <a:gd name="connsiteX4" fmla="*/ 2633472 w 4075526"/>
              <a:gd name="connsiteY4" fmla="*/ 2993136 h 4587290"/>
              <a:gd name="connsiteX5" fmla="*/ 2048256 w 4075526"/>
              <a:gd name="connsiteY5" fmla="*/ 2261616 h 4587290"/>
              <a:gd name="connsiteX6" fmla="*/ 1572768 w 4075526"/>
              <a:gd name="connsiteY6" fmla="*/ 2017776 h 4587290"/>
              <a:gd name="connsiteX7" fmla="*/ 987552 w 4075526"/>
              <a:gd name="connsiteY7" fmla="*/ 1749552 h 4587290"/>
              <a:gd name="connsiteX8" fmla="*/ 670560 w 4075526"/>
              <a:gd name="connsiteY8" fmla="*/ 1871472 h 4587290"/>
              <a:gd name="connsiteX9" fmla="*/ 658368 w 4075526"/>
              <a:gd name="connsiteY9" fmla="*/ 2407920 h 4587290"/>
              <a:gd name="connsiteX10" fmla="*/ 0 w 4075526"/>
              <a:gd name="connsiteY10" fmla="*/ 1737360 h 4587290"/>
              <a:gd name="connsiteX11" fmla="*/ 1609344 w 4075526"/>
              <a:gd name="connsiteY11" fmla="*/ 1188720 h 4587290"/>
              <a:gd name="connsiteX12" fmla="*/ 2621280 w 4075526"/>
              <a:gd name="connsiteY12" fmla="*/ 615696 h 4587290"/>
              <a:gd name="connsiteX13" fmla="*/ 3285744 w 4075526"/>
              <a:gd name="connsiteY13" fmla="*/ 0 h 4587290"/>
              <a:gd name="connsiteX0" fmla="*/ 4015565 w 4015565"/>
              <a:gd name="connsiteY0" fmla="*/ 4542319 h 4542319"/>
              <a:gd name="connsiteX1" fmla="*/ 3852672 w 4015565"/>
              <a:gd name="connsiteY1" fmla="*/ 4383024 h 4542319"/>
              <a:gd name="connsiteX2" fmla="*/ 3511296 w 4015565"/>
              <a:gd name="connsiteY2" fmla="*/ 3980688 h 4542319"/>
              <a:gd name="connsiteX3" fmla="*/ 2865120 w 4015565"/>
              <a:gd name="connsiteY3" fmla="*/ 3541776 h 4542319"/>
              <a:gd name="connsiteX4" fmla="*/ 2633472 w 4015565"/>
              <a:gd name="connsiteY4" fmla="*/ 2993136 h 4542319"/>
              <a:gd name="connsiteX5" fmla="*/ 2048256 w 4015565"/>
              <a:gd name="connsiteY5" fmla="*/ 2261616 h 4542319"/>
              <a:gd name="connsiteX6" fmla="*/ 1572768 w 4015565"/>
              <a:gd name="connsiteY6" fmla="*/ 2017776 h 4542319"/>
              <a:gd name="connsiteX7" fmla="*/ 987552 w 4015565"/>
              <a:gd name="connsiteY7" fmla="*/ 1749552 h 4542319"/>
              <a:gd name="connsiteX8" fmla="*/ 670560 w 4015565"/>
              <a:gd name="connsiteY8" fmla="*/ 1871472 h 4542319"/>
              <a:gd name="connsiteX9" fmla="*/ 658368 w 4015565"/>
              <a:gd name="connsiteY9" fmla="*/ 2407920 h 4542319"/>
              <a:gd name="connsiteX10" fmla="*/ 0 w 4015565"/>
              <a:gd name="connsiteY10" fmla="*/ 1737360 h 4542319"/>
              <a:gd name="connsiteX11" fmla="*/ 1609344 w 4015565"/>
              <a:gd name="connsiteY11" fmla="*/ 1188720 h 4542319"/>
              <a:gd name="connsiteX12" fmla="*/ 2621280 w 4015565"/>
              <a:gd name="connsiteY12" fmla="*/ 615696 h 4542319"/>
              <a:gd name="connsiteX13" fmla="*/ 3285744 w 4015565"/>
              <a:gd name="connsiteY13" fmla="*/ 0 h 4542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015565" h="4542319">
                <a:moveTo>
                  <a:pt x="4015565" y="4542319"/>
                </a:moveTo>
                <a:lnTo>
                  <a:pt x="3852672" y="4383024"/>
                </a:lnTo>
                <a:lnTo>
                  <a:pt x="3511296" y="3980688"/>
                </a:lnTo>
                <a:lnTo>
                  <a:pt x="2865120" y="3541776"/>
                </a:lnTo>
                <a:lnTo>
                  <a:pt x="2633472" y="2993136"/>
                </a:lnTo>
                <a:lnTo>
                  <a:pt x="2048256" y="2261616"/>
                </a:lnTo>
                <a:lnTo>
                  <a:pt x="1572768" y="2017776"/>
                </a:lnTo>
                <a:lnTo>
                  <a:pt x="987552" y="1749552"/>
                </a:lnTo>
                <a:lnTo>
                  <a:pt x="670560" y="1871472"/>
                </a:lnTo>
                <a:lnTo>
                  <a:pt x="658368" y="2407920"/>
                </a:lnTo>
                <a:lnTo>
                  <a:pt x="0" y="1737360"/>
                </a:lnTo>
                <a:lnTo>
                  <a:pt x="1609344" y="1188720"/>
                </a:lnTo>
                <a:lnTo>
                  <a:pt x="2621280" y="615696"/>
                </a:lnTo>
                <a:cubicBezTo>
                  <a:pt x="2812288" y="379984"/>
                  <a:pt x="3285744" y="0"/>
                  <a:pt x="328574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Oval 3"/>
          <p:cNvSpPr/>
          <p:nvPr/>
        </p:nvSpPr>
        <p:spPr>
          <a:xfrm>
            <a:off x="7812360" y="2924944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Oval 5"/>
          <p:cNvSpPr/>
          <p:nvPr/>
        </p:nvSpPr>
        <p:spPr>
          <a:xfrm>
            <a:off x="7524328" y="5445224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rapezoid 10"/>
          <p:cNvSpPr/>
          <p:nvPr/>
        </p:nvSpPr>
        <p:spPr>
          <a:xfrm>
            <a:off x="6948264" y="3573016"/>
            <a:ext cx="216024" cy="360040"/>
          </a:xfrm>
          <a:prstGeom prst="trapezoi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reeform 15"/>
          <p:cNvSpPr/>
          <p:nvPr/>
        </p:nvSpPr>
        <p:spPr>
          <a:xfrm>
            <a:off x="4584193" y="3265751"/>
            <a:ext cx="1682496" cy="212606"/>
          </a:xfrm>
          <a:custGeom>
            <a:avLst/>
            <a:gdLst>
              <a:gd name="connsiteX0" fmla="*/ 104993 w 1726529"/>
              <a:gd name="connsiteY0" fmla="*/ 586921 h 586921"/>
              <a:gd name="connsiteX1" fmla="*/ 44033 w 1726529"/>
              <a:gd name="connsiteY1" fmla="*/ 123625 h 586921"/>
              <a:gd name="connsiteX2" fmla="*/ 678017 w 1726529"/>
              <a:gd name="connsiteY2" fmla="*/ 1705 h 586921"/>
              <a:gd name="connsiteX3" fmla="*/ 1433921 w 1726529"/>
              <a:gd name="connsiteY3" fmla="*/ 184585 h 586921"/>
              <a:gd name="connsiteX4" fmla="*/ 1726529 w 1726529"/>
              <a:gd name="connsiteY4" fmla="*/ 208969 h 586921"/>
              <a:gd name="connsiteX0" fmla="*/ 0 w 1682496"/>
              <a:gd name="connsiteY0" fmla="*/ 123625 h 212606"/>
              <a:gd name="connsiteX1" fmla="*/ 633984 w 1682496"/>
              <a:gd name="connsiteY1" fmla="*/ 1705 h 212606"/>
              <a:gd name="connsiteX2" fmla="*/ 1389888 w 1682496"/>
              <a:gd name="connsiteY2" fmla="*/ 184585 h 212606"/>
              <a:gd name="connsiteX3" fmla="*/ 1682496 w 1682496"/>
              <a:gd name="connsiteY3" fmla="*/ 208969 h 212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2496" h="212606">
                <a:moveTo>
                  <a:pt x="0" y="123625"/>
                </a:moveTo>
                <a:cubicBezTo>
                  <a:pt x="95504" y="26089"/>
                  <a:pt x="402336" y="-8455"/>
                  <a:pt x="633984" y="1705"/>
                </a:cubicBezTo>
                <a:cubicBezTo>
                  <a:pt x="865632" y="11865"/>
                  <a:pt x="1215136" y="150041"/>
                  <a:pt x="1389888" y="184585"/>
                </a:cubicBezTo>
                <a:cubicBezTo>
                  <a:pt x="1564640" y="219129"/>
                  <a:pt x="1623568" y="214049"/>
                  <a:pt x="1682496" y="208969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Oval 16"/>
          <p:cNvSpPr/>
          <p:nvPr/>
        </p:nvSpPr>
        <p:spPr>
          <a:xfrm>
            <a:off x="4139952" y="3068960"/>
            <a:ext cx="864096" cy="864096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2" name="Trapezoid 31"/>
          <p:cNvSpPr/>
          <p:nvPr/>
        </p:nvSpPr>
        <p:spPr>
          <a:xfrm>
            <a:off x="4427984" y="3140968"/>
            <a:ext cx="216024" cy="360040"/>
          </a:xfrm>
          <a:prstGeom prst="trapezoid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48" name="TextBox 2047"/>
          <p:cNvSpPr txBox="1"/>
          <p:nvPr/>
        </p:nvSpPr>
        <p:spPr>
          <a:xfrm>
            <a:off x="3707904" y="3861048"/>
            <a:ext cx="860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DAKAR</a:t>
            </a:r>
          </a:p>
        </p:txBody>
      </p:sp>
      <p:sp>
        <p:nvSpPr>
          <p:cNvPr id="2049" name="TextBox 2048"/>
          <p:cNvSpPr txBox="1"/>
          <p:nvPr/>
        </p:nvSpPr>
        <p:spPr>
          <a:xfrm>
            <a:off x="6804248" y="3356992"/>
            <a:ext cx="51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err="1"/>
              <a:t>Diass</a:t>
            </a:r>
            <a:endParaRPr lang="fr-FR" sz="1200" i="1" dirty="0"/>
          </a:p>
        </p:txBody>
      </p:sp>
      <p:sp>
        <p:nvSpPr>
          <p:cNvPr id="2051" name="TextBox 2050"/>
          <p:cNvSpPr txBox="1"/>
          <p:nvPr/>
        </p:nvSpPr>
        <p:spPr>
          <a:xfrm>
            <a:off x="7884368" y="2708920"/>
            <a:ext cx="5693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Thiès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668344" y="5301208"/>
            <a:ext cx="6848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Mbour</a:t>
            </a:r>
          </a:p>
        </p:txBody>
      </p:sp>
      <p:sp>
        <p:nvSpPr>
          <p:cNvPr id="5" name="Freeform 4"/>
          <p:cNvSpPr/>
          <p:nvPr/>
        </p:nvSpPr>
        <p:spPr>
          <a:xfrm>
            <a:off x="5796136" y="6669360"/>
            <a:ext cx="2595717" cy="0"/>
          </a:xfrm>
          <a:custGeom>
            <a:avLst/>
            <a:gdLst>
              <a:gd name="connsiteX0" fmla="*/ 0 w 2595717"/>
              <a:gd name="connsiteY0" fmla="*/ 0 h 0"/>
              <a:gd name="connsiteX1" fmla="*/ 2595717 w 259571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95717">
                <a:moveTo>
                  <a:pt x="0" y="0"/>
                </a:moveTo>
                <a:lnTo>
                  <a:pt x="2595717" y="0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extBox 6"/>
          <p:cNvSpPr txBox="1"/>
          <p:nvPr/>
        </p:nvSpPr>
        <p:spPr>
          <a:xfrm>
            <a:off x="6948264" y="6381328"/>
            <a:ext cx="5373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i="1" dirty="0"/>
              <a:t>50 km</a:t>
            </a:r>
          </a:p>
        </p:txBody>
      </p:sp>
      <p:sp>
        <p:nvSpPr>
          <p:cNvPr id="70" name="Freeform 17"/>
          <p:cNvSpPr/>
          <p:nvPr/>
        </p:nvSpPr>
        <p:spPr>
          <a:xfrm>
            <a:off x="6339840" y="3108960"/>
            <a:ext cx="1609344" cy="573275"/>
          </a:xfrm>
          <a:custGeom>
            <a:avLst/>
            <a:gdLst>
              <a:gd name="connsiteX0" fmla="*/ 0 w 1609344"/>
              <a:gd name="connsiteY0" fmla="*/ 341376 h 573275"/>
              <a:gd name="connsiteX1" fmla="*/ 865632 w 1609344"/>
              <a:gd name="connsiteY1" fmla="*/ 573024 h 573275"/>
              <a:gd name="connsiteX2" fmla="*/ 1402080 w 1609344"/>
              <a:gd name="connsiteY2" fmla="*/ 377952 h 573275"/>
              <a:gd name="connsiteX3" fmla="*/ 1609344 w 1609344"/>
              <a:gd name="connsiteY3" fmla="*/ 0 h 573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9344" h="573275">
                <a:moveTo>
                  <a:pt x="0" y="341376"/>
                </a:moveTo>
                <a:cubicBezTo>
                  <a:pt x="315976" y="454152"/>
                  <a:pt x="631952" y="566928"/>
                  <a:pt x="865632" y="573024"/>
                </a:cubicBezTo>
                <a:cubicBezTo>
                  <a:pt x="1099312" y="579120"/>
                  <a:pt x="1278128" y="473456"/>
                  <a:pt x="1402080" y="377952"/>
                </a:cubicBezTo>
                <a:cubicBezTo>
                  <a:pt x="1526032" y="282448"/>
                  <a:pt x="1567688" y="141224"/>
                  <a:pt x="1609344" y="0"/>
                </a:cubicBezTo>
              </a:path>
            </a:pathLst>
          </a:cu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Freeform 20"/>
          <p:cNvSpPr/>
          <p:nvPr/>
        </p:nvSpPr>
        <p:spPr>
          <a:xfrm>
            <a:off x="7193280" y="3706368"/>
            <a:ext cx="377952" cy="1731264"/>
          </a:xfrm>
          <a:custGeom>
            <a:avLst/>
            <a:gdLst>
              <a:gd name="connsiteX0" fmla="*/ 0 w 377952"/>
              <a:gd name="connsiteY0" fmla="*/ 0 h 1731264"/>
              <a:gd name="connsiteX1" fmla="*/ 377952 w 377952"/>
              <a:gd name="connsiteY1" fmla="*/ 1731264 h 1731264"/>
              <a:gd name="connsiteX0" fmla="*/ 0 w 377952"/>
              <a:gd name="connsiteY0" fmla="*/ 0 h 1731264"/>
              <a:gd name="connsiteX1" fmla="*/ 24384 w 377952"/>
              <a:gd name="connsiteY1" fmla="*/ 987552 h 1731264"/>
              <a:gd name="connsiteX2" fmla="*/ 377952 w 377952"/>
              <a:gd name="connsiteY2" fmla="*/ 1731264 h 173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7952" h="1731264">
                <a:moveTo>
                  <a:pt x="0" y="0"/>
                </a:moveTo>
                <a:cubicBezTo>
                  <a:pt x="65024" y="316992"/>
                  <a:pt x="-40640" y="670560"/>
                  <a:pt x="24384" y="987552"/>
                </a:cubicBezTo>
                <a:lnTo>
                  <a:pt x="377952" y="1731264"/>
                </a:lnTo>
              </a:path>
            </a:pathLst>
          </a:cu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Isosceles Triangle 49"/>
          <p:cNvSpPr/>
          <p:nvPr/>
        </p:nvSpPr>
        <p:spPr>
          <a:xfrm>
            <a:off x="4644008" y="3717032"/>
            <a:ext cx="216024" cy="288032"/>
          </a:xfrm>
          <a:prstGeom prst="triangle">
            <a:avLst/>
          </a:prstGeom>
          <a:ln w="9525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3" name="Isosceles Triangle 51"/>
          <p:cNvSpPr/>
          <p:nvPr/>
        </p:nvSpPr>
        <p:spPr>
          <a:xfrm>
            <a:off x="5004048" y="3356992"/>
            <a:ext cx="216024" cy="288032"/>
          </a:xfrm>
          <a:prstGeom prst="triangl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5" name="TextBox 6"/>
          <p:cNvSpPr txBox="1"/>
          <p:nvPr/>
        </p:nvSpPr>
        <p:spPr>
          <a:xfrm>
            <a:off x="5544544" y="3538981"/>
            <a:ext cx="861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i="1" dirty="0" err="1"/>
              <a:t>Diamniadio</a:t>
            </a:r>
            <a:endParaRPr lang="fr-FR" sz="1100" b="1" i="1" dirty="0"/>
          </a:p>
        </p:txBody>
      </p:sp>
      <p:sp>
        <p:nvSpPr>
          <p:cNvPr id="2" name="Rectangle 1"/>
          <p:cNvSpPr/>
          <p:nvPr/>
        </p:nvSpPr>
        <p:spPr>
          <a:xfrm>
            <a:off x="6290354" y="3377907"/>
            <a:ext cx="303798" cy="31164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 : forme 7"/>
          <p:cNvSpPr/>
          <p:nvPr/>
        </p:nvSpPr>
        <p:spPr>
          <a:xfrm>
            <a:off x="4519902" y="3320128"/>
            <a:ext cx="2554666" cy="517946"/>
          </a:xfrm>
          <a:custGeom>
            <a:avLst/>
            <a:gdLst>
              <a:gd name="connsiteX0" fmla="*/ 52098 w 2554666"/>
              <a:gd name="connsiteY0" fmla="*/ 517946 h 517946"/>
              <a:gd name="connsiteX1" fmla="*/ 52098 w 2554666"/>
              <a:gd name="connsiteY1" fmla="*/ 120904 h 517946"/>
              <a:gd name="connsiteX2" fmla="*/ 593519 w 2554666"/>
              <a:gd name="connsiteY2" fmla="*/ 588 h 517946"/>
              <a:gd name="connsiteX3" fmla="*/ 1243224 w 2554666"/>
              <a:gd name="connsiteY3" fmla="*/ 156998 h 517946"/>
              <a:gd name="connsiteX4" fmla="*/ 1724487 w 2554666"/>
              <a:gd name="connsiteY4" fmla="*/ 241219 h 517946"/>
              <a:gd name="connsiteX5" fmla="*/ 2121530 w 2554666"/>
              <a:gd name="connsiteY5" fmla="*/ 289346 h 517946"/>
              <a:gd name="connsiteX6" fmla="*/ 2554666 w 2554666"/>
              <a:gd name="connsiteY6" fmla="*/ 421693 h 517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54666" h="517946">
                <a:moveTo>
                  <a:pt x="52098" y="517946"/>
                </a:moveTo>
                <a:cubicBezTo>
                  <a:pt x="6979" y="362538"/>
                  <a:pt x="-38139" y="207130"/>
                  <a:pt x="52098" y="120904"/>
                </a:cubicBezTo>
                <a:cubicBezTo>
                  <a:pt x="142335" y="34678"/>
                  <a:pt x="394998" y="-5428"/>
                  <a:pt x="593519" y="588"/>
                </a:cubicBezTo>
                <a:cubicBezTo>
                  <a:pt x="792040" y="6604"/>
                  <a:pt x="1054729" y="116893"/>
                  <a:pt x="1243224" y="156998"/>
                </a:cubicBezTo>
                <a:cubicBezTo>
                  <a:pt x="1431719" y="197103"/>
                  <a:pt x="1578103" y="219161"/>
                  <a:pt x="1724487" y="241219"/>
                </a:cubicBezTo>
                <a:cubicBezTo>
                  <a:pt x="1870871" y="263277"/>
                  <a:pt x="1983167" y="259267"/>
                  <a:pt x="2121530" y="289346"/>
                </a:cubicBezTo>
                <a:cubicBezTo>
                  <a:pt x="2259893" y="319425"/>
                  <a:pt x="2407279" y="370559"/>
                  <a:pt x="2554666" y="421693"/>
                </a:cubicBezTo>
              </a:path>
            </a:pathLst>
          </a:custGeom>
          <a:noFill/>
          <a:ln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Isosceles Triangle 51"/>
          <p:cNvSpPr/>
          <p:nvPr/>
        </p:nvSpPr>
        <p:spPr>
          <a:xfrm>
            <a:off x="5156160" y="3392497"/>
            <a:ext cx="216024" cy="288032"/>
          </a:xfrm>
          <a:prstGeom prst="triangl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grpSp>
        <p:nvGrpSpPr>
          <p:cNvPr id="20" name="Groupe 19"/>
          <p:cNvGrpSpPr/>
          <p:nvPr/>
        </p:nvGrpSpPr>
        <p:grpSpPr>
          <a:xfrm>
            <a:off x="122064" y="3580138"/>
            <a:ext cx="518194" cy="515872"/>
            <a:chOff x="122064" y="3580138"/>
            <a:chExt cx="518194" cy="515872"/>
          </a:xfrm>
        </p:grpSpPr>
        <p:sp>
          <p:nvSpPr>
            <p:cNvPr id="46" name="Freeform 61"/>
            <p:cNvSpPr/>
            <p:nvPr/>
          </p:nvSpPr>
          <p:spPr>
            <a:xfrm>
              <a:off x="173883" y="3631725"/>
              <a:ext cx="417627" cy="399874"/>
            </a:xfrm>
            <a:custGeom>
              <a:avLst/>
              <a:gdLst>
                <a:gd name="connsiteX0" fmla="*/ 0 w 3460652"/>
                <a:gd name="connsiteY0" fmla="*/ 393896 h 2574388"/>
                <a:gd name="connsiteX1" fmla="*/ 3460652 w 3460652"/>
                <a:gd name="connsiteY1" fmla="*/ 0 h 2574388"/>
                <a:gd name="connsiteX2" fmla="*/ 3165231 w 3460652"/>
                <a:gd name="connsiteY2" fmla="*/ 2574388 h 2574388"/>
                <a:gd name="connsiteX3" fmla="*/ 0 w 3460652"/>
                <a:gd name="connsiteY3" fmla="*/ 393896 h 2574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60652" h="2574388">
                  <a:moveTo>
                    <a:pt x="0" y="393896"/>
                  </a:moveTo>
                  <a:lnTo>
                    <a:pt x="3460652" y="0"/>
                  </a:lnTo>
                  <a:lnTo>
                    <a:pt x="3165231" y="2574388"/>
                  </a:lnTo>
                  <a:lnTo>
                    <a:pt x="0" y="393896"/>
                  </a:lnTo>
                  <a:close/>
                </a:path>
              </a:pathLst>
            </a:custGeom>
            <a:ln w="38100">
              <a:solidFill>
                <a:srgbClr val="FFC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54" name="Oval 62"/>
            <p:cNvSpPr/>
            <p:nvPr/>
          </p:nvSpPr>
          <p:spPr>
            <a:xfrm>
              <a:off x="536619" y="3580138"/>
              <a:ext cx="103639" cy="10317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Oval 63"/>
            <p:cNvSpPr/>
            <p:nvPr/>
          </p:nvSpPr>
          <p:spPr>
            <a:xfrm>
              <a:off x="484800" y="3992836"/>
              <a:ext cx="103639" cy="10317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Oval 64"/>
            <p:cNvSpPr/>
            <p:nvPr/>
          </p:nvSpPr>
          <p:spPr>
            <a:xfrm>
              <a:off x="122064" y="3631725"/>
              <a:ext cx="155458" cy="154762"/>
            </a:xfrm>
            <a:prstGeom prst="ellips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</p:grpSp>
      <p:sp>
        <p:nvSpPr>
          <p:cNvPr id="57" name="TextBox 65"/>
          <p:cNvSpPr txBox="1"/>
          <p:nvPr/>
        </p:nvSpPr>
        <p:spPr>
          <a:xfrm>
            <a:off x="763870" y="3570052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Un triangle comme schéma directeur d’aménagement </a:t>
            </a:r>
          </a:p>
        </p:txBody>
      </p:sp>
      <p:sp>
        <p:nvSpPr>
          <p:cNvPr id="58" name="TextBox 74"/>
          <p:cNvSpPr txBox="1"/>
          <p:nvPr/>
        </p:nvSpPr>
        <p:spPr>
          <a:xfrm>
            <a:off x="788352" y="1757938"/>
            <a:ext cx="2757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Renforcer le rôle des pôles urbains secondaires</a:t>
            </a:r>
          </a:p>
        </p:txBody>
      </p:sp>
      <p:grpSp>
        <p:nvGrpSpPr>
          <p:cNvPr id="59" name="Group 18"/>
          <p:cNvGrpSpPr/>
          <p:nvPr/>
        </p:nvGrpSpPr>
        <p:grpSpPr>
          <a:xfrm>
            <a:off x="217541" y="1809480"/>
            <a:ext cx="288032" cy="288032"/>
            <a:chOff x="367604" y="3260833"/>
            <a:chExt cx="288032" cy="288032"/>
          </a:xfrm>
        </p:grpSpPr>
        <p:sp>
          <p:nvSpPr>
            <p:cNvPr id="60" name="Oval 71"/>
            <p:cNvSpPr/>
            <p:nvPr/>
          </p:nvSpPr>
          <p:spPr>
            <a:xfrm>
              <a:off x="407706" y="3293557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Oval 75"/>
            <p:cNvSpPr/>
            <p:nvPr/>
          </p:nvSpPr>
          <p:spPr>
            <a:xfrm>
              <a:off x="367604" y="3260833"/>
              <a:ext cx="288032" cy="2880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2" name="TextBox 59"/>
          <p:cNvSpPr txBox="1"/>
          <p:nvPr/>
        </p:nvSpPr>
        <p:spPr>
          <a:xfrm>
            <a:off x="-18008" y="745330"/>
            <a:ext cx="3508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C) Une vision d’avenir : passer de la ville capitale à la région capitale</a:t>
            </a:r>
          </a:p>
        </p:txBody>
      </p:sp>
      <p:sp>
        <p:nvSpPr>
          <p:cNvPr id="65" name="TextBox 78"/>
          <p:cNvSpPr txBox="1"/>
          <p:nvPr/>
        </p:nvSpPr>
        <p:spPr>
          <a:xfrm>
            <a:off x="763870" y="4589911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Un nouveau centre de gravité?</a:t>
            </a:r>
          </a:p>
        </p:txBody>
      </p:sp>
      <p:sp>
        <p:nvSpPr>
          <p:cNvPr id="66" name="TextBox 53"/>
          <p:cNvSpPr txBox="1"/>
          <p:nvPr/>
        </p:nvSpPr>
        <p:spPr>
          <a:xfrm rot="2223995">
            <a:off x="6615043" y="5513943"/>
            <a:ext cx="1396378" cy="261610"/>
          </a:xfrm>
          <a:prstGeom prst="rect">
            <a:avLst/>
          </a:prstGeom>
          <a:solidFill>
            <a:srgbClr val="7030A0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/>
              <a:t>Petite côte</a:t>
            </a:r>
          </a:p>
        </p:txBody>
      </p:sp>
      <p:sp>
        <p:nvSpPr>
          <p:cNvPr id="67" name="Oval 13"/>
          <p:cNvSpPr/>
          <p:nvPr/>
        </p:nvSpPr>
        <p:spPr>
          <a:xfrm>
            <a:off x="6203644" y="3212976"/>
            <a:ext cx="1065183" cy="968670"/>
          </a:xfrm>
          <a:prstGeom prst="ellipse">
            <a:avLst/>
          </a:prstGeom>
          <a:solidFill>
            <a:srgbClr val="FFC000">
              <a:alpha val="20000"/>
            </a:srgbClr>
          </a:solidFill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8" name="Freeform 11"/>
          <p:cNvSpPr/>
          <p:nvPr/>
        </p:nvSpPr>
        <p:spPr>
          <a:xfrm>
            <a:off x="4529797" y="3052689"/>
            <a:ext cx="3460652" cy="2574388"/>
          </a:xfrm>
          <a:custGeom>
            <a:avLst/>
            <a:gdLst>
              <a:gd name="connsiteX0" fmla="*/ 0 w 3460652"/>
              <a:gd name="connsiteY0" fmla="*/ 393896 h 2574388"/>
              <a:gd name="connsiteX1" fmla="*/ 3460652 w 3460652"/>
              <a:gd name="connsiteY1" fmla="*/ 0 h 2574388"/>
              <a:gd name="connsiteX2" fmla="*/ 3165231 w 3460652"/>
              <a:gd name="connsiteY2" fmla="*/ 2574388 h 2574388"/>
              <a:gd name="connsiteX3" fmla="*/ 0 w 3460652"/>
              <a:gd name="connsiteY3" fmla="*/ 393896 h 257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0652" h="2574388">
                <a:moveTo>
                  <a:pt x="0" y="393896"/>
                </a:moveTo>
                <a:lnTo>
                  <a:pt x="3460652" y="0"/>
                </a:lnTo>
                <a:lnTo>
                  <a:pt x="3165231" y="2574388"/>
                </a:lnTo>
                <a:lnTo>
                  <a:pt x="0" y="393896"/>
                </a:lnTo>
                <a:close/>
              </a:path>
            </a:pathLst>
          </a:cu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9" name="Oval 13"/>
          <p:cNvSpPr/>
          <p:nvPr/>
        </p:nvSpPr>
        <p:spPr>
          <a:xfrm>
            <a:off x="112387" y="4536187"/>
            <a:ext cx="603171" cy="583358"/>
          </a:xfrm>
          <a:prstGeom prst="ellipse">
            <a:avLst/>
          </a:prstGeom>
          <a:solidFill>
            <a:srgbClr val="FFC000">
              <a:alpha val="20000"/>
            </a:srgbClr>
          </a:solidFill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4" name="TextBox 53"/>
          <p:cNvSpPr txBox="1"/>
          <p:nvPr/>
        </p:nvSpPr>
        <p:spPr>
          <a:xfrm>
            <a:off x="79576" y="2699852"/>
            <a:ext cx="668795" cy="430887"/>
          </a:xfrm>
          <a:prstGeom prst="rect">
            <a:avLst/>
          </a:prstGeom>
          <a:solidFill>
            <a:srgbClr val="7030A0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/>
              <a:t>Petite côte</a:t>
            </a:r>
          </a:p>
        </p:txBody>
      </p:sp>
      <p:sp>
        <p:nvSpPr>
          <p:cNvPr id="76" name="TextBox 74"/>
          <p:cNvSpPr txBox="1"/>
          <p:nvPr/>
        </p:nvSpPr>
        <p:spPr>
          <a:xfrm>
            <a:off x="733487" y="2620891"/>
            <a:ext cx="27574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Développer la zone touristique mieux desservie par la proximité de l’aéroport</a:t>
            </a:r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7056276" y="3933056"/>
            <a:ext cx="108012" cy="1368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114265" y="2444614"/>
            <a:ext cx="106944" cy="4361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68"/>
          <p:cNvSpPr/>
          <p:nvPr/>
        </p:nvSpPr>
        <p:spPr>
          <a:xfrm>
            <a:off x="7857039" y="2969267"/>
            <a:ext cx="196715" cy="20601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Oval 70"/>
          <p:cNvSpPr/>
          <p:nvPr/>
        </p:nvSpPr>
        <p:spPr>
          <a:xfrm>
            <a:off x="7565074" y="5482063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3545776" y="1330104"/>
            <a:ext cx="5202688" cy="5051223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003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  <p:bldP spid="62" grpId="0"/>
      <p:bldP spid="65" grpId="0"/>
      <p:bldP spid="66" grpId="0" animBg="1"/>
      <p:bldP spid="67" grpId="0" animBg="1"/>
      <p:bldP spid="68" grpId="0" animBg="1"/>
      <p:bldP spid="69" grpId="0" animBg="1"/>
      <p:bldP spid="74" grpId="0" animBg="1"/>
      <p:bldP spid="76" grpId="0"/>
      <p:bldP spid="77" grpId="0" animBg="1"/>
      <p:bldP spid="7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 flipH="1">
            <a:off x="2987824" y="2636912"/>
            <a:ext cx="3842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Diapo suivante : version synthétique</a:t>
            </a:r>
          </a:p>
        </p:txBody>
      </p:sp>
    </p:spTree>
    <p:extLst>
      <p:ext uri="{BB962C8B-B14F-4D97-AF65-F5344CB8AC3E}">
        <p14:creationId xmlns:p14="http://schemas.microsoft.com/office/powerpoint/2010/main" val="1916419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4023360" y="1627631"/>
            <a:ext cx="4015565" cy="4542319"/>
          </a:xfrm>
          <a:custGeom>
            <a:avLst/>
            <a:gdLst>
              <a:gd name="connsiteX0" fmla="*/ 0 w 4645152"/>
              <a:gd name="connsiteY0" fmla="*/ 1828800 h 4474464"/>
              <a:gd name="connsiteX1" fmla="*/ 1609344 w 4645152"/>
              <a:gd name="connsiteY1" fmla="*/ 1280160 h 4474464"/>
              <a:gd name="connsiteX2" fmla="*/ 2621280 w 4645152"/>
              <a:gd name="connsiteY2" fmla="*/ 707136 h 4474464"/>
              <a:gd name="connsiteX3" fmla="*/ 3194304 w 4645152"/>
              <a:gd name="connsiteY3" fmla="*/ 0 h 4474464"/>
              <a:gd name="connsiteX4" fmla="*/ 4194048 w 4645152"/>
              <a:gd name="connsiteY4" fmla="*/ 377952 h 4474464"/>
              <a:gd name="connsiteX5" fmla="*/ 4596384 w 4645152"/>
              <a:gd name="connsiteY5" fmla="*/ 1207008 h 4474464"/>
              <a:gd name="connsiteX6" fmla="*/ 4645152 w 4645152"/>
              <a:gd name="connsiteY6" fmla="*/ 2670048 h 4474464"/>
              <a:gd name="connsiteX7" fmla="*/ 4267200 w 4645152"/>
              <a:gd name="connsiteY7" fmla="*/ 4108704 h 4474464"/>
              <a:gd name="connsiteX8" fmla="*/ 3852672 w 4645152"/>
              <a:gd name="connsiteY8" fmla="*/ 4474464 h 4474464"/>
              <a:gd name="connsiteX9" fmla="*/ 3511296 w 4645152"/>
              <a:gd name="connsiteY9" fmla="*/ 4072128 h 4474464"/>
              <a:gd name="connsiteX10" fmla="*/ 2865120 w 4645152"/>
              <a:gd name="connsiteY10" fmla="*/ 3633216 h 4474464"/>
              <a:gd name="connsiteX11" fmla="*/ 2633472 w 4645152"/>
              <a:gd name="connsiteY11" fmla="*/ 3084576 h 4474464"/>
              <a:gd name="connsiteX12" fmla="*/ 2048256 w 4645152"/>
              <a:gd name="connsiteY12" fmla="*/ 2353056 h 4474464"/>
              <a:gd name="connsiteX13" fmla="*/ 1572768 w 4645152"/>
              <a:gd name="connsiteY13" fmla="*/ 2109216 h 4474464"/>
              <a:gd name="connsiteX14" fmla="*/ 987552 w 4645152"/>
              <a:gd name="connsiteY14" fmla="*/ 1840992 h 4474464"/>
              <a:gd name="connsiteX15" fmla="*/ 670560 w 4645152"/>
              <a:gd name="connsiteY15" fmla="*/ 1962912 h 4474464"/>
              <a:gd name="connsiteX16" fmla="*/ 658368 w 4645152"/>
              <a:gd name="connsiteY16" fmla="*/ 2499360 h 4474464"/>
              <a:gd name="connsiteX17" fmla="*/ 0 w 4645152"/>
              <a:gd name="connsiteY17" fmla="*/ 1828800 h 4474464"/>
              <a:gd name="connsiteX0" fmla="*/ 0 w 4645152"/>
              <a:gd name="connsiteY0" fmla="*/ 1836982 h 4482646"/>
              <a:gd name="connsiteX1" fmla="*/ 1609344 w 4645152"/>
              <a:gd name="connsiteY1" fmla="*/ 1288342 h 4482646"/>
              <a:gd name="connsiteX2" fmla="*/ 2621280 w 4645152"/>
              <a:gd name="connsiteY2" fmla="*/ 715318 h 4482646"/>
              <a:gd name="connsiteX3" fmla="*/ 3194304 w 4645152"/>
              <a:gd name="connsiteY3" fmla="*/ 8182 h 4482646"/>
              <a:gd name="connsiteX4" fmla="*/ 4194048 w 4645152"/>
              <a:gd name="connsiteY4" fmla="*/ 386134 h 4482646"/>
              <a:gd name="connsiteX5" fmla="*/ 4596384 w 4645152"/>
              <a:gd name="connsiteY5" fmla="*/ 1215190 h 4482646"/>
              <a:gd name="connsiteX6" fmla="*/ 4645152 w 4645152"/>
              <a:gd name="connsiteY6" fmla="*/ 2678230 h 4482646"/>
              <a:gd name="connsiteX7" fmla="*/ 4267200 w 4645152"/>
              <a:gd name="connsiteY7" fmla="*/ 4116886 h 4482646"/>
              <a:gd name="connsiteX8" fmla="*/ 3852672 w 4645152"/>
              <a:gd name="connsiteY8" fmla="*/ 4482646 h 4482646"/>
              <a:gd name="connsiteX9" fmla="*/ 3511296 w 4645152"/>
              <a:gd name="connsiteY9" fmla="*/ 4080310 h 4482646"/>
              <a:gd name="connsiteX10" fmla="*/ 2865120 w 4645152"/>
              <a:gd name="connsiteY10" fmla="*/ 3641398 h 4482646"/>
              <a:gd name="connsiteX11" fmla="*/ 2633472 w 4645152"/>
              <a:gd name="connsiteY11" fmla="*/ 3092758 h 4482646"/>
              <a:gd name="connsiteX12" fmla="*/ 2048256 w 4645152"/>
              <a:gd name="connsiteY12" fmla="*/ 2361238 h 4482646"/>
              <a:gd name="connsiteX13" fmla="*/ 1572768 w 4645152"/>
              <a:gd name="connsiteY13" fmla="*/ 2117398 h 4482646"/>
              <a:gd name="connsiteX14" fmla="*/ 987552 w 4645152"/>
              <a:gd name="connsiteY14" fmla="*/ 1849174 h 4482646"/>
              <a:gd name="connsiteX15" fmla="*/ 670560 w 4645152"/>
              <a:gd name="connsiteY15" fmla="*/ 1971094 h 4482646"/>
              <a:gd name="connsiteX16" fmla="*/ 658368 w 4645152"/>
              <a:gd name="connsiteY16" fmla="*/ 2507542 h 4482646"/>
              <a:gd name="connsiteX17" fmla="*/ 0 w 4645152"/>
              <a:gd name="connsiteY17" fmla="*/ 1836982 h 4482646"/>
              <a:gd name="connsiteX0" fmla="*/ 0 w 4645152"/>
              <a:gd name="connsiteY0" fmla="*/ 1836982 h 4482646"/>
              <a:gd name="connsiteX1" fmla="*/ 1609344 w 4645152"/>
              <a:gd name="connsiteY1" fmla="*/ 1288342 h 4482646"/>
              <a:gd name="connsiteX2" fmla="*/ 2621280 w 4645152"/>
              <a:gd name="connsiteY2" fmla="*/ 715318 h 4482646"/>
              <a:gd name="connsiteX3" fmla="*/ 3194304 w 4645152"/>
              <a:gd name="connsiteY3" fmla="*/ 8182 h 4482646"/>
              <a:gd name="connsiteX4" fmla="*/ 4194048 w 4645152"/>
              <a:gd name="connsiteY4" fmla="*/ 386134 h 4482646"/>
              <a:gd name="connsiteX5" fmla="*/ 4596384 w 4645152"/>
              <a:gd name="connsiteY5" fmla="*/ 1215190 h 4482646"/>
              <a:gd name="connsiteX6" fmla="*/ 4645152 w 4645152"/>
              <a:gd name="connsiteY6" fmla="*/ 2678230 h 4482646"/>
              <a:gd name="connsiteX7" fmla="*/ 4267200 w 4645152"/>
              <a:gd name="connsiteY7" fmla="*/ 4116886 h 4482646"/>
              <a:gd name="connsiteX8" fmla="*/ 3852672 w 4645152"/>
              <a:gd name="connsiteY8" fmla="*/ 4482646 h 4482646"/>
              <a:gd name="connsiteX9" fmla="*/ 3511296 w 4645152"/>
              <a:gd name="connsiteY9" fmla="*/ 4080310 h 4482646"/>
              <a:gd name="connsiteX10" fmla="*/ 2865120 w 4645152"/>
              <a:gd name="connsiteY10" fmla="*/ 3641398 h 4482646"/>
              <a:gd name="connsiteX11" fmla="*/ 2633472 w 4645152"/>
              <a:gd name="connsiteY11" fmla="*/ 3092758 h 4482646"/>
              <a:gd name="connsiteX12" fmla="*/ 2048256 w 4645152"/>
              <a:gd name="connsiteY12" fmla="*/ 2361238 h 4482646"/>
              <a:gd name="connsiteX13" fmla="*/ 1572768 w 4645152"/>
              <a:gd name="connsiteY13" fmla="*/ 2117398 h 4482646"/>
              <a:gd name="connsiteX14" fmla="*/ 987552 w 4645152"/>
              <a:gd name="connsiteY14" fmla="*/ 1849174 h 4482646"/>
              <a:gd name="connsiteX15" fmla="*/ 670560 w 4645152"/>
              <a:gd name="connsiteY15" fmla="*/ 1971094 h 4482646"/>
              <a:gd name="connsiteX16" fmla="*/ 658368 w 4645152"/>
              <a:gd name="connsiteY16" fmla="*/ 2507542 h 4482646"/>
              <a:gd name="connsiteX17" fmla="*/ 0 w 4645152"/>
              <a:gd name="connsiteY17" fmla="*/ 1836982 h 4482646"/>
              <a:gd name="connsiteX0" fmla="*/ 0 w 4673721"/>
              <a:gd name="connsiteY0" fmla="*/ 1836982 h 4482646"/>
              <a:gd name="connsiteX1" fmla="*/ 1609344 w 4673721"/>
              <a:gd name="connsiteY1" fmla="*/ 1288342 h 4482646"/>
              <a:gd name="connsiteX2" fmla="*/ 2621280 w 4673721"/>
              <a:gd name="connsiteY2" fmla="*/ 715318 h 4482646"/>
              <a:gd name="connsiteX3" fmla="*/ 3194304 w 4673721"/>
              <a:gd name="connsiteY3" fmla="*/ 8182 h 4482646"/>
              <a:gd name="connsiteX4" fmla="*/ 4194048 w 4673721"/>
              <a:gd name="connsiteY4" fmla="*/ 386134 h 4482646"/>
              <a:gd name="connsiteX5" fmla="*/ 4596384 w 4673721"/>
              <a:gd name="connsiteY5" fmla="*/ 1215190 h 4482646"/>
              <a:gd name="connsiteX6" fmla="*/ 4645152 w 4673721"/>
              <a:gd name="connsiteY6" fmla="*/ 2678230 h 4482646"/>
              <a:gd name="connsiteX7" fmla="*/ 4267200 w 4673721"/>
              <a:gd name="connsiteY7" fmla="*/ 4116886 h 4482646"/>
              <a:gd name="connsiteX8" fmla="*/ 3852672 w 4673721"/>
              <a:gd name="connsiteY8" fmla="*/ 4482646 h 4482646"/>
              <a:gd name="connsiteX9" fmla="*/ 3511296 w 4673721"/>
              <a:gd name="connsiteY9" fmla="*/ 4080310 h 4482646"/>
              <a:gd name="connsiteX10" fmla="*/ 2865120 w 4673721"/>
              <a:gd name="connsiteY10" fmla="*/ 3641398 h 4482646"/>
              <a:gd name="connsiteX11" fmla="*/ 2633472 w 4673721"/>
              <a:gd name="connsiteY11" fmla="*/ 3092758 h 4482646"/>
              <a:gd name="connsiteX12" fmla="*/ 2048256 w 4673721"/>
              <a:gd name="connsiteY12" fmla="*/ 2361238 h 4482646"/>
              <a:gd name="connsiteX13" fmla="*/ 1572768 w 4673721"/>
              <a:gd name="connsiteY13" fmla="*/ 2117398 h 4482646"/>
              <a:gd name="connsiteX14" fmla="*/ 987552 w 4673721"/>
              <a:gd name="connsiteY14" fmla="*/ 1849174 h 4482646"/>
              <a:gd name="connsiteX15" fmla="*/ 670560 w 4673721"/>
              <a:gd name="connsiteY15" fmla="*/ 1971094 h 4482646"/>
              <a:gd name="connsiteX16" fmla="*/ 658368 w 4673721"/>
              <a:gd name="connsiteY16" fmla="*/ 2507542 h 4482646"/>
              <a:gd name="connsiteX17" fmla="*/ 0 w 4673721"/>
              <a:gd name="connsiteY17" fmla="*/ 1836982 h 4482646"/>
              <a:gd name="connsiteX0" fmla="*/ 0 w 4673721"/>
              <a:gd name="connsiteY0" fmla="*/ 1836982 h 4482646"/>
              <a:gd name="connsiteX1" fmla="*/ 1609344 w 4673721"/>
              <a:gd name="connsiteY1" fmla="*/ 1288342 h 4482646"/>
              <a:gd name="connsiteX2" fmla="*/ 2621280 w 4673721"/>
              <a:gd name="connsiteY2" fmla="*/ 715318 h 4482646"/>
              <a:gd name="connsiteX3" fmla="*/ 3194304 w 4673721"/>
              <a:gd name="connsiteY3" fmla="*/ 8182 h 4482646"/>
              <a:gd name="connsiteX4" fmla="*/ 4194048 w 4673721"/>
              <a:gd name="connsiteY4" fmla="*/ 386134 h 4482646"/>
              <a:gd name="connsiteX5" fmla="*/ 4596384 w 4673721"/>
              <a:gd name="connsiteY5" fmla="*/ 1215190 h 4482646"/>
              <a:gd name="connsiteX6" fmla="*/ 4645152 w 4673721"/>
              <a:gd name="connsiteY6" fmla="*/ 2678230 h 4482646"/>
              <a:gd name="connsiteX7" fmla="*/ 4267200 w 4673721"/>
              <a:gd name="connsiteY7" fmla="*/ 4116886 h 4482646"/>
              <a:gd name="connsiteX8" fmla="*/ 3852672 w 4673721"/>
              <a:gd name="connsiteY8" fmla="*/ 4482646 h 4482646"/>
              <a:gd name="connsiteX9" fmla="*/ 3511296 w 4673721"/>
              <a:gd name="connsiteY9" fmla="*/ 4080310 h 4482646"/>
              <a:gd name="connsiteX10" fmla="*/ 2865120 w 4673721"/>
              <a:gd name="connsiteY10" fmla="*/ 3641398 h 4482646"/>
              <a:gd name="connsiteX11" fmla="*/ 2633472 w 4673721"/>
              <a:gd name="connsiteY11" fmla="*/ 3092758 h 4482646"/>
              <a:gd name="connsiteX12" fmla="*/ 2048256 w 4673721"/>
              <a:gd name="connsiteY12" fmla="*/ 2361238 h 4482646"/>
              <a:gd name="connsiteX13" fmla="*/ 1572768 w 4673721"/>
              <a:gd name="connsiteY13" fmla="*/ 2117398 h 4482646"/>
              <a:gd name="connsiteX14" fmla="*/ 987552 w 4673721"/>
              <a:gd name="connsiteY14" fmla="*/ 1849174 h 4482646"/>
              <a:gd name="connsiteX15" fmla="*/ 670560 w 4673721"/>
              <a:gd name="connsiteY15" fmla="*/ 1971094 h 4482646"/>
              <a:gd name="connsiteX16" fmla="*/ 658368 w 4673721"/>
              <a:gd name="connsiteY16" fmla="*/ 2507542 h 4482646"/>
              <a:gd name="connsiteX17" fmla="*/ 0 w 4673721"/>
              <a:gd name="connsiteY17" fmla="*/ 1836982 h 4482646"/>
              <a:gd name="connsiteX0" fmla="*/ 0 w 4734376"/>
              <a:gd name="connsiteY0" fmla="*/ 1828800 h 4474464"/>
              <a:gd name="connsiteX1" fmla="*/ 1609344 w 4734376"/>
              <a:gd name="connsiteY1" fmla="*/ 1280160 h 4474464"/>
              <a:gd name="connsiteX2" fmla="*/ 2621280 w 4734376"/>
              <a:gd name="connsiteY2" fmla="*/ 707136 h 4474464"/>
              <a:gd name="connsiteX3" fmla="*/ 3194304 w 4734376"/>
              <a:gd name="connsiteY3" fmla="*/ 0 h 4474464"/>
              <a:gd name="connsiteX4" fmla="*/ 4596384 w 4734376"/>
              <a:gd name="connsiteY4" fmla="*/ 1207008 h 4474464"/>
              <a:gd name="connsiteX5" fmla="*/ 4645152 w 4734376"/>
              <a:gd name="connsiteY5" fmla="*/ 2670048 h 4474464"/>
              <a:gd name="connsiteX6" fmla="*/ 4267200 w 4734376"/>
              <a:gd name="connsiteY6" fmla="*/ 4108704 h 4474464"/>
              <a:gd name="connsiteX7" fmla="*/ 3852672 w 4734376"/>
              <a:gd name="connsiteY7" fmla="*/ 4474464 h 4474464"/>
              <a:gd name="connsiteX8" fmla="*/ 3511296 w 4734376"/>
              <a:gd name="connsiteY8" fmla="*/ 4072128 h 4474464"/>
              <a:gd name="connsiteX9" fmla="*/ 2865120 w 4734376"/>
              <a:gd name="connsiteY9" fmla="*/ 3633216 h 4474464"/>
              <a:gd name="connsiteX10" fmla="*/ 2633472 w 4734376"/>
              <a:gd name="connsiteY10" fmla="*/ 3084576 h 4474464"/>
              <a:gd name="connsiteX11" fmla="*/ 2048256 w 4734376"/>
              <a:gd name="connsiteY11" fmla="*/ 2353056 h 4474464"/>
              <a:gd name="connsiteX12" fmla="*/ 1572768 w 4734376"/>
              <a:gd name="connsiteY12" fmla="*/ 2109216 h 4474464"/>
              <a:gd name="connsiteX13" fmla="*/ 987552 w 4734376"/>
              <a:gd name="connsiteY13" fmla="*/ 1840992 h 4474464"/>
              <a:gd name="connsiteX14" fmla="*/ 670560 w 4734376"/>
              <a:gd name="connsiteY14" fmla="*/ 1962912 h 4474464"/>
              <a:gd name="connsiteX15" fmla="*/ 658368 w 4734376"/>
              <a:gd name="connsiteY15" fmla="*/ 2499360 h 4474464"/>
              <a:gd name="connsiteX16" fmla="*/ 0 w 4734376"/>
              <a:gd name="connsiteY16" fmla="*/ 1828800 h 4474464"/>
              <a:gd name="connsiteX0" fmla="*/ 0 w 4645152"/>
              <a:gd name="connsiteY0" fmla="*/ 1828800 h 4474464"/>
              <a:gd name="connsiteX1" fmla="*/ 1609344 w 4645152"/>
              <a:gd name="connsiteY1" fmla="*/ 1280160 h 4474464"/>
              <a:gd name="connsiteX2" fmla="*/ 2621280 w 4645152"/>
              <a:gd name="connsiteY2" fmla="*/ 707136 h 4474464"/>
              <a:gd name="connsiteX3" fmla="*/ 3194304 w 4645152"/>
              <a:gd name="connsiteY3" fmla="*/ 0 h 4474464"/>
              <a:gd name="connsiteX4" fmla="*/ 4645152 w 4645152"/>
              <a:gd name="connsiteY4" fmla="*/ 2670048 h 4474464"/>
              <a:gd name="connsiteX5" fmla="*/ 4267200 w 4645152"/>
              <a:gd name="connsiteY5" fmla="*/ 4108704 h 4474464"/>
              <a:gd name="connsiteX6" fmla="*/ 3852672 w 4645152"/>
              <a:gd name="connsiteY6" fmla="*/ 4474464 h 4474464"/>
              <a:gd name="connsiteX7" fmla="*/ 3511296 w 4645152"/>
              <a:gd name="connsiteY7" fmla="*/ 4072128 h 4474464"/>
              <a:gd name="connsiteX8" fmla="*/ 2865120 w 4645152"/>
              <a:gd name="connsiteY8" fmla="*/ 3633216 h 4474464"/>
              <a:gd name="connsiteX9" fmla="*/ 2633472 w 4645152"/>
              <a:gd name="connsiteY9" fmla="*/ 3084576 h 4474464"/>
              <a:gd name="connsiteX10" fmla="*/ 2048256 w 4645152"/>
              <a:gd name="connsiteY10" fmla="*/ 2353056 h 4474464"/>
              <a:gd name="connsiteX11" fmla="*/ 1572768 w 4645152"/>
              <a:gd name="connsiteY11" fmla="*/ 2109216 h 4474464"/>
              <a:gd name="connsiteX12" fmla="*/ 987552 w 4645152"/>
              <a:gd name="connsiteY12" fmla="*/ 1840992 h 4474464"/>
              <a:gd name="connsiteX13" fmla="*/ 670560 w 4645152"/>
              <a:gd name="connsiteY13" fmla="*/ 1962912 h 4474464"/>
              <a:gd name="connsiteX14" fmla="*/ 658368 w 4645152"/>
              <a:gd name="connsiteY14" fmla="*/ 2499360 h 4474464"/>
              <a:gd name="connsiteX15" fmla="*/ 0 w 4645152"/>
              <a:gd name="connsiteY15" fmla="*/ 1828800 h 4474464"/>
              <a:gd name="connsiteX0" fmla="*/ 4645152 w 4645152"/>
              <a:gd name="connsiteY0" fmla="*/ 2578608 h 4383024"/>
              <a:gd name="connsiteX1" fmla="*/ 4267200 w 4645152"/>
              <a:gd name="connsiteY1" fmla="*/ 4017264 h 4383024"/>
              <a:gd name="connsiteX2" fmla="*/ 3852672 w 4645152"/>
              <a:gd name="connsiteY2" fmla="*/ 4383024 h 4383024"/>
              <a:gd name="connsiteX3" fmla="*/ 3511296 w 4645152"/>
              <a:gd name="connsiteY3" fmla="*/ 3980688 h 4383024"/>
              <a:gd name="connsiteX4" fmla="*/ 2865120 w 4645152"/>
              <a:gd name="connsiteY4" fmla="*/ 3541776 h 4383024"/>
              <a:gd name="connsiteX5" fmla="*/ 2633472 w 4645152"/>
              <a:gd name="connsiteY5" fmla="*/ 2993136 h 4383024"/>
              <a:gd name="connsiteX6" fmla="*/ 2048256 w 4645152"/>
              <a:gd name="connsiteY6" fmla="*/ 2261616 h 4383024"/>
              <a:gd name="connsiteX7" fmla="*/ 1572768 w 4645152"/>
              <a:gd name="connsiteY7" fmla="*/ 2017776 h 4383024"/>
              <a:gd name="connsiteX8" fmla="*/ 987552 w 4645152"/>
              <a:gd name="connsiteY8" fmla="*/ 1749552 h 4383024"/>
              <a:gd name="connsiteX9" fmla="*/ 670560 w 4645152"/>
              <a:gd name="connsiteY9" fmla="*/ 1871472 h 4383024"/>
              <a:gd name="connsiteX10" fmla="*/ 658368 w 4645152"/>
              <a:gd name="connsiteY10" fmla="*/ 2407920 h 4383024"/>
              <a:gd name="connsiteX11" fmla="*/ 0 w 4645152"/>
              <a:gd name="connsiteY11" fmla="*/ 1737360 h 4383024"/>
              <a:gd name="connsiteX12" fmla="*/ 1609344 w 4645152"/>
              <a:gd name="connsiteY12" fmla="*/ 1188720 h 4383024"/>
              <a:gd name="connsiteX13" fmla="*/ 2621280 w 4645152"/>
              <a:gd name="connsiteY13" fmla="*/ 615696 h 4383024"/>
              <a:gd name="connsiteX14" fmla="*/ 3285744 w 4645152"/>
              <a:gd name="connsiteY14" fmla="*/ 0 h 4383024"/>
              <a:gd name="connsiteX0" fmla="*/ 4645152 w 4645152"/>
              <a:gd name="connsiteY0" fmla="*/ 2578608 h 4383024"/>
              <a:gd name="connsiteX1" fmla="*/ 3852672 w 4645152"/>
              <a:gd name="connsiteY1" fmla="*/ 4383024 h 4383024"/>
              <a:gd name="connsiteX2" fmla="*/ 3511296 w 4645152"/>
              <a:gd name="connsiteY2" fmla="*/ 3980688 h 4383024"/>
              <a:gd name="connsiteX3" fmla="*/ 2865120 w 4645152"/>
              <a:gd name="connsiteY3" fmla="*/ 3541776 h 4383024"/>
              <a:gd name="connsiteX4" fmla="*/ 2633472 w 4645152"/>
              <a:gd name="connsiteY4" fmla="*/ 2993136 h 4383024"/>
              <a:gd name="connsiteX5" fmla="*/ 2048256 w 4645152"/>
              <a:gd name="connsiteY5" fmla="*/ 2261616 h 4383024"/>
              <a:gd name="connsiteX6" fmla="*/ 1572768 w 4645152"/>
              <a:gd name="connsiteY6" fmla="*/ 2017776 h 4383024"/>
              <a:gd name="connsiteX7" fmla="*/ 987552 w 4645152"/>
              <a:gd name="connsiteY7" fmla="*/ 1749552 h 4383024"/>
              <a:gd name="connsiteX8" fmla="*/ 670560 w 4645152"/>
              <a:gd name="connsiteY8" fmla="*/ 1871472 h 4383024"/>
              <a:gd name="connsiteX9" fmla="*/ 658368 w 4645152"/>
              <a:gd name="connsiteY9" fmla="*/ 2407920 h 4383024"/>
              <a:gd name="connsiteX10" fmla="*/ 0 w 4645152"/>
              <a:gd name="connsiteY10" fmla="*/ 1737360 h 4383024"/>
              <a:gd name="connsiteX11" fmla="*/ 1609344 w 4645152"/>
              <a:gd name="connsiteY11" fmla="*/ 1188720 h 4383024"/>
              <a:gd name="connsiteX12" fmla="*/ 2621280 w 4645152"/>
              <a:gd name="connsiteY12" fmla="*/ 615696 h 4383024"/>
              <a:gd name="connsiteX13" fmla="*/ 3285744 w 4645152"/>
              <a:gd name="connsiteY13" fmla="*/ 0 h 4383024"/>
              <a:gd name="connsiteX0" fmla="*/ 4075526 w 4075526"/>
              <a:gd name="connsiteY0" fmla="*/ 4587290 h 4688076"/>
              <a:gd name="connsiteX1" fmla="*/ 3852672 w 4075526"/>
              <a:gd name="connsiteY1" fmla="*/ 4383024 h 4688076"/>
              <a:gd name="connsiteX2" fmla="*/ 3511296 w 4075526"/>
              <a:gd name="connsiteY2" fmla="*/ 3980688 h 4688076"/>
              <a:gd name="connsiteX3" fmla="*/ 2865120 w 4075526"/>
              <a:gd name="connsiteY3" fmla="*/ 3541776 h 4688076"/>
              <a:gd name="connsiteX4" fmla="*/ 2633472 w 4075526"/>
              <a:gd name="connsiteY4" fmla="*/ 2993136 h 4688076"/>
              <a:gd name="connsiteX5" fmla="*/ 2048256 w 4075526"/>
              <a:gd name="connsiteY5" fmla="*/ 2261616 h 4688076"/>
              <a:gd name="connsiteX6" fmla="*/ 1572768 w 4075526"/>
              <a:gd name="connsiteY6" fmla="*/ 2017776 h 4688076"/>
              <a:gd name="connsiteX7" fmla="*/ 987552 w 4075526"/>
              <a:gd name="connsiteY7" fmla="*/ 1749552 h 4688076"/>
              <a:gd name="connsiteX8" fmla="*/ 670560 w 4075526"/>
              <a:gd name="connsiteY8" fmla="*/ 1871472 h 4688076"/>
              <a:gd name="connsiteX9" fmla="*/ 658368 w 4075526"/>
              <a:gd name="connsiteY9" fmla="*/ 2407920 h 4688076"/>
              <a:gd name="connsiteX10" fmla="*/ 0 w 4075526"/>
              <a:gd name="connsiteY10" fmla="*/ 1737360 h 4688076"/>
              <a:gd name="connsiteX11" fmla="*/ 1609344 w 4075526"/>
              <a:gd name="connsiteY11" fmla="*/ 1188720 h 4688076"/>
              <a:gd name="connsiteX12" fmla="*/ 2621280 w 4075526"/>
              <a:gd name="connsiteY12" fmla="*/ 615696 h 4688076"/>
              <a:gd name="connsiteX13" fmla="*/ 3285744 w 4075526"/>
              <a:gd name="connsiteY13" fmla="*/ 0 h 4688076"/>
              <a:gd name="connsiteX0" fmla="*/ 4075526 w 4075526"/>
              <a:gd name="connsiteY0" fmla="*/ 4587290 h 4587290"/>
              <a:gd name="connsiteX1" fmla="*/ 3852672 w 4075526"/>
              <a:gd name="connsiteY1" fmla="*/ 4383024 h 4587290"/>
              <a:gd name="connsiteX2" fmla="*/ 3511296 w 4075526"/>
              <a:gd name="connsiteY2" fmla="*/ 3980688 h 4587290"/>
              <a:gd name="connsiteX3" fmla="*/ 2865120 w 4075526"/>
              <a:gd name="connsiteY3" fmla="*/ 3541776 h 4587290"/>
              <a:gd name="connsiteX4" fmla="*/ 2633472 w 4075526"/>
              <a:gd name="connsiteY4" fmla="*/ 2993136 h 4587290"/>
              <a:gd name="connsiteX5" fmla="*/ 2048256 w 4075526"/>
              <a:gd name="connsiteY5" fmla="*/ 2261616 h 4587290"/>
              <a:gd name="connsiteX6" fmla="*/ 1572768 w 4075526"/>
              <a:gd name="connsiteY6" fmla="*/ 2017776 h 4587290"/>
              <a:gd name="connsiteX7" fmla="*/ 987552 w 4075526"/>
              <a:gd name="connsiteY7" fmla="*/ 1749552 h 4587290"/>
              <a:gd name="connsiteX8" fmla="*/ 670560 w 4075526"/>
              <a:gd name="connsiteY8" fmla="*/ 1871472 h 4587290"/>
              <a:gd name="connsiteX9" fmla="*/ 658368 w 4075526"/>
              <a:gd name="connsiteY9" fmla="*/ 2407920 h 4587290"/>
              <a:gd name="connsiteX10" fmla="*/ 0 w 4075526"/>
              <a:gd name="connsiteY10" fmla="*/ 1737360 h 4587290"/>
              <a:gd name="connsiteX11" fmla="*/ 1609344 w 4075526"/>
              <a:gd name="connsiteY11" fmla="*/ 1188720 h 4587290"/>
              <a:gd name="connsiteX12" fmla="*/ 2621280 w 4075526"/>
              <a:gd name="connsiteY12" fmla="*/ 615696 h 4587290"/>
              <a:gd name="connsiteX13" fmla="*/ 3285744 w 4075526"/>
              <a:gd name="connsiteY13" fmla="*/ 0 h 4587290"/>
              <a:gd name="connsiteX0" fmla="*/ 4015565 w 4015565"/>
              <a:gd name="connsiteY0" fmla="*/ 4542319 h 4542319"/>
              <a:gd name="connsiteX1" fmla="*/ 3852672 w 4015565"/>
              <a:gd name="connsiteY1" fmla="*/ 4383024 h 4542319"/>
              <a:gd name="connsiteX2" fmla="*/ 3511296 w 4015565"/>
              <a:gd name="connsiteY2" fmla="*/ 3980688 h 4542319"/>
              <a:gd name="connsiteX3" fmla="*/ 2865120 w 4015565"/>
              <a:gd name="connsiteY3" fmla="*/ 3541776 h 4542319"/>
              <a:gd name="connsiteX4" fmla="*/ 2633472 w 4015565"/>
              <a:gd name="connsiteY4" fmla="*/ 2993136 h 4542319"/>
              <a:gd name="connsiteX5" fmla="*/ 2048256 w 4015565"/>
              <a:gd name="connsiteY5" fmla="*/ 2261616 h 4542319"/>
              <a:gd name="connsiteX6" fmla="*/ 1572768 w 4015565"/>
              <a:gd name="connsiteY6" fmla="*/ 2017776 h 4542319"/>
              <a:gd name="connsiteX7" fmla="*/ 987552 w 4015565"/>
              <a:gd name="connsiteY7" fmla="*/ 1749552 h 4542319"/>
              <a:gd name="connsiteX8" fmla="*/ 670560 w 4015565"/>
              <a:gd name="connsiteY8" fmla="*/ 1871472 h 4542319"/>
              <a:gd name="connsiteX9" fmla="*/ 658368 w 4015565"/>
              <a:gd name="connsiteY9" fmla="*/ 2407920 h 4542319"/>
              <a:gd name="connsiteX10" fmla="*/ 0 w 4015565"/>
              <a:gd name="connsiteY10" fmla="*/ 1737360 h 4542319"/>
              <a:gd name="connsiteX11" fmla="*/ 1609344 w 4015565"/>
              <a:gd name="connsiteY11" fmla="*/ 1188720 h 4542319"/>
              <a:gd name="connsiteX12" fmla="*/ 2621280 w 4015565"/>
              <a:gd name="connsiteY12" fmla="*/ 615696 h 4542319"/>
              <a:gd name="connsiteX13" fmla="*/ 3285744 w 4015565"/>
              <a:gd name="connsiteY13" fmla="*/ 0 h 4542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015565" h="4542319">
                <a:moveTo>
                  <a:pt x="4015565" y="4542319"/>
                </a:moveTo>
                <a:lnTo>
                  <a:pt x="3852672" y="4383024"/>
                </a:lnTo>
                <a:lnTo>
                  <a:pt x="3511296" y="3980688"/>
                </a:lnTo>
                <a:lnTo>
                  <a:pt x="2865120" y="3541776"/>
                </a:lnTo>
                <a:lnTo>
                  <a:pt x="2633472" y="2993136"/>
                </a:lnTo>
                <a:lnTo>
                  <a:pt x="2048256" y="2261616"/>
                </a:lnTo>
                <a:lnTo>
                  <a:pt x="1572768" y="2017776"/>
                </a:lnTo>
                <a:lnTo>
                  <a:pt x="987552" y="1749552"/>
                </a:lnTo>
                <a:lnTo>
                  <a:pt x="670560" y="1871472"/>
                </a:lnTo>
                <a:lnTo>
                  <a:pt x="658368" y="2407920"/>
                </a:lnTo>
                <a:lnTo>
                  <a:pt x="0" y="1737360"/>
                </a:lnTo>
                <a:lnTo>
                  <a:pt x="1609344" y="1188720"/>
                </a:lnTo>
                <a:lnTo>
                  <a:pt x="2621280" y="615696"/>
                </a:lnTo>
                <a:cubicBezTo>
                  <a:pt x="2812288" y="379984"/>
                  <a:pt x="3285744" y="0"/>
                  <a:pt x="328574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Oval 3"/>
          <p:cNvSpPr/>
          <p:nvPr/>
        </p:nvSpPr>
        <p:spPr>
          <a:xfrm>
            <a:off x="7812360" y="2924944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Oval 5"/>
          <p:cNvSpPr/>
          <p:nvPr/>
        </p:nvSpPr>
        <p:spPr>
          <a:xfrm>
            <a:off x="7524328" y="5445224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rapezoid 10"/>
          <p:cNvSpPr/>
          <p:nvPr/>
        </p:nvSpPr>
        <p:spPr>
          <a:xfrm>
            <a:off x="6948264" y="3573016"/>
            <a:ext cx="216024" cy="360040"/>
          </a:xfrm>
          <a:prstGeom prst="trapezoi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reeform 15"/>
          <p:cNvSpPr/>
          <p:nvPr/>
        </p:nvSpPr>
        <p:spPr>
          <a:xfrm>
            <a:off x="4584193" y="3265751"/>
            <a:ext cx="1682496" cy="212606"/>
          </a:xfrm>
          <a:custGeom>
            <a:avLst/>
            <a:gdLst>
              <a:gd name="connsiteX0" fmla="*/ 104993 w 1726529"/>
              <a:gd name="connsiteY0" fmla="*/ 586921 h 586921"/>
              <a:gd name="connsiteX1" fmla="*/ 44033 w 1726529"/>
              <a:gd name="connsiteY1" fmla="*/ 123625 h 586921"/>
              <a:gd name="connsiteX2" fmla="*/ 678017 w 1726529"/>
              <a:gd name="connsiteY2" fmla="*/ 1705 h 586921"/>
              <a:gd name="connsiteX3" fmla="*/ 1433921 w 1726529"/>
              <a:gd name="connsiteY3" fmla="*/ 184585 h 586921"/>
              <a:gd name="connsiteX4" fmla="*/ 1726529 w 1726529"/>
              <a:gd name="connsiteY4" fmla="*/ 208969 h 586921"/>
              <a:gd name="connsiteX0" fmla="*/ 0 w 1682496"/>
              <a:gd name="connsiteY0" fmla="*/ 123625 h 212606"/>
              <a:gd name="connsiteX1" fmla="*/ 633984 w 1682496"/>
              <a:gd name="connsiteY1" fmla="*/ 1705 h 212606"/>
              <a:gd name="connsiteX2" fmla="*/ 1389888 w 1682496"/>
              <a:gd name="connsiteY2" fmla="*/ 184585 h 212606"/>
              <a:gd name="connsiteX3" fmla="*/ 1682496 w 1682496"/>
              <a:gd name="connsiteY3" fmla="*/ 208969 h 212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2496" h="212606">
                <a:moveTo>
                  <a:pt x="0" y="123625"/>
                </a:moveTo>
                <a:cubicBezTo>
                  <a:pt x="95504" y="26089"/>
                  <a:pt x="402336" y="-8455"/>
                  <a:pt x="633984" y="1705"/>
                </a:cubicBezTo>
                <a:cubicBezTo>
                  <a:pt x="865632" y="11865"/>
                  <a:pt x="1215136" y="150041"/>
                  <a:pt x="1389888" y="184585"/>
                </a:cubicBezTo>
                <a:cubicBezTo>
                  <a:pt x="1564640" y="219129"/>
                  <a:pt x="1623568" y="214049"/>
                  <a:pt x="1682496" y="208969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Oval 16"/>
          <p:cNvSpPr/>
          <p:nvPr/>
        </p:nvSpPr>
        <p:spPr>
          <a:xfrm>
            <a:off x="4139952" y="3068960"/>
            <a:ext cx="864096" cy="864096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2" name="Trapezoid 31"/>
          <p:cNvSpPr/>
          <p:nvPr/>
        </p:nvSpPr>
        <p:spPr>
          <a:xfrm>
            <a:off x="4427984" y="3140968"/>
            <a:ext cx="216024" cy="360040"/>
          </a:xfrm>
          <a:prstGeom prst="trapezoid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48" name="TextBox 2047"/>
          <p:cNvSpPr txBox="1"/>
          <p:nvPr/>
        </p:nvSpPr>
        <p:spPr>
          <a:xfrm>
            <a:off x="3707904" y="3861048"/>
            <a:ext cx="860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DAKAR</a:t>
            </a:r>
          </a:p>
        </p:txBody>
      </p:sp>
      <p:sp>
        <p:nvSpPr>
          <p:cNvPr id="2049" name="TextBox 2048"/>
          <p:cNvSpPr txBox="1"/>
          <p:nvPr/>
        </p:nvSpPr>
        <p:spPr>
          <a:xfrm>
            <a:off x="6804248" y="3356992"/>
            <a:ext cx="51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err="1"/>
              <a:t>Diass</a:t>
            </a:r>
            <a:endParaRPr lang="fr-FR" sz="1200" i="1" dirty="0"/>
          </a:p>
        </p:txBody>
      </p:sp>
      <p:sp>
        <p:nvSpPr>
          <p:cNvPr id="2051" name="TextBox 2050"/>
          <p:cNvSpPr txBox="1"/>
          <p:nvPr/>
        </p:nvSpPr>
        <p:spPr>
          <a:xfrm>
            <a:off x="7884368" y="2708920"/>
            <a:ext cx="5693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Thiès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668344" y="5301208"/>
            <a:ext cx="6848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Mbour</a:t>
            </a:r>
          </a:p>
        </p:txBody>
      </p:sp>
      <p:sp>
        <p:nvSpPr>
          <p:cNvPr id="5" name="Freeform 4"/>
          <p:cNvSpPr/>
          <p:nvPr/>
        </p:nvSpPr>
        <p:spPr>
          <a:xfrm>
            <a:off x="5796136" y="6669360"/>
            <a:ext cx="2595717" cy="0"/>
          </a:xfrm>
          <a:custGeom>
            <a:avLst/>
            <a:gdLst>
              <a:gd name="connsiteX0" fmla="*/ 0 w 2595717"/>
              <a:gd name="connsiteY0" fmla="*/ 0 h 0"/>
              <a:gd name="connsiteX1" fmla="*/ 2595717 w 259571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95717">
                <a:moveTo>
                  <a:pt x="0" y="0"/>
                </a:moveTo>
                <a:lnTo>
                  <a:pt x="2595717" y="0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extBox 6"/>
          <p:cNvSpPr txBox="1"/>
          <p:nvPr/>
        </p:nvSpPr>
        <p:spPr>
          <a:xfrm>
            <a:off x="6948264" y="6381328"/>
            <a:ext cx="5373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i="1" dirty="0"/>
              <a:t>50 km</a:t>
            </a:r>
          </a:p>
        </p:txBody>
      </p:sp>
      <p:sp>
        <p:nvSpPr>
          <p:cNvPr id="70" name="Freeform 17"/>
          <p:cNvSpPr/>
          <p:nvPr/>
        </p:nvSpPr>
        <p:spPr>
          <a:xfrm>
            <a:off x="6339840" y="3108960"/>
            <a:ext cx="1609344" cy="573275"/>
          </a:xfrm>
          <a:custGeom>
            <a:avLst/>
            <a:gdLst>
              <a:gd name="connsiteX0" fmla="*/ 0 w 1609344"/>
              <a:gd name="connsiteY0" fmla="*/ 341376 h 573275"/>
              <a:gd name="connsiteX1" fmla="*/ 865632 w 1609344"/>
              <a:gd name="connsiteY1" fmla="*/ 573024 h 573275"/>
              <a:gd name="connsiteX2" fmla="*/ 1402080 w 1609344"/>
              <a:gd name="connsiteY2" fmla="*/ 377952 h 573275"/>
              <a:gd name="connsiteX3" fmla="*/ 1609344 w 1609344"/>
              <a:gd name="connsiteY3" fmla="*/ 0 h 573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9344" h="573275">
                <a:moveTo>
                  <a:pt x="0" y="341376"/>
                </a:moveTo>
                <a:cubicBezTo>
                  <a:pt x="315976" y="454152"/>
                  <a:pt x="631952" y="566928"/>
                  <a:pt x="865632" y="573024"/>
                </a:cubicBezTo>
                <a:cubicBezTo>
                  <a:pt x="1099312" y="579120"/>
                  <a:pt x="1278128" y="473456"/>
                  <a:pt x="1402080" y="377952"/>
                </a:cubicBezTo>
                <a:cubicBezTo>
                  <a:pt x="1526032" y="282448"/>
                  <a:pt x="1567688" y="141224"/>
                  <a:pt x="1609344" y="0"/>
                </a:cubicBezTo>
              </a:path>
            </a:pathLst>
          </a:cu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Freeform 20"/>
          <p:cNvSpPr/>
          <p:nvPr/>
        </p:nvSpPr>
        <p:spPr>
          <a:xfrm>
            <a:off x="7193280" y="3706368"/>
            <a:ext cx="377952" cy="1731264"/>
          </a:xfrm>
          <a:custGeom>
            <a:avLst/>
            <a:gdLst>
              <a:gd name="connsiteX0" fmla="*/ 0 w 377952"/>
              <a:gd name="connsiteY0" fmla="*/ 0 h 1731264"/>
              <a:gd name="connsiteX1" fmla="*/ 377952 w 377952"/>
              <a:gd name="connsiteY1" fmla="*/ 1731264 h 1731264"/>
              <a:gd name="connsiteX0" fmla="*/ 0 w 377952"/>
              <a:gd name="connsiteY0" fmla="*/ 0 h 1731264"/>
              <a:gd name="connsiteX1" fmla="*/ 24384 w 377952"/>
              <a:gd name="connsiteY1" fmla="*/ 987552 h 1731264"/>
              <a:gd name="connsiteX2" fmla="*/ 377952 w 377952"/>
              <a:gd name="connsiteY2" fmla="*/ 1731264 h 173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7952" h="1731264">
                <a:moveTo>
                  <a:pt x="0" y="0"/>
                </a:moveTo>
                <a:cubicBezTo>
                  <a:pt x="65024" y="316992"/>
                  <a:pt x="-40640" y="670560"/>
                  <a:pt x="24384" y="987552"/>
                </a:cubicBezTo>
                <a:lnTo>
                  <a:pt x="377952" y="1731264"/>
                </a:lnTo>
              </a:path>
            </a:pathLst>
          </a:cu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Isosceles Triangle 49"/>
          <p:cNvSpPr/>
          <p:nvPr/>
        </p:nvSpPr>
        <p:spPr>
          <a:xfrm>
            <a:off x="4644008" y="3717032"/>
            <a:ext cx="216024" cy="288032"/>
          </a:xfrm>
          <a:prstGeom prst="triangle">
            <a:avLst/>
          </a:prstGeom>
          <a:ln w="9525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3" name="Isosceles Triangle 51"/>
          <p:cNvSpPr/>
          <p:nvPr/>
        </p:nvSpPr>
        <p:spPr>
          <a:xfrm>
            <a:off x="5004048" y="3356992"/>
            <a:ext cx="216024" cy="288032"/>
          </a:xfrm>
          <a:prstGeom prst="triangl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5" name="TextBox 6"/>
          <p:cNvSpPr txBox="1"/>
          <p:nvPr/>
        </p:nvSpPr>
        <p:spPr>
          <a:xfrm>
            <a:off x="5544544" y="3538981"/>
            <a:ext cx="861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i="1" dirty="0" err="1"/>
              <a:t>Diamniadio</a:t>
            </a:r>
            <a:endParaRPr lang="fr-FR" sz="1100" b="1" i="1" dirty="0"/>
          </a:p>
        </p:txBody>
      </p:sp>
      <p:sp>
        <p:nvSpPr>
          <p:cNvPr id="2" name="Rectangle 1"/>
          <p:cNvSpPr/>
          <p:nvPr/>
        </p:nvSpPr>
        <p:spPr>
          <a:xfrm>
            <a:off x="6290354" y="3377907"/>
            <a:ext cx="303798" cy="31164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 : forme 7"/>
          <p:cNvSpPr/>
          <p:nvPr/>
        </p:nvSpPr>
        <p:spPr>
          <a:xfrm>
            <a:off x="4519902" y="3320128"/>
            <a:ext cx="2554666" cy="517946"/>
          </a:xfrm>
          <a:custGeom>
            <a:avLst/>
            <a:gdLst>
              <a:gd name="connsiteX0" fmla="*/ 52098 w 2554666"/>
              <a:gd name="connsiteY0" fmla="*/ 517946 h 517946"/>
              <a:gd name="connsiteX1" fmla="*/ 52098 w 2554666"/>
              <a:gd name="connsiteY1" fmla="*/ 120904 h 517946"/>
              <a:gd name="connsiteX2" fmla="*/ 593519 w 2554666"/>
              <a:gd name="connsiteY2" fmla="*/ 588 h 517946"/>
              <a:gd name="connsiteX3" fmla="*/ 1243224 w 2554666"/>
              <a:gd name="connsiteY3" fmla="*/ 156998 h 517946"/>
              <a:gd name="connsiteX4" fmla="*/ 1724487 w 2554666"/>
              <a:gd name="connsiteY4" fmla="*/ 241219 h 517946"/>
              <a:gd name="connsiteX5" fmla="*/ 2121530 w 2554666"/>
              <a:gd name="connsiteY5" fmla="*/ 289346 h 517946"/>
              <a:gd name="connsiteX6" fmla="*/ 2554666 w 2554666"/>
              <a:gd name="connsiteY6" fmla="*/ 421693 h 517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54666" h="517946">
                <a:moveTo>
                  <a:pt x="52098" y="517946"/>
                </a:moveTo>
                <a:cubicBezTo>
                  <a:pt x="6979" y="362538"/>
                  <a:pt x="-38139" y="207130"/>
                  <a:pt x="52098" y="120904"/>
                </a:cubicBezTo>
                <a:cubicBezTo>
                  <a:pt x="142335" y="34678"/>
                  <a:pt x="394998" y="-5428"/>
                  <a:pt x="593519" y="588"/>
                </a:cubicBezTo>
                <a:cubicBezTo>
                  <a:pt x="792040" y="6604"/>
                  <a:pt x="1054729" y="116893"/>
                  <a:pt x="1243224" y="156998"/>
                </a:cubicBezTo>
                <a:cubicBezTo>
                  <a:pt x="1431719" y="197103"/>
                  <a:pt x="1578103" y="219161"/>
                  <a:pt x="1724487" y="241219"/>
                </a:cubicBezTo>
                <a:cubicBezTo>
                  <a:pt x="1870871" y="263277"/>
                  <a:pt x="1983167" y="259267"/>
                  <a:pt x="2121530" y="289346"/>
                </a:cubicBezTo>
                <a:cubicBezTo>
                  <a:pt x="2259893" y="319425"/>
                  <a:pt x="2407279" y="370559"/>
                  <a:pt x="2554666" y="421693"/>
                </a:cubicBezTo>
              </a:path>
            </a:pathLst>
          </a:custGeom>
          <a:noFill/>
          <a:ln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Isosceles Triangle 51"/>
          <p:cNvSpPr/>
          <p:nvPr/>
        </p:nvSpPr>
        <p:spPr>
          <a:xfrm>
            <a:off x="5156160" y="3392497"/>
            <a:ext cx="216024" cy="288032"/>
          </a:xfrm>
          <a:prstGeom prst="triangl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grpSp>
        <p:nvGrpSpPr>
          <p:cNvPr id="20" name="Groupe 19"/>
          <p:cNvGrpSpPr/>
          <p:nvPr/>
        </p:nvGrpSpPr>
        <p:grpSpPr>
          <a:xfrm>
            <a:off x="122817" y="5854175"/>
            <a:ext cx="375206" cy="426864"/>
            <a:chOff x="122064" y="3580138"/>
            <a:chExt cx="518194" cy="515872"/>
          </a:xfrm>
        </p:grpSpPr>
        <p:sp>
          <p:nvSpPr>
            <p:cNvPr id="46" name="Freeform 61"/>
            <p:cNvSpPr/>
            <p:nvPr/>
          </p:nvSpPr>
          <p:spPr>
            <a:xfrm>
              <a:off x="173883" y="3631725"/>
              <a:ext cx="417627" cy="399874"/>
            </a:xfrm>
            <a:custGeom>
              <a:avLst/>
              <a:gdLst>
                <a:gd name="connsiteX0" fmla="*/ 0 w 3460652"/>
                <a:gd name="connsiteY0" fmla="*/ 393896 h 2574388"/>
                <a:gd name="connsiteX1" fmla="*/ 3460652 w 3460652"/>
                <a:gd name="connsiteY1" fmla="*/ 0 h 2574388"/>
                <a:gd name="connsiteX2" fmla="*/ 3165231 w 3460652"/>
                <a:gd name="connsiteY2" fmla="*/ 2574388 h 2574388"/>
                <a:gd name="connsiteX3" fmla="*/ 0 w 3460652"/>
                <a:gd name="connsiteY3" fmla="*/ 393896 h 2574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60652" h="2574388">
                  <a:moveTo>
                    <a:pt x="0" y="393896"/>
                  </a:moveTo>
                  <a:lnTo>
                    <a:pt x="3460652" y="0"/>
                  </a:lnTo>
                  <a:lnTo>
                    <a:pt x="3165231" y="2574388"/>
                  </a:lnTo>
                  <a:lnTo>
                    <a:pt x="0" y="393896"/>
                  </a:lnTo>
                  <a:close/>
                </a:path>
              </a:pathLst>
            </a:custGeom>
            <a:ln w="38100">
              <a:solidFill>
                <a:srgbClr val="FFC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54" name="Oval 62"/>
            <p:cNvSpPr/>
            <p:nvPr/>
          </p:nvSpPr>
          <p:spPr>
            <a:xfrm>
              <a:off x="536619" y="3580138"/>
              <a:ext cx="103639" cy="10317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Oval 63"/>
            <p:cNvSpPr/>
            <p:nvPr/>
          </p:nvSpPr>
          <p:spPr>
            <a:xfrm>
              <a:off x="484800" y="3992836"/>
              <a:ext cx="103639" cy="10317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Oval 64"/>
            <p:cNvSpPr/>
            <p:nvPr/>
          </p:nvSpPr>
          <p:spPr>
            <a:xfrm>
              <a:off x="122064" y="3631725"/>
              <a:ext cx="155458" cy="154762"/>
            </a:xfrm>
            <a:prstGeom prst="ellips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</p:grpSp>
      <p:sp>
        <p:nvSpPr>
          <p:cNvPr id="57" name="TextBox 65"/>
          <p:cNvSpPr txBox="1"/>
          <p:nvPr/>
        </p:nvSpPr>
        <p:spPr>
          <a:xfrm>
            <a:off x="588847" y="5818948"/>
            <a:ext cx="2873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Un triangle comme schéma directeur d’aménagement </a:t>
            </a:r>
          </a:p>
        </p:txBody>
      </p:sp>
      <p:sp>
        <p:nvSpPr>
          <p:cNvPr id="58" name="TextBox 74"/>
          <p:cNvSpPr txBox="1"/>
          <p:nvPr/>
        </p:nvSpPr>
        <p:spPr>
          <a:xfrm>
            <a:off x="526246" y="5379178"/>
            <a:ext cx="2757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Renforcer le rôle des pôles urbains secondaires</a:t>
            </a:r>
          </a:p>
        </p:txBody>
      </p:sp>
      <p:grpSp>
        <p:nvGrpSpPr>
          <p:cNvPr id="59" name="Group 18"/>
          <p:cNvGrpSpPr/>
          <p:nvPr/>
        </p:nvGrpSpPr>
        <p:grpSpPr>
          <a:xfrm>
            <a:off x="141268" y="5440797"/>
            <a:ext cx="288032" cy="288032"/>
            <a:chOff x="367604" y="3260833"/>
            <a:chExt cx="288032" cy="288032"/>
          </a:xfrm>
        </p:grpSpPr>
        <p:sp>
          <p:nvSpPr>
            <p:cNvPr id="60" name="Oval 71"/>
            <p:cNvSpPr/>
            <p:nvPr/>
          </p:nvSpPr>
          <p:spPr>
            <a:xfrm>
              <a:off x="407706" y="3293557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Oval 75"/>
            <p:cNvSpPr/>
            <p:nvPr/>
          </p:nvSpPr>
          <p:spPr>
            <a:xfrm>
              <a:off x="367604" y="3260833"/>
              <a:ext cx="288032" cy="2880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2" name="TextBox 59"/>
          <p:cNvSpPr txBox="1"/>
          <p:nvPr/>
        </p:nvSpPr>
        <p:spPr>
          <a:xfrm>
            <a:off x="-18514" y="4946114"/>
            <a:ext cx="3145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C) Une vision d’avenir : passer de la ville capitale à la région capitale</a:t>
            </a:r>
          </a:p>
        </p:txBody>
      </p:sp>
      <p:sp>
        <p:nvSpPr>
          <p:cNvPr id="65" name="TextBox 78"/>
          <p:cNvSpPr txBox="1"/>
          <p:nvPr/>
        </p:nvSpPr>
        <p:spPr>
          <a:xfrm>
            <a:off x="3681051" y="6500400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Un nouveau centre de gravité?</a:t>
            </a:r>
          </a:p>
        </p:txBody>
      </p:sp>
      <p:sp>
        <p:nvSpPr>
          <p:cNvPr id="66" name="TextBox 53"/>
          <p:cNvSpPr txBox="1"/>
          <p:nvPr/>
        </p:nvSpPr>
        <p:spPr>
          <a:xfrm rot="2223995">
            <a:off x="6615043" y="5513943"/>
            <a:ext cx="1396378" cy="261610"/>
          </a:xfrm>
          <a:prstGeom prst="rect">
            <a:avLst/>
          </a:prstGeom>
          <a:solidFill>
            <a:srgbClr val="7030A0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/>
              <a:t>Petite côte</a:t>
            </a:r>
          </a:p>
        </p:txBody>
      </p:sp>
      <p:sp>
        <p:nvSpPr>
          <p:cNvPr id="67" name="Oval 13"/>
          <p:cNvSpPr/>
          <p:nvPr/>
        </p:nvSpPr>
        <p:spPr>
          <a:xfrm>
            <a:off x="6203644" y="3212976"/>
            <a:ext cx="1065183" cy="968670"/>
          </a:xfrm>
          <a:prstGeom prst="ellipse">
            <a:avLst/>
          </a:prstGeom>
          <a:solidFill>
            <a:srgbClr val="FFC000">
              <a:alpha val="20000"/>
            </a:srgbClr>
          </a:solidFill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8" name="Freeform 11"/>
          <p:cNvSpPr/>
          <p:nvPr/>
        </p:nvSpPr>
        <p:spPr>
          <a:xfrm>
            <a:off x="4529797" y="3052689"/>
            <a:ext cx="3460652" cy="2574388"/>
          </a:xfrm>
          <a:custGeom>
            <a:avLst/>
            <a:gdLst>
              <a:gd name="connsiteX0" fmla="*/ 0 w 3460652"/>
              <a:gd name="connsiteY0" fmla="*/ 393896 h 2574388"/>
              <a:gd name="connsiteX1" fmla="*/ 3460652 w 3460652"/>
              <a:gd name="connsiteY1" fmla="*/ 0 h 2574388"/>
              <a:gd name="connsiteX2" fmla="*/ 3165231 w 3460652"/>
              <a:gd name="connsiteY2" fmla="*/ 2574388 h 2574388"/>
              <a:gd name="connsiteX3" fmla="*/ 0 w 3460652"/>
              <a:gd name="connsiteY3" fmla="*/ 393896 h 257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0652" h="2574388">
                <a:moveTo>
                  <a:pt x="0" y="393896"/>
                </a:moveTo>
                <a:lnTo>
                  <a:pt x="3460652" y="0"/>
                </a:lnTo>
                <a:lnTo>
                  <a:pt x="3165231" y="2574388"/>
                </a:lnTo>
                <a:lnTo>
                  <a:pt x="0" y="393896"/>
                </a:lnTo>
                <a:close/>
              </a:path>
            </a:pathLst>
          </a:cu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9" name="Oval 13"/>
          <p:cNvSpPr/>
          <p:nvPr/>
        </p:nvSpPr>
        <p:spPr>
          <a:xfrm>
            <a:off x="3411073" y="6484329"/>
            <a:ext cx="270230" cy="261685"/>
          </a:xfrm>
          <a:prstGeom prst="ellipse">
            <a:avLst/>
          </a:prstGeom>
          <a:solidFill>
            <a:srgbClr val="FFC000">
              <a:alpha val="20000"/>
            </a:srgbClr>
          </a:solidFill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4" name="TextBox 53"/>
          <p:cNvSpPr txBox="1"/>
          <p:nvPr/>
        </p:nvSpPr>
        <p:spPr>
          <a:xfrm>
            <a:off x="97666" y="6376145"/>
            <a:ext cx="523502" cy="430887"/>
          </a:xfrm>
          <a:prstGeom prst="rect">
            <a:avLst/>
          </a:prstGeom>
          <a:solidFill>
            <a:srgbClr val="7030A0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/>
              <a:t>Petite côte</a:t>
            </a:r>
          </a:p>
        </p:txBody>
      </p:sp>
      <p:sp>
        <p:nvSpPr>
          <p:cNvPr id="76" name="TextBox 74"/>
          <p:cNvSpPr txBox="1"/>
          <p:nvPr/>
        </p:nvSpPr>
        <p:spPr>
          <a:xfrm>
            <a:off x="596245" y="6334610"/>
            <a:ext cx="2757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Développer la zone touristique mieux desservie par la proximité de l’aéroport</a:t>
            </a:r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7056276" y="3933056"/>
            <a:ext cx="108012" cy="1368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41492" y="6301986"/>
            <a:ext cx="106944" cy="4361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68"/>
          <p:cNvSpPr/>
          <p:nvPr/>
        </p:nvSpPr>
        <p:spPr>
          <a:xfrm>
            <a:off x="7857039" y="2969267"/>
            <a:ext cx="196715" cy="20601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Oval 70"/>
          <p:cNvSpPr/>
          <p:nvPr/>
        </p:nvSpPr>
        <p:spPr>
          <a:xfrm>
            <a:off x="7565074" y="5482063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3720642" y="1035570"/>
            <a:ext cx="5027821" cy="5345757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TextBox 21"/>
          <p:cNvSpPr txBox="1"/>
          <p:nvPr/>
        </p:nvSpPr>
        <p:spPr>
          <a:xfrm>
            <a:off x="-43597" y="30960"/>
            <a:ext cx="2653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/>
              <a:t>A) Un problème essentiel  à surmonter</a:t>
            </a:r>
          </a:p>
        </p:txBody>
      </p:sp>
      <p:sp>
        <p:nvSpPr>
          <p:cNvPr id="48" name="Oval 23"/>
          <p:cNvSpPr/>
          <p:nvPr/>
        </p:nvSpPr>
        <p:spPr>
          <a:xfrm>
            <a:off x="45390" y="337280"/>
            <a:ext cx="303062" cy="309496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600"/>
          </a:p>
        </p:txBody>
      </p:sp>
      <p:sp>
        <p:nvSpPr>
          <p:cNvPr id="49" name="TextBox 22"/>
          <p:cNvSpPr txBox="1"/>
          <p:nvPr/>
        </p:nvSpPr>
        <p:spPr>
          <a:xfrm>
            <a:off x="425361" y="275721"/>
            <a:ext cx="2984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Une capitale congestionnée prise au piège d’un site enfermant</a:t>
            </a:r>
          </a:p>
        </p:txBody>
      </p:sp>
      <p:sp>
        <p:nvSpPr>
          <p:cNvPr id="51" name="TextBox 25"/>
          <p:cNvSpPr txBox="1"/>
          <p:nvPr/>
        </p:nvSpPr>
        <p:spPr>
          <a:xfrm>
            <a:off x="-75462" y="772782"/>
            <a:ext cx="3465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B) Des réalisations majeures sont entrain de changer la donne </a:t>
            </a:r>
          </a:p>
        </p:txBody>
      </p:sp>
      <p:sp>
        <p:nvSpPr>
          <p:cNvPr id="52" name="Freeform 24"/>
          <p:cNvSpPr/>
          <p:nvPr/>
        </p:nvSpPr>
        <p:spPr>
          <a:xfrm>
            <a:off x="169246" y="3611912"/>
            <a:ext cx="271253" cy="376352"/>
          </a:xfrm>
          <a:custGeom>
            <a:avLst/>
            <a:gdLst>
              <a:gd name="connsiteX0" fmla="*/ 39345 w 324158"/>
              <a:gd name="connsiteY0" fmla="*/ 494676 h 494676"/>
              <a:gd name="connsiteX1" fmla="*/ 24355 w 324158"/>
              <a:gd name="connsiteY1" fmla="*/ 224853 h 494676"/>
              <a:gd name="connsiteX2" fmla="*/ 324158 w 324158"/>
              <a:gd name="connsiteY2" fmla="*/ 0 h 49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4158" h="494676">
                <a:moveTo>
                  <a:pt x="39345" y="494676"/>
                </a:moveTo>
                <a:cubicBezTo>
                  <a:pt x="8115" y="400987"/>
                  <a:pt x="-23114" y="307299"/>
                  <a:pt x="24355" y="224853"/>
                </a:cubicBezTo>
                <a:cubicBezTo>
                  <a:pt x="71824" y="142407"/>
                  <a:pt x="197991" y="71203"/>
                  <a:pt x="324158" y="0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63" name="TextBox 27"/>
          <p:cNvSpPr txBox="1"/>
          <p:nvPr/>
        </p:nvSpPr>
        <p:spPr>
          <a:xfrm>
            <a:off x="556999" y="3504956"/>
            <a:ext cx="2835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Autoroute  perçant la banlieue  et ouvrant la capitale sur l’arrière pays (</a:t>
            </a:r>
            <a:r>
              <a:rPr lang="fr-FR" sz="1200" dirty="0" err="1"/>
              <a:t>ouv</a:t>
            </a:r>
            <a:r>
              <a:rPr lang="fr-FR" sz="1200" dirty="0"/>
              <a:t> en 2013)</a:t>
            </a:r>
          </a:p>
        </p:txBody>
      </p:sp>
      <p:sp>
        <p:nvSpPr>
          <p:cNvPr id="64" name="TextBox 29"/>
          <p:cNvSpPr txBox="1"/>
          <p:nvPr/>
        </p:nvSpPr>
        <p:spPr>
          <a:xfrm>
            <a:off x="523574" y="2016900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Nouvel aéroport remplaçant l’existant confiné dans la presqu’île. (ouverture en </a:t>
            </a:r>
            <a:r>
              <a:rPr lang="fr-FR" sz="1200" dirty="0" err="1"/>
              <a:t>dec</a:t>
            </a:r>
            <a:r>
              <a:rPr lang="fr-FR" sz="1200" dirty="0"/>
              <a:t> 2017) </a:t>
            </a:r>
          </a:p>
        </p:txBody>
      </p:sp>
      <p:grpSp>
        <p:nvGrpSpPr>
          <p:cNvPr id="79" name="Groupe 78"/>
          <p:cNvGrpSpPr/>
          <p:nvPr/>
        </p:nvGrpSpPr>
        <p:grpSpPr>
          <a:xfrm>
            <a:off x="179380" y="2081817"/>
            <a:ext cx="270940" cy="494884"/>
            <a:chOff x="204500" y="2537898"/>
            <a:chExt cx="270940" cy="494884"/>
          </a:xfrm>
        </p:grpSpPr>
        <p:sp>
          <p:nvSpPr>
            <p:cNvPr id="80" name="Trapezoid 28"/>
            <p:cNvSpPr/>
            <p:nvPr/>
          </p:nvSpPr>
          <p:spPr>
            <a:xfrm>
              <a:off x="204500" y="2537898"/>
              <a:ext cx="216024" cy="360040"/>
            </a:xfrm>
            <a:prstGeom prst="trapezoid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/>
            </a:p>
          </p:txBody>
        </p:sp>
        <p:sp>
          <p:nvSpPr>
            <p:cNvPr id="81" name="Trapezoid 30"/>
            <p:cNvSpPr/>
            <p:nvPr/>
          </p:nvSpPr>
          <p:spPr>
            <a:xfrm>
              <a:off x="259416" y="2672742"/>
              <a:ext cx="216024" cy="360040"/>
            </a:xfrm>
            <a:prstGeom prst="trapezoid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/>
            </a:p>
          </p:txBody>
        </p:sp>
      </p:grpSp>
      <p:sp>
        <p:nvSpPr>
          <p:cNvPr id="82" name="TextBox 41"/>
          <p:cNvSpPr txBox="1"/>
          <p:nvPr/>
        </p:nvSpPr>
        <p:spPr>
          <a:xfrm>
            <a:off x="516730" y="1624425"/>
            <a:ext cx="3028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Nouveau pôle urbain. En cours de construction</a:t>
            </a:r>
          </a:p>
        </p:txBody>
      </p:sp>
      <p:sp>
        <p:nvSpPr>
          <p:cNvPr id="83" name="Freeform 42"/>
          <p:cNvSpPr/>
          <p:nvPr/>
        </p:nvSpPr>
        <p:spPr>
          <a:xfrm rot="8207315">
            <a:off x="4900" y="4227054"/>
            <a:ext cx="501874" cy="144514"/>
          </a:xfrm>
          <a:custGeom>
            <a:avLst/>
            <a:gdLst>
              <a:gd name="connsiteX0" fmla="*/ 0 w 1609344"/>
              <a:gd name="connsiteY0" fmla="*/ 341376 h 573275"/>
              <a:gd name="connsiteX1" fmla="*/ 865632 w 1609344"/>
              <a:gd name="connsiteY1" fmla="*/ 573024 h 573275"/>
              <a:gd name="connsiteX2" fmla="*/ 1402080 w 1609344"/>
              <a:gd name="connsiteY2" fmla="*/ 377952 h 573275"/>
              <a:gd name="connsiteX3" fmla="*/ 1609344 w 1609344"/>
              <a:gd name="connsiteY3" fmla="*/ 0 h 573275"/>
              <a:gd name="connsiteX0" fmla="*/ 0 w 1402080"/>
              <a:gd name="connsiteY0" fmla="*/ 0 h 231899"/>
              <a:gd name="connsiteX1" fmla="*/ 865632 w 1402080"/>
              <a:gd name="connsiteY1" fmla="*/ 231648 h 231899"/>
              <a:gd name="connsiteX2" fmla="*/ 1402080 w 1402080"/>
              <a:gd name="connsiteY2" fmla="*/ 36576 h 23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2080" h="231899">
                <a:moveTo>
                  <a:pt x="0" y="0"/>
                </a:moveTo>
                <a:cubicBezTo>
                  <a:pt x="315976" y="112776"/>
                  <a:pt x="631952" y="225552"/>
                  <a:pt x="865632" y="231648"/>
                </a:cubicBezTo>
                <a:cubicBezTo>
                  <a:pt x="1099312" y="237744"/>
                  <a:pt x="1278128" y="132080"/>
                  <a:pt x="1402080" y="36576"/>
                </a:cubicBezTo>
              </a:path>
            </a:pathLst>
          </a:cu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84" name="TextBox 43"/>
          <p:cNvSpPr txBox="1"/>
          <p:nvPr/>
        </p:nvSpPr>
        <p:spPr>
          <a:xfrm>
            <a:off x="543868" y="4046051"/>
            <a:ext cx="30631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Autoroutes reliant Dakar aux principales villes secondaires (2018)</a:t>
            </a:r>
          </a:p>
        </p:txBody>
      </p:sp>
      <p:sp>
        <p:nvSpPr>
          <p:cNvPr id="85" name="TextBox 50"/>
          <p:cNvSpPr txBox="1"/>
          <p:nvPr/>
        </p:nvSpPr>
        <p:spPr>
          <a:xfrm>
            <a:off x="504327" y="2638835"/>
            <a:ext cx="2550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Nouveaux ports  complétant les activités du port actuel (projets)</a:t>
            </a:r>
          </a:p>
        </p:txBody>
      </p:sp>
      <p:grpSp>
        <p:nvGrpSpPr>
          <p:cNvPr id="86" name="Group 19"/>
          <p:cNvGrpSpPr/>
          <p:nvPr/>
        </p:nvGrpSpPr>
        <p:grpSpPr>
          <a:xfrm>
            <a:off x="160857" y="2668452"/>
            <a:ext cx="360040" cy="432048"/>
            <a:chOff x="395536" y="1700808"/>
            <a:chExt cx="360040" cy="432048"/>
          </a:xfrm>
        </p:grpSpPr>
        <p:sp>
          <p:nvSpPr>
            <p:cNvPr id="87" name="Isosceles Triangle 1"/>
            <p:cNvSpPr/>
            <p:nvPr/>
          </p:nvSpPr>
          <p:spPr>
            <a:xfrm>
              <a:off x="395536" y="1700808"/>
              <a:ext cx="216024" cy="288032"/>
            </a:xfrm>
            <a:prstGeom prst="triangl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600"/>
            </a:p>
          </p:txBody>
        </p:sp>
        <p:sp>
          <p:nvSpPr>
            <p:cNvPr id="88" name="Isosceles Triangle 52"/>
            <p:cNvSpPr/>
            <p:nvPr/>
          </p:nvSpPr>
          <p:spPr>
            <a:xfrm>
              <a:off x="539552" y="1844824"/>
              <a:ext cx="216024" cy="288032"/>
            </a:xfrm>
            <a:prstGeom prst="triangle">
              <a:avLst/>
            </a:prstGeom>
            <a:ln w="9525">
              <a:solidFill>
                <a:schemeClr val="tx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600"/>
            </a:p>
          </p:txBody>
        </p:sp>
      </p:grpSp>
      <p:sp>
        <p:nvSpPr>
          <p:cNvPr id="89" name="Rectangle 88"/>
          <p:cNvSpPr/>
          <p:nvPr/>
        </p:nvSpPr>
        <p:spPr>
          <a:xfrm>
            <a:off x="124801" y="1666023"/>
            <a:ext cx="303798" cy="31164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90" name="Forme libre : forme 89"/>
          <p:cNvSpPr/>
          <p:nvPr/>
        </p:nvSpPr>
        <p:spPr>
          <a:xfrm>
            <a:off x="124801" y="4684956"/>
            <a:ext cx="469232" cy="184547"/>
          </a:xfrm>
          <a:custGeom>
            <a:avLst/>
            <a:gdLst>
              <a:gd name="connsiteX0" fmla="*/ 0 w 469232"/>
              <a:gd name="connsiteY0" fmla="*/ 184547 h 184547"/>
              <a:gd name="connsiteX1" fmla="*/ 180474 w 469232"/>
              <a:gd name="connsiteY1" fmla="*/ 4074 h 184547"/>
              <a:gd name="connsiteX2" fmla="*/ 469232 w 469232"/>
              <a:gd name="connsiteY2" fmla="*/ 76263 h 184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9232" h="184547">
                <a:moveTo>
                  <a:pt x="0" y="184547"/>
                </a:moveTo>
                <a:cubicBezTo>
                  <a:pt x="51134" y="103334"/>
                  <a:pt x="102269" y="22121"/>
                  <a:pt x="180474" y="4074"/>
                </a:cubicBezTo>
                <a:cubicBezTo>
                  <a:pt x="258679" y="-13973"/>
                  <a:pt x="363955" y="31145"/>
                  <a:pt x="469232" y="76263"/>
                </a:cubicBezTo>
              </a:path>
            </a:pathLst>
          </a:custGeom>
          <a:noFill/>
          <a:ln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91" name="ZoneTexte 90"/>
          <p:cNvSpPr txBox="1"/>
          <p:nvPr/>
        </p:nvSpPr>
        <p:spPr>
          <a:xfrm>
            <a:off x="526890" y="4635383"/>
            <a:ext cx="30772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Train express régional (en cours de réalisation)</a:t>
            </a:r>
          </a:p>
        </p:txBody>
      </p:sp>
      <p:sp>
        <p:nvSpPr>
          <p:cNvPr id="92" name="ZoneTexte 91"/>
          <p:cNvSpPr txBox="1"/>
          <p:nvPr/>
        </p:nvSpPr>
        <p:spPr>
          <a:xfrm>
            <a:off x="-22535" y="1178043"/>
            <a:ext cx="3487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/>
              <a:t>Déplacement des équipements et infrastructures à l’extérieur de la capitale</a:t>
            </a:r>
          </a:p>
        </p:txBody>
      </p:sp>
      <p:sp>
        <p:nvSpPr>
          <p:cNvPr id="93" name="ZoneTexte 92"/>
          <p:cNvSpPr txBox="1"/>
          <p:nvPr/>
        </p:nvSpPr>
        <p:spPr>
          <a:xfrm>
            <a:off x="-39549" y="3080169"/>
            <a:ext cx="3429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/>
              <a:t>Développement des liaisons entre la capitale et l’arrière pays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999046" y="247079"/>
            <a:ext cx="433875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1600" dirty="0"/>
              <a:t>Quel avenir pour Dakar? </a:t>
            </a:r>
          </a:p>
          <a:p>
            <a:pPr algn="ctr"/>
            <a:r>
              <a:rPr lang="fr-FR" sz="1600" dirty="0"/>
              <a:t>Une vision régionale d’aménagement du territoire</a:t>
            </a:r>
          </a:p>
        </p:txBody>
      </p:sp>
    </p:spTree>
    <p:extLst>
      <p:ext uri="{BB962C8B-B14F-4D97-AF65-F5344CB8AC3E}">
        <p14:creationId xmlns:p14="http://schemas.microsoft.com/office/powerpoint/2010/main" val="3616921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 flipH="1">
            <a:off x="2051720" y="2780928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Diapo suivante : version à compléter pour impression</a:t>
            </a:r>
          </a:p>
        </p:txBody>
      </p:sp>
    </p:spTree>
    <p:extLst>
      <p:ext uri="{BB962C8B-B14F-4D97-AF65-F5344CB8AC3E}">
        <p14:creationId xmlns:p14="http://schemas.microsoft.com/office/powerpoint/2010/main" val="2250474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4023360" y="1627631"/>
            <a:ext cx="4015565" cy="4542319"/>
          </a:xfrm>
          <a:custGeom>
            <a:avLst/>
            <a:gdLst>
              <a:gd name="connsiteX0" fmla="*/ 0 w 4645152"/>
              <a:gd name="connsiteY0" fmla="*/ 1828800 h 4474464"/>
              <a:gd name="connsiteX1" fmla="*/ 1609344 w 4645152"/>
              <a:gd name="connsiteY1" fmla="*/ 1280160 h 4474464"/>
              <a:gd name="connsiteX2" fmla="*/ 2621280 w 4645152"/>
              <a:gd name="connsiteY2" fmla="*/ 707136 h 4474464"/>
              <a:gd name="connsiteX3" fmla="*/ 3194304 w 4645152"/>
              <a:gd name="connsiteY3" fmla="*/ 0 h 4474464"/>
              <a:gd name="connsiteX4" fmla="*/ 4194048 w 4645152"/>
              <a:gd name="connsiteY4" fmla="*/ 377952 h 4474464"/>
              <a:gd name="connsiteX5" fmla="*/ 4596384 w 4645152"/>
              <a:gd name="connsiteY5" fmla="*/ 1207008 h 4474464"/>
              <a:gd name="connsiteX6" fmla="*/ 4645152 w 4645152"/>
              <a:gd name="connsiteY6" fmla="*/ 2670048 h 4474464"/>
              <a:gd name="connsiteX7" fmla="*/ 4267200 w 4645152"/>
              <a:gd name="connsiteY7" fmla="*/ 4108704 h 4474464"/>
              <a:gd name="connsiteX8" fmla="*/ 3852672 w 4645152"/>
              <a:gd name="connsiteY8" fmla="*/ 4474464 h 4474464"/>
              <a:gd name="connsiteX9" fmla="*/ 3511296 w 4645152"/>
              <a:gd name="connsiteY9" fmla="*/ 4072128 h 4474464"/>
              <a:gd name="connsiteX10" fmla="*/ 2865120 w 4645152"/>
              <a:gd name="connsiteY10" fmla="*/ 3633216 h 4474464"/>
              <a:gd name="connsiteX11" fmla="*/ 2633472 w 4645152"/>
              <a:gd name="connsiteY11" fmla="*/ 3084576 h 4474464"/>
              <a:gd name="connsiteX12" fmla="*/ 2048256 w 4645152"/>
              <a:gd name="connsiteY12" fmla="*/ 2353056 h 4474464"/>
              <a:gd name="connsiteX13" fmla="*/ 1572768 w 4645152"/>
              <a:gd name="connsiteY13" fmla="*/ 2109216 h 4474464"/>
              <a:gd name="connsiteX14" fmla="*/ 987552 w 4645152"/>
              <a:gd name="connsiteY14" fmla="*/ 1840992 h 4474464"/>
              <a:gd name="connsiteX15" fmla="*/ 670560 w 4645152"/>
              <a:gd name="connsiteY15" fmla="*/ 1962912 h 4474464"/>
              <a:gd name="connsiteX16" fmla="*/ 658368 w 4645152"/>
              <a:gd name="connsiteY16" fmla="*/ 2499360 h 4474464"/>
              <a:gd name="connsiteX17" fmla="*/ 0 w 4645152"/>
              <a:gd name="connsiteY17" fmla="*/ 1828800 h 4474464"/>
              <a:gd name="connsiteX0" fmla="*/ 0 w 4645152"/>
              <a:gd name="connsiteY0" fmla="*/ 1836982 h 4482646"/>
              <a:gd name="connsiteX1" fmla="*/ 1609344 w 4645152"/>
              <a:gd name="connsiteY1" fmla="*/ 1288342 h 4482646"/>
              <a:gd name="connsiteX2" fmla="*/ 2621280 w 4645152"/>
              <a:gd name="connsiteY2" fmla="*/ 715318 h 4482646"/>
              <a:gd name="connsiteX3" fmla="*/ 3194304 w 4645152"/>
              <a:gd name="connsiteY3" fmla="*/ 8182 h 4482646"/>
              <a:gd name="connsiteX4" fmla="*/ 4194048 w 4645152"/>
              <a:gd name="connsiteY4" fmla="*/ 386134 h 4482646"/>
              <a:gd name="connsiteX5" fmla="*/ 4596384 w 4645152"/>
              <a:gd name="connsiteY5" fmla="*/ 1215190 h 4482646"/>
              <a:gd name="connsiteX6" fmla="*/ 4645152 w 4645152"/>
              <a:gd name="connsiteY6" fmla="*/ 2678230 h 4482646"/>
              <a:gd name="connsiteX7" fmla="*/ 4267200 w 4645152"/>
              <a:gd name="connsiteY7" fmla="*/ 4116886 h 4482646"/>
              <a:gd name="connsiteX8" fmla="*/ 3852672 w 4645152"/>
              <a:gd name="connsiteY8" fmla="*/ 4482646 h 4482646"/>
              <a:gd name="connsiteX9" fmla="*/ 3511296 w 4645152"/>
              <a:gd name="connsiteY9" fmla="*/ 4080310 h 4482646"/>
              <a:gd name="connsiteX10" fmla="*/ 2865120 w 4645152"/>
              <a:gd name="connsiteY10" fmla="*/ 3641398 h 4482646"/>
              <a:gd name="connsiteX11" fmla="*/ 2633472 w 4645152"/>
              <a:gd name="connsiteY11" fmla="*/ 3092758 h 4482646"/>
              <a:gd name="connsiteX12" fmla="*/ 2048256 w 4645152"/>
              <a:gd name="connsiteY12" fmla="*/ 2361238 h 4482646"/>
              <a:gd name="connsiteX13" fmla="*/ 1572768 w 4645152"/>
              <a:gd name="connsiteY13" fmla="*/ 2117398 h 4482646"/>
              <a:gd name="connsiteX14" fmla="*/ 987552 w 4645152"/>
              <a:gd name="connsiteY14" fmla="*/ 1849174 h 4482646"/>
              <a:gd name="connsiteX15" fmla="*/ 670560 w 4645152"/>
              <a:gd name="connsiteY15" fmla="*/ 1971094 h 4482646"/>
              <a:gd name="connsiteX16" fmla="*/ 658368 w 4645152"/>
              <a:gd name="connsiteY16" fmla="*/ 2507542 h 4482646"/>
              <a:gd name="connsiteX17" fmla="*/ 0 w 4645152"/>
              <a:gd name="connsiteY17" fmla="*/ 1836982 h 4482646"/>
              <a:gd name="connsiteX0" fmla="*/ 0 w 4645152"/>
              <a:gd name="connsiteY0" fmla="*/ 1836982 h 4482646"/>
              <a:gd name="connsiteX1" fmla="*/ 1609344 w 4645152"/>
              <a:gd name="connsiteY1" fmla="*/ 1288342 h 4482646"/>
              <a:gd name="connsiteX2" fmla="*/ 2621280 w 4645152"/>
              <a:gd name="connsiteY2" fmla="*/ 715318 h 4482646"/>
              <a:gd name="connsiteX3" fmla="*/ 3194304 w 4645152"/>
              <a:gd name="connsiteY3" fmla="*/ 8182 h 4482646"/>
              <a:gd name="connsiteX4" fmla="*/ 4194048 w 4645152"/>
              <a:gd name="connsiteY4" fmla="*/ 386134 h 4482646"/>
              <a:gd name="connsiteX5" fmla="*/ 4596384 w 4645152"/>
              <a:gd name="connsiteY5" fmla="*/ 1215190 h 4482646"/>
              <a:gd name="connsiteX6" fmla="*/ 4645152 w 4645152"/>
              <a:gd name="connsiteY6" fmla="*/ 2678230 h 4482646"/>
              <a:gd name="connsiteX7" fmla="*/ 4267200 w 4645152"/>
              <a:gd name="connsiteY7" fmla="*/ 4116886 h 4482646"/>
              <a:gd name="connsiteX8" fmla="*/ 3852672 w 4645152"/>
              <a:gd name="connsiteY8" fmla="*/ 4482646 h 4482646"/>
              <a:gd name="connsiteX9" fmla="*/ 3511296 w 4645152"/>
              <a:gd name="connsiteY9" fmla="*/ 4080310 h 4482646"/>
              <a:gd name="connsiteX10" fmla="*/ 2865120 w 4645152"/>
              <a:gd name="connsiteY10" fmla="*/ 3641398 h 4482646"/>
              <a:gd name="connsiteX11" fmla="*/ 2633472 w 4645152"/>
              <a:gd name="connsiteY11" fmla="*/ 3092758 h 4482646"/>
              <a:gd name="connsiteX12" fmla="*/ 2048256 w 4645152"/>
              <a:gd name="connsiteY12" fmla="*/ 2361238 h 4482646"/>
              <a:gd name="connsiteX13" fmla="*/ 1572768 w 4645152"/>
              <a:gd name="connsiteY13" fmla="*/ 2117398 h 4482646"/>
              <a:gd name="connsiteX14" fmla="*/ 987552 w 4645152"/>
              <a:gd name="connsiteY14" fmla="*/ 1849174 h 4482646"/>
              <a:gd name="connsiteX15" fmla="*/ 670560 w 4645152"/>
              <a:gd name="connsiteY15" fmla="*/ 1971094 h 4482646"/>
              <a:gd name="connsiteX16" fmla="*/ 658368 w 4645152"/>
              <a:gd name="connsiteY16" fmla="*/ 2507542 h 4482646"/>
              <a:gd name="connsiteX17" fmla="*/ 0 w 4645152"/>
              <a:gd name="connsiteY17" fmla="*/ 1836982 h 4482646"/>
              <a:gd name="connsiteX0" fmla="*/ 0 w 4673721"/>
              <a:gd name="connsiteY0" fmla="*/ 1836982 h 4482646"/>
              <a:gd name="connsiteX1" fmla="*/ 1609344 w 4673721"/>
              <a:gd name="connsiteY1" fmla="*/ 1288342 h 4482646"/>
              <a:gd name="connsiteX2" fmla="*/ 2621280 w 4673721"/>
              <a:gd name="connsiteY2" fmla="*/ 715318 h 4482646"/>
              <a:gd name="connsiteX3" fmla="*/ 3194304 w 4673721"/>
              <a:gd name="connsiteY3" fmla="*/ 8182 h 4482646"/>
              <a:gd name="connsiteX4" fmla="*/ 4194048 w 4673721"/>
              <a:gd name="connsiteY4" fmla="*/ 386134 h 4482646"/>
              <a:gd name="connsiteX5" fmla="*/ 4596384 w 4673721"/>
              <a:gd name="connsiteY5" fmla="*/ 1215190 h 4482646"/>
              <a:gd name="connsiteX6" fmla="*/ 4645152 w 4673721"/>
              <a:gd name="connsiteY6" fmla="*/ 2678230 h 4482646"/>
              <a:gd name="connsiteX7" fmla="*/ 4267200 w 4673721"/>
              <a:gd name="connsiteY7" fmla="*/ 4116886 h 4482646"/>
              <a:gd name="connsiteX8" fmla="*/ 3852672 w 4673721"/>
              <a:gd name="connsiteY8" fmla="*/ 4482646 h 4482646"/>
              <a:gd name="connsiteX9" fmla="*/ 3511296 w 4673721"/>
              <a:gd name="connsiteY9" fmla="*/ 4080310 h 4482646"/>
              <a:gd name="connsiteX10" fmla="*/ 2865120 w 4673721"/>
              <a:gd name="connsiteY10" fmla="*/ 3641398 h 4482646"/>
              <a:gd name="connsiteX11" fmla="*/ 2633472 w 4673721"/>
              <a:gd name="connsiteY11" fmla="*/ 3092758 h 4482646"/>
              <a:gd name="connsiteX12" fmla="*/ 2048256 w 4673721"/>
              <a:gd name="connsiteY12" fmla="*/ 2361238 h 4482646"/>
              <a:gd name="connsiteX13" fmla="*/ 1572768 w 4673721"/>
              <a:gd name="connsiteY13" fmla="*/ 2117398 h 4482646"/>
              <a:gd name="connsiteX14" fmla="*/ 987552 w 4673721"/>
              <a:gd name="connsiteY14" fmla="*/ 1849174 h 4482646"/>
              <a:gd name="connsiteX15" fmla="*/ 670560 w 4673721"/>
              <a:gd name="connsiteY15" fmla="*/ 1971094 h 4482646"/>
              <a:gd name="connsiteX16" fmla="*/ 658368 w 4673721"/>
              <a:gd name="connsiteY16" fmla="*/ 2507542 h 4482646"/>
              <a:gd name="connsiteX17" fmla="*/ 0 w 4673721"/>
              <a:gd name="connsiteY17" fmla="*/ 1836982 h 4482646"/>
              <a:gd name="connsiteX0" fmla="*/ 0 w 4673721"/>
              <a:gd name="connsiteY0" fmla="*/ 1836982 h 4482646"/>
              <a:gd name="connsiteX1" fmla="*/ 1609344 w 4673721"/>
              <a:gd name="connsiteY1" fmla="*/ 1288342 h 4482646"/>
              <a:gd name="connsiteX2" fmla="*/ 2621280 w 4673721"/>
              <a:gd name="connsiteY2" fmla="*/ 715318 h 4482646"/>
              <a:gd name="connsiteX3" fmla="*/ 3194304 w 4673721"/>
              <a:gd name="connsiteY3" fmla="*/ 8182 h 4482646"/>
              <a:gd name="connsiteX4" fmla="*/ 4194048 w 4673721"/>
              <a:gd name="connsiteY4" fmla="*/ 386134 h 4482646"/>
              <a:gd name="connsiteX5" fmla="*/ 4596384 w 4673721"/>
              <a:gd name="connsiteY5" fmla="*/ 1215190 h 4482646"/>
              <a:gd name="connsiteX6" fmla="*/ 4645152 w 4673721"/>
              <a:gd name="connsiteY6" fmla="*/ 2678230 h 4482646"/>
              <a:gd name="connsiteX7" fmla="*/ 4267200 w 4673721"/>
              <a:gd name="connsiteY7" fmla="*/ 4116886 h 4482646"/>
              <a:gd name="connsiteX8" fmla="*/ 3852672 w 4673721"/>
              <a:gd name="connsiteY8" fmla="*/ 4482646 h 4482646"/>
              <a:gd name="connsiteX9" fmla="*/ 3511296 w 4673721"/>
              <a:gd name="connsiteY9" fmla="*/ 4080310 h 4482646"/>
              <a:gd name="connsiteX10" fmla="*/ 2865120 w 4673721"/>
              <a:gd name="connsiteY10" fmla="*/ 3641398 h 4482646"/>
              <a:gd name="connsiteX11" fmla="*/ 2633472 w 4673721"/>
              <a:gd name="connsiteY11" fmla="*/ 3092758 h 4482646"/>
              <a:gd name="connsiteX12" fmla="*/ 2048256 w 4673721"/>
              <a:gd name="connsiteY12" fmla="*/ 2361238 h 4482646"/>
              <a:gd name="connsiteX13" fmla="*/ 1572768 w 4673721"/>
              <a:gd name="connsiteY13" fmla="*/ 2117398 h 4482646"/>
              <a:gd name="connsiteX14" fmla="*/ 987552 w 4673721"/>
              <a:gd name="connsiteY14" fmla="*/ 1849174 h 4482646"/>
              <a:gd name="connsiteX15" fmla="*/ 670560 w 4673721"/>
              <a:gd name="connsiteY15" fmla="*/ 1971094 h 4482646"/>
              <a:gd name="connsiteX16" fmla="*/ 658368 w 4673721"/>
              <a:gd name="connsiteY16" fmla="*/ 2507542 h 4482646"/>
              <a:gd name="connsiteX17" fmla="*/ 0 w 4673721"/>
              <a:gd name="connsiteY17" fmla="*/ 1836982 h 4482646"/>
              <a:gd name="connsiteX0" fmla="*/ 0 w 4734376"/>
              <a:gd name="connsiteY0" fmla="*/ 1828800 h 4474464"/>
              <a:gd name="connsiteX1" fmla="*/ 1609344 w 4734376"/>
              <a:gd name="connsiteY1" fmla="*/ 1280160 h 4474464"/>
              <a:gd name="connsiteX2" fmla="*/ 2621280 w 4734376"/>
              <a:gd name="connsiteY2" fmla="*/ 707136 h 4474464"/>
              <a:gd name="connsiteX3" fmla="*/ 3194304 w 4734376"/>
              <a:gd name="connsiteY3" fmla="*/ 0 h 4474464"/>
              <a:gd name="connsiteX4" fmla="*/ 4596384 w 4734376"/>
              <a:gd name="connsiteY4" fmla="*/ 1207008 h 4474464"/>
              <a:gd name="connsiteX5" fmla="*/ 4645152 w 4734376"/>
              <a:gd name="connsiteY5" fmla="*/ 2670048 h 4474464"/>
              <a:gd name="connsiteX6" fmla="*/ 4267200 w 4734376"/>
              <a:gd name="connsiteY6" fmla="*/ 4108704 h 4474464"/>
              <a:gd name="connsiteX7" fmla="*/ 3852672 w 4734376"/>
              <a:gd name="connsiteY7" fmla="*/ 4474464 h 4474464"/>
              <a:gd name="connsiteX8" fmla="*/ 3511296 w 4734376"/>
              <a:gd name="connsiteY8" fmla="*/ 4072128 h 4474464"/>
              <a:gd name="connsiteX9" fmla="*/ 2865120 w 4734376"/>
              <a:gd name="connsiteY9" fmla="*/ 3633216 h 4474464"/>
              <a:gd name="connsiteX10" fmla="*/ 2633472 w 4734376"/>
              <a:gd name="connsiteY10" fmla="*/ 3084576 h 4474464"/>
              <a:gd name="connsiteX11" fmla="*/ 2048256 w 4734376"/>
              <a:gd name="connsiteY11" fmla="*/ 2353056 h 4474464"/>
              <a:gd name="connsiteX12" fmla="*/ 1572768 w 4734376"/>
              <a:gd name="connsiteY12" fmla="*/ 2109216 h 4474464"/>
              <a:gd name="connsiteX13" fmla="*/ 987552 w 4734376"/>
              <a:gd name="connsiteY13" fmla="*/ 1840992 h 4474464"/>
              <a:gd name="connsiteX14" fmla="*/ 670560 w 4734376"/>
              <a:gd name="connsiteY14" fmla="*/ 1962912 h 4474464"/>
              <a:gd name="connsiteX15" fmla="*/ 658368 w 4734376"/>
              <a:gd name="connsiteY15" fmla="*/ 2499360 h 4474464"/>
              <a:gd name="connsiteX16" fmla="*/ 0 w 4734376"/>
              <a:gd name="connsiteY16" fmla="*/ 1828800 h 4474464"/>
              <a:gd name="connsiteX0" fmla="*/ 0 w 4645152"/>
              <a:gd name="connsiteY0" fmla="*/ 1828800 h 4474464"/>
              <a:gd name="connsiteX1" fmla="*/ 1609344 w 4645152"/>
              <a:gd name="connsiteY1" fmla="*/ 1280160 h 4474464"/>
              <a:gd name="connsiteX2" fmla="*/ 2621280 w 4645152"/>
              <a:gd name="connsiteY2" fmla="*/ 707136 h 4474464"/>
              <a:gd name="connsiteX3" fmla="*/ 3194304 w 4645152"/>
              <a:gd name="connsiteY3" fmla="*/ 0 h 4474464"/>
              <a:gd name="connsiteX4" fmla="*/ 4645152 w 4645152"/>
              <a:gd name="connsiteY4" fmla="*/ 2670048 h 4474464"/>
              <a:gd name="connsiteX5" fmla="*/ 4267200 w 4645152"/>
              <a:gd name="connsiteY5" fmla="*/ 4108704 h 4474464"/>
              <a:gd name="connsiteX6" fmla="*/ 3852672 w 4645152"/>
              <a:gd name="connsiteY6" fmla="*/ 4474464 h 4474464"/>
              <a:gd name="connsiteX7" fmla="*/ 3511296 w 4645152"/>
              <a:gd name="connsiteY7" fmla="*/ 4072128 h 4474464"/>
              <a:gd name="connsiteX8" fmla="*/ 2865120 w 4645152"/>
              <a:gd name="connsiteY8" fmla="*/ 3633216 h 4474464"/>
              <a:gd name="connsiteX9" fmla="*/ 2633472 w 4645152"/>
              <a:gd name="connsiteY9" fmla="*/ 3084576 h 4474464"/>
              <a:gd name="connsiteX10" fmla="*/ 2048256 w 4645152"/>
              <a:gd name="connsiteY10" fmla="*/ 2353056 h 4474464"/>
              <a:gd name="connsiteX11" fmla="*/ 1572768 w 4645152"/>
              <a:gd name="connsiteY11" fmla="*/ 2109216 h 4474464"/>
              <a:gd name="connsiteX12" fmla="*/ 987552 w 4645152"/>
              <a:gd name="connsiteY12" fmla="*/ 1840992 h 4474464"/>
              <a:gd name="connsiteX13" fmla="*/ 670560 w 4645152"/>
              <a:gd name="connsiteY13" fmla="*/ 1962912 h 4474464"/>
              <a:gd name="connsiteX14" fmla="*/ 658368 w 4645152"/>
              <a:gd name="connsiteY14" fmla="*/ 2499360 h 4474464"/>
              <a:gd name="connsiteX15" fmla="*/ 0 w 4645152"/>
              <a:gd name="connsiteY15" fmla="*/ 1828800 h 4474464"/>
              <a:gd name="connsiteX0" fmla="*/ 4645152 w 4645152"/>
              <a:gd name="connsiteY0" fmla="*/ 2578608 h 4383024"/>
              <a:gd name="connsiteX1" fmla="*/ 4267200 w 4645152"/>
              <a:gd name="connsiteY1" fmla="*/ 4017264 h 4383024"/>
              <a:gd name="connsiteX2" fmla="*/ 3852672 w 4645152"/>
              <a:gd name="connsiteY2" fmla="*/ 4383024 h 4383024"/>
              <a:gd name="connsiteX3" fmla="*/ 3511296 w 4645152"/>
              <a:gd name="connsiteY3" fmla="*/ 3980688 h 4383024"/>
              <a:gd name="connsiteX4" fmla="*/ 2865120 w 4645152"/>
              <a:gd name="connsiteY4" fmla="*/ 3541776 h 4383024"/>
              <a:gd name="connsiteX5" fmla="*/ 2633472 w 4645152"/>
              <a:gd name="connsiteY5" fmla="*/ 2993136 h 4383024"/>
              <a:gd name="connsiteX6" fmla="*/ 2048256 w 4645152"/>
              <a:gd name="connsiteY6" fmla="*/ 2261616 h 4383024"/>
              <a:gd name="connsiteX7" fmla="*/ 1572768 w 4645152"/>
              <a:gd name="connsiteY7" fmla="*/ 2017776 h 4383024"/>
              <a:gd name="connsiteX8" fmla="*/ 987552 w 4645152"/>
              <a:gd name="connsiteY8" fmla="*/ 1749552 h 4383024"/>
              <a:gd name="connsiteX9" fmla="*/ 670560 w 4645152"/>
              <a:gd name="connsiteY9" fmla="*/ 1871472 h 4383024"/>
              <a:gd name="connsiteX10" fmla="*/ 658368 w 4645152"/>
              <a:gd name="connsiteY10" fmla="*/ 2407920 h 4383024"/>
              <a:gd name="connsiteX11" fmla="*/ 0 w 4645152"/>
              <a:gd name="connsiteY11" fmla="*/ 1737360 h 4383024"/>
              <a:gd name="connsiteX12" fmla="*/ 1609344 w 4645152"/>
              <a:gd name="connsiteY12" fmla="*/ 1188720 h 4383024"/>
              <a:gd name="connsiteX13" fmla="*/ 2621280 w 4645152"/>
              <a:gd name="connsiteY13" fmla="*/ 615696 h 4383024"/>
              <a:gd name="connsiteX14" fmla="*/ 3285744 w 4645152"/>
              <a:gd name="connsiteY14" fmla="*/ 0 h 4383024"/>
              <a:gd name="connsiteX0" fmla="*/ 4645152 w 4645152"/>
              <a:gd name="connsiteY0" fmla="*/ 2578608 h 4383024"/>
              <a:gd name="connsiteX1" fmla="*/ 3852672 w 4645152"/>
              <a:gd name="connsiteY1" fmla="*/ 4383024 h 4383024"/>
              <a:gd name="connsiteX2" fmla="*/ 3511296 w 4645152"/>
              <a:gd name="connsiteY2" fmla="*/ 3980688 h 4383024"/>
              <a:gd name="connsiteX3" fmla="*/ 2865120 w 4645152"/>
              <a:gd name="connsiteY3" fmla="*/ 3541776 h 4383024"/>
              <a:gd name="connsiteX4" fmla="*/ 2633472 w 4645152"/>
              <a:gd name="connsiteY4" fmla="*/ 2993136 h 4383024"/>
              <a:gd name="connsiteX5" fmla="*/ 2048256 w 4645152"/>
              <a:gd name="connsiteY5" fmla="*/ 2261616 h 4383024"/>
              <a:gd name="connsiteX6" fmla="*/ 1572768 w 4645152"/>
              <a:gd name="connsiteY6" fmla="*/ 2017776 h 4383024"/>
              <a:gd name="connsiteX7" fmla="*/ 987552 w 4645152"/>
              <a:gd name="connsiteY7" fmla="*/ 1749552 h 4383024"/>
              <a:gd name="connsiteX8" fmla="*/ 670560 w 4645152"/>
              <a:gd name="connsiteY8" fmla="*/ 1871472 h 4383024"/>
              <a:gd name="connsiteX9" fmla="*/ 658368 w 4645152"/>
              <a:gd name="connsiteY9" fmla="*/ 2407920 h 4383024"/>
              <a:gd name="connsiteX10" fmla="*/ 0 w 4645152"/>
              <a:gd name="connsiteY10" fmla="*/ 1737360 h 4383024"/>
              <a:gd name="connsiteX11" fmla="*/ 1609344 w 4645152"/>
              <a:gd name="connsiteY11" fmla="*/ 1188720 h 4383024"/>
              <a:gd name="connsiteX12" fmla="*/ 2621280 w 4645152"/>
              <a:gd name="connsiteY12" fmla="*/ 615696 h 4383024"/>
              <a:gd name="connsiteX13" fmla="*/ 3285744 w 4645152"/>
              <a:gd name="connsiteY13" fmla="*/ 0 h 4383024"/>
              <a:gd name="connsiteX0" fmla="*/ 4075526 w 4075526"/>
              <a:gd name="connsiteY0" fmla="*/ 4587290 h 4688076"/>
              <a:gd name="connsiteX1" fmla="*/ 3852672 w 4075526"/>
              <a:gd name="connsiteY1" fmla="*/ 4383024 h 4688076"/>
              <a:gd name="connsiteX2" fmla="*/ 3511296 w 4075526"/>
              <a:gd name="connsiteY2" fmla="*/ 3980688 h 4688076"/>
              <a:gd name="connsiteX3" fmla="*/ 2865120 w 4075526"/>
              <a:gd name="connsiteY3" fmla="*/ 3541776 h 4688076"/>
              <a:gd name="connsiteX4" fmla="*/ 2633472 w 4075526"/>
              <a:gd name="connsiteY4" fmla="*/ 2993136 h 4688076"/>
              <a:gd name="connsiteX5" fmla="*/ 2048256 w 4075526"/>
              <a:gd name="connsiteY5" fmla="*/ 2261616 h 4688076"/>
              <a:gd name="connsiteX6" fmla="*/ 1572768 w 4075526"/>
              <a:gd name="connsiteY6" fmla="*/ 2017776 h 4688076"/>
              <a:gd name="connsiteX7" fmla="*/ 987552 w 4075526"/>
              <a:gd name="connsiteY7" fmla="*/ 1749552 h 4688076"/>
              <a:gd name="connsiteX8" fmla="*/ 670560 w 4075526"/>
              <a:gd name="connsiteY8" fmla="*/ 1871472 h 4688076"/>
              <a:gd name="connsiteX9" fmla="*/ 658368 w 4075526"/>
              <a:gd name="connsiteY9" fmla="*/ 2407920 h 4688076"/>
              <a:gd name="connsiteX10" fmla="*/ 0 w 4075526"/>
              <a:gd name="connsiteY10" fmla="*/ 1737360 h 4688076"/>
              <a:gd name="connsiteX11" fmla="*/ 1609344 w 4075526"/>
              <a:gd name="connsiteY11" fmla="*/ 1188720 h 4688076"/>
              <a:gd name="connsiteX12" fmla="*/ 2621280 w 4075526"/>
              <a:gd name="connsiteY12" fmla="*/ 615696 h 4688076"/>
              <a:gd name="connsiteX13" fmla="*/ 3285744 w 4075526"/>
              <a:gd name="connsiteY13" fmla="*/ 0 h 4688076"/>
              <a:gd name="connsiteX0" fmla="*/ 4075526 w 4075526"/>
              <a:gd name="connsiteY0" fmla="*/ 4587290 h 4587290"/>
              <a:gd name="connsiteX1" fmla="*/ 3852672 w 4075526"/>
              <a:gd name="connsiteY1" fmla="*/ 4383024 h 4587290"/>
              <a:gd name="connsiteX2" fmla="*/ 3511296 w 4075526"/>
              <a:gd name="connsiteY2" fmla="*/ 3980688 h 4587290"/>
              <a:gd name="connsiteX3" fmla="*/ 2865120 w 4075526"/>
              <a:gd name="connsiteY3" fmla="*/ 3541776 h 4587290"/>
              <a:gd name="connsiteX4" fmla="*/ 2633472 w 4075526"/>
              <a:gd name="connsiteY4" fmla="*/ 2993136 h 4587290"/>
              <a:gd name="connsiteX5" fmla="*/ 2048256 w 4075526"/>
              <a:gd name="connsiteY5" fmla="*/ 2261616 h 4587290"/>
              <a:gd name="connsiteX6" fmla="*/ 1572768 w 4075526"/>
              <a:gd name="connsiteY6" fmla="*/ 2017776 h 4587290"/>
              <a:gd name="connsiteX7" fmla="*/ 987552 w 4075526"/>
              <a:gd name="connsiteY7" fmla="*/ 1749552 h 4587290"/>
              <a:gd name="connsiteX8" fmla="*/ 670560 w 4075526"/>
              <a:gd name="connsiteY8" fmla="*/ 1871472 h 4587290"/>
              <a:gd name="connsiteX9" fmla="*/ 658368 w 4075526"/>
              <a:gd name="connsiteY9" fmla="*/ 2407920 h 4587290"/>
              <a:gd name="connsiteX10" fmla="*/ 0 w 4075526"/>
              <a:gd name="connsiteY10" fmla="*/ 1737360 h 4587290"/>
              <a:gd name="connsiteX11" fmla="*/ 1609344 w 4075526"/>
              <a:gd name="connsiteY11" fmla="*/ 1188720 h 4587290"/>
              <a:gd name="connsiteX12" fmla="*/ 2621280 w 4075526"/>
              <a:gd name="connsiteY12" fmla="*/ 615696 h 4587290"/>
              <a:gd name="connsiteX13" fmla="*/ 3285744 w 4075526"/>
              <a:gd name="connsiteY13" fmla="*/ 0 h 4587290"/>
              <a:gd name="connsiteX0" fmla="*/ 4015565 w 4015565"/>
              <a:gd name="connsiteY0" fmla="*/ 4542319 h 4542319"/>
              <a:gd name="connsiteX1" fmla="*/ 3852672 w 4015565"/>
              <a:gd name="connsiteY1" fmla="*/ 4383024 h 4542319"/>
              <a:gd name="connsiteX2" fmla="*/ 3511296 w 4015565"/>
              <a:gd name="connsiteY2" fmla="*/ 3980688 h 4542319"/>
              <a:gd name="connsiteX3" fmla="*/ 2865120 w 4015565"/>
              <a:gd name="connsiteY3" fmla="*/ 3541776 h 4542319"/>
              <a:gd name="connsiteX4" fmla="*/ 2633472 w 4015565"/>
              <a:gd name="connsiteY4" fmla="*/ 2993136 h 4542319"/>
              <a:gd name="connsiteX5" fmla="*/ 2048256 w 4015565"/>
              <a:gd name="connsiteY5" fmla="*/ 2261616 h 4542319"/>
              <a:gd name="connsiteX6" fmla="*/ 1572768 w 4015565"/>
              <a:gd name="connsiteY6" fmla="*/ 2017776 h 4542319"/>
              <a:gd name="connsiteX7" fmla="*/ 987552 w 4015565"/>
              <a:gd name="connsiteY7" fmla="*/ 1749552 h 4542319"/>
              <a:gd name="connsiteX8" fmla="*/ 670560 w 4015565"/>
              <a:gd name="connsiteY8" fmla="*/ 1871472 h 4542319"/>
              <a:gd name="connsiteX9" fmla="*/ 658368 w 4015565"/>
              <a:gd name="connsiteY9" fmla="*/ 2407920 h 4542319"/>
              <a:gd name="connsiteX10" fmla="*/ 0 w 4015565"/>
              <a:gd name="connsiteY10" fmla="*/ 1737360 h 4542319"/>
              <a:gd name="connsiteX11" fmla="*/ 1609344 w 4015565"/>
              <a:gd name="connsiteY11" fmla="*/ 1188720 h 4542319"/>
              <a:gd name="connsiteX12" fmla="*/ 2621280 w 4015565"/>
              <a:gd name="connsiteY12" fmla="*/ 615696 h 4542319"/>
              <a:gd name="connsiteX13" fmla="*/ 3285744 w 4015565"/>
              <a:gd name="connsiteY13" fmla="*/ 0 h 4542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015565" h="4542319">
                <a:moveTo>
                  <a:pt x="4015565" y="4542319"/>
                </a:moveTo>
                <a:lnTo>
                  <a:pt x="3852672" y="4383024"/>
                </a:lnTo>
                <a:lnTo>
                  <a:pt x="3511296" y="3980688"/>
                </a:lnTo>
                <a:lnTo>
                  <a:pt x="2865120" y="3541776"/>
                </a:lnTo>
                <a:lnTo>
                  <a:pt x="2633472" y="2993136"/>
                </a:lnTo>
                <a:lnTo>
                  <a:pt x="2048256" y="2261616"/>
                </a:lnTo>
                <a:lnTo>
                  <a:pt x="1572768" y="2017776"/>
                </a:lnTo>
                <a:lnTo>
                  <a:pt x="987552" y="1749552"/>
                </a:lnTo>
                <a:lnTo>
                  <a:pt x="670560" y="1871472"/>
                </a:lnTo>
                <a:lnTo>
                  <a:pt x="658368" y="2407920"/>
                </a:lnTo>
                <a:lnTo>
                  <a:pt x="0" y="1737360"/>
                </a:lnTo>
                <a:lnTo>
                  <a:pt x="1609344" y="1188720"/>
                </a:lnTo>
                <a:lnTo>
                  <a:pt x="2621280" y="615696"/>
                </a:lnTo>
                <a:cubicBezTo>
                  <a:pt x="2812288" y="379984"/>
                  <a:pt x="3285744" y="0"/>
                  <a:pt x="328574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Oval 3"/>
          <p:cNvSpPr/>
          <p:nvPr/>
        </p:nvSpPr>
        <p:spPr>
          <a:xfrm>
            <a:off x="7812360" y="2924944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Oval 5"/>
          <p:cNvSpPr/>
          <p:nvPr/>
        </p:nvSpPr>
        <p:spPr>
          <a:xfrm>
            <a:off x="7524328" y="5445224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rapezoid 10"/>
          <p:cNvSpPr/>
          <p:nvPr/>
        </p:nvSpPr>
        <p:spPr>
          <a:xfrm>
            <a:off x="6948264" y="3573016"/>
            <a:ext cx="216024" cy="360040"/>
          </a:xfrm>
          <a:prstGeom prst="trapezoi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reeform 15"/>
          <p:cNvSpPr/>
          <p:nvPr/>
        </p:nvSpPr>
        <p:spPr>
          <a:xfrm>
            <a:off x="4584193" y="3265751"/>
            <a:ext cx="1682496" cy="212606"/>
          </a:xfrm>
          <a:custGeom>
            <a:avLst/>
            <a:gdLst>
              <a:gd name="connsiteX0" fmla="*/ 104993 w 1726529"/>
              <a:gd name="connsiteY0" fmla="*/ 586921 h 586921"/>
              <a:gd name="connsiteX1" fmla="*/ 44033 w 1726529"/>
              <a:gd name="connsiteY1" fmla="*/ 123625 h 586921"/>
              <a:gd name="connsiteX2" fmla="*/ 678017 w 1726529"/>
              <a:gd name="connsiteY2" fmla="*/ 1705 h 586921"/>
              <a:gd name="connsiteX3" fmla="*/ 1433921 w 1726529"/>
              <a:gd name="connsiteY3" fmla="*/ 184585 h 586921"/>
              <a:gd name="connsiteX4" fmla="*/ 1726529 w 1726529"/>
              <a:gd name="connsiteY4" fmla="*/ 208969 h 586921"/>
              <a:gd name="connsiteX0" fmla="*/ 0 w 1682496"/>
              <a:gd name="connsiteY0" fmla="*/ 123625 h 212606"/>
              <a:gd name="connsiteX1" fmla="*/ 633984 w 1682496"/>
              <a:gd name="connsiteY1" fmla="*/ 1705 h 212606"/>
              <a:gd name="connsiteX2" fmla="*/ 1389888 w 1682496"/>
              <a:gd name="connsiteY2" fmla="*/ 184585 h 212606"/>
              <a:gd name="connsiteX3" fmla="*/ 1682496 w 1682496"/>
              <a:gd name="connsiteY3" fmla="*/ 208969 h 212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2496" h="212606">
                <a:moveTo>
                  <a:pt x="0" y="123625"/>
                </a:moveTo>
                <a:cubicBezTo>
                  <a:pt x="95504" y="26089"/>
                  <a:pt x="402336" y="-8455"/>
                  <a:pt x="633984" y="1705"/>
                </a:cubicBezTo>
                <a:cubicBezTo>
                  <a:pt x="865632" y="11865"/>
                  <a:pt x="1215136" y="150041"/>
                  <a:pt x="1389888" y="184585"/>
                </a:cubicBezTo>
                <a:cubicBezTo>
                  <a:pt x="1564640" y="219129"/>
                  <a:pt x="1623568" y="214049"/>
                  <a:pt x="1682496" y="208969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Oval 16"/>
          <p:cNvSpPr/>
          <p:nvPr/>
        </p:nvSpPr>
        <p:spPr>
          <a:xfrm>
            <a:off x="4139952" y="3068960"/>
            <a:ext cx="864096" cy="864096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2" name="Trapezoid 31"/>
          <p:cNvSpPr/>
          <p:nvPr/>
        </p:nvSpPr>
        <p:spPr>
          <a:xfrm>
            <a:off x="4427984" y="3140968"/>
            <a:ext cx="216024" cy="360040"/>
          </a:xfrm>
          <a:prstGeom prst="trapezoid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reeform 4"/>
          <p:cNvSpPr/>
          <p:nvPr/>
        </p:nvSpPr>
        <p:spPr>
          <a:xfrm>
            <a:off x="5796136" y="6669360"/>
            <a:ext cx="2595717" cy="0"/>
          </a:xfrm>
          <a:custGeom>
            <a:avLst/>
            <a:gdLst>
              <a:gd name="connsiteX0" fmla="*/ 0 w 2595717"/>
              <a:gd name="connsiteY0" fmla="*/ 0 h 0"/>
              <a:gd name="connsiteX1" fmla="*/ 2595717 w 259571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95717">
                <a:moveTo>
                  <a:pt x="0" y="0"/>
                </a:moveTo>
                <a:lnTo>
                  <a:pt x="2595717" y="0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extBox 6"/>
          <p:cNvSpPr txBox="1"/>
          <p:nvPr/>
        </p:nvSpPr>
        <p:spPr>
          <a:xfrm>
            <a:off x="6948264" y="6381328"/>
            <a:ext cx="5373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i="1" dirty="0"/>
              <a:t>50 km</a:t>
            </a:r>
          </a:p>
        </p:txBody>
      </p:sp>
      <p:sp>
        <p:nvSpPr>
          <p:cNvPr id="70" name="Freeform 17"/>
          <p:cNvSpPr/>
          <p:nvPr/>
        </p:nvSpPr>
        <p:spPr>
          <a:xfrm>
            <a:off x="6339840" y="3108960"/>
            <a:ext cx="1609344" cy="573275"/>
          </a:xfrm>
          <a:custGeom>
            <a:avLst/>
            <a:gdLst>
              <a:gd name="connsiteX0" fmla="*/ 0 w 1609344"/>
              <a:gd name="connsiteY0" fmla="*/ 341376 h 573275"/>
              <a:gd name="connsiteX1" fmla="*/ 865632 w 1609344"/>
              <a:gd name="connsiteY1" fmla="*/ 573024 h 573275"/>
              <a:gd name="connsiteX2" fmla="*/ 1402080 w 1609344"/>
              <a:gd name="connsiteY2" fmla="*/ 377952 h 573275"/>
              <a:gd name="connsiteX3" fmla="*/ 1609344 w 1609344"/>
              <a:gd name="connsiteY3" fmla="*/ 0 h 573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9344" h="573275">
                <a:moveTo>
                  <a:pt x="0" y="341376"/>
                </a:moveTo>
                <a:cubicBezTo>
                  <a:pt x="315976" y="454152"/>
                  <a:pt x="631952" y="566928"/>
                  <a:pt x="865632" y="573024"/>
                </a:cubicBezTo>
                <a:cubicBezTo>
                  <a:pt x="1099312" y="579120"/>
                  <a:pt x="1278128" y="473456"/>
                  <a:pt x="1402080" y="377952"/>
                </a:cubicBezTo>
                <a:cubicBezTo>
                  <a:pt x="1526032" y="282448"/>
                  <a:pt x="1567688" y="141224"/>
                  <a:pt x="1609344" y="0"/>
                </a:cubicBezTo>
              </a:path>
            </a:pathLst>
          </a:cu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Freeform 20"/>
          <p:cNvSpPr/>
          <p:nvPr/>
        </p:nvSpPr>
        <p:spPr>
          <a:xfrm>
            <a:off x="7193280" y="3706368"/>
            <a:ext cx="377952" cy="1731264"/>
          </a:xfrm>
          <a:custGeom>
            <a:avLst/>
            <a:gdLst>
              <a:gd name="connsiteX0" fmla="*/ 0 w 377952"/>
              <a:gd name="connsiteY0" fmla="*/ 0 h 1731264"/>
              <a:gd name="connsiteX1" fmla="*/ 377952 w 377952"/>
              <a:gd name="connsiteY1" fmla="*/ 1731264 h 1731264"/>
              <a:gd name="connsiteX0" fmla="*/ 0 w 377952"/>
              <a:gd name="connsiteY0" fmla="*/ 0 h 1731264"/>
              <a:gd name="connsiteX1" fmla="*/ 24384 w 377952"/>
              <a:gd name="connsiteY1" fmla="*/ 987552 h 1731264"/>
              <a:gd name="connsiteX2" fmla="*/ 377952 w 377952"/>
              <a:gd name="connsiteY2" fmla="*/ 1731264 h 173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7952" h="1731264">
                <a:moveTo>
                  <a:pt x="0" y="0"/>
                </a:moveTo>
                <a:cubicBezTo>
                  <a:pt x="65024" y="316992"/>
                  <a:pt x="-40640" y="670560"/>
                  <a:pt x="24384" y="987552"/>
                </a:cubicBezTo>
                <a:lnTo>
                  <a:pt x="377952" y="1731264"/>
                </a:lnTo>
              </a:path>
            </a:pathLst>
          </a:cu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Isosceles Triangle 49"/>
          <p:cNvSpPr/>
          <p:nvPr/>
        </p:nvSpPr>
        <p:spPr>
          <a:xfrm>
            <a:off x="4644008" y="3717032"/>
            <a:ext cx="216024" cy="288032"/>
          </a:xfrm>
          <a:prstGeom prst="triangle">
            <a:avLst/>
          </a:prstGeom>
          <a:ln w="9525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3" name="Isosceles Triangle 51"/>
          <p:cNvSpPr/>
          <p:nvPr/>
        </p:nvSpPr>
        <p:spPr>
          <a:xfrm>
            <a:off x="5004048" y="3356992"/>
            <a:ext cx="216024" cy="288032"/>
          </a:xfrm>
          <a:prstGeom prst="triangl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6290354" y="3377907"/>
            <a:ext cx="303798" cy="31164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 : forme 7"/>
          <p:cNvSpPr/>
          <p:nvPr/>
        </p:nvSpPr>
        <p:spPr>
          <a:xfrm>
            <a:off x="4519902" y="3320128"/>
            <a:ext cx="2554666" cy="517946"/>
          </a:xfrm>
          <a:custGeom>
            <a:avLst/>
            <a:gdLst>
              <a:gd name="connsiteX0" fmla="*/ 52098 w 2554666"/>
              <a:gd name="connsiteY0" fmla="*/ 517946 h 517946"/>
              <a:gd name="connsiteX1" fmla="*/ 52098 w 2554666"/>
              <a:gd name="connsiteY1" fmla="*/ 120904 h 517946"/>
              <a:gd name="connsiteX2" fmla="*/ 593519 w 2554666"/>
              <a:gd name="connsiteY2" fmla="*/ 588 h 517946"/>
              <a:gd name="connsiteX3" fmla="*/ 1243224 w 2554666"/>
              <a:gd name="connsiteY3" fmla="*/ 156998 h 517946"/>
              <a:gd name="connsiteX4" fmla="*/ 1724487 w 2554666"/>
              <a:gd name="connsiteY4" fmla="*/ 241219 h 517946"/>
              <a:gd name="connsiteX5" fmla="*/ 2121530 w 2554666"/>
              <a:gd name="connsiteY5" fmla="*/ 289346 h 517946"/>
              <a:gd name="connsiteX6" fmla="*/ 2554666 w 2554666"/>
              <a:gd name="connsiteY6" fmla="*/ 421693 h 517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54666" h="517946">
                <a:moveTo>
                  <a:pt x="52098" y="517946"/>
                </a:moveTo>
                <a:cubicBezTo>
                  <a:pt x="6979" y="362538"/>
                  <a:pt x="-38139" y="207130"/>
                  <a:pt x="52098" y="120904"/>
                </a:cubicBezTo>
                <a:cubicBezTo>
                  <a:pt x="142335" y="34678"/>
                  <a:pt x="394998" y="-5428"/>
                  <a:pt x="593519" y="588"/>
                </a:cubicBezTo>
                <a:cubicBezTo>
                  <a:pt x="792040" y="6604"/>
                  <a:pt x="1054729" y="116893"/>
                  <a:pt x="1243224" y="156998"/>
                </a:cubicBezTo>
                <a:cubicBezTo>
                  <a:pt x="1431719" y="197103"/>
                  <a:pt x="1578103" y="219161"/>
                  <a:pt x="1724487" y="241219"/>
                </a:cubicBezTo>
                <a:cubicBezTo>
                  <a:pt x="1870871" y="263277"/>
                  <a:pt x="1983167" y="259267"/>
                  <a:pt x="2121530" y="289346"/>
                </a:cubicBezTo>
                <a:cubicBezTo>
                  <a:pt x="2259893" y="319425"/>
                  <a:pt x="2407279" y="370559"/>
                  <a:pt x="2554666" y="421693"/>
                </a:cubicBezTo>
              </a:path>
            </a:pathLst>
          </a:custGeom>
          <a:noFill/>
          <a:ln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Isosceles Triangle 51"/>
          <p:cNvSpPr/>
          <p:nvPr/>
        </p:nvSpPr>
        <p:spPr>
          <a:xfrm>
            <a:off x="5156160" y="3392497"/>
            <a:ext cx="216024" cy="288032"/>
          </a:xfrm>
          <a:prstGeom prst="triangl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grpSp>
        <p:nvGrpSpPr>
          <p:cNvPr id="20" name="Groupe 19"/>
          <p:cNvGrpSpPr/>
          <p:nvPr/>
        </p:nvGrpSpPr>
        <p:grpSpPr>
          <a:xfrm>
            <a:off x="122817" y="5854175"/>
            <a:ext cx="375206" cy="426864"/>
            <a:chOff x="122064" y="3580138"/>
            <a:chExt cx="518194" cy="515872"/>
          </a:xfrm>
        </p:grpSpPr>
        <p:sp>
          <p:nvSpPr>
            <p:cNvPr id="46" name="Freeform 61"/>
            <p:cNvSpPr/>
            <p:nvPr/>
          </p:nvSpPr>
          <p:spPr>
            <a:xfrm>
              <a:off x="173883" y="3631725"/>
              <a:ext cx="417627" cy="399874"/>
            </a:xfrm>
            <a:custGeom>
              <a:avLst/>
              <a:gdLst>
                <a:gd name="connsiteX0" fmla="*/ 0 w 3460652"/>
                <a:gd name="connsiteY0" fmla="*/ 393896 h 2574388"/>
                <a:gd name="connsiteX1" fmla="*/ 3460652 w 3460652"/>
                <a:gd name="connsiteY1" fmla="*/ 0 h 2574388"/>
                <a:gd name="connsiteX2" fmla="*/ 3165231 w 3460652"/>
                <a:gd name="connsiteY2" fmla="*/ 2574388 h 2574388"/>
                <a:gd name="connsiteX3" fmla="*/ 0 w 3460652"/>
                <a:gd name="connsiteY3" fmla="*/ 393896 h 2574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60652" h="2574388">
                  <a:moveTo>
                    <a:pt x="0" y="393896"/>
                  </a:moveTo>
                  <a:lnTo>
                    <a:pt x="3460652" y="0"/>
                  </a:lnTo>
                  <a:lnTo>
                    <a:pt x="3165231" y="2574388"/>
                  </a:lnTo>
                  <a:lnTo>
                    <a:pt x="0" y="393896"/>
                  </a:lnTo>
                  <a:close/>
                </a:path>
              </a:pathLst>
            </a:custGeom>
            <a:ln w="38100">
              <a:solidFill>
                <a:srgbClr val="FFC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54" name="Oval 62"/>
            <p:cNvSpPr/>
            <p:nvPr/>
          </p:nvSpPr>
          <p:spPr>
            <a:xfrm>
              <a:off x="536619" y="3580138"/>
              <a:ext cx="103639" cy="10317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Oval 63"/>
            <p:cNvSpPr/>
            <p:nvPr/>
          </p:nvSpPr>
          <p:spPr>
            <a:xfrm>
              <a:off x="484800" y="3992836"/>
              <a:ext cx="103639" cy="10317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Oval 64"/>
            <p:cNvSpPr/>
            <p:nvPr/>
          </p:nvSpPr>
          <p:spPr>
            <a:xfrm>
              <a:off x="122064" y="3631725"/>
              <a:ext cx="155458" cy="154762"/>
            </a:xfrm>
            <a:prstGeom prst="ellips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</p:grpSp>
      <p:grpSp>
        <p:nvGrpSpPr>
          <p:cNvPr id="59" name="Group 18"/>
          <p:cNvGrpSpPr/>
          <p:nvPr/>
        </p:nvGrpSpPr>
        <p:grpSpPr>
          <a:xfrm>
            <a:off x="141268" y="5440797"/>
            <a:ext cx="288032" cy="288032"/>
            <a:chOff x="367604" y="3260833"/>
            <a:chExt cx="288032" cy="288032"/>
          </a:xfrm>
        </p:grpSpPr>
        <p:sp>
          <p:nvSpPr>
            <p:cNvPr id="60" name="Oval 71"/>
            <p:cNvSpPr/>
            <p:nvPr/>
          </p:nvSpPr>
          <p:spPr>
            <a:xfrm>
              <a:off x="407706" y="3293557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Oval 75"/>
            <p:cNvSpPr/>
            <p:nvPr/>
          </p:nvSpPr>
          <p:spPr>
            <a:xfrm>
              <a:off x="367604" y="3260833"/>
              <a:ext cx="288032" cy="2880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8" name="Freeform 11"/>
          <p:cNvSpPr/>
          <p:nvPr/>
        </p:nvSpPr>
        <p:spPr>
          <a:xfrm>
            <a:off x="4529797" y="3052689"/>
            <a:ext cx="3460652" cy="2574388"/>
          </a:xfrm>
          <a:custGeom>
            <a:avLst/>
            <a:gdLst>
              <a:gd name="connsiteX0" fmla="*/ 0 w 3460652"/>
              <a:gd name="connsiteY0" fmla="*/ 393896 h 2574388"/>
              <a:gd name="connsiteX1" fmla="*/ 3460652 w 3460652"/>
              <a:gd name="connsiteY1" fmla="*/ 0 h 2574388"/>
              <a:gd name="connsiteX2" fmla="*/ 3165231 w 3460652"/>
              <a:gd name="connsiteY2" fmla="*/ 2574388 h 2574388"/>
              <a:gd name="connsiteX3" fmla="*/ 0 w 3460652"/>
              <a:gd name="connsiteY3" fmla="*/ 393896 h 257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0652" h="2574388">
                <a:moveTo>
                  <a:pt x="0" y="393896"/>
                </a:moveTo>
                <a:lnTo>
                  <a:pt x="3460652" y="0"/>
                </a:lnTo>
                <a:lnTo>
                  <a:pt x="3165231" y="2574388"/>
                </a:lnTo>
                <a:lnTo>
                  <a:pt x="0" y="393896"/>
                </a:lnTo>
                <a:close/>
              </a:path>
            </a:pathLst>
          </a:cu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9" name="Oval 13"/>
          <p:cNvSpPr/>
          <p:nvPr/>
        </p:nvSpPr>
        <p:spPr>
          <a:xfrm>
            <a:off x="3411073" y="6484329"/>
            <a:ext cx="270230" cy="261685"/>
          </a:xfrm>
          <a:prstGeom prst="ellipse">
            <a:avLst/>
          </a:prstGeom>
          <a:solidFill>
            <a:srgbClr val="FFC000">
              <a:alpha val="20000"/>
            </a:srgbClr>
          </a:solidFill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4" name="TextBox 53"/>
          <p:cNvSpPr txBox="1"/>
          <p:nvPr/>
        </p:nvSpPr>
        <p:spPr>
          <a:xfrm>
            <a:off x="97666" y="6376145"/>
            <a:ext cx="523502" cy="430887"/>
          </a:xfrm>
          <a:prstGeom prst="rect">
            <a:avLst/>
          </a:prstGeom>
          <a:solidFill>
            <a:srgbClr val="7030A0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/>
              <a:t>Petite côte</a:t>
            </a:r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7056276" y="3933056"/>
            <a:ext cx="108012" cy="1368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41492" y="6301986"/>
            <a:ext cx="106944" cy="4361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68"/>
          <p:cNvSpPr/>
          <p:nvPr/>
        </p:nvSpPr>
        <p:spPr>
          <a:xfrm>
            <a:off x="7857039" y="2969267"/>
            <a:ext cx="196715" cy="20601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Oval 70"/>
          <p:cNvSpPr/>
          <p:nvPr/>
        </p:nvSpPr>
        <p:spPr>
          <a:xfrm>
            <a:off x="7565074" y="5482063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3720642" y="1035570"/>
            <a:ext cx="5027821" cy="5345757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Oval 23"/>
          <p:cNvSpPr/>
          <p:nvPr/>
        </p:nvSpPr>
        <p:spPr>
          <a:xfrm>
            <a:off x="45390" y="337280"/>
            <a:ext cx="303062" cy="309496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600"/>
          </a:p>
        </p:txBody>
      </p:sp>
      <p:sp>
        <p:nvSpPr>
          <p:cNvPr id="52" name="Freeform 24"/>
          <p:cNvSpPr/>
          <p:nvPr/>
        </p:nvSpPr>
        <p:spPr>
          <a:xfrm>
            <a:off x="169246" y="3611912"/>
            <a:ext cx="271253" cy="376352"/>
          </a:xfrm>
          <a:custGeom>
            <a:avLst/>
            <a:gdLst>
              <a:gd name="connsiteX0" fmla="*/ 39345 w 324158"/>
              <a:gd name="connsiteY0" fmla="*/ 494676 h 494676"/>
              <a:gd name="connsiteX1" fmla="*/ 24355 w 324158"/>
              <a:gd name="connsiteY1" fmla="*/ 224853 h 494676"/>
              <a:gd name="connsiteX2" fmla="*/ 324158 w 324158"/>
              <a:gd name="connsiteY2" fmla="*/ 0 h 49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4158" h="494676">
                <a:moveTo>
                  <a:pt x="39345" y="494676"/>
                </a:moveTo>
                <a:cubicBezTo>
                  <a:pt x="8115" y="400987"/>
                  <a:pt x="-23114" y="307299"/>
                  <a:pt x="24355" y="224853"/>
                </a:cubicBezTo>
                <a:cubicBezTo>
                  <a:pt x="71824" y="142407"/>
                  <a:pt x="197991" y="71203"/>
                  <a:pt x="324158" y="0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grpSp>
        <p:nvGrpSpPr>
          <p:cNvPr id="79" name="Groupe 78"/>
          <p:cNvGrpSpPr/>
          <p:nvPr/>
        </p:nvGrpSpPr>
        <p:grpSpPr>
          <a:xfrm>
            <a:off x="179380" y="2081817"/>
            <a:ext cx="270940" cy="494884"/>
            <a:chOff x="204500" y="2537898"/>
            <a:chExt cx="270940" cy="494884"/>
          </a:xfrm>
        </p:grpSpPr>
        <p:sp>
          <p:nvSpPr>
            <p:cNvPr id="80" name="Trapezoid 28"/>
            <p:cNvSpPr/>
            <p:nvPr/>
          </p:nvSpPr>
          <p:spPr>
            <a:xfrm>
              <a:off x="204500" y="2537898"/>
              <a:ext cx="216024" cy="360040"/>
            </a:xfrm>
            <a:prstGeom prst="trapezoid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/>
            </a:p>
          </p:txBody>
        </p:sp>
        <p:sp>
          <p:nvSpPr>
            <p:cNvPr id="81" name="Trapezoid 30"/>
            <p:cNvSpPr/>
            <p:nvPr/>
          </p:nvSpPr>
          <p:spPr>
            <a:xfrm>
              <a:off x="259416" y="2672742"/>
              <a:ext cx="216024" cy="360040"/>
            </a:xfrm>
            <a:prstGeom prst="trapezoid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/>
            </a:p>
          </p:txBody>
        </p:sp>
      </p:grpSp>
      <p:sp>
        <p:nvSpPr>
          <p:cNvPr id="83" name="Freeform 42"/>
          <p:cNvSpPr/>
          <p:nvPr/>
        </p:nvSpPr>
        <p:spPr>
          <a:xfrm rot="8207315">
            <a:off x="4900" y="4227054"/>
            <a:ext cx="501874" cy="144514"/>
          </a:xfrm>
          <a:custGeom>
            <a:avLst/>
            <a:gdLst>
              <a:gd name="connsiteX0" fmla="*/ 0 w 1609344"/>
              <a:gd name="connsiteY0" fmla="*/ 341376 h 573275"/>
              <a:gd name="connsiteX1" fmla="*/ 865632 w 1609344"/>
              <a:gd name="connsiteY1" fmla="*/ 573024 h 573275"/>
              <a:gd name="connsiteX2" fmla="*/ 1402080 w 1609344"/>
              <a:gd name="connsiteY2" fmla="*/ 377952 h 573275"/>
              <a:gd name="connsiteX3" fmla="*/ 1609344 w 1609344"/>
              <a:gd name="connsiteY3" fmla="*/ 0 h 573275"/>
              <a:gd name="connsiteX0" fmla="*/ 0 w 1402080"/>
              <a:gd name="connsiteY0" fmla="*/ 0 h 231899"/>
              <a:gd name="connsiteX1" fmla="*/ 865632 w 1402080"/>
              <a:gd name="connsiteY1" fmla="*/ 231648 h 231899"/>
              <a:gd name="connsiteX2" fmla="*/ 1402080 w 1402080"/>
              <a:gd name="connsiteY2" fmla="*/ 36576 h 23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2080" h="231899">
                <a:moveTo>
                  <a:pt x="0" y="0"/>
                </a:moveTo>
                <a:cubicBezTo>
                  <a:pt x="315976" y="112776"/>
                  <a:pt x="631952" y="225552"/>
                  <a:pt x="865632" y="231648"/>
                </a:cubicBezTo>
                <a:cubicBezTo>
                  <a:pt x="1099312" y="237744"/>
                  <a:pt x="1278128" y="132080"/>
                  <a:pt x="1402080" y="36576"/>
                </a:cubicBezTo>
              </a:path>
            </a:pathLst>
          </a:cu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grpSp>
        <p:nvGrpSpPr>
          <p:cNvPr id="86" name="Group 19"/>
          <p:cNvGrpSpPr/>
          <p:nvPr/>
        </p:nvGrpSpPr>
        <p:grpSpPr>
          <a:xfrm>
            <a:off x="160857" y="2668452"/>
            <a:ext cx="360040" cy="432048"/>
            <a:chOff x="395536" y="1700808"/>
            <a:chExt cx="360040" cy="432048"/>
          </a:xfrm>
        </p:grpSpPr>
        <p:sp>
          <p:nvSpPr>
            <p:cNvPr id="87" name="Isosceles Triangle 1"/>
            <p:cNvSpPr/>
            <p:nvPr/>
          </p:nvSpPr>
          <p:spPr>
            <a:xfrm>
              <a:off x="395536" y="1700808"/>
              <a:ext cx="216024" cy="288032"/>
            </a:xfrm>
            <a:prstGeom prst="triangl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600"/>
            </a:p>
          </p:txBody>
        </p:sp>
        <p:sp>
          <p:nvSpPr>
            <p:cNvPr id="88" name="Isosceles Triangle 52"/>
            <p:cNvSpPr/>
            <p:nvPr/>
          </p:nvSpPr>
          <p:spPr>
            <a:xfrm>
              <a:off x="539552" y="1844824"/>
              <a:ext cx="216024" cy="288032"/>
            </a:xfrm>
            <a:prstGeom prst="triangle">
              <a:avLst/>
            </a:prstGeom>
            <a:ln w="9525">
              <a:solidFill>
                <a:schemeClr val="tx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600"/>
            </a:p>
          </p:txBody>
        </p:sp>
      </p:grpSp>
      <p:sp>
        <p:nvSpPr>
          <p:cNvPr id="89" name="Rectangle 88"/>
          <p:cNvSpPr/>
          <p:nvPr/>
        </p:nvSpPr>
        <p:spPr>
          <a:xfrm>
            <a:off x="124801" y="1666023"/>
            <a:ext cx="303798" cy="31164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90" name="Forme libre : forme 89"/>
          <p:cNvSpPr/>
          <p:nvPr/>
        </p:nvSpPr>
        <p:spPr>
          <a:xfrm>
            <a:off x="124801" y="4684956"/>
            <a:ext cx="469232" cy="184547"/>
          </a:xfrm>
          <a:custGeom>
            <a:avLst/>
            <a:gdLst>
              <a:gd name="connsiteX0" fmla="*/ 0 w 469232"/>
              <a:gd name="connsiteY0" fmla="*/ 184547 h 184547"/>
              <a:gd name="connsiteX1" fmla="*/ 180474 w 469232"/>
              <a:gd name="connsiteY1" fmla="*/ 4074 h 184547"/>
              <a:gd name="connsiteX2" fmla="*/ 469232 w 469232"/>
              <a:gd name="connsiteY2" fmla="*/ 76263 h 184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9232" h="184547">
                <a:moveTo>
                  <a:pt x="0" y="184547"/>
                </a:moveTo>
                <a:cubicBezTo>
                  <a:pt x="51134" y="103334"/>
                  <a:pt x="102269" y="22121"/>
                  <a:pt x="180474" y="4074"/>
                </a:cubicBezTo>
                <a:cubicBezTo>
                  <a:pt x="258679" y="-13973"/>
                  <a:pt x="363955" y="31145"/>
                  <a:pt x="469232" y="76263"/>
                </a:cubicBezTo>
              </a:path>
            </a:pathLst>
          </a:custGeom>
          <a:noFill/>
          <a:ln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9" name="ZoneTexte 8"/>
          <p:cNvSpPr txBox="1"/>
          <p:nvPr/>
        </p:nvSpPr>
        <p:spPr>
          <a:xfrm>
            <a:off x="3999046" y="247079"/>
            <a:ext cx="433875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1600" dirty="0"/>
              <a:t>Quel avenir pour Dakar? </a:t>
            </a:r>
          </a:p>
          <a:p>
            <a:pPr algn="ctr"/>
            <a:r>
              <a:rPr lang="fr-FR" sz="1600" dirty="0"/>
              <a:t>Une vision régionale d’aménagement du territoire</a:t>
            </a:r>
          </a:p>
        </p:txBody>
      </p:sp>
      <p:sp>
        <p:nvSpPr>
          <p:cNvPr id="94" name="Oval 13"/>
          <p:cNvSpPr/>
          <p:nvPr/>
        </p:nvSpPr>
        <p:spPr>
          <a:xfrm>
            <a:off x="6203644" y="3212976"/>
            <a:ext cx="1065183" cy="968670"/>
          </a:xfrm>
          <a:prstGeom prst="ellipse">
            <a:avLst/>
          </a:prstGeom>
          <a:solidFill>
            <a:srgbClr val="FFC000">
              <a:alpha val="20000"/>
            </a:srgbClr>
          </a:solidFill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283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2060"/>
          </a:solidFill>
          <a:prstDash val="dash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399</Words>
  <Application>Microsoft Office PowerPoint</Application>
  <PresentationFormat>Affichage à l'écran (4:3)</PresentationFormat>
  <Paragraphs>64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Quel avenir pour Dakar?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Quel avenir pour Dakar?</dc:title>
  <dc:creator>Alain</dc:creator>
  <cp:lastModifiedBy>User</cp:lastModifiedBy>
  <cp:revision>15</cp:revision>
  <dcterms:created xsi:type="dcterms:W3CDTF">2015-04-11T08:33:57Z</dcterms:created>
  <dcterms:modified xsi:type="dcterms:W3CDTF">2018-05-27T10:39:38Z</dcterms:modified>
</cp:coreProperties>
</file>