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sldIdLst>
    <p:sldId id="257" r:id="rId2"/>
    <p:sldId id="258" r:id="rId3"/>
    <p:sldId id="259" r:id="rId4"/>
    <p:sldId id="260" r:id="rId5"/>
    <p:sldId id="261" r:id="rId6"/>
    <p:sldId id="262" r:id="rId7"/>
    <p:sldId id="263" r:id="rId8"/>
    <p:sldId id="266"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B72C87D-3598-2740-8CE1-CEA7F768E550}">
          <p14:sldIdLst>
            <p14:sldId id="257"/>
            <p14:sldId id="258"/>
            <p14:sldId id="259"/>
            <p14:sldId id="260"/>
            <p14:sldId id="261"/>
          </p14:sldIdLst>
        </p14:section>
        <p14:section name="Untitled Section" id="{0D586528-24FC-AC41-9864-D26D67D2D000}">
          <p14:sldIdLst>
            <p14:sldId id="262"/>
            <p14:sldId id="263"/>
            <p14:sldId id="266"/>
            <p14:sldId id="264"/>
            <p14:sldId id="26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581" autoAdjust="0"/>
  </p:normalViewPr>
  <p:slideViewPr>
    <p:cSldViewPr snapToGrid="0" snapToObjects="1">
      <p:cViewPr varScale="1">
        <p:scale>
          <a:sx n="81" d="100"/>
          <a:sy n="81" d="100"/>
        </p:scale>
        <p:origin x="1498" y="58"/>
      </p:cViewPr>
      <p:guideLst>
        <p:guide orient="horz" pos="2160"/>
        <p:guide pos="2880"/>
      </p:guideLst>
    </p:cSldViewPr>
  </p:slideViewPr>
  <p:outlineViewPr>
    <p:cViewPr>
      <p:scale>
        <a:sx n="33" d="100"/>
        <a:sy n="33" d="100"/>
      </p:scale>
      <p:origin x="8" y="6136"/>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3"/>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4001"/>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fr-FR"/>
              <a:t>Click to edit Master title style</a:t>
            </a:r>
            <a:endParaRPr/>
          </a:p>
        </p:txBody>
      </p:sp>
      <p:sp>
        <p:nvSpPr>
          <p:cNvPr id="3" name="Subtitle 2"/>
          <p:cNvSpPr>
            <a:spLocks noGrp="1"/>
          </p:cNvSpPr>
          <p:nvPr>
            <p:ph type="subTitle" idx="1"/>
          </p:nvPr>
        </p:nvSpPr>
        <p:spPr>
          <a:xfrm>
            <a:off x="1322925" y="3299014"/>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Click to edit Master subtitle style</a:t>
            </a:r>
            <a:endParaRPr dirty="0"/>
          </a:p>
        </p:txBody>
      </p:sp>
      <p:sp>
        <p:nvSpPr>
          <p:cNvPr id="4" name="Date Placeholder 3"/>
          <p:cNvSpPr>
            <a:spLocks noGrp="1"/>
          </p:cNvSpPr>
          <p:nvPr>
            <p:ph type="dt" sz="half" idx="10"/>
          </p:nvPr>
        </p:nvSpPr>
        <p:spPr/>
        <p:txBody>
          <a:bodyPr/>
          <a:lstStyle/>
          <a:p>
            <a:fld id="{2069C06D-4ED8-42C6-905D-CA84CA1B6CBF}" type="datetime2">
              <a:rPr lang="en-US" smtClean="0"/>
              <a:t>Sunday, June 7,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89C0F2-17E0-497A-9BBE-0C73201AAFE3}" type="slidenum">
              <a:rPr lang="en-US" smtClean="0"/>
              <a:pPr/>
              <a:t>‹N°›</a:t>
            </a:fld>
            <a:endParaRPr lang="en-US" dirty="0"/>
          </a:p>
        </p:txBody>
      </p:sp>
    </p:spTree>
  </p:cSld>
  <p:clrMapOvr>
    <a:masterClrMapping/>
  </p:clrMapOvr>
  <p:transition spd="slow" advTm="2000">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2" y="611873"/>
            <a:ext cx="4079545" cy="1162051"/>
          </a:xfrm>
        </p:spPr>
        <p:txBody>
          <a:bodyPr anchor="b"/>
          <a:lstStyle>
            <a:lvl1pPr algn="ctr">
              <a:defRPr sz="3600" b="0"/>
            </a:lvl1pPr>
          </a:lstStyle>
          <a:p>
            <a:r>
              <a:rPr lang="fr-FR"/>
              <a:t>Click to edit Master title style</a:t>
            </a:r>
            <a:endParaRPr/>
          </a:p>
        </p:txBody>
      </p:sp>
      <p:sp>
        <p:nvSpPr>
          <p:cNvPr id="4" name="Text Placeholder 3"/>
          <p:cNvSpPr>
            <a:spLocks noGrp="1"/>
          </p:cNvSpPr>
          <p:nvPr>
            <p:ph type="body" sz="half" idx="2"/>
          </p:nvPr>
        </p:nvSpPr>
        <p:spPr>
          <a:xfrm>
            <a:off x="533402"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Click to edit Master text styles</a:t>
            </a:r>
          </a:p>
        </p:txBody>
      </p:sp>
      <p:sp>
        <p:nvSpPr>
          <p:cNvPr id="5" name="Date Placeholder 4"/>
          <p:cNvSpPr>
            <a:spLocks noGrp="1"/>
          </p:cNvSpPr>
          <p:nvPr>
            <p:ph type="dt" sz="half" idx="10"/>
          </p:nvPr>
        </p:nvSpPr>
        <p:spPr/>
        <p:txBody>
          <a:bodyPr/>
          <a:lstStyle/>
          <a:p>
            <a:fld id="{292EB412-E790-42EA-81FE-2925D3A43D91}" type="datetime2">
              <a:rPr lang="en-US" smtClean="0"/>
              <a:t>Sunday, June 7, 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89C0F2-17E0-497A-9BBE-0C73201AAFE3}" type="slidenum">
              <a:rPr lang="en-US" smtClean="0"/>
              <a:pPr/>
              <a:t>‹N°›</a:t>
            </a:fld>
            <a:endParaRPr lang="en-US" dirty="0"/>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Drag picture to placeholder or click icon to add</a:t>
            </a:r>
            <a:endParaRPr/>
          </a:p>
        </p:txBody>
      </p:sp>
    </p:spTree>
  </p:cSld>
  <p:clrMapOvr>
    <a:masterClrMapping/>
  </p:clrMapOvr>
  <p:transition spd="slow" advTm="2000">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dirty="0"/>
          </a:p>
        </p:txBody>
      </p:sp>
      <p:sp>
        <p:nvSpPr>
          <p:cNvPr id="4" name="Date Placeholder 3"/>
          <p:cNvSpPr>
            <a:spLocks noGrp="1"/>
          </p:cNvSpPr>
          <p:nvPr>
            <p:ph type="dt" sz="half" idx="10"/>
          </p:nvPr>
        </p:nvSpPr>
        <p:spPr/>
        <p:txBody>
          <a:bodyPr/>
          <a:lstStyle/>
          <a:p>
            <a:fld id="{A56EEE0E-EDB0-4D84-86B0-50833DF22902}" type="datetime2">
              <a:rPr lang="en-US" smtClean="0"/>
              <a:t>Sunday, June 7,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‹N°›</a:t>
            </a:fld>
            <a:endParaRPr lang="en-US"/>
          </a:p>
        </p:txBody>
      </p:sp>
    </p:spTree>
  </p:cSld>
  <p:clrMapOvr>
    <a:masterClrMapping/>
  </p:clrMapOvr>
  <p:transition spd="slow" advTm="2000">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3"/>
            <a:ext cx="1524000" cy="5575300"/>
          </a:xfrm>
        </p:spPr>
        <p:txBody>
          <a:bodyPr vert="eaVert"/>
          <a:lstStyle/>
          <a:p>
            <a:r>
              <a:rPr lang="fr-FR"/>
              <a:t>Click to edit Master title style</a:t>
            </a:r>
            <a:endParaRPr/>
          </a:p>
        </p:txBody>
      </p:sp>
      <p:sp>
        <p:nvSpPr>
          <p:cNvPr id="3" name="Vertical Text Placeholder 2"/>
          <p:cNvSpPr>
            <a:spLocks noGrp="1"/>
          </p:cNvSpPr>
          <p:nvPr>
            <p:ph type="body" orient="vert" idx="1"/>
          </p:nvPr>
        </p:nvSpPr>
        <p:spPr>
          <a:xfrm>
            <a:off x="549274" y="368303"/>
            <a:ext cx="6689726" cy="5575300"/>
          </a:xfrm>
        </p:spPr>
        <p:txBody>
          <a:bodyPr vert="eaVert"/>
          <a:lstStyle>
            <a:lvl5pPr>
              <a:defRPr/>
            </a:lvl5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dirty="0"/>
          </a:p>
        </p:txBody>
      </p:sp>
      <p:sp>
        <p:nvSpPr>
          <p:cNvPr id="4" name="Date Placeholder 3"/>
          <p:cNvSpPr>
            <a:spLocks noGrp="1"/>
          </p:cNvSpPr>
          <p:nvPr>
            <p:ph type="dt" sz="half" idx="10"/>
          </p:nvPr>
        </p:nvSpPr>
        <p:spPr/>
        <p:txBody>
          <a:bodyPr/>
          <a:lstStyle/>
          <a:p>
            <a:fld id="{5114372C-B5AB-4C39-B273-B99224EB4DD5}" type="datetime2">
              <a:rPr lang="en-US" smtClean="0"/>
              <a:t>Sunday, June 7,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‹N°›</a:t>
            </a:fld>
            <a:endParaRPr lang="en-US"/>
          </a:p>
        </p:txBody>
      </p:sp>
    </p:spTree>
  </p:cSld>
  <p:clrMapOvr>
    <a:masterClrMapping/>
  </p:clrMapOvr>
  <p:transition spd="slow" advTm="2000">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Click to edit Master title style</a:t>
            </a:r>
            <a:endParaRPr/>
          </a:p>
        </p:txBody>
      </p:sp>
      <p:sp>
        <p:nvSpPr>
          <p:cNvPr id="3" name="Content Placeholder 2"/>
          <p:cNvSpPr>
            <a:spLocks noGrp="1"/>
          </p:cNvSpPr>
          <p:nvPr>
            <p:ph idx="1"/>
          </p:nvPr>
        </p:nvSpPr>
        <p:spPr/>
        <p:txBody>
          <a:bodyPr/>
          <a:lstStyle>
            <a:lvl5pPr>
              <a:defRPr/>
            </a:lvl5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dirty="0"/>
          </a:p>
        </p:txBody>
      </p:sp>
      <p:sp>
        <p:nvSpPr>
          <p:cNvPr id="4" name="Date Placeholder 3"/>
          <p:cNvSpPr>
            <a:spLocks noGrp="1"/>
          </p:cNvSpPr>
          <p:nvPr>
            <p:ph type="dt" sz="half" idx="10"/>
          </p:nvPr>
        </p:nvSpPr>
        <p:spPr/>
        <p:txBody>
          <a:bodyPr/>
          <a:lstStyle/>
          <a:p>
            <a:fld id="{14CB1CAA-32CD-4B55-B92A-B8F0843CACF4}" type="datetime2">
              <a:rPr lang="en-US" smtClean="0"/>
              <a:t>Sunday, June 7,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89C0F2-17E0-497A-9BBE-0C73201AAFE3}" type="slidenum">
              <a:rPr lang="en-US" smtClean="0"/>
              <a:pPr/>
              <a:t>‹N°›</a:t>
            </a:fld>
            <a:endParaRPr lang="en-US" dirty="0"/>
          </a:p>
        </p:txBody>
      </p:sp>
    </p:spTree>
  </p:cSld>
  <p:clrMapOvr>
    <a:masterClrMapping/>
  </p:clrMapOvr>
  <p:transition spd="slow" advTm="2000">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42" y="3352804"/>
            <a:ext cx="8416925" cy="1470025"/>
          </a:xfrm>
        </p:spPr>
        <p:txBody>
          <a:bodyPr/>
          <a:lstStyle/>
          <a:p>
            <a:r>
              <a:rPr lang="fr-FR"/>
              <a:t>Click to edit Master title style</a:t>
            </a:r>
            <a:endParaRPr dirty="0"/>
          </a:p>
        </p:txBody>
      </p:sp>
      <p:sp>
        <p:nvSpPr>
          <p:cNvPr id="3" name="Subtitle 2"/>
          <p:cNvSpPr>
            <a:spLocks noGrp="1"/>
          </p:cNvSpPr>
          <p:nvPr>
            <p:ph type="subTitle" idx="1"/>
          </p:nvPr>
        </p:nvSpPr>
        <p:spPr>
          <a:xfrm>
            <a:off x="363542" y="4771031"/>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Click to edit Master subtitle style</a:t>
            </a:r>
            <a:endParaRPr dirty="0"/>
          </a:p>
        </p:txBody>
      </p:sp>
      <p:sp>
        <p:nvSpPr>
          <p:cNvPr id="4" name="Date Placeholder 3"/>
          <p:cNvSpPr>
            <a:spLocks noGrp="1"/>
          </p:cNvSpPr>
          <p:nvPr>
            <p:ph type="dt" sz="half" idx="10"/>
          </p:nvPr>
        </p:nvSpPr>
        <p:spPr/>
        <p:txBody>
          <a:bodyPr/>
          <a:lstStyle/>
          <a:p>
            <a:fld id="{0B385921-A91A-409C-921C-0E0EC1E750EC}" type="datetime2">
              <a:rPr lang="en-US" smtClean="0"/>
              <a:t>Sunday, June 7,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89C0F2-17E0-497A-9BBE-0C73201AAFE3}" type="slidenum">
              <a:rPr lang="en-US" smtClean="0"/>
              <a:pPr/>
              <a:t>‹N°›</a:t>
            </a:fld>
            <a:endParaRPr lang="en-US" dirty="0"/>
          </a:p>
        </p:txBody>
      </p:sp>
      <p:sp>
        <p:nvSpPr>
          <p:cNvPr id="9" name="Picture Placeholder 2"/>
          <p:cNvSpPr>
            <a:spLocks noGrp="1"/>
          </p:cNvSpPr>
          <p:nvPr>
            <p:ph type="pic" idx="13"/>
          </p:nvPr>
        </p:nvSpPr>
        <p:spPr>
          <a:xfrm>
            <a:off x="370980" y="363539"/>
            <a:ext cx="8402040" cy="2836863"/>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Drag picture to placeholder or click icon to add</a:t>
            </a:r>
            <a:endParaRPr/>
          </a:p>
        </p:txBody>
      </p:sp>
    </p:spTree>
  </p:cSld>
  <p:clrMapOvr>
    <a:masterClrMapping/>
  </p:clrMapOvr>
  <p:transition spd="slow" advTm="2000">
    <p:pull/>
  </p:transition>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9" y="2403145"/>
            <a:ext cx="8056563" cy="1362075"/>
          </a:xfrm>
        </p:spPr>
        <p:txBody>
          <a:bodyPr anchor="b" anchorCtr="0"/>
          <a:lstStyle>
            <a:lvl1pPr algn="ctr">
              <a:defRPr sz="4600" b="0" cap="none" baseline="0"/>
            </a:lvl1pPr>
          </a:lstStyle>
          <a:p>
            <a:r>
              <a:rPr lang="fr-FR"/>
              <a:t>Click to edit Master title style</a:t>
            </a:r>
            <a:endParaRPr/>
          </a:p>
        </p:txBody>
      </p:sp>
      <p:sp>
        <p:nvSpPr>
          <p:cNvPr id="3" name="Text Placeholder 2"/>
          <p:cNvSpPr>
            <a:spLocks noGrp="1"/>
          </p:cNvSpPr>
          <p:nvPr>
            <p:ph type="body" idx="1"/>
          </p:nvPr>
        </p:nvSpPr>
        <p:spPr>
          <a:xfrm>
            <a:off x="549279"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Click to edit Master text styles</a:t>
            </a:r>
          </a:p>
        </p:txBody>
      </p:sp>
      <p:sp>
        <p:nvSpPr>
          <p:cNvPr id="4" name="Date Placeholder 3"/>
          <p:cNvSpPr>
            <a:spLocks noGrp="1"/>
          </p:cNvSpPr>
          <p:nvPr>
            <p:ph type="dt" sz="half" idx="10"/>
          </p:nvPr>
        </p:nvSpPr>
        <p:spPr/>
        <p:txBody>
          <a:bodyPr/>
          <a:lstStyle/>
          <a:p>
            <a:fld id="{3AD8CDC4-3D19-4983-B478-82F6B8E5AB66}" type="datetime2">
              <a:rPr lang="en-US" smtClean="0"/>
              <a:t>Sunday, June 7,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89C0F2-17E0-497A-9BBE-0C73201AAFE3}" type="slidenum">
              <a:rPr lang="en-US" smtClean="0"/>
              <a:pPr/>
              <a:t>‹N°›</a:t>
            </a:fld>
            <a:endParaRPr lang="en-US" dirty="0"/>
          </a:p>
        </p:txBody>
      </p:sp>
    </p:spTree>
  </p:cSld>
  <p:clrMapOvr>
    <a:masterClrMapping/>
  </p:clrMapOvr>
  <p:transition spd="slow" advTm="2000">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8"/>
            <a:ext cx="8042276" cy="1336956"/>
          </a:xfrm>
        </p:spPr>
        <p:txBody>
          <a:bodyPr/>
          <a:lstStyle/>
          <a:p>
            <a:r>
              <a:rPr lang="fr-FR"/>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dirty="0"/>
          </a:p>
        </p:txBody>
      </p:sp>
      <p:sp>
        <p:nvSpPr>
          <p:cNvPr id="5" name="Date Placeholder 4"/>
          <p:cNvSpPr>
            <a:spLocks noGrp="1"/>
          </p:cNvSpPr>
          <p:nvPr>
            <p:ph type="dt" sz="half" idx="10"/>
          </p:nvPr>
        </p:nvSpPr>
        <p:spPr/>
        <p:txBody>
          <a:bodyPr/>
          <a:lstStyle/>
          <a:p>
            <a:fld id="{84B82477-D5D3-4181-8C11-75D0F2433A87}" type="datetime2">
              <a:rPr lang="en-US" smtClean="0"/>
              <a:t>Sunday, June 7, 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89C0F2-17E0-497A-9BBE-0C73201AAFE3}" type="slidenum">
              <a:rPr lang="en-US" smtClean="0"/>
              <a:pPr/>
              <a:t>‹N°›</a:t>
            </a:fld>
            <a:endParaRPr lang="en-US" dirty="0"/>
          </a:p>
        </p:txBody>
      </p:sp>
    </p:spTree>
  </p:cSld>
  <p:clrMapOvr>
    <a:masterClrMapping/>
  </p:clrMapOvr>
  <p:transition spd="slow" advTm="2000">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8"/>
            <a:ext cx="8042276" cy="1336956"/>
          </a:xfrm>
        </p:spPr>
        <p:txBody>
          <a:bodyPr/>
          <a:lstStyle>
            <a:lvl1pPr>
              <a:defRPr/>
            </a:lvl1pPr>
          </a:lstStyle>
          <a:p>
            <a:r>
              <a:rPr lang="fr-FR"/>
              <a:t>Click to edit Master title style</a:t>
            </a:r>
            <a:endParaRPr/>
          </a:p>
        </p:txBody>
      </p:sp>
      <p:sp>
        <p:nvSpPr>
          <p:cNvPr id="3" name="Text Placeholder 2"/>
          <p:cNvSpPr>
            <a:spLocks noGrp="1"/>
          </p:cNvSpPr>
          <p:nvPr>
            <p:ph type="body" idx="1"/>
          </p:nvPr>
        </p:nvSpPr>
        <p:spPr>
          <a:xfrm>
            <a:off x="549274" y="1453227"/>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Click to edit Master text styles</a:t>
            </a:r>
          </a:p>
        </p:txBody>
      </p:sp>
      <p:sp>
        <p:nvSpPr>
          <p:cNvPr id="4" name="Content Placeholder 3"/>
          <p:cNvSpPr>
            <a:spLocks noGrp="1"/>
          </p:cNvSpPr>
          <p:nvPr>
            <p:ph sz="half" idx="2"/>
          </p:nvPr>
        </p:nvSpPr>
        <p:spPr>
          <a:xfrm>
            <a:off x="549274" y="2347418"/>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dirty="0"/>
          </a:p>
        </p:txBody>
      </p:sp>
      <p:sp>
        <p:nvSpPr>
          <p:cNvPr id="5" name="Text Placeholder 4"/>
          <p:cNvSpPr>
            <a:spLocks noGrp="1"/>
          </p:cNvSpPr>
          <p:nvPr>
            <p:ph type="body" sz="quarter" idx="3"/>
          </p:nvPr>
        </p:nvSpPr>
        <p:spPr>
          <a:xfrm>
            <a:off x="4751070" y="1453227"/>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Click to edit Master text styles</a:t>
            </a:r>
          </a:p>
        </p:txBody>
      </p:sp>
      <p:sp>
        <p:nvSpPr>
          <p:cNvPr id="6" name="Content Placeholder 5"/>
          <p:cNvSpPr>
            <a:spLocks noGrp="1"/>
          </p:cNvSpPr>
          <p:nvPr>
            <p:ph sz="quarter" idx="4"/>
          </p:nvPr>
        </p:nvSpPr>
        <p:spPr>
          <a:xfrm>
            <a:off x="4751070" y="2347418"/>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dirty="0"/>
          </a:p>
        </p:txBody>
      </p:sp>
      <p:sp>
        <p:nvSpPr>
          <p:cNvPr id="7" name="Date Placeholder 6"/>
          <p:cNvSpPr>
            <a:spLocks noGrp="1"/>
          </p:cNvSpPr>
          <p:nvPr>
            <p:ph type="dt" sz="half" idx="10"/>
          </p:nvPr>
        </p:nvSpPr>
        <p:spPr/>
        <p:txBody>
          <a:bodyPr/>
          <a:lstStyle/>
          <a:p>
            <a:fld id="{213E253B-1893-4367-8BAE-DF4BC10DC578}" type="datetime2">
              <a:rPr lang="en-US" smtClean="0"/>
              <a:t>Sunday, June 7, 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89C0F2-17E0-497A-9BBE-0C73201AAFE3}" type="slidenum">
              <a:rPr lang="en-US" smtClean="0"/>
              <a:pPr/>
              <a:t>‹N°›</a:t>
            </a:fld>
            <a:endParaRPr lang="en-US" dirty="0"/>
          </a:p>
        </p:txBody>
      </p:sp>
    </p:spTree>
  </p:cSld>
  <p:clrMapOvr>
    <a:masterClrMapping/>
  </p:clrMapOvr>
  <p:transition spd="slow" advTm="2000">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Click to edit Master title style</a:t>
            </a:r>
            <a:endParaRPr/>
          </a:p>
        </p:txBody>
      </p:sp>
      <p:sp>
        <p:nvSpPr>
          <p:cNvPr id="3" name="Date Placeholder 2"/>
          <p:cNvSpPr>
            <a:spLocks noGrp="1"/>
          </p:cNvSpPr>
          <p:nvPr>
            <p:ph type="dt" sz="half" idx="10"/>
          </p:nvPr>
        </p:nvSpPr>
        <p:spPr/>
        <p:txBody>
          <a:bodyPr/>
          <a:lstStyle/>
          <a:p>
            <a:fld id="{8B62300D-25B3-4603-86C9-4CB776489F00}" type="datetime2">
              <a:rPr lang="en-US" smtClean="0"/>
              <a:t>Sunday, June 7, 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89C0F2-17E0-497A-9BBE-0C73201AAFE3}" type="slidenum">
              <a:rPr lang="en-US" smtClean="0"/>
              <a:pPr/>
              <a:t>‹N°›</a:t>
            </a:fld>
            <a:endParaRPr lang="en-US" dirty="0"/>
          </a:p>
        </p:txBody>
      </p:sp>
    </p:spTree>
  </p:cSld>
  <p:clrMapOvr>
    <a:masterClrMapping/>
  </p:clrMapOvr>
  <p:transition spd="slow" advTm="2000">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314AD9-FCC8-48B7-B85B-012A91320DFF}" type="datetime2">
              <a:rPr lang="en-US" smtClean="0"/>
              <a:t>Sunday, June 7, 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789C0F2-17E0-497A-9BBE-0C73201AAFE3}" type="slidenum">
              <a:rPr lang="en-US" smtClean="0"/>
              <a:pPr/>
              <a:t>‹N°›</a:t>
            </a:fld>
            <a:endParaRPr lang="en-US" dirty="0"/>
          </a:p>
        </p:txBody>
      </p:sp>
    </p:spTree>
  </p:cSld>
  <p:clrMapOvr>
    <a:masterClrMapping/>
  </p:clrMapOvr>
  <p:transition spd="slow" advTm="2000">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3"/>
            <a:ext cx="3840480" cy="1162051"/>
          </a:xfrm>
        </p:spPr>
        <p:txBody>
          <a:bodyPr anchor="b"/>
          <a:lstStyle>
            <a:lvl1pPr algn="ctr">
              <a:defRPr sz="3600" b="0"/>
            </a:lvl1pPr>
          </a:lstStyle>
          <a:p>
            <a:r>
              <a:rPr lang="fr-FR"/>
              <a:t>Click to edit Master title style</a:t>
            </a:r>
            <a:endParaRPr/>
          </a:p>
        </p:txBody>
      </p:sp>
      <p:sp>
        <p:nvSpPr>
          <p:cNvPr id="3" name="Content Placeholder 2"/>
          <p:cNvSpPr>
            <a:spLocks noGrp="1"/>
          </p:cNvSpPr>
          <p:nvPr>
            <p:ph idx="1"/>
          </p:nvPr>
        </p:nvSpPr>
        <p:spPr>
          <a:xfrm>
            <a:off x="4742824" y="368302"/>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Click to edit Master text styles</a:t>
            </a:r>
          </a:p>
        </p:txBody>
      </p:sp>
      <p:sp>
        <p:nvSpPr>
          <p:cNvPr id="5" name="Date Placeholder 4"/>
          <p:cNvSpPr>
            <a:spLocks noGrp="1"/>
          </p:cNvSpPr>
          <p:nvPr>
            <p:ph type="dt" sz="half" idx="10"/>
          </p:nvPr>
        </p:nvSpPr>
        <p:spPr/>
        <p:txBody>
          <a:bodyPr/>
          <a:lstStyle/>
          <a:p>
            <a:fld id="{3182DC50-D5DB-4F94-B367-9876CD2C4012}" type="datetime2">
              <a:rPr lang="en-US" smtClean="0"/>
              <a:t>Sunday, June 7, 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89C0F2-17E0-497A-9BBE-0C73201AAFE3}" type="slidenum">
              <a:rPr lang="en-US" smtClean="0"/>
              <a:pPr/>
              <a:t>‹N°›</a:t>
            </a:fld>
            <a:endParaRPr lang="en-US" dirty="0"/>
          </a:p>
        </p:txBody>
      </p:sp>
    </p:spTree>
  </p:cSld>
  <p:clrMapOvr>
    <a:masterClrMapping/>
  </p:clrMapOvr>
  <p:transition spd="slow" advTm="2000">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8"/>
            <a:ext cx="8042276" cy="1336956"/>
          </a:xfrm>
          <a:prstGeom prst="rect">
            <a:avLst/>
          </a:prstGeom>
        </p:spPr>
        <p:txBody>
          <a:bodyPr vert="horz" lIns="91440" tIns="45720" rIns="91440" bIns="45720" rtlCol="0" anchor="b" anchorCtr="0">
            <a:noAutofit/>
          </a:bodyPr>
          <a:lstStyle/>
          <a:p>
            <a:r>
              <a:rPr lang="fr-FR"/>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0B385921-A91A-409C-921C-0E0EC1E750EC}" type="datetime2">
              <a:rPr lang="en-US" smtClean="0"/>
              <a:t>Sunday, June 7, 2020</a:t>
            </a:fld>
            <a:endParaRPr lang="en-US" dirty="0"/>
          </a:p>
        </p:txBody>
      </p:sp>
      <p:sp>
        <p:nvSpPr>
          <p:cNvPr id="5" name="Footer Placeholder 4"/>
          <p:cNvSpPr>
            <a:spLocks noGrp="1"/>
          </p:cNvSpPr>
          <p:nvPr>
            <p:ph type="ftr" sz="quarter" idx="3"/>
          </p:nvPr>
        </p:nvSpPr>
        <p:spPr>
          <a:xfrm>
            <a:off x="264462"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789C0F2-17E0-497A-9BBE-0C73201AAFE3}" type="slidenum">
              <a:rPr lang="en-US" smtClean="0"/>
              <a:pPr/>
              <a:t>‹N°›</a:t>
            </a:fld>
            <a:endParaRPr lang="en-US" dirty="0"/>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 id="2147483984" r:id="rId12"/>
  </p:sldLayoutIdLst>
  <p:transition spd="slow" advTm="2000">
    <p:pull/>
  </p:transition>
  <p:hf sldNum="0" hdr="0" ftr="0" dt="0"/>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4.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6.jpeg"/><Relationship Id="rId5" Type="http://schemas.openxmlformats.org/officeDocument/2006/relationships/hyperlink" Target="http://img.over-blog-kiwi.com/0/54/54/64/20180701/ob_6bb361_260px-da-vinci-vitruve-luc-viatour.jpg" TargetMode="Externa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4.pn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4.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4.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7240" y="4876801"/>
            <a:ext cx="7543800" cy="2089227"/>
          </a:xfrm>
        </p:spPr>
        <p:txBody>
          <a:bodyPr/>
          <a:lstStyle/>
          <a:p>
            <a:r>
              <a:rPr lang="fr-FR" sz="3600" dirty="0">
                <a:effectLst/>
                <a:latin typeface="Apple Chancery"/>
                <a:cs typeface="Apple Chancery"/>
              </a:rPr>
              <a:t>Léonard de Vinci : un humaniste, un artiste et un savant génial</a:t>
            </a:r>
            <a:br>
              <a:rPr lang="fr-FR" sz="3600" dirty="0">
                <a:effectLst/>
                <a:latin typeface="Apple Chancery"/>
                <a:cs typeface="Apple Chancery"/>
              </a:rPr>
            </a:br>
            <a:r>
              <a:rPr lang="fr-FR" dirty="0">
                <a:effectLst/>
              </a:rPr>
              <a:t> </a:t>
            </a:r>
            <a:endParaRPr lang="en-US" dirty="0"/>
          </a:p>
        </p:txBody>
      </p:sp>
      <p:pic>
        <p:nvPicPr>
          <p:cNvPr id="4" name="Image 1" descr="https://e.educlever.com/img/3/8/5/5/385570.jpg"/>
          <p:cNvPicPr>
            <a:picLocks noGrp="1"/>
          </p:cNvPicPr>
          <p:nvPr>
            <p:ph idx="1"/>
          </p:nvPr>
        </p:nvPicPr>
        <p:blipFill>
          <a:blip r:embed="rId4" cstate="email">
            <a:extLst>
              <a:ext uri="{28A0092B-C50C-407E-A947-70E740481C1C}">
                <a14:useLocalDpi xmlns:a14="http://schemas.microsoft.com/office/drawing/2010/main" val="0"/>
              </a:ext>
            </a:extLst>
          </a:blip>
          <a:srcRect l="-40837" r="-40837"/>
          <a:stretch>
            <a:fillRect/>
          </a:stretch>
        </p:blipFill>
        <p:spPr bwMode="auto">
          <a:xfrm>
            <a:off x="-484450" y="0"/>
            <a:ext cx="10291295" cy="4549448"/>
          </a:xfrm>
          <a:prstGeom prst="rect">
            <a:avLst/>
          </a:prstGeom>
          <a:noFill/>
          <a:ln>
            <a:noFill/>
          </a:ln>
        </p:spPr>
      </p:pic>
      <p:pic>
        <p:nvPicPr>
          <p:cNvPr id="2" name="Sound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15300" y="5829300"/>
            <a:ext cx="812800" cy="812800"/>
          </a:xfrm>
          <a:prstGeom prst="rect">
            <a:avLst/>
          </a:prstGeom>
        </p:spPr>
      </p:pic>
    </p:spTree>
    <p:extLst>
      <p:ext uri="{BB962C8B-B14F-4D97-AF65-F5344CB8AC3E}">
        <p14:creationId xmlns:p14="http://schemas.microsoft.com/office/powerpoint/2010/main" val="3737253366"/>
      </p:ext>
    </p:extLst>
  </p:cSld>
  <p:clrMapOvr>
    <a:masterClrMapping/>
  </p:clrMapOvr>
  <p:transition spd="slow" advTm="6394">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9275" y="107578"/>
            <a:ext cx="8042276" cy="1038016"/>
          </a:xfrm>
        </p:spPr>
        <p:txBody>
          <a:bodyPr/>
          <a:lstStyle/>
          <a:p>
            <a:r>
              <a:rPr lang="en-US" dirty="0"/>
              <a:t>Sources</a:t>
            </a:r>
          </a:p>
        </p:txBody>
      </p:sp>
      <p:sp>
        <p:nvSpPr>
          <p:cNvPr id="3" name="Content Placeholder 2"/>
          <p:cNvSpPr>
            <a:spLocks noGrp="1"/>
          </p:cNvSpPr>
          <p:nvPr>
            <p:ph idx="1"/>
          </p:nvPr>
        </p:nvSpPr>
        <p:spPr/>
        <p:txBody>
          <a:bodyPr>
            <a:normAutofit/>
          </a:bodyPr>
          <a:lstStyle/>
          <a:p>
            <a:r>
              <a:rPr lang="fr-FR" sz="3500" dirty="0">
                <a:latin typeface="Apple Chancery"/>
                <a:cs typeface="Apple Chancery"/>
              </a:rPr>
              <a:t>manuel histoire-géographie cycle 4 </a:t>
            </a:r>
            <a:r>
              <a:rPr lang="fr-FR" sz="3500" dirty="0" err="1">
                <a:latin typeface="Apple Chancery"/>
                <a:cs typeface="Apple Chancery"/>
              </a:rPr>
              <a:t>lelivrescolaire.fr</a:t>
            </a:r>
            <a:endParaRPr lang="fr-FR" sz="3500" dirty="0">
              <a:latin typeface="Apple Chancery"/>
              <a:cs typeface="Apple Chancery"/>
            </a:endParaRPr>
          </a:p>
          <a:p>
            <a:r>
              <a:rPr lang="fr-FR" sz="3500" dirty="0">
                <a:latin typeface="Apple Chancery"/>
                <a:cs typeface="Apple Chancery"/>
              </a:rPr>
              <a:t>-un jour, une actu : grand dossier : léonard de Vinci</a:t>
            </a:r>
          </a:p>
          <a:p>
            <a:r>
              <a:rPr lang="fr-FR" sz="3500" dirty="0">
                <a:latin typeface="Apple Chancery"/>
                <a:cs typeface="Apple Chancery"/>
              </a:rPr>
              <a:t>-</a:t>
            </a:r>
            <a:r>
              <a:rPr lang="fr-FR" sz="3500" dirty="0" err="1">
                <a:latin typeface="Apple Chancery"/>
                <a:cs typeface="Apple Chancery"/>
              </a:rPr>
              <a:t>www.maxicours.com</a:t>
            </a:r>
            <a:endParaRPr lang="fr-FR" sz="3500" dirty="0">
              <a:latin typeface="Apple Chancery"/>
              <a:cs typeface="Apple Chancery"/>
            </a:endParaRPr>
          </a:p>
          <a:p>
            <a:r>
              <a:rPr lang="fr-FR" sz="3500" dirty="0">
                <a:latin typeface="Apple Chancery"/>
                <a:cs typeface="Apple Chancery"/>
              </a:rPr>
              <a:t>-</a:t>
            </a:r>
            <a:r>
              <a:rPr lang="fr-FR" sz="3500" dirty="0" err="1">
                <a:latin typeface="Apple Chancery"/>
                <a:cs typeface="Apple Chancery"/>
              </a:rPr>
              <a:t>Vikidia</a:t>
            </a:r>
            <a:endParaRPr lang="fr-FR" sz="3500" dirty="0">
              <a:latin typeface="Apple Chancery"/>
              <a:cs typeface="Apple Chancery"/>
            </a:endParaRPr>
          </a:p>
          <a:p>
            <a:endParaRPr lang="en-US" dirty="0"/>
          </a:p>
        </p:txBody>
      </p:sp>
    </p:spTree>
    <p:extLst>
      <p:ext uri="{BB962C8B-B14F-4D97-AF65-F5344CB8AC3E}">
        <p14:creationId xmlns:p14="http://schemas.microsoft.com/office/powerpoint/2010/main" val="3141713688"/>
      </p:ext>
    </p:extLst>
  </p:cSld>
  <p:clrMapOvr>
    <a:masterClrMapping/>
  </p:clrMapOvr>
  <p:transition spd="slow" advTm="2000">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Introduction</a:t>
            </a:r>
          </a:p>
        </p:txBody>
      </p:sp>
      <p:sp>
        <p:nvSpPr>
          <p:cNvPr id="2" name="Content Placeholder 1"/>
          <p:cNvSpPr>
            <a:spLocks noGrp="1"/>
          </p:cNvSpPr>
          <p:nvPr>
            <p:ph idx="1"/>
          </p:nvPr>
        </p:nvSpPr>
        <p:spPr/>
        <p:txBody>
          <a:bodyPr>
            <a:normAutofit fontScale="85000" lnSpcReduction="20000"/>
          </a:bodyPr>
          <a:lstStyle/>
          <a:p>
            <a:endParaRPr lang="fr-FR" dirty="0"/>
          </a:p>
          <a:p>
            <a:r>
              <a:rPr lang="fr-FR" sz="3200" dirty="0">
                <a:latin typeface="Apple Chancery"/>
                <a:cs typeface="Apple Chancery"/>
              </a:rPr>
              <a:t>Au milieu du XVème siècle, un homme extraordinaire apparait dans l’univers des arts. C’est Léonard de Vinci. Il n’existe pas d’autres artistes comme lui. Il est peintre, sculpteur, mais aussi ingénieur, scientifique et inventeur.</a:t>
            </a:r>
          </a:p>
          <a:p>
            <a:r>
              <a:rPr lang="fr-FR" sz="3200" dirty="0">
                <a:latin typeface="Apple Chancery"/>
                <a:cs typeface="Apple Chancery"/>
              </a:rPr>
              <a:t>Nous allons vous montrer qu’il symbolise parfaitement le génie de la Renaissance.</a:t>
            </a:r>
          </a:p>
          <a:p>
            <a:endParaRPr lang="en-US" sz="3200" dirty="0">
              <a:latin typeface="Apple Chancery"/>
              <a:cs typeface="Apple Chancery"/>
            </a:endParaRPr>
          </a:p>
        </p:txBody>
      </p:sp>
      <p:pic>
        <p:nvPicPr>
          <p:cNvPr id="5" name="Son ">
            <a:hlinkClick r:id="" action="ppaction://media"/>
            <a:extLst>
              <a:ext uri="{FF2B5EF4-FFF2-40B4-BE49-F238E27FC236}">
                <a16:creationId xmlns:a16="http://schemas.microsoft.com/office/drawing/2014/main" id="{AEA0764F-E0C2-48F3-8B2C-1DE41D5AC75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286751" y="6140822"/>
            <a:ext cx="609600" cy="609600"/>
          </a:xfrm>
          <a:prstGeom prst="rect">
            <a:avLst/>
          </a:prstGeom>
        </p:spPr>
      </p:pic>
    </p:spTree>
    <p:extLst>
      <p:ext uri="{BB962C8B-B14F-4D97-AF65-F5344CB8AC3E}">
        <p14:creationId xmlns:p14="http://schemas.microsoft.com/office/powerpoint/2010/main" val="1692508200"/>
      </p:ext>
    </p:extLst>
  </p:cSld>
  <p:clrMapOvr>
    <a:masterClrMapping/>
  </p:clrMapOvr>
  <p:transition spd="slow" advTm="12604">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62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534032"/>
          </a:xfrm>
        </p:spPr>
        <p:txBody>
          <a:bodyPr/>
          <a:lstStyle/>
          <a:p>
            <a:r>
              <a:rPr lang="en-US" sz="4000" dirty="0" err="1"/>
              <a:t>Biographie</a:t>
            </a:r>
            <a:endParaRPr lang="en-US" sz="4000" dirty="0"/>
          </a:p>
        </p:txBody>
      </p:sp>
      <p:sp>
        <p:nvSpPr>
          <p:cNvPr id="3" name="Content Placeholder 2"/>
          <p:cNvSpPr>
            <a:spLocks noGrp="1"/>
          </p:cNvSpPr>
          <p:nvPr>
            <p:ph idx="1"/>
          </p:nvPr>
        </p:nvSpPr>
        <p:spPr>
          <a:xfrm>
            <a:off x="549275" y="641611"/>
            <a:ext cx="8042276" cy="5970879"/>
          </a:xfrm>
        </p:spPr>
        <p:txBody>
          <a:bodyPr>
            <a:normAutofit fontScale="25000" lnSpcReduction="20000"/>
          </a:bodyPr>
          <a:lstStyle/>
          <a:p>
            <a:r>
              <a:rPr lang="fr-FR" sz="8000" dirty="0">
                <a:latin typeface="Arial" panose="020B0604020202020204" pitchFamily="34" charset="0"/>
                <a:cs typeface="Arial" panose="020B0604020202020204" pitchFamily="34" charset="0"/>
              </a:rPr>
              <a:t>Léonard est né le 15 avril 1452, en Italie, dans la ville de Vinci, près de Florence.</a:t>
            </a:r>
          </a:p>
          <a:p>
            <a:r>
              <a:rPr lang="fr-FR" sz="8000" dirty="0">
                <a:latin typeface="Arial" panose="020B0604020202020204" pitchFamily="34" charset="0"/>
                <a:cs typeface="Arial" panose="020B0604020202020204" pitchFamily="34" charset="0"/>
              </a:rPr>
              <a:t> A 14 ans, il quitte la maison natale pour aller à Florence.</a:t>
            </a:r>
          </a:p>
          <a:p>
            <a:r>
              <a:rPr lang="fr-FR" sz="8000" dirty="0">
                <a:latin typeface="Arial" panose="020B0604020202020204" pitchFamily="34" charset="0"/>
                <a:cs typeface="Arial" panose="020B0604020202020204" pitchFamily="34" charset="0"/>
              </a:rPr>
              <a:t>De 1475 à 1481, il travaille pour Verrocchio et les Médicis</a:t>
            </a:r>
          </a:p>
          <a:p>
            <a:r>
              <a:rPr lang="fr-FR" sz="8000" dirty="0">
                <a:latin typeface="Arial" panose="020B0604020202020204" pitchFamily="34" charset="0"/>
                <a:cs typeface="Arial" panose="020B0604020202020204" pitchFamily="34" charset="0"/>
              </a:rPr>
              <a:t>En 1482, il entre au service de </a:t>
            </a:r>
            <a:r>
              <a:rPr lang="fr-FR" sz="8000" dirty="0" err="1">
                <a:latin typeface="Arial" panose="020B0604020202020204" pitchFamily="34" charset="0"/>
                <a:cs typeface="Arial" panose="020B0604020202020204" pitchFamily="34" charset="0"/>
              </a:rPr>
              <a:t>Ludovico</a:t>
            </a:r>
            <a:r>
              <a:rPr lang="fr-FR" sz="8000" dirty="0">
                <a:latin typeface="Arial" panose="020B0604020202020204" pitchFamily="34" charset="0"/>
                <a:cs typeface="Arial" panose="020B0604020202020204" pitchFamily="34" charset="0"/>
              </a:rPr>
              <a:t> Sforza à Milan.</a:t>
            </a:r>
          </a:p>
          <a:p>
            <a:r>
              <a:rPr lang="fr-FR" sz="8000" dirty="0">
                <a:latin typeface="Arial" panose="020B0604020202020204" pitchFamily="34" charset="0"/>
                <a:cs typeface="Arial" panose="020B0604020202020204" pitchFamily="34" charset="0"/>
              </a:rPr>
              <a:t>En 1502, il devient ingénieur militaire au service de César Borgia.</a:t>
            </a:r>
          </a:p>
          <a:p>
            <a:r>
              <a:rPr lang="fr-FR" sz="8000" dirty="0">
                <a:latin typeface="Arial" panose="020B0604020202020204" pitchFamily="34" charset="0"/>
                <a:cs typeface="Arial" panose="020B0604020202020204" pitchFamily="34" charset="0"/>
              </a:rPr>
              <a:t>En 1506, il est au service de Charles d’Amboise puis de Louis XII à Milan. Il y est ingénieur des effets spéciaux pour les spectacles de théâtre. </a:t>
            </a:r>
          </a:p>
          <a:p>
            <a:r>
              <a:rPr lang="fr-FR" sz="8000" dirty="0">
                <a:latin typeface="Arial" panose="020B0604020202020204" pitchFamily="34" charset="0"/>
                <a:cs typeface="Arial" panose="020B0604020202020204" pitchFamily="34" charset="0"/>
              </a:rPr>
              <a:t>En 1513, il est accueilli à Rome par le pape Léon X avec son mécène Julien de Médicis. Il y réalise des travaux d’ingénieur sur le nettoyage de l’eau croupie des marais. </a:t>
            </a:r>
          </a:p>
          <a:p>
            <a:r>
              <a:rPr lang="fr-FR" sz="8000" dirty="0">
                <a:latin typeface="Arial" panose="020B0604020202020204" pitchFamily="34" charset="0"/>
                <a:cs typeface="Arial" panose="020B0604020202020204" pitchFamily="34" charset="0"/>
              </a:rPr>
              <a:t>Suite au décès de son mécène, il est invité par François Ier au Clos Lucé en 1516. Il y est nommé premier peintre, architecte et mécanicien du roi</a:t>
            </a:r>
          </a:p>
          <a:p>
            <a:r>
              <a:rPr lang="fr-FR" sz="8000" dirty="0">
                <a:latin typeface="Arial" panose="020B0604020202020204" pitchFamily="34" charset="0"/>
                <a:cs typeface="Arial" panose="020B0604020202020204" pitchFamily="34" charset="0"/>
              </a:rPr>
              <a:t>Il décède le 2 mai 1519 au manoir de </a:t>
            </a:r>
            <a:r>
              <a:rPr lang="fr-FR" sz="8000" dirty="0" err="1">
                <a:latin typeface="Arial" panose="020B0604020202020204" pitchFamily="34" charset="0"/>
                <a:cs typeface="Arial" panose="020B0604020202020204" pitchFamily="34" charset="0"/>
              </a:rPr>
              <a:t>Cloux</a:t>
            </a:r>
            <a:r>
              <a:rPr lang="fr-FR" sz="8000" dirty="0">
                <a:latin typeface="Arial" panose="020B0604020202020204" pitchFamily="34" charset="0"/>
                <a:cs typeface="Arial" panose="020B0604020202020204" pitchFamily="34" charset="0"/>
              </a:rPr>
              <a:t>, maintenant appelé le manoir Clos-Lucé (Indre et Loire).</a:t>
            </a:r>
          </a:p>
          <a:p>
            <a:pPr marL="0" indent="0">
              <a:buNone/>
            </a:pPr>
            <a:r>
              <a:rPr lang="fr-FR" sz="4900" dirty="0">
                <a:latin typeface="Arial" panose="020B0604020202020204" pitchFamily="34" charset="0"/>
                <a:cs typeface="Arial" panose="020B0604020202020204" pitchFamily="34" charset="0"/>
              </a:rPr>
              <a:t> </a:t>
            </a:r>
          </a:p>
          <a:p>
            <a:endParaRPr lang="en-US" dirty="0"/>
          </a:p>
        </p:txBody>
      </p:sp>
      <p:pic>
        <p:nvPicPr>
          <p:cNvPr id="4" name="Son ">
            <a:hlinkClick r:id="" action="ppaction://media"/>
            <a:extLst>
              <a:ext uri="{FF2B5EF4-FFF2-40B4-BE49-F238E27FC236}">
                <a16:creationId xmlns:a16="http://schemas.microsoft.com/office/drawing/2014/main" id="{9959DC7D-20CD-427E-AD14-38FBFF75A84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17169" y="6140824"/>
            <a:ext cx="609600" cy="609600"/>
          </a:xfrm>
          <a:prstGeom prst="rect">
            <a:avLst/>
          </a:prstGeom>
        </p:spPr>
      </p:pic>
    </p:spTree>
    <p:extLst>
      <p:ext uri="{BB962C8B-B14F-4D97-AF65-F5344CB8AC3E}">
        <p14:creationId xmlns:p14="http://schemas.microsoft.com/office/powerpoint/2010/main" val="118931570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21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Ses centres d’intérêt </a:t>
            </a:r>
            <a:endParaRPr lang="en-US" dirty="0"/>
          </a:p>
        </p:txBody>
      </p:sp>
      <p:sp>
        <p:nvSpPr>
          <p:cNvPr id="3" name="Content Placeholder 2"/>
          <p:cNvSpPr>
            <a:spLocks noGrp="1"/>
          </p:cNvSpPr>
          <p:nvPr>
            <p:ph idx="1"/>
          </p:nvPr>
        </p:nvSpPr>
        <p:spPr/>
        <p:txBody>
          <a:bodyPr>
            <a:noAutofit/>
          </a:bodyPr>
          <a:lstStyle/>
          <a:p>
            <a:r>
              <a:rPr lang="fr-FR" sz="2800" dirty="0">
                <a:latin typeface="Arial" panose="020B0604020202020204" pitchFamily="34" charset="0"/>
                <a:cs typeface="Arial" panose="020B0604020202020204" pitchFamily="34" charset="0"/>
              </a:rPr>
              <a:t>Il s’intéresse à toutes les sciences : à l’astronomie, la géologie, la mécanique, la botanique, l’ingénierie, l’anatomie, …</a:t>
            </a:r>
          </a:p>
          <a:p>
            <a:r>
              <a:rPr lang="fr-FR" sz="2800" dirty="0">
                <a:latin typeface="Arial" panose="020B0604020202020204" pitchFamily="34" charset="0"/>
                <a:cs typeface="Arial" panose="020B0604020202020204" pitchFamily="34" charset="0"/>
              </a:rPr>
              <a:t>Mais aussi à l’architecture, l’urbanisme, …</a:t>
            </a:r>
          </a:p>
          <a:p>
            <a:r>
              <a:rPr lang="fr-FR" sz="2800" dirty="0">
                <a:latin typeface="Arial" panose="020B0604020202020204" pitchFamily="34" charset="0"/>
                <a:cs typeface="Arial" panose="020B0604020202020204" pitchFamily="34" charset="0"/>
              </a:rPr>
              <a:t>Les domaines artistiques : la peinture, la sculpture, la musique</a:t>
            </a:r>
          </a:p>
          <a:p>
            <a:r>
              <a:rPr lang="fr-FR" sz="2800" dirty="0">
                <a:latin typeface="Arial" panose="020B0604020202020204" pitchFamily="34" charset="0"/>
                <a:cs typeface="Arial" panose="020B0604020202020204" pitchFamily="34" charset="0"/>
              </a:rPr>
              <a:t>Le domaine des lettres : l’écriture, la philosophie, la poésie.</a:t>
            </a:r>
          </a:p>
          <a:p>
            <a:r>
              <a:rPr lang="fr-FR" sz="2800" dirty="0">
                <a:latin typeface="Arial" panose="020B0604020202020204" pitchFamily="34" charset="0"/>
                <a:cs typeface="Arial" panose="020B0604020202020204" pitchFamily="34" charset="0"/>
              </a:rPr>
              <a:t>C’est un homme d’esprit universel.</a:t>
            </a:r>
          </a:p>
        </p:txBody>
      </p:sp>
      <p:pic>
        <p:nvPicPr>
          <p:cNvPr id="4" name="Son enregistré">
            <a:hlinkClick r:id="" action="ppaction://media"/>
            <a:extLst>
              <a:ext uri="{FF2B5EF4-FFF2-40B4-BE49-F238E27FC236}">
                <a16:creationId xmlns:a16="http://schemas.microsoft.com/office/drawing/2014/main" id="{DE8F28A7-BB3F-4CAC-B1C1-786AED6AA46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21711"/>
            <a:ext cx="609600" cy="609600"/>
          </a:xfrm>
          <a:prstGeom prst="rect">
            <a:avLst/>
          </a:prstGeom>
        </p:spPr>
      </p:pic>
    </p:spTree>
    <p:extLst>
      <p:ext uri="{BB962C8B-B14F-4D97-AF65-F5344CB8AC3E}">
        <p14:creationId xmlns:p14="http://schemas.microsoft.com/office/powerpoint/2010/main" val="3267472773"/>
      </p:ext>
    </p:extLst>
  </p:cSld>
  <p:clrMapOvr>
    <a:masterClrMapping/>
  </p:clrMapOvr>
  <p:transition spd="slow" advTm="2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77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2" y="224140"/>
            <a:ext cx="4079545" cy="734673"/>
          </a:xfrm>
        </p:spPr>
        <p:txBody>
          <a:bodyPr/>
          <a:lstStyle/>
          <a:p>
            <a:r>
              <a:rPr lang="fr-FR" dirty="0"/>
              <a:t>Ses innovations </a:t>
            </a:r>
            <a:endParaRPr lang="en-US" dirty="0"/>
          </a:p>
        </p:txBody>
      </p:sp>
      <p:sp>
        <p:nvSpPr>
          <p:cNvPr id="3" name="Content Placeholder 2"/>
          <p:cNvSpPr>
            <a:spLocks noGrp="1"/>
          </p:cNvSpPr>
          <p:nvPr>
            <p:ph type="body" sz="half" idx="2"/>
          </p:nvPr>
        </p:nvSpPr>
        <p:spPr>
          <a:xfrm>
            <a:off x="533402" y="958811"/>
            <a:ext cx="4079545" cy="5192532"/>
          </a:xfrm>
        </p:spPr>
        <p:txBody>
          <a:bodyPr>
            <a:normAutofit lnSpcReduction="10000"/>
          </a:bodyPr>
          <a:lstStyle/>
          <a:p>
            <a:pPr algn="l"/>
            <a:r>
              <a:rPr lang="fr-FR" dirty="0">
                <a:latin typeface="Arial" panose="020B0604020202020204" pitchFamily="34" charset="0"/>
                <a:cs typeface="Arial" panose="020B0604020202020204" pitchFamily="34" charset="0"/>
              </a:rPr>
              <a:t>Léonard de Vinci s’inspire énormément de l’observation de la nature pour toutes ses recherches.</a:t>
            </a:r>
          </a:p>
          <a:p>
            <a:r>
              <a:rPr lang="fr-FR" b="1" dirty="0">
                <a:solidFill>
                  <a:schemeClr val="tx2">
                    <a:lumMod val="50000"/>
                    <a:lumOff val="50000"/>
                  </a:schemeClr>
                </a:solidFill>
                <a:latin typeface="Arial" panose="020B0604020202020204" pitchFamily="34" charset="0"/>
                <a:cs typeface="Arial" panose="020B0604020202020204" pitchFamily="34" charset="0"/>
              </a:rPr>
              <a:t>B</a:t>
            </a:r>
            <a:r>
              <a:rPr lang="en-US" b="1" dirty="0" err="1">
                <a:solidFill>
                  <a:schemeClr val="tx2">
                    <a:lumMod val="50000"/>
                    <a:lumOff val="50000"/>
                  </a:schemeClr>
                </a:solidFill>
                <a:latin typeface="Arial" panose="020B0604020202020204" pitchFamily="34" charset="0"/>
                <a:cs typeface="Arial" panose="020B0604020202020204" pitchFamily="34" charset="0"/>
              </a:rPr>
              <a:t>ateau</a:t>
            </a:r>
            <a:r>
              <a:rPr lang="en-US" b="1" dirty="0">
                <a:solidFill>
                  <a:schemeClr val="tx2">
                    <a:lumMod val="50000"/>
                    <a:lumOff val="50000"/>
                  </a:schemeClr>
                </a:solidFill>
                <a:latin typeface="Arial" panose="020B0604020202020204" pitchFamily="34" charset="0"/>
                <a:cs typeface="Arial" panose="020B0604020202020204" pitchFamily="34" charset="0"/>
              </a:rPr>
              <a:t> </a:t>
            </a:r>
            <a:r>
              <a:rPr lang="en-US" b="1" dirty="0" err="1">
                <a:solidFill>
                  <a:schemeClr val="tx2">
                    <a:lumMod val="50000"/>
                    <a:lumOff val="50000"/>
                  </a:schemeClr>
                </a:solidFill>
                <a:latin typeface="Arial" panose="020B0604020202020204" pitchFamily="34" charset="0"/>
                <a:cs typeface="Arial" panose="020B0604020202020204" pitchFamily="34" charset="0"/>
              </a:rPr>
              <a:t>à</a:t>
            </a:r>
            <a:r>
              <a:rPr lang="en-US" b="1" dirty="0">
                <a:solidFill>
                  <a:schemeClr val="tx2">
                    <a:lumMod val="50000"/>
                    <a:lumOff val="50000"/>
                  </a:schemeClr>
                </a:solidFill>
                <a:latin typeface="Arial" panose="020B0604020202020204" pitchFamily="34" charset="0"/>
                <a:cs typeface="Arial" panose="020B0604020202020204" pitchFamily="34" charset="0"/>
              </a:rPr>
              <a:t> </a:t>
            </a:r>
            <a:r>
              <a:rPr lang="en-US" b="1" dirty="0" err="1">
                <a:solidFill>
                  <a:schemeClr val="tx2">
                    <a:lumMod val="50000"/>
                    <a:lumOff val="50000"/>
                  </a:schemeClr>
                </a:solidFill>
                <a:latin typeface="Arial" panose="020B0604020202020204" pitchFamily="34" charset="0"/>
                <a:cs typeface="Arial" panose="020B0604020202020204" pitchFamily="34" charset="0"/>
              </a:rPr>
              <a:t>aube</a:t>
            </a:r>
            <a:endParaRPr lang="en-US" b="1" dirty="0">
              <a:solidFill>
                <a:schemeClr val="tx2">
                  <a:lumMod val="50000"/>
                  <a:lumOff val="50000"/>
                </a:schemeClr>
              </a:solidFill>
              <a:latin typeface="Arial" panose="020B0604020202020204" pitchFamily="34" charset="0"/>
              <a:cs typeface="Arial" panose="020B0604020202020204" pitchFamily="34" charset="0"/>
            </a:endParaRPr>
          </a:p>
          <a:p>
            <a:pPr algn="l"/>
            <a:r>
              <a:rPr lang="fr-FR" dirty="0">
                <a:latin typeface="Arial" panose="020B0604020202020204" pitchFamily="34" charset="0"/>
                <a:cs typeface="Arial" panose="020B0604020202020204" pitchFamily="34" charset="0"/>
              </a:rPr>
              <a:t>Pour comprendre le fonctionnement du corps, il dissèque de nombreux cadavres d’hommes et d’animaux. Il devient maitre dans l’anatomie avec de très nombreux croquis très détaillés sur le squelette, le fœtus, les muscles et les différents organes. Pour montrer le fonctionnement du corps humain, il étudiera le squelette, la circulation sanguine, la respiration, la digestion…</a:t>
            </a:r>
          </a:p>
          <a:p>
            <a:r>
              <a:rPr lang="fr-FR" dirty="0">
                <a:solidFill>
                  <a:srgbClr val="3F8DE2"/>
                </a:solidFill>
                <a:latin typeface="Arial" panose="020B0604020202020204" pitchFamily="34" charset="0"/>
                <a:cs typeface="Arial" panose="020B0604020202020204" pitchFamily="34" charset="0"/>
              </a:rPr>
              <a:t>L’homme de Vitruve reprend l’idée que l’homme a des proportions géométriques</a:t>
            </a:r>
            <a:endParaRPr lang="en-US" dirty="0">
              <a:solidFill>
                <a:srgbClr val="3F8DE2"/>
              </a:solidFill>
              <a:latin typeface="Arial" panose="020B0604020202020204" pitchFamily="34" charset="0"/>
              <a:cs typeface="Arial" panose="020B0604020202020204" pitchFamily="34" charset="0"/>
            </a:endParaRPr>
          </a:p>
          <a:p>
            <a:pPr marL="0" indent="0">
              <a:buNone/>
            </a:pPr>
            <a:endParaRPr lang="en-US" dirty="0">
              <a:latin typeface="Apple Chancery"/>
              <a:cs typeface="Apple Chancery"/>
            </a:endParaRPr>
          </a:p>
        </p:txBody>
      </p:sp>
      <p:sp>
        <p:nvSpPr>
          <p:cNvPr id="7" name="Picture Placeholder 6"/>
          <p:cNvSpPr>
            <a:spLocks noGrp="1"/>
          </p:cNvSpPr>
          <p:nvPr>
            <p:ph type="pic" idx="1"/>
          </p:nvPr>
        </p:nvSpPr>
        <p:spPr>
          <a:xfrm>
            <a:off x="5090617" y="224139"/>
            <a:ext cx="3657600" cy="5453332"/>
          </a:xfrm>
        </p:spPr>
      </p:sp>
      <p:pic>
        <p:nvPicPr>
          <p:cNvPr id="4" name="Image 12" descr="Bateaux à aubes"/>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602655" y="224139"/>
            <a:ext cx="2651924" cy="2141764"/>
          </a:xfrm>
          <a:prstGeom prst="rect">
            <a:avLst/>
          </a:prstGeom>
          <a:noFill/>
          <a:ln>
            <a:noFill/>
          </a:ln>
        </p:spPr>
      </p:pic>
      <p:pic>
        <p:nvPicPr>
          <p:cNvPr id="5" name="Image 18" descr="L'homme de Vitruve">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5602655" y="2576893"/>
            <a:ext cx="2651924" cy="3100576"/>
          </a:xfrm>
          <a:prstGeom prst="rect">
            <a:avLst/>
          </a:prstGeom>
          <a:noFill/>
          <a:ln>
            <a:noFill/>
          </a:ln>
        </p:spPr>
      </p:pic>
      <p:pic>
        <p:nvPicPr>
          <p:cNvPr id="6" name="Son enregistré">
            <a:hlinkClick r:id="" action="ppaction://media"/>
            <a:extLst>
              <a:ext uri="{FF2B5EF4-FFF2-40B4-BE49-F238E27FC236}">
                <a16:creationId xmlns:a16="http://schemas.microsoft.com/office/drawing/2014/main" id="{C2F59287-5C10-432D-A8FA-7FEDCD0C7D4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443417" y="6161894"/>
            <a:ext cx="609600" cy="609600"/>
          </a:xfrm>
          <a:prstGeom prst="rect">
            <a:avLst/>
          </a:prstGeom>
        </p:spPr>
      </p:pic>
    </p:spTree>
    <p:extLst>
      <p:ext uri="{BB962C8B-B14F-4D97-AF65-F5344CB8AC3E}">
        <p14:creationId xmlns:p14="http://schemas.microsoft.com/office/powerpoint/2010/main" val="3252906790"/>
      </p:ext>
    </p:extLst>
  </p:cSld>
  <p:clrMapOvr>
    <a:masterClrMapping/>
  </p:clrMapOvr>
  <p:transition spd="slow" advTm="2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91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3402" y="2"/>
            <a:ext cx="4079545" cy="1207855"/>
          </a:xfrm>
        </p:spPr>
        <p:txBody>
          <a:bodyPr/>
          <a:lstStyle/>
          <a:p>
            <a:r>
              <a:rPr lang="fr-FR" dirty="0"/>
              <a:t>Ses innovations </a:t>
            </a:r>
            <a:endParaRPr lang="en-US" dirty="0"/>
          </a:p>
        </p:txBody>
      </p:sp>
      <p:sp>
        <p:nvSpPr>
          <p:cNvPr id="3" name="Content Placeholder 2"/>
          <p:cNvSpPr>
            <a:spLocks noGrp="1"/>
          </p:cNvSpPr>
          <p:nvPr>
            <p:ph type="body" sz="half" idx="2"/>
          </p:nvPr>
        </p:nvSpPr>
        <p:spPr>
          <a:xfrm>
            <a:off x="533399" y="1207856"/>
            <a:ext cx="4518328" cy="5541189"/>
          </a:xfrm>
        </p:spPr>
        <p:txBody>
          <a:bodyPr>
            <a:normAutofit lnSpcReduction="10000"/>
          </a:bodyPr>
          <a:lstStyle/>
          <a:p>
            <a:pPr algn="l"/>
            <a:r>
              <a:rPr lang="fr-FR" dirty="0">
                <a:latin typeface="Arial" panose="020B0604020202020204" pitchFamily="34" charset="0"/>
                <a:cs typeface="Arial" panose="020B0604020202020204" pitchFamily="34" charset="0"/>
              </a:rPr>
              <a:t>De Vinci montre un grand intérêt pour tout ce qui vole. Ses carnets sont remplis </a:t>
            </a:r>
            <a:r>
              <a:rPr lang="fr-FR" dirty="0">
                <a:solidFill>
                  <a:srgbClr val="3F8DE2"/>
                </a:solidFill>
                <a:latin typeface="Arial" panose="020B0604020202020204" pitchFamily="34" charset="0"/>
                <a:cs typeface="Arial" panose="020B0604020202020204" pitchFamily="34" charset="0"/>
              </a:rPr>
              <a:t>de dessins de machines volantes.</a:t>
            </a:r>
          </a:p>
          <a:p>
            <a:pPr algn="l"/>
            <a:r>
              <a:rPr lang="fr-FR" dirty="0">
                <a:latin typeface="Arial" panose="020B0604020202020204" pitchFamily="34" charset="0"/>
                <a:cs typeface="Arial" panose="020B0604020202020204" pitchFamily="34" charset="0"/>
              </a:rPr>
              <a:t>Il améliorera les horloges, les grues, les métiers à tisser.</a:t>
            </a:r>
          </a:p>
          <a:p>
            <a:pPr algn="l"/>
            <a:r>
              <a:rPr lang="fr-FR" dirty="0">
                <a:latin typeface="Arial" panose="020B0604020202020204" pitchFamily="34" charset="0"/>
                <a:cs typeface="Arial" panose="020B0604020202020204" pitchFamily="34" charset="0"/>
              </a:rPr>
              <a:t>En architecture : il dessine un escalier à double hélice qui servira à la construction du château de Chambord. Il a aussi travaillé sur la réalisation du dôme de la cathédrale de Milan.</a:t>
            </a:r>
          </a:p>
          <a:p>
            <a:pPr algn="l"/>
            <a:r>
              <a:rPr lang="fr-FR" dirty="0">
                <a:latin typeface="Arial" panose="020B0604020202020204" pitchFamily="34" charset="0"/>
                <a:cs typeface="Arial" panose="020B0604020202020204" pitchFamily="34" charset="0"/>
              </a:rPr>
              <a:t>En ingénierie : il est précurseur d’un grand nombre de machines modernes :véhicules, sous-marin, char d’assaut, armes, parachute, machines volantes, hélicoptère, engrenages, scaphandre et </a:t>
            </a:r>
            <a:r>
              <a:rPr lang="fr-FR" dirty="0">
                <a:solidFill>
                  <a:srgbClr val="3F8DE2"/>
                </a:solidFill>
                <a:latin typeface="Arial" panose="020B0604020202020204" pitchFamily="34" charset="0"/>
                <a:cs typeface="Arial" panose="020B0604020202020204" pitchFamily="34" charset="0"/>
              </a:rPr>
              <a:t>arbalète.</a:t>
            </a:r>
          </a:p>
          <a:p>
            <a:pPr algn="l"/>
            <a:r>
              <a:rPr lang="fr-FR" dirty="0">
                <a:latin typeface="Arial" panose="020B0604020202020204" pitchFamily="34" charset="0"/>
                <a:cs typeface="Arial" panose="020B0604020202020204" pitchFamily="34" charset="0"/>
              </a:rPr>
              <a:t>En géologie : il a réalisé des croquis panoramiques qui montrent la formation des vallées alpines.</a:t>
            </a:r>
          </a:p>
          <a:p>
            <a:endParaRPr lang="en-US" dirty="0"/>
          </a:p>
        </p:txBody>
      </p:sp>
      <p:pic>
        <p:nvPicPr>
          <p:cNvPr id="8" name="Image 9" descr="Machine volante"/>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686696" y="611873"/>
            <a:ext cx="2885366" cy="2364183"/>
          </a:xfrm>
          <a:prstGeom prst="rect">
            <a:avLst/>
          </a:prstGeom>
          <a:noFill/>
          <a:ln>
            <a:noFill/>
          </a:ln>
        </p:spPr>
      </p:pic>
      <p:pic>
        <p:nvPicPr>
          <p:cNvPr id="11" name="Image 11" descr="Arbalète"/>
          <p:cNvPicPr>
            <a:picLocks noGrp="1"/>
          </p:cNvPicPr>
          <p:nvPr>
            <p:ph type="pic" idx="1"/>
          </p:nvPr>
        </p:nvPicPr>
        <p:blipFill>
          <a:blip r:embed="rId5" cstate="email">
            <a:extLst>
              <a:ext uri="{28A0092B-C50C-407E-A947-70E740481C1C}">
                <a14:useLocalDpi xmlns:a14="http://schemas.microsoft.com/office/drawing/2010/main" val="0"/>
              </a:ext>
            </a:extLst>
          </a:blip>
          <a:srcRect l="16262" r="16262"/>
          <a:stretch>
            <a:fillRect/>
          </a:stretch>
        </p:blipFill>
        <p:spPr bwMode="auto">
          <a:xfrm>
            <a:off x="5686698" y="3150384"/>
            <a:ext cx="3061521" cy="2527085"/>
          </a:xfrm>
          <a:prstGeom prst="rect">
            <a:avLst/>
          </a:prstGeom>
          <a:noFill/>
          <a:ln>
            <a:noFill/>
          </a:ln>
        </p:spPr>
      </p:pic>
      <p:pic>
        <p:nvPicPr>
          <p:cNvPr id="2" name="Son enregistré">
            <a:hlinkClick r:id="" action="ppaction://media"/>
            <a:extLst>
              <a:ext uri="{FF2B5EF4-FFF2-40B4-BE49-F238E27FC236}">
                <a16:creationId xmlns:a16="http://schemas.microsoft.com/office/drawing/2014/main" id="{B7243DD6-0F00-4B07-A326-79DE7D1D3F4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443419" y="6139445"/>
            <a:ext cx="609600" cy="609600"/>
          </a:xfrm>
          <a:prstGeom prst="rect">
            <a:avLst/>
          </a:prstGeom>
        </p:spPr>
      </p:pic>
    </p:spTree>
    <p:extLst>
      <p:ext uri="{BB962C8B-B14F-4D97-AF65-F5344CB8AC3E}">
        <p14:creationId xmlns:p14="http://schemas.microsoft.com/office/powerpoint/2010/main" val="2720711990"/>
      </p:ext>
    </p:extLst>
  </p:cSld>
  <p:clrMapOvr>
    <a:masterClrMapping/>
  </p:clrMapOvr>
  <p:transition spd="slow" advTm="2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99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8"/>
            <a:ext cx="8042276" cy="714261"/>
          </a:xfrm>
        </p:spPr>
        <p:txBody>
          <a:bodyPr/>
          <a:lstStyle/>
          <a:p>
            <a:r>
              <a:rPr lang="en-US" dirty="0"/>
              <a:t>Sa </a:t>
            </a:r>
            <a:r>
              <a:rPr lang="en-US" dirty="0" err="1"/>
              <a:t>peinture</a:t>
            </a:r>
            <a:endParaRPr lang="en-US" dirty="0"/>
          </a:p>
        </p:txBody>
      </p:sp>
      <p:sp>
        <p:nvSpPr>
          <p:cNvPr id="3" name="Content Placeholder 2"/>
          <p:cNvSpPr>
            <a:spLocks noGrp="1"/>
          </p:cNvSpPr>
          <p:nvPr>
            <p:ph idx="1"/>
          </p:nvPr>
        </p:nvSpPr>
        <p:spPr>
          <a:xfrm>
            <a:off x="549275" y="709770"/>
            <a:ext cx="8042276" cy="5827588"/>
          </a:xfrm>
        </p:spPr>
        <p:txBody>
          <a:bodyPr anchor="t">
            <a:normAutofit fontScale="85000" lnSpcReduction="20000"/>
          </a:bodyPr>
          <a:lstStyle/>
          <a:p>
            <a:pPr marL="0" indent="0">
              <a:lnSpc>
                <a:spcPct val="120000"/>
              </a:lnSpc>
              <a:buNone/>
            </a:pPr>
            <a:r>
              <a:rPr lang="fr-FR" sz="2600" dirty="0">
                <a:latin typeface="Arial" panose="020B0604020202020204" pitchFamily="34" charset="0"/>
                <a:cs typeface="Arial" panose="020B0604020202020204" pitchFamily="34" charset="0"/>
              </a:rPr>
              <a:t>Il travaille beaucoup sur les perspectives et à l’invention de nouvelles techniques comme le clair-obscur (jeux d’ombre et de lumière). Il crée le Sfumato : une technique qui fond les couleurs et estompe les contours.</a:t>
            </a:r>
            <a:r>
              <a:rPr lang="en-US" sz="2600" dirty="0">
                <a:latin typeface="Arial" panose="020B0604020202020204" pitchFamily="34" charset="0"/>
                <a:cs typeface="Arial" panose="020B0604020202020204" pitchFamily="34" charset="0"/>
              </a:rPr>
              <a:t> </a:t>
            </a:r>
          </a:p>
          <a:p>
            <a:endParaRPr lang="en-US" dirty="0"/>
          </a:p>
          <a:p>
            <a:endParaRPr lang="en-US" dirty="0"/>
          </a:p>
          <a:p>
            <a:endParaRPr lang="en-US" dirty="0"/>
          </a:p>
          <a:p>
            <a:endParaRPr lang="en-US" dirty="0"/>
          </a:p>
          <a:p>
            <a:endParaRPr lang="en-US" dirty="0"/>
          </a:p>
          <a:p>
            <a:pPr marL="0" indent="0">
              <a:buNone/>
            </a:pPr>
            <a:endParaRPr lang="fr-FR" dirty="0"/>
          </a:p>
          <a:p>
            <a:pPr marL="0" indent="0">
              <a:buNone/>
            </a:pPr>
            <a:endParaRPr lang="fr-FR" dirty="0"/>
          </a:p>
          <a:p>
            <a:pPr marL="0" indent="0">
              <a:buNone/>
            </a:pPr>
            <a:r>
              <a:rPr lang="fr-FR" sz="1900" dirty="0">
                <a:latin typeface="Apple Chancery"/>
                <a:cs typeface="Apple Chancery"/>
              </a:rPr>
              <a:t>La cène : huile sur plâtre (peinture murale d’un couvent à Milan) 1495-1598</a:t>
            </a:r>
          </a:p>
          <a:p>
            <a:endParaRPr lang="en-US" dirty="0"/>
          </a:p>
        </p:txBody>
      </p:sp>
      <p:sp>
        <p:nvSpPr>
          <p:cNvPr id="6" name="TextBox 5"/>
          <p:cNvSpPr txBox="1"/>
          <p:nvPr/>
        </p:nvSpPr>
        <p:spPr>
          <a:xfrm>
            <a:off x="2677052" y="5391764"/>
            <a:ext cx="184666" cy="369332"/>
          </a:xfrm>
          <a:prstGeom prst="rect">
            <a:avLst/>
          </a:prstGeom>
          <a:noFill/>
        </p:spPr>
        <p:txBody>
          <a:bodyPr wrap="none" rtlCol="0">
            <a:spAutoFit/>
          </a:bodyPr>
          <a:lstStyle/>
          <a:p>
            <a:endParaRPr lang="en-US" dirty="0"/>
          </a:p>
        </p:txBody>
      </p:sp>
      <p:sp>
        <p:nvSpPr>
          <p:cNvPr id="10" name="TextBox 9"/>
          <p:cNvSpPr txBox="1"/>
          <p:nvPr/>
        </p:nvSpPr>
        <p:spPr>
          <a:xfrm>
            <a:off x="2116739" y="5391764"/>
            <a:ext cx="184666" cy="369332"/>
          </a:xfrm>
          <a:prstGeom prst="rect">
            <a:avLst/>
          </a:prstGeom>
          <a:noFill/>
        </p:spPr>
        <p:txBody>
          <a:bodyPr wrap="none" rtlCol="0">
            <a:spAutoFit/>
          </a:bodyPr>
          <a:lstStyle/>
          <a:p>
            <a:endParaRPr lang="en-US" dirty="0"/>
          </a:p>
        </p:txBody>
      </p:sp>
      <p:sp>
        <p:nvSpPr>
          <p:cNvPr id="11" name="Rectangle 10"/>
          <p:cNvSpPr/>
          <p:nvPr/>
        </p:nvSpPr>
        <p:spPr>
          <a:xfrm>
            <a:off x="2286000" y="2967335"/>
            <a:ext cx="4572000" cy="369332"/>
          </a:xfrm>
          <a:prstGeom prst="rect">
            <a:avLst/>
          </a:prstGeom>
        </p:spPr>
        <p:txBody>
          <a:bodyPr>
            <a:spAutoFit/>
          </a:bodyPr>
          <a:lstStyle/>
          <a:p>
            <a:r>
              <a:rPr lang="fr-FR" dirty="0"/>
              <a:t>.</a:t>
            </a:r>
          </a:p>
        </p:txBody>
      </p:sp>
      <p:pic>
        <p:nvPicPr>
          <p:cNvPr id="12" name="Image 3" descr="http://img.over-blog-kiwi.com/0/54/54/64/20180701/ob_408521_350px-leonardo-da-vinci-last-supper.jpg"/>
          <p:cNvPicPr/>
          <p:nvPr/>
        </p:nvPicPr>
        <p:blipFill>
          <a:blip r:embed="rId4">
            <a:extLst>
              <a:ext uri="{28A0092B-C50C-407E-A947-70E740481C1C}">
                <a14:useLocalDpi xmlns:a14="http://schemas.microsoft.com/office/drawing/2010/main" val="0"/>
              </a:ext>
            </a:extLst>
          </a:blip>
          <a:srcRect/>
          <a:stretch>
            <a:fillRect/>
          </a:stretch>
        </p:blipFill>
        <p:spPr bwMode="auto">
          <a:xfrm>
            <a:off x="1797440" y="2278735"/>
            <a:ext cx="5847698" cy="3415055"/>
          </a:xfrm>
          <a:prstGeom prst="rect">
            <a:avLst/>
          </a:prstGeom>
          <a:noFill/>
          <a:ln>
            <a:noFill/>
          </a:ln>
        </p:spPr>
      </p:pic>
      <p:pic>
        <p:nvPicPr>
          <p:cNvPr id="4" name="Son enregistré">
            <a:hlinkClick r:id="" action="ppaction://media"/>
            <a:extLst>
              <a:ext uri="{FF2B5EF4-FFF2-40B4-BE49-F238E27FC236}">
                <a16:creationId xmlns:a16="http://schemas.microsoft.com/office/drawing/2014/main" id="{38388B26-1385-497E-A197-77163055924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03102" y="6140822"/>
            <a:ext cx="609600" cy="609600"/>
          </a:xfrm>
          <a:prstGeom prst="rect">
            <a:avLst/>
          </a:prstGeom>
        </p:spPr>
      </p:pic>
    </p:spTree>
    <p:extLst>
      <p:ext uri="{BB962C8B-B14F-4D97-AF65-F5344CB8AC3E}">
        <p14:creationId xmlns:p14="http://schemas.microsoft.com/office/powerpoint/2010/main" val="892349695"/>
      </p:ext>
    </p:extLst>
  </p:cSld>
  <p:clrMapOvr>
    <a:masterClrMapping/>
  </p:clrMapOvr>
  <p:transition spd="slow" advTm="2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57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8"/>
            <a:ext cx="8042276" cy="813878"/>
          </a:xfrm>
        </p:spPr>
        <p:txBody>
          <a:bodyPr/>
          <a:lstStyle/>
          <a:p>
            <a:r>
              <a:rPr lang="en-US" dirty="0"/>
              <a:t>Sa </a:t>
            </a:r>
            <a:r>
              <a:rPr lang="en-US" dirty="0" err="1"/>
              <a:t>peinture</a:t>
            </a:r>
            <a:endParaRPr lang="en-US" dirty="0"/>
          </a:p>
        </p:txBody>
      </p:sp>
      <p:sp>
        <p:nvSpPr>
          <p:cNvPr id="5" name="Text Placeholder 4"/>
          <p:cNvSpPr>
            <a:spLocks noGrp="1"/>
          </p:cNvSpPr>
          <p:nvPr>
            <p:ph type="body" idx="1"/>
          </p:nvPr>
        </p:nvSpPr>
        <p:spPr>
          <a:xfrm>
            <a:off x="549274" y="784483"/>
            <a:ext cx="3840480" cy="1855364"/>
          </a:xfrm>
        </p:spPr>
        <p:txBody>
          <a:bodyPr/>
          <a:lstStyle/>
          <a:p>
            <a:r>
              <a:rPr lang="fr-FR" sz="1800" dirty="0"/>
              <a:t>La vierge, l’enfant Jésus et sainte Anne : huile sur bois peinte entre 1503 et 1519. Le tableau reste inachevé.</a:t>
            </a:r>
          </a:p>
          <a:p>
            <a:endParaRPr lang="en-US" dirty="0"/>
          </a:p>
        </p:txBody>
      </p:sp>
      <p:pic>
        <p:nvPicPr>
          <p:cNvPr id="4" name="Image 6" descr="La vierge, l’enfant Jésus et sainte Anne : huile sur bois peinte entre 1503 et 1519. Le tableau reste inachevé."/>
          <p:cNvPicPr>
            <a:picLocks noGrp="1"/>
          </p:cNvPicPr>
          <p:nvPr>
            <p:ph sz="half" idx="2"/>
          </p:nvPr>
        </p:nvPicPr>
        <p:blipFill>
          <a:blip r:embed="rId2">
            <a:extLst>
              <a:ext uri="{28A0092B-C50C-407E-A947-70E740481C1C}">
                <a14:useLocalDpi xmlns:a14="http://schemas.microsoft.com/office/drawing/2010/main" val="0"/>
              </a:ext>
            </a:extLst>
          </a:blip>
          <a:srcRect t="13281" b="13281"/>
          <a:stretch>
            <a:fillRect/>
          </a:stretch>
        </p:blipFill>
        <p:spPr bwMode="auto">
          <a:prstGeom prst="rect">
            <a:avLst/>
          </a:prstGeom>
          <a:noFill/>
          <a:ln>
            <a:noFill/>
          </a:ln>
        </p:spPr>
      </p:pic>
      <p:sp>
        <p:nvSpPr>
          <p:cNvPr id="6" name="Text Placeholder 5"/>
          <p:cNvSpPr>
            <a:spLocks noGrp="1"/>
          </p:cNvSpPr>
          <p:nvPr>
            <p:ph type="body" sz="quarter" idx="3"/>
          </p:nvPr>
        </p:nvSpPr>
        <p:spPr>
          <a:xfrm>
            <a:off x="4751070" y="1158047"/>
            <a:ext cx="3840480" cy="1344827"/>
          </a:xfrm>
        </p:spPr>
        <p:txBody>
          <a:bodyPr/>
          <a:lstStyle/>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r>
              <a:rPr lang="fr-FR" sz="1800" dirty="0"/>
              <a:t>La Joconde ou Mona Lisa : </a:t>
            </a:r>
          </a:p>
          <a:p>
            <a:r>
              <a:rPr lang="fr-FR" sz="1800" dirty="0"/>
              <a:t>1503 – 1506</a:t>
            </a:r>
          </a:p>
          <a:p>
            <a:endParaRPr lang="en-US" dirty="0"/>
          </a:p>
        </p:txBody>
      </p:sp>
      <p:pic>
        <p:nvPicPr>
          <p:cNvPr id="10" name="Image 4" descr="La Joconde ou Mona Lisa : 1503 – 1506"/>
          <p:cNvPicPr>
            <a:picLocks noGrp="1"/>
          </p:cNvPicPr>
          <p:nvPr>
            <p:ph sz="quarter" idx="4"/>
          </p:nvPr>
        </p:nvPicPr>
        <p:blipFill>
          <a:blip r:embed="rId3" cstate="email">
            <a:extLst>
              <a:ext uri="{28A0092B-C50C-407E-A947-70E740481C1C}">
                <a14:useLocalDpi xmlns:a14="http://schemas.microsoft.com/office/drawing/2010/main" val="0"/>
              </a:ext>
            </a:extLst>
          </a:blip>
          <a:srcRect l="-29590" r="-29590"/>
          <a:stretch>
            <a:fillRect/>
          </a:stretch>
        </p:blipFill>
        <p:spPr bwMode="auto">
          <a:prstGeom prst="rect">
            <a:avLst/>
          </a:prstGeom>
          <a:noFill/>
          <a:ln>
            <a:noFill/>
          </a:ln>
        </p:spPr>
      </p:pic>
    </p:spTree>
    <p:extLst>
      <p:ext uri="{BB962C8B-B14F-4D97-AF65-F5344CB8AC3E}">
        <p14:creationId xmlns:p14="http://schemas.microsoft.com/office/powerpoint/2010/main" val="3844965845"/>
      </p:ext>
    </p:extLst>
  </p:cSld>
  <p:clrMapOvr>
    <a:masterClrMapping/>
  </p:clrMapOvr>
  <p:transition spd="slow" advTm="2000">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8"/>
            <a:ext cx="8042276" cy="776522"/>
          </a:xfrm>
        </p:spPr>
        <p:txBody>
          <a:bodyPr/>
          <a:lstStyle/>
          <a:p>
            <a:r>
              <a:rPr lang="en-US" dirty="0"/>
              <a:t>Conclusion</a:t>
            </a:r>
          </a:p>
        </p:txBody>
      </p:sp>
      <p:sp>
        <p:nvSpPr>
          <p:cNvPr id="3" name="Content Placeholder 2"/>
          <p:cNvSpPr>
            <a:spLocks noGrp="1"/>
          </p:cNvSpPr>
          <p:nvPr>
            <p:ph sz="half" idx="1"/>
          </p:nvPr>
        </p:nvSpPr>
        <p:spPr>
          <a:xfrm>
            <a:off x="549275" y="884100"/>
            <a:ext cx="4144904" cy="5640805"/>
          </a:xfrm>
        </p:spPr>
        <p:txBody>
          <a:bodyPr>
            <a:normAutofit fontScale="77500" lnSpcReduction="20000"/>
          </a:bodyPr>
          <a:lstStyle/>
          <a:p>
            <a:pPr marL="0" indent="0">
              <a:buNone/>
            </a:pPr>
            <a:r>
              <a:rPr lang="fr-FR" sz="2600" dirty="0">
                <a:latin typeface="Apple Chancery"/>
                <a:cs typeface="Apple Chancery"/>
              </a:rPr>
              <a:t>Par son génie, Léonard de Vinci symbolise la Renaissance.</a:t>
            </a:r>
          </a:p>
          <a:p>
            <a:pPr marL="0" indent="0">
              <a:buNone/>
            </a:pPr>
            <a:r>
              <a:rPr lang="fr-FR" sz="2600" dirty="0">
                <a:latin typeface="Apple Chancery"/>
                <a:cs typeface="Apple Chancery"/>
              </a:rPr>
              <a:t>Il a influencé pour longtemps le monde de l’art avec ses peintures. Son travail scientifique a aussi été très important à cette activité artistique.</a:t>
            </a:r>
          </a:p>
          <a:p>
            <a:pPr marL="0" indent="0">
              <a:buNone/>
            </a:pPr>
            <a:r>
              <a:rPr lang="fr-FR" sz="2600" dirty="0">
                <a:latin typeface="Apple Chancery"/>
                <a:cs typeface="Apple Chancery"/>
              </a:rPr>
              <a:t>Cet homme nous laisse des écrits et des cahiers de dessin témoignant d’une œuvre grandiose et multiple. C’est en effet un génie, à la fois peintre, sculpteur, ingénieur, architecte et savant. Il représente à lui seul l’humanisme de la Renaissance</a:t>
            </a:r>
          </a:p>
          <a:p>
            <a:pPr marL="0" indent="0">
              <a:buNone/>
            </a:pPr>
            <a:endParaRPr lang="en-US" dirty="0"/>
          </a:p>
        </p:txBody>
      </p:sp>
      <p:pic>
        <p:nvPicPr>
          <p:cNvPr id="5" name="Content Placeholder 4" descr="images-2.jpeg"/>
          <p:cNvPicPr>
            <a:picLocks noGrp="1" noChangeAspect="1"/>
          </p:cNvPicPr>
          <p:nvPr>
            <p:ph sz="half" idx="2"/>
          </p:nvPr>
        </p:nvPicPr>
        <p:blipFill>
          <a:blip r:embed="rId4">
            <a:extLst>
              <a:ext uri="{28A0092B-C50C-407E-A947-70E740481C1C}">
                <a14:useLocalDpi xmlns:a14="http://schemas.microsoft.com/office/drawing/2010/main" val="0"/>
              </a:ext>
            </a:extLst>
          </a:blip>
          <a:srcRect t="13976" b="13976"/>
          <a:stretch>
            <a:fillRect/>
          </a:stretch>
        </p:blipFill>
        <p:spPr>
          <a:xfrm>
            <a:off x="5167333" y="884100"/>
            <a:ext cx="3424218" cy="5059501"/>
          </a:xfrm>
        </p:spPr>
      </p:pic>
      <p:pic>
        <p:nvPicPr>
          <p:cNvPr id="4" name="Son enregistré">
            <a:hlinkClick r:id="" action="ppaction://media"/>
            <a:extLst>
              <a:ext uri="{FF2B5EF4-FFF2-40B4-BE49-F238E27FC236}">
                <a16:creationId xmlns:a16="http://schemas.microsoft.com/office/drawing/2014/main" id="{32A76CDC-4B58-42DA-BD99-C2B0D4242AB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34400" y="6110523"/>
            <a:ext cx="609600" cy="609600"/>
          </a:xfrm>
          <a:prstGeom prst="rect">
            <a:avLst/>
          </a:prstGeom>
        </p:spPr>
      </p:pic>
    </p:spTree>
    <p:extLst>
      <p:ext uri="{BB962C8B-B14F-4D97-AF65-F5344CB8AC3E}">
        <p14:creationId xmlns:p14="http://schemas.microsoft.com/office/powerpoint/2010/main" val="3285013380"/>
      </p:ext>
    </p:extLst>
  </p:cSld>
  <p:clrMapOvr>
    <a:masterClrMapping/>
  </p:clrMapOvr>
  <p:transition spd="slow" advTm="2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31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95</TotalTime>
  <Words>754</Words>
  <Application>Microsoft Office PowerPoint</Application>
  <PresentationFormat>Affichage à l'écran (4:3)</PresentationFormat>
  <Paragraphs>67</Paragraphs>
  <Slides>10</Slides>
  <Notes>0</Notes>
  <HiddenSlides>0</HiddenSlides>
  <MMClips>8</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10</vt:i4>
      </vt:variant>
    </vt:vector>
  </HeadingPairs>
  <TitlesOfParts>
    <vt:vector size="15" baseType="lpstr">
      <vt:lpstr>Apple Chancery</vt:lpstr>
      <vt:lpstr>Arial</vt:lpstr>
      <vt:lpstr>News Gothic MT</vt:lpstr>
      <vt:lpstr>Wingdings 2</vt:lpstr>
      <vt:lpstr>Breeze</vt:lpstr>
      <vt:lpstr>Léonard de Vinci : un humaniste, un artiste et un savant génial  </vt:lpstr>
      <vt:lpstr>Introduction</vt:lpstr>
      <vt:lpstr>Biographie</vt:lpstr>
      <vt:lpstr>Ses centres d’intérêt </vt:lpstr>
      <vt:lpstr>Ses innovations </vt:lpstr>
      <vt:lpstr>Ses innovations </vt:lpstr>
      <vt:lpstr>Sa peinture</vt:lpstr>
      <vt:lpstr>Sa peinture</vt:lpstr>
      <vt:lpstr>Conclusion</vt:lpstr>
      <vt:lpstr>Sources</vt:lpstr>
    </vt:vector>
  </TitlesOfParts>
  <Company>dez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Léonard de Vinci : un humaniste, un artiste et un savant génial</dc:title>
  <dc:creator>G dzd</dc:creator>
  <cp:lastModifiedBy>Corinne Bonnefond</cp:lastModifiedBy>
  <cp:revision>13</cp:revision>
  <dcterms:created xsi:type="dcterms:W3CDTF">2020-06-04T17:02:17Z</dcterms:created>
  <dcterms:modified xsi:type="dcterms:W3CDTF">2020-06-07T11:14:59Z</dcterms:modified>
</cp:coreProperties>
</file>