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4660"/>
  </p:normalViewPr>
  <p:slideViewPr>
    <p:cSldViewPr>
      <p:cViewPr varScale="1">
        <p:scale>
          <a:sx n="69" d="100"/>
          <a:sy n="6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E8AA-9480-4655-83F2-6056BC5D9167}" type="datetimeFigureOut">
              <a:rPr lang="fr-FR" smtClean="0"/>
              <a:t>15/11/2018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583D-9639-4C29-B4A4-92EC7F522E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7086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E8AA-9480-4655-83F2-6056BC5D9167}" type="datetimeFigureOut">
              <a:rPr lang="fr-FR" smtClean="0"/>
              <a:t>15/11/2018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583D-9639-4C29-B4A4-92EC7F522E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5321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E8AA-9480-4655-83F2-6056BC5D9167}" type="datetimeFigureOut">
              <a:rPr lang="fr-FR" smtClean="0"/>
              <a:t>15/11/2018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583D-9639-4C29-B4A4-92EC7F522E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89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E8AA-9480-4655-83F2-6056BC5D9167}" type="datetimeFigureOut">
              <a:rPr lang="fr-FR" smtClean="0"/>
              <a:t>15/11/2018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583D-9639-4C29-B4A4-92EC7F522E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3443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E8AA-9480-4655-83F2-6056BC5D9167}" type="datetimeFigureOut">
              <a:rPr lang="fr-FR" smtClean="0"/>
              <a:t>15/11/2018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583D-9639-4C29-B4A4-92EC7F522E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6806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E8AA-9480-4655-83F2-6056BC5D9167}" type="datetimeFigureOut">
              <a:rPr lang="fr-FR" smtClean="0"/>
              <a:t>15/11/2018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583D-9639-4C29-B4A4-92EC7F522E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9887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E8AA-9480-4655-83F2-6056BC5D9167}" type="datetimeFigureOut">
              <a:rPr lang="fr-FR" smtClean="0"/>
              <a:t>15/11/2018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583D-9639-4C29-B4A4-92EC7F522E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7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E8AA-9480-4655-83F2-6056BC5D9167}" type="datetimeFigureOut">
              <a:rPr lang="fr-FR" smtClean="0"/>
              <a:t>15/11/2018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583D-9639-4C29-B4A4-92EC7F522E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6688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E8AA-9480-4655-83F2-6056BC5D9167}" type="datetimeFigureOut">
              <a:rPr lang="fr-FR" smtClean="0"/>
              <a:t>15/11/2018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583D-9639-4C29-B4A4-92EC7F522E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574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E8AA-9480-4655-83F2-6056BC5D9167}" type="datetimeFigureOut">
              <a:rPr lang="fr-FR" smtClean="0"/>
              <a:t>15/11/2018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583D-9639-4C29-B4A4-92EC7F522E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52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E8AA-9480-4655-83F2-6056BC5D9167}" type="datetimeFigureOut">
              <a:rPr lang="fr-FR" smtClean="0"/>
              <a:t>15/11/2018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583D-9639-4C29-B4A4-92EC7F522E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9083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7E8AA-9480-4655-83F2-6056BC5D9167}" type="datetimeFigureOut">
              <a:rPr lang="fr-FR" smtClean="0"/>
              <a:t>15/11/2018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E583D-9639-4C29-B4A4-92EC7F522E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413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Beaumarchais et le </a:t>
            </a:r>
            <a:r>
              <a:rPr lang="fr-FR" dirty="0" err="1" smtClean="0"/>
              <a:t>XVIII°s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0325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prstClr val="black"/>
                </a:solidFill>
              </a:rPr>
              <a:t>Le Mariage de Figaro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fr-FR" dirty="0" smtClean="0"/>
              <a:t>Nombreux records : pièce la + longue de l’époque ; le + long monologue ; le + grand succès du siècle</a:t>
            </a:r>
          </a:p>
          <a:p>
            <a:pPr>
              <a:buFontTx/>
              <a:buChar char="-"/>
            </a:pPr>
            <a:r>
              <a:rPr lang="fr-FR" dirty="0" smtClean="0"/>
              <a:t>Sans doute écrite en 1778, proposée dès 1781, mais représentée seulement à partir de 1784 en raison de la censure</a:t>
            </a:r>
          </a:p>
          <a:p>
            <a:pPr>
              <a:buFontTx/>
              <a:buChar char="-"/>
            </a:pPr>
            <a:r>
              <a:rPr lang="fr-FR" dirty="0" smtClean="0"/>
              <a:t>Pièce jugée </a:t>
            </a:r>
            <a:r>
              <a:rPr lang="fr-FR" b="1" u="sng" dirty="0" smtClean="0"/>
              <a:t>après coup </a:t>
            </a:r>
            <a:r>
              <a:rPr lang="fr-FR" dirty="0" smtClean="0"/>
              <a:t>annonciatrice de 1789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5130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Pierre Augustin Caron « de Beaumarchais » 1732 - 1799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fr-FR" u="sng" dirty="0" smtClean="0"/>
              <a:t>Un bourgeois récemment anobli</a:t>
            </a:r>
          </a:p>
          <a:p>
            <a:pPr marL="0" indent="0">
              <a:buNone/>
            </a:pPr>
            <a:r>
              <a:rPr lang="fr-FR" dirty="0" smtClean="0"/>
              <a:t>Fils d’horloger, se fait connaitre à la cour en inventant un mécanisme de montres.</a:t>
            </a:r>
          </a:p>
          <a:p>
            <a:pPr marL="0" indent="0">
              <a:buNone/>
            </a:pPr>
            <a:r>
              <a:rPr lang="fr-FR" dirty="0" smtClean="0"/>
              <a:t>Ses nombreux services rendus au roi lui font obtenir le titre « de Beaumarchais ».</a:t>
            </a:r>
          </a:p>
          <a:p>
            <a:pPr marL="0" indent="0">
              <a:buNone/>
            </a:pPr>
            <a:r>
              <a:rPr lang="fr-FR" dirty="0" smtClean="0"/>
              <a:t>Enthousiasmé par la révolution, il échappe cependant de peu à la Terreur en 1793 et s’exile à Hambourg pour 3 ans.</a:t>
            </a:r>
          </a:p>
        </p:txBody>
      </p:sp>
    </p:spTree>
    <p:extLst>
      <p:ext uri="{BB962C8B-B14F-4D97-AF65-F5344CB8AC3E}">
        <p14:creationId xmlns:p14="http://schemas.microsoft.com/office/powerpoint/2010/main" val="894275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dirty="0">
                <a:solidFill>
                  <a:prstClr val="black"/>
                </a:solidFill>
              </a:rPr>
              <a:t>Pierre Augustin Caron « de Beaumarchais » 1732 - 1799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fr-FR" sz="3000" dirty="0">
                <a:solidFill>
                  <a:prstClr val="black"/>
                </a:solidFill>
              </a:rPr>
              <a:t>2) </a:t>
            </a:r>
            <a:r>
              <a:rPr lang="fr-FR" sz="3000" u="sng" dirty="0">
                <a:solidFill>
                  <a:prstClr val="black"/>
                </a:solidFill>
              </a:rPr>
              <a:t>Un homme aux nombreux métiers</a:t>
            </a:r>
          </a:p>
          <a:p>
            <a:pPr marL="0" lvl="0" indent="0">
              <a:buNone/>
            </a:pPr>
            <a:r>
              <a:rPr lang="fr-FR" sz="3000" dirty="0" smtClean="0">
                <a:solidFill>
                  <a:prstClr val="black"/>
                </a:solidFill>
              </a:rPr>
              <a:t>Fils d’horloger, apprenti à </a:t>
            </a:r>
            <a:r>
              <a:rPr lang="fr-FR" sz="3000" dirty="0">
                <a:solidFill>
                  <a:prstClr val="black"/>
                </a:solidFill>
              </a:rPr>
              <a:t>13 </a:t>
            </a:r>
            <a:r>
              <a:rPr lang="fr-FR" sz="3000" dirty="0" smtClean="0">
                <a:solidFill>
                  <a:prstClr val="black"/>
                </a:solidFill>
              </a:rPr>
              <a:t>ans</a:t>
            </a:r>
          </a:p>
          <a:p>
            <a:pPr marL="0" lvl="0" indent="0">
              <a:buNone/>
            </a:pPr>
            <a:r>
              <a:rPr lang="fr-FR" sz="3000" dirty="0" smtClean="0">
                <a:solidFill>
                  <a:prstClr val="black"/>
                </a:solidFill>
              </a:rPr>
              <a:t>Il devient à la cour </a:t>
            </a:r>
            <a:r>
              <a:rPr lang="fr-FR" sz="3000" dirty="0">
                <a:solidFill>
                  <a:prstClr val="black"/>
                </a:solidFill>
              </a:rPr>
              <a:t>maître de harpe, secrétaire du roi, </a:t>
            </a:r>
            <a:r>
              <a:rPr lang="fr-FR" sz="3000" dirty="0" smtClean="0">
                <a:solidFill>
                  <a:prstClr val="black"/>
                </a:solidFill>
              </a:rPr>
              <a:t>lieutenant général des chasses.</a:t>
            </a:r>
          </a:p>
          <a:p>
            <a:pPr marL="0" lvl="0" indent="0">
              <a:buNone/>
            </a:pPr>
            <a:r>
              <a:rPr lang="fr-FR" sz="3000" dirty="0" smtClean="0">
                <a:solidFill>
                  <a:prstClr val="black"/>
                </a:solidFill>
              </a:rPr>
              <a:t>Il est aussi dramaturge et écrit des pièces de genres très différents. </a:t>
            </a:r>
          </a:p>
          <a:p>
            <a:pPr marL="0" lvl="0" indent="0">
              <a:buNone/>
            </a:pPr>
            <a:endParaRPr lang="fr-FR" sz="3000" dirty="0">
              <a:solidFill>
                <a:prstClr val="black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8919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dirty="0">
                <a:solidFill>
                  <a:prstClr val="black"/>
                </a:solidFill>
              </a:rPr>
              <a:t>Pierre Augustin Caron « de Beaumarchais » 1732 - 1799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fr-FR" dirty="0">
                <a:solidFill>
                  <a:prstClr val="black"/>
                </a:solidFill>
              </a:rPr>
              <a:t>3) </a:t>
            </a:r>
            <a:r>
              <a:rPr lang="fr-FR" u="sng" dirty="0">
                <a:solidFill>
                  <a:prstClr val="black"/>
                </a:solidFill>
              </a:rPr>
              <a:t>Un homme d’affaires</a:t>
            </a:r>
          </a:p>
          <a:p>
            <a:pPr lvl="0">
              <a:buFontTx/>
              <a:buChar char="-"/>
            </a:pPr>
            <a:r>
              <a:rPr lang="fr-FR" dirty="0" smtClean="0">
                <a:solidFill>
                  <a:prstClr val="black"/>
                </a:solidFill>
              </a:rPr>
              <a:t>Nombreuses </a:t>
            </a:r>
            <a:r>
              <a:rPr lang="fr-FR" dirty="0">
                <a:solidFill>
                  <a:prstClr val="black"/>
                </a:solidFill>
              </a:rPr>
              <a:t>opérations financières </a:t>
            </a:r>
            <a:r>
              <a:rPr lang="fr-FR" dirty="0" smtClean="0">
                <a:solidFill>
                  <a:prstClr val="black"/>
                </a:solidFill>
              </a:rPr>
              <a:t>(certaines l’enrichissent, d’autres le ruinent)</a:t>
            </a:r>
          </a:p>
          <a:p>
            <a:pPr lvl="0">
              <a:buFontTx/>
              <a:buChar char="-"/>
            </a:pPr>
            <a:r>
              <a:rPr lang="fr-FR" dirty="0" smtClean="0">
                <a:solidFill>
                  <a:prstClr val="black"/>
                </a:solidFill>
              </a:rPr>
              <a:t> Agent secret pour Louis XV (à Londres en 1775), en faveur des insurgés américains</a:t>
            </a:r>
          </a:p>
          <a:p>
            <a:pPr lvl="0">
              <a:buFontTx/>
              <a:buChar char="-"/>
            </a:pPr>
            <a:r>
              <a:rPr lang="fr-FR" dirty="0" smtClean="0">
                <a:solidFill>
                  <a:prstClr val="black"/>
                </a:solidFill>
              </a:rPr>
              <a:t>Il fonde la société des auteurs dramatiques qui amènera à la reconnaissance légale des droits d’auteur en 1791</a:t>
            </a:r>
            <a:endParaRPr lang="fr-FR" dirty="0">
              <a:solidFill>
                <a:prstClr val="black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9000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Contexte historique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fr-FR" u="sng" dirty="0" smtClean="0"/>
              <a:t>Une époque festive</a:t>
            </a:r>
          </a:p>
          <a:p>
            <a:pPr>
              <a:buFontTx/>
              <a:buChar char="-"/>
            </a:pPr>
            <a:r>
              <a:rPr lang="fr-FR" dirty="0" smtClean="0"/>
              <a:t>Causes : expansion économique, progrès scientifiques et techniques</a:t>
            </a:r>
          </a:p>
          <a:p>
            <a:pPr>
              <a:buFontTx/>
              <a:buChar char="-"/>
            </a:pPr>
            <a:r>
              <a:rPr lang="fr-FR" dirty="0" smtClean="0"/>
              <a:t>Atmosphère de « fêtes galantes » (cf. Watteau et Fragonard), fêtes somptueuses à la cour, recherche du bonheur, notamment dans le libertinage</a:t>
            </a:r>
          </a:p>
          <a:p>
            <a:pPr marL="0" indent="0">
              <a:buNone/>
            </a:pPr>
            <a:r>
              <a:rPr lang="fr-FR" dirty="0" smtClean="0"/>
              <a:t>(libertinage = liberté des mœurs sexuelles, Cf. le comte </a:t>
            </a:r>
            <a:r>
              <a:rPr lang="fr-FR" dirty="0" err="1" smtClean="0"/>
              <a:t>Almaviva</a:t>
            </a:r>
            <a:r>
              <a:rPr lang="fr-FR" dirty="0" smtClean="0"/>
              <a:t> dans </a:t>
            </a:r>
            <a:r>
              <a:rPr lang="fr-FR" dirty="0" err="1" smtClean="0"/>
              <a:t>MdF</a:t>
            </a:r>
            <a:r>
              <a:rPr lang="fr-FR" dirty="0" smtClean="0"/>
              <a:t> ou </a:t>
            </a:r>
            <a:r>
              <a:rPr lang="fr-FR" i="1" u="sng" dirty="0" smtClean="0"/>
              <a:t>Les Liaisons dangereuses</a:t>
            </a:r>
            <a:r>
              <a:rPr lang="fr-FR" dirty="0" smtClean="0"/>
              <a:t> de Ch. De </a:t>
            </a:r>
            <a:r>
              <a:rPr lang="fr-FR" dirty="0" err="1" smtClean="0"/>
              <a:t>laclos</a:t>
            </a:r>
            <a:r>
              <a:rPr lang="fr-FR" dirty="0" smtClean="0"/>
              <a:t>)</a:t>
            </a:r>
          </a:p>
          <a:p>
            <a:pPr>
              <a:buFontTx/>
              <a:buChar char="-"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5250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prstClr val="black"/>
                </a:solidFill>
              </a:rPr>
              <a:t>Contexte historique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dirty="0" smtClean="0"/>
              <a:t>2) </a:t>
            </a:r>
            <a:r>
              <a:rPr lang="fr-FR" u="sng" dirty="0" smtClean="0"/>
              <a:t>Des tensions qui mènent à la révolution</a:t>
            </a:r>
          </a:p>
          <a:p>
            <a:pPr>
              <a:buFontTx/>
              <a:buChar char="-"/>
            </a:pPr>
            <a:r>
              <a:rPr lang="fr-FR" dirty="0" smtClean="0"/>
              <a:t>Disparités sociales : le tiers état proteste contre impôts et inégalité, la noblesse (2%pop) veut maintenir ses privilèges et gagner en pouvoir</a:t>
            </a:r>
          </a:p>
          <a:p>
            <a:pPr>
              <a:buFontTx/>
              <a:buChar char="-"/>
            </a:pPr>
            <a:r>
              <a:rPr lang="fr-FR" dirty="0" smtClean="0"/>
              <a:t>Mouvement des Lumières : fait valoir le droit au bonheur et aux libertés individuelles</a:t>
            </a:r>
          </a:p>
          <a:p>
            <a:pPr>
              <a:buFontTx/>
              <a:buChar char="-"/>
            </a:pPr>
            <a:r>
              <a:rPr lang="fr-FR" dirty="0" smtClean="0"/>
              <a:t>L’indécision de Louis XVI et les dépenses pour la guerre d’indépendance américaine intensifient </a:t>
            </a:r>
            <a:r>
              <a:rPr lang="fr-FR" smtClean="0"/>
              <a:t>la contestation.</a:t>
            </a:r>
          </a:p>
        </p:txBody>
      </p:sp>
    </p:spTree>
    <p:extLst>
      <p:ext uri="{BB962C8B-B14F-4D97-AF65-F5344CB8AC3E}">
        <p14:creationId xmlns:p14="http://schemas.microsoft.com/office/powerpoint/2010/main" val="2967205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théâtre au XVIII° siècle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fr-FR" dirty="0" smtClean="0"/>
              <a:t>c’est le divertissement favori des citadins</a:t>
            </a:r>
          </a:p>
          <a:p>
            <a:pPr marL="0" indent="0">
              <a:buNone/>
            </a:pPr>
            <a:r>
              <a:rPr lang="fr-FR" dirty="0" smtClean="0"/>
              <a:t>(pour voir et être vu)</a:t>
            </a:r>
          </a:p>
          <a:p>
            <a:pPr>
              <a:buFontTx/>
              <a:buChar char="-"/>
            </a:pPr>
            <a:r>
              <a:rPr lang="fr-FR" dirty="0" smtClean="0"/>
              <a:t>Différents genres : tragédies et comédies classiques ; farces populaires ; opéras ; ballets</a:t>
            </a:r>
          </a:p>
          <a:p>
            <a:pPr>
              <a:buFontTx/>
              <a:buChar char="-"/>
            </a:pPr>
            <a:r>
              <a:rPr lang="fr-FR" dirty="0" smtClean="0"/>
              <a:t>Représentations dans des théâtres souvent spécialisés dans un genre ; ou dans des salons privés et châteaux.</a:t>
            </a:r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611700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prstClr val="black"/>
                </a:solidFill>
              </a:rPr>
              <a:t>Le théâtre au XVIII° siècle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Tx/>
              <a:buChar char="-"/>
            </a:pPr>
            <a:r>
              <a:rPr lang="fr-FR" dirty="0">
                <a:solidFill>
                  <a:prstClr val="black"/>
                </a:solidFill>
              </a:rPr>
              <a:t>Marivaux et Beaumarchais renouvellent le genre de la </a:t>
            </a:r>
            <a:r>
              <a:rPr lang="fr-FR" dirty="0" smtClean="0">
                <a:solidFill>
                  <a:prstClr val="black"/>
                </a:solidFill>
              </a:rPr>
              <a:t>comédie.</a:t>
            </a:r>
          </a:p>
          <a:p>
            <a:pPr marL="0" lvl="0" indent="0">
              <a:buNone/>
            </a:pPr>
            <a:endParaRPr lang="fr-FR" dirty="0" smtClean="0">
              <a:solidFill>
                <a:prstClr val="black"/>
              </a:solidFill>
            </a:endParaRPr>
          </a:p>
          <a:p>
            <a:pPr lvl="0">
              <a:buFontTx/>
              <a:buChar char="-"/>
            </a:pPr>
            <a:r>
              <a:rPr lang="fr-FR" dirty="0" smtClean="0">
                <a:solidFill>
                  <a:prstClr val="black"/>
                </a:solidFill>
              </a:rPr>
              <a:t>Le drame supplante la tragédie.</a:t>
            </a:r>
          </a:p>
          <a:p>
            <a:pPr lvl="0">
              <a:buFontTx/>
              <a:buChar char="-"/>
            </a:pPr>
            <a:r>
              <a:rPr lang="fr-FR" dirty="0" smtClean="0">
                <a:solidFill>
                  <a:prstClr val="black"/>
                </a:solidFill>
              </a:rPr>
              <a:t>Drame = famille bourgeoise comme cadre, analyse psychologique, jeu sur les émotions</a:t>
            </a:r>
          </a:p>
          <a:p>
            <a:pPr marL="0" lvl="0" indent="0">
              <a:buNone/>
            </a:pPr>
            <a:r>
              <a:rPr lang="fr-FR" dirty="0" smtClean="0">
                <a:solidFill>
                  <a:prstClr val="black"/>
                </a:solidFill>
              </a:rPr>
              <a:t>(</a:t>
            </a:r>
            <a:r>
              <a:rPr lang="fr-FR" dirty="0" err="1" smtClean="0">
                <a:solidFill>
                  <a:prstClr val="black"/>
                </a:solidFill>
              </a:rPr>
              <a:t>svt</a:t>
            </a:r>
            <a:r>
              <a:rPr lang="fr-FR" dirty="0" smtClean="0">
                <a:solidFill>
                  <a:prstClr val="black"/>
                </a:solidFill>
              </a:rPr>
              <a:t> moralisateur ; ouvre voie théâtre moderne)</a:t>
            </a:r>
          </a:p>
          <a:p>
            <a:pPr marL="0" lvl="0" indent="0">
              <a:buNone/>
            </a:pPr>
            <a:r>
              <a:rPr lang="fr-FR" dirty="0" smtClean="0">
                <a:solidFill>
                  <a:prstClr val="black"/>
                </a:solidFill>
              </a:rPr>
              <a:t>(Ex : </a:t>
            </a:r>
            <a:r>
              <a:rPr lang="fr-FR" i="1" u="sng" dirty="0" smtClean="0">
                <a:solidFill>
                  <a:prstClr val="black"/>
                </a:solidFill>
              </a:rPr>
              <a:t>Le Fils naturel</a:t>
            </a:r>
            <a:r>
              <a:rPr lang="fr-FR" dirty="0" smtClean="0">
                <a:solidFill>
                  <a:prstClr val="black"/>
                </a:solidFill>
              </a:rPr>
              <a:t>, de Diderot)</a:t>
            </a:r>
            <a:endParaRPr lang="fr-FR" dirty="0">
              <a:solidFill>
                <a:prstClr val="black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8880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Mariage de Figaro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fr-FR" dirty="0" smtClean="0"/>
              <a:t>Pièce centrale d’une trilogie autour de Figaro</a:t>
            </a:r>
          </a:p>
          <a:p>
            <a:pPr>
              <a:buFont typeface="Arial" charset="0"/>
              <a:buChar char="•"/>
            </a:pPr>
            <a:r>
              <a:rPr lang="fr-FR" i="1" u="sng" dirty="0" smtClean="0"/>
              <a:t>Le Barbier de Séville ou la précaution inutile  </a:t>
            </a:r>
            <a:r>
              <a:rPr lang="fr-FR" dirty="0" smtClean="0"/>
              <a:t>(comédie 1775 ; accumulation de péripéties et d’effets comiques)</a:t>
            </a:r>
          </a:p>
          <a:p>
            <a:pPr>
              <a:buFont typeface="Arial" charset="0"/>
              <a:buChar char="•"/>
            </a:pPr>
            <a:r>
              <a:rPr lang="fr-FR" i="1" u="sng" dirty="0" smtClean="0"/>
              <a:t>La Folle journée ou Le Mariage de Figaro </a:t>
            </a:r>
            <a:r>
              <a:rPr lang="fr-FR" dirty="0" smtClean="0"/>
              <a:t>(comédie 1784)</a:t>
            </a:r>
          </a:p>
          <a:p>
            <a:pPr>
              <a:buFont typeface="Arial" charset="0"/>
              <a:buChar char="•"/>
            </a:pPr>
            <a:r>
              <a:rPr lang="fr-FR" i="1" u="sng" dirty="0" smtClean="0"/>
              <a:t>L’autre Tartuffe ou La mère coupable </a:t>
            </a:r>
            <a:r>
              <a:rPr lang="fr-FR" dirty="0" smtClean="0"/>
              <a:t>(drame 1792 ; 20 ans après, Figaro et Suzanne déjouent le piège tendu aux </a:t>
            </a:r>
            <a:r>
              <a:rPr lang="fr-FR" dirty="0" err="1" smtClean="0"/>
              <a:t>Almaviva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98968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453</Words>
  <Application>Microsoft Office PowerPoint</Application>
  <PresentationFormat>Affichage à l'écran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Beaumarchais et le XVIII°s</vt:lpstr>
      <vt:lpstr>Pierre Augustin Caron « de Beaumarchais » 1732 - 1799</vt:lpstr>
      <vt:lpstr>Pierre Augustin Caron « de Beaumarchais » 1732 - 1799</vt:lpstr>
      <vt:lpstr>Pierre Augustin Caron « de Beaumarchais » 1732 - 1799</vt:lpstr>
      <vt:lpstr>Contexte historique</vt:lpstr>
      <vt:lpstr>Contexte historique</vt:lpstr>
      <vt:lpstr>Le théâtre au XVIII° siècle</vt:lpstr>
      <vt:lpstr>Le théâtre au XVIII° siècle</vt:lpstr>
      <vt:lpstr>Le Mariage de Figaro</vt:lpstr>
      <vt:lpstr>Le Mariage de Figaro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Beaumarchais et le XVIII°s</dc:title>
  <dc:creator>portable</dc:creator>
  <cp:lastModifiedBy>portable</cp:lastModifiedBy>
  <cp:revision>8</cp:revision>
  <dcterms:created xsi:type="dcterms:W3CDTF">2017-11-08T15:43:44Z</dcterms:created>
  <dcterms:modified xsi:type="dcterms:W3CDTF">2018-11-15T13:04:53Z</dcterms:modified>
</cp:coreProperties>
</file>