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halie Guillerm" initials="NG" lastIdx="1" clrIdx="0">
    <p:extLst>
      <p:ext uri="{19B8F6BF-5375-455C-9EA6-DF929625EA0E}">
        <p15:presenceInfo xmlns:p15="http://schemas.microsoft.com/office/powerpoint/2012/main" userId="Nathalie Guiller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lie Guillerm" userId="23a6e045f6947c43" providerId="LiveId" clId="{FFAAD8F6-DF0C-478E-B24A-2DA9084A00B3}"/>
    <pc:docChg chg="modSld">
      <pc:chgData name="Nathalie Guillerm" userId="23a6e045f6947c43" providerId="LiveId" clId="{FFAAD8F6-DF0C-478E-B24A-2DA9084A00B3}" dt="2023-09-21T11:53:51.176" v="21" actId="207"/>
      <pc:docMkLst>
        <pc:docMk/>
      </pc:docMkLst>
      <pc:sldChg chg="modSp mod">
        <pc:chgData name="Nathalie Guillerm" userId="23a6e045f6947c43" providerId="LiveId" clId="{FFAAD8F6-DF0C-478E-B24A-2DA9084A00B3}" dt="2023-09-21T11:53:51.176" v="21" actId="207"/>
        <pc:sldMkLst>
          <pc:docMk/>
          <pc:sldMk cId="701399462" sldId="267"/>
        </pc:sldMkLst>
        <pc:spChg chg="mod">
          <ac:chgData name="Nathalie Guillerm" userId="23a6e045f6947c43" providerId="LiveId" clId="{FFAAD8F6-DF0C-478E-B24A-2DA9084A00B3}" dt="2023-09-21T11:53:51.176" v="21" actId="207"/>
          <ac:spMkLst>
            <pc:docMk/>
            <pc:sldMk cId="701399462" sldId="267"/>
            <ac:spMk id="3" creationId="{3AC620FD-E1B9-4E37-ACE9-92F939B6179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0944B-CA77-4C98-B6E1-CDA2C2312B9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E00D93E-047C-40E9-8BB8-6BA2435E05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B13EE7B-DD8C-46B6-AB25-AD85A5839FB2}"/>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4C9CA104-E82F-4FF5-9184-D99EDBD362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FB1EE3B-6BAD-47F9-B79C-E541C50310A1}"/>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223231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A02181-C828-40D2-B9EA-35D126EC755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01DD2E0-8012-4424-93EF-3ADC630349A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59B3105-3691-464C-AE39-0ECC6B4F5261}"/>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33972D7D-4693-4D4C-814E-A4ABA8418F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881711-4D4C-468F-BEE2-8C4AA7C00B83}"/>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188344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49DB973-F344-409C-9C7F-8219A950263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A566AE1-3076-4F8F-B6AB-F2CE87410C9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45CFB9-C82C-4628-8B12-2F4C3FF02964}"/>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8D81834F-959E-43B3-8496-2713B8B96A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DF32A14-1D20-43A6-B116-E08933332CAA}"/>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184432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EF2A12-9A16-420B-9225-0283F4D0C75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FAC75C6-CC60-47C5-A42B-DE3E8F2526B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FF10415-AEE0-4119-A5D5-E5D5D2BFF610}"/>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B29721A9-6E29-4937-A2A6-D68B0A17E47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249998F-3DA9-4832-8BE2-7602EACB9D4A}"/>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197220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49704F-98B4-44F7-B8A9-DE1D82C16E9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C2C1C21-AC25-4E5F-B193-60B04B9758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3BAA1F2-8C68-48E6-9EB2-EEF63C56269A}"/>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905BCAB1-487E-465B-83BD-0398BD3EEF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B9A426D-A2F2-47E0-94BC-C1CEA43FCB4F}"/>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245496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78E1D0-A39A-4762-A8D7-F272817A60B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9703197-CCFF-4C05-92F8-E63AADE8D81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D84F249-27B2-473C-803D-AACB65CA4B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32332B3-FB19-4854-B7CC-88ACA4328382}"/>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6" name="Espace réservé du pied de page 5">
            <a:extLst>
              <a:ext uri="{FF2B5EF4-FFF2-40B4-BE49-F238E27FC236}">
                <a16:creationId xmlns:a16="http://schemas.microsoft.com/office/drawing/2014/main" id="{7562067E-52BC-4697-A121-3013568FA8D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F2DA2A-EF2D-42B4-A8BA-C12AA76A4F3C}"/>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277950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17B53E-2420-4F0C-B4A7-B8187676810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EAB89A6-6371-4BDC-8A0B-6D1621B7A4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7B131E5-EC4E-4811-8FD3-3CC2FAED9E0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02AB144-1598-42C0-89EB-9048F2FE21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F073C99-A65F-4C4D-A2CB-7CBEFDE0536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C35D1EA-263A-4CE3-8B5A-B380404ABE66}"/>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8" name="Espace réservé du pied de page 7">
            <a:extLst>
              <a:ext uri="{FF2B5EF4-FFF2-40B4-BE49-F238E27FC236}">
                <a16:creationId xmlns:a16="http://schemas.microsoft.com/office/drawing/2014/main" id="{E337B72D-8750-4AE5-9729-3DED43C10BF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3EA69CC-F848-4308-82AC-02D8E059463C}"/>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381825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3AEFB0-9A64-459C-8097-AB0AEAA6A71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7E5B3F0-3C58-4796-8785-91640F024AA9}"/>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4" name="Espace réservé du pied de page 3">
            <a:extLst>
              <a:ext uri="{FF2B5EF4-FFF2-40B4-BE49-F238E27FC236}">
                <a16:creationId xmlns:a16="http://schemas.microsoft.com/office/drawing/2014/main" id="{D5100DA9-5A66-4467-8284-2F60866F8D2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59A525C-0BA4-4C93-869D-FA04260B49D5}"/>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96159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0D0FD3-57E1-4170-864F-086FF2F12A6D}"/>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3" name="Espace réservé du pied de page 2">
            <a:extLst>
              <a:ext uri="{FF2B5EF4-FFF2-40B4-BE49-F238E27FC236}">
                <a16:creationId xmlns:a16="http://schemas.microsoft.com/office/drawing/2014/main" id="{9C82927B-7974-48D0-9545-ED0C6CD1871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572B9A0-A659-4104-9527-5E55CAF11364}"/>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107594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FD2575-69B5-430D-896D-94C3FBECA21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BB94DB6-1EA2-402E-AE7A-8AD126492C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C42DFA6-8ECC-4DE9-9DD7-764DA7063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8E83072-7303-4EA7-807B-D21B8F067950}"/>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6" name="Espace réservé du pied de page 5">
            <a:extLst>
              <a:ext uri="{FF2B5EF4-FFF2-40B4-BE49-F238E27FC236}">
                <a16:creationId xmlns:a16="http://schemas.microsoft.com/office/drawing/2014/main" id="{D4BB7784-484C-4954-A379-30B91A7453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C43E052-1100-4DBC-932C-558FF3EBEA38}"/>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64481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AEFF67-A234-43BF-BC81-5CB7CDCC47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E4D0118-B106-4BED-ACD0-E0BBEEFE6C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B5213DA-577C-46E9-ACB4-98F65F019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C3FE596-4DC1-48C9-90F3-B067713DDBF8}"/>
              </a:ext>
            </a:extLst>
          </p:cNvPr>
          <p:cNvSpPr>
            <a:spLocks noGrp="1"/>
          </p:cNvSpPr>
          <p:nvPr>
            <p:ph type="dt" sz="half" idx="10"/>
          </p:nvPr>
        </p:nvSpPr>
        <p:spPr/>
        <p:txBody>
          <a:bodyPr/>
          <a:lstStyle/>
          <a:p>
            <a:fld id="{4934918B-545C-4E70-99B4-0E1F49754CC3}" type="datetimeFigureOut">
              <a:rPr lang="fr-FR" smtClean="0"/>
              <a:t>21/09/2023</a:t>
            </a:fld>
            <a:endParaRPr lang="fr-FR"/>
          </a:p>
        </p:txBody>
      </p:sp>
      <p:sp>
        <p:nvSpPr>
          <p:cNvPr id="6" name="Espace réservé du pied de page 5">
            <a:extLst>
              <a:ext uri="{FF2B5EF4-FFF2-40B4-BE49-F238E27FC236}">
                <a16:creationId xmlns:a16="http://schemas.microsoft.com/office/drawing/2014/main" id="{FA72D604-4F98-46E7-BDE4-90E79214292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FE8D738-C351-471B-9127-BF827417A215}"/>
              </a:ext>
            </a:extLst>
          </p:cNvPr>
          <p:cNvSpPr>
            <a:spLocks noGrp="1"/>
          </p:cNvSpPr>
          <p:nvPr>
            <p:ph type="sldNum" sz="quarter" idx="12"/>
          </p:nvPr>
        </p:nvSpPr>
        <p:spPr/>
        <p:txBody>
          <a:bodyPr/>
          <a:lstStyle/>
          <a:p>
            <a:fld id="{1FD55734-B8DD-4223-956F-0AA1926D4C16}" type="slidenum">
              <a:rPr lang="fr-FR" smtClean="0"/>
              <a:t>‹N°›</a:t>
            </a:fld>
            <a:endParaRPr lang="fr-FR"/>
          </a:p>
        </p:txBody>
      </p:sp>
    </p:spTree>
    <p:extLst>
      <p:ext uri="{BB962C8B-B14F-4D97-AF65-F5344CB8AC3E}">
        <p14:creationId xmlns:p14="http://schemas.microsoft.com/office/powerpoint/2010/main" val="4176423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F4DFCCF-00EE-4A95-A121-72ACE3FD33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E9E3386-BA80-415B-9827-64D3759865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C4AE0AA-D96A-4E06-805B-DF16A5469A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4918B-545C-4E70-99B4-0E1F49754CC3}" type="datetimeFigureOut">
              <a:rPr lang="fr-FR" smtClean="0"/>
              <a:t>21/09/2023</a:t>
            </a:fld>
            <a:endParaRPr lang="fr-FR"/>
          </a:p>
        </p:txBody>
      </p:sp>
      <p:sp>
        <p:nvSpPr>
          <p:cNvPr id="5" name="Espace réservé du pied de page 4">
            <a:extLst>
              <a:ext uri="{FF2B5EF4-FFF2-40B4-BE49-F238E27FC236}">
                <a16:creationId xmlns:a16="http://schemas.microsoft.com/office/drawing/2014/main" id="{E946AE1F-A74D-4C74-8622-11C7BBDC28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C48BF33-681C-4E40-8B40-0BAADC2652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55734-B8DD-4223-956F-0AA1926D4C16}" type="slidenum">
              <a:rPr lang="fr-FR" smtClean="0"/>
              <a:t>‹N°›</a:t>
            </a:fld>
            <a:endParaRPr lang="fr-FR"/>
          </a:p>
        </p:txBody>
      </p:sp>
    </p:spTree>
    <p:extLst>
      <p:ext uri="{BB962C8B-B14F-4D97-AF65-F5344CB8AC3E}">
        <p14:creationId xmlns:p14="http://schemas.microsoft.com/office/powerpoint/2010/main" val="48981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1BCBD6-B74D-4704-A54C-21C05D825AC6}"/>
              </a:ext>
            </a:extLst>
          </p:cNvPr>
          <p:cNvSpPr>
            <a:spLocks noGrp="1"/>
          </p:cNvSpPr>
          <p:nvPr>
            <p:ph type="ctrTitle"/>
          </p:nvPr>
        </p:nvSpPr>
        <p:spPr>
          <a:xfrm>
            <a:off x="1524000" y="634654"/>
            <a:ext cx="9144000" cy="965546"/>
          </a:xfrm>
        </p:spPr>
        <p:txBody>
          <a:bodyPr/>
          <a:lstStyle/>
          <a:p>
            <a:r>
              <a:rPr lang="fr-FR" dirty="0"/>
              <a:t>Correction du commentaire</a:t>
            </a:r>
          </a:p>
        </p:txBody>
      </p:sp>
      <p:sp>
        <p:nvSpPr>
          <p:cNvPr id="3" name="Sous-titre 2">
            <a:extLst>
              <a:ext uri="{FF2B5EF4-FFF2-40B4-BE49-F238E27FC236}">
                <a16:creationId xmlns:a16="http://schemas.microsoft.com/office/drawing/2014/main" id="{F878C0EA-1CC9-4EC4-8C77-D76DB3D98522}"/>
              </a:ext>
            </a:extLst>
          </p:cNvPr>
          <p:cNvSpPr>
            <a:spLocks noGrp="1"/>
          </p:cNvSpPr>
          <p:nvPr>
            <p:ph type="subTitle" idx="1"/>
          </p:nvPr>
        </p:nvSpPr>
        <p:spPr>
          <a:xfrm>
            <a:off x="1524000" y="5014845"/>
            <a:ext cx="9144000" cy="1208501"/>
          </a:xfrm>
        </p:spPr>
        <p:txBody>
          <a:bodyPr>
            <a:normAutofit/>
          </a:bodyPr>
          <a:lstStyle/>
          <a:p>
            <a:r>
              <a:rPr lang="fr-FR" sz="3200" dirty="0"/>
              <a:t>Voltaire, article « bêtes »</a:t>
            </a:r>
          </a:p>
          <a:p>
            <a:r>
              <a:rPr lang="fr-FR" sz="3200" dirty="0"/>
              <a:t>du Dictionnaire philosophique</a:t>
            </a:r>
          </a:p>
        </p:txBody>
      </p:sp>
    </p:spTree>
    <p:extLst>
      <p:ext uri="{BB962C8B-B14F-4D97-AF65-F5344CB8AC3E}">
        <p14:creationId xmlns:p14="http://schemas.microsoft.com/office/powerpoint/2010/main" val="12516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F47854-4182-4CF2-99B1-E45ADC6DB11C}"/>
              </a:ext>
            </a:extLst>
          </p:cNvPr>
          <p:cNvSpPr>
            <a:spLocks noGrp="1"/>
          </p:cNvSpPr>
          <p:nvPr>
            <p:ph type="title"/>
          </p:nvPr>
        </p:nvSpPr>
        <p:spPr/>
        <p:txBody>
          <a:bodyPr/>
          <a:lstStyle/>
          <a:p>
            <a:pPr algn="ctr"/>
            <a:r>
              <a:rPr lang="fr-FR" dirty="0"/>
              <a:t>4 On rédige : d’abord l’introduction</a:t>
            </a:r>
            <a:br>
              <a:rPr lang="fr-FR" dirty="0"/>
            </a:br>
            <a:r>
              <a:rPr lang="fr-FR" dirty="0"/>
              <a:t>en un seul paragraphe !</a:t>
            </a:r>
          </a:p>
        </p:txBody>
      </p:sp>
      <p:sp>
        <p:nvSpPr>
          <p:cNvPr id="3" name="Espace réservé du contenu 2">
            <a:extLst>
              <a:ext uri="{FF2B5EF4-FFF2-40B4-BE49-F238E27FC236}">
                <a16:creationId xmlns:a16="http://schemas.microsoft.com/office/drawing/2014/main" id="{1E91D64C-BBFE-4118-94C4-C3C0732B3AD2}"/>
              </a:ext>
            </a:extLst>
          </p:cNvPr>
          <p:cNvSpPr>
            <a:spLocks noGrp="1"/>
          </p:cNvSpPr>
          <p:nvPr>
            <p:ph idx="1"/>
          </p:nvPr>
        </p:nvSpPr>
        <p:spPr/>
        <p:txBody>
          <a:bodyPr>
            <a:normAutofit fontScale="92500"/>
          </a:bodyPr>
          <a:lstStyle/>
          <a:p>
            <a:pPr marL="0" indent="0" algn="just">
              <a:buNone/>
            </a:pPr>
            <a:r>
              <a:rPr lang="fr-FR" dirty="0">
                <a:solidFill>
                  <a:schemeClr val="accent1">
                    <a:lumMod val="60000"/>
                    <a:lumOff val="40000"/>
                  </a:schemeClr>
                </a:solidFill>
              </a:rPr>
              <a:t>	De nombreux philosophes des Lumières ont cherché au XVIII° siècle à faire évoluer les mentalités. </a:t>
            </a:r>
            <a:r>
              <a:rPr lang="fr-FR" dirty="0">
                <a:solidFill>
                  <a:schemeClr val="accent2">
                    <a:lumMod val="60000"/>
                    <a:lumOff val="40000"/>
                  </a:schemeClr>
                </a:solidFill>
              </a:rPr>
              <a:t>C'est dans ce cadre que Voltaire a écrit son Dictionnaire philosophique, en 1764. </a:t>
            </a:r>
            <a:r>
              <a:rPr lang="fr-FR" dirty="0">
                <a:solidFill>
                  <a:schemeClr val="accent3">
                    <a:lumMod val="75000"/>
                  </a:schemeClr>
                </a:solidFill>
              </a:rPr>
              <a:t>Dans son article « bêtes », il réfute la théorie de Descartes selon laquelle les animaux seraient des machines. </a:t>
            </a:r>
            <a:r>
              <a:rPr lang="fr-FR" dirty="0">
                <a:solidFill>
                  <a:schemeClr val="accent4">
                    <a:lumMod val="75000"/>
                  </a:schemeClr>
                </a:solidFill>
              </a:rPr>
              <a:t>Nous nous demanderons comment Voltaire défend les « bêtes » contre la théorie des machinistes. </a:t>
            </a:r>
            <a:r>
              <a:rPr lang="fr-FR" dirty="0">
                <a:solidFill>
                  <a:schemeClr val="accent6">
                    <a:lumMod val="75000"/>
                  </a:schemeClr>
                </a:solidFill>
              </a:rPr>
              <a:t>Pour cela nous verrons d'abord comment l’auteur construit un véritable réquisitoire contre la thèse de Descartes. Nous montrerons ensuite que son texte est un plaidoyer pour la défense des animaux.</a:t>
            </a:r>
          </a:p>
          <a:p>
            <a:pPr marL="0" indent="0">
              <a:buNone/>
            </a:pPr>
            <a:endParaRPr lang="fr-FR" dirty="0">
              <a:solidFill>
                <a:schemeClr val="accent6">
                  <a:lumMod val="75000"/>
                </a:schemeClr>
              </a:solidFill>
            </a:endParaRPr>
          </a:p>
          <a:p>
            <a:pPr marL="0" indent="0">
              <a:buNone/>
            </a:pPr>
            <a:r>
              <a:rPr lang="fr-FR" dirty="0">
                <a:solidFill>
                  <a:schemeClr val="accent1">
                    <a:lumMod val="60000"/>
                    <a:lumOff val="40000"/>
                  </a:schemeClr>
                </a:solidFill>
              </a:rPr>
              <a:t>Amorce</a:t>
            </a:r>
            <a:r>
              <a:rPr lang="fr-FR" dirty="0"/>
              <a:t> ; </a:t>
            </a:r>
            <a:r>
              <a:rPr lang="fr-FR" dirty="0">
                <a:solidFill>
                  <a:schemeClr val="accent2">
                    <a:lumMod val="60000"/>
                    <a:lumOff val="40000"/>
                  </a:schemeClr>
                </a:solidFill>
              </a:rPr>
              <a:t>présentation du texte </a:t>
            </a:r>
            <a:r>
              <a:rPr lang="fr-FR" dirty="0"/>
              <a:t>; </a:t>
            </a:r>
            <a:r>
              <a:rPr lang="fr-FR" dirty="0">
                <a:solidFill>
                  <a:schemeClr val="accent3">
                    <a:lumMod val="75000"/>
                  </a:schemeClr>
                </a:solidFill>
              </a:rPr>
              <a:t>présentation du contenu du texte </a:t>
            </a:r>
            <a:r>
              <a:rPr lang="fr-FR" dirty="0"/>
              <a:t>; </a:t>
            </a:r>
            <a:r>
              <a:rPr lang="fr-FR" dirty="0">
                <a:solidFill>
                  <a:schemeClr val="accent4">
                    <a:lumMod val="75000"/>
                  </a:schemeClr>
                </a:solidFill>
              </a:rPr>
              <a:t>problématique</a:t>
            </a:r>
            <a:r>
              <a:rPr lang="fr-FR" dirty="0"/>
              <a:t> ; </a:t>
            </a:r>
            <a:r>
              <a:rPr lang="fr-FR" dirty="0">
                <a:solidFill>
                  <a:schemeClr val="accent6">
                    <a:lumMod val="75000"/>
                  </a:schemeClr>
                </a:solidFill>
              </a:rPr>
              <a:t>annonce du plan</a:t>
            </a:r>
          </a:p>
        </p:txBody>
      </p:sp>
    </p:spTree>
    <p:extLst>
      <p:ext uri="{BB962C8B-B14F-4D97-AF65-F5344CB8AC3E}">
        <p14:creationId xmlns:p14="http://schemas.microsoft.com/office/powerpoint/2010/main" val="633299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AFCDD9-C57D-4984-B715-36463DA2D913}"/>
              </a:ext>
            </a:extLst>
          </p:cNvPr>
          <p:cNvSpPr>
            <a:spLocks noGrp="1"/>
          </p:cNvSpPr>
          <p:nvPr>
            <p:ph type="title"/>
          </p:nvPr>
        </p:nvSpPr>
        <p:spPr/>
        <p:txBody>
          <a:bodyPr/>
          <a:lstStyle/>
          <a:p>
            <a:pPr algn="ctr"/>
            <a:r>
              <a:rPr lang="fr-FR" dirty="0"/>
              <a:t>4 On rédige : la conclusion au brouillon</a:t>
            </a:r>
          </a:p>
        </p:txBody>
      </p:sp>
      <p:sp>
        <p:nvSpPr>
          <p:cNvPr id="3" name="Espace réservé du contenu 2">
            <a:extLst>
              <a:ext uri="{FF2B5EF4-FFF2-40B4-BE49-F238E27FC236}">
                <a16:creationId xmlns:a16="http://schemas.microsoft.com/office/drawing/2014/main" id="{D70E9E2F-8605-4525-B5EB-F8DB71034A91}"/>
              </a:ext>
            </a:extLst>
          </p:cNvPr>
          <p:cNvSpPr>
            <a:spLocks noGrp="1"/>
          </p:cNvSpPr>
          <p:nvPr>
            <p:ph idx="1"/>
          </p:nvPr>
        </p:nvSpPr>
        <p:spPr/>
        <p:txBody>
          <a:bodyPr/>
          <a:lstStyle/>
          <a:p>
            <a:pPr marL="0" indent="0" algn="just">
              <a:buNone/>
            </a:pPr>
            <a:r>
              <a:rPr lang="fr-FR" dirty="0"/>
              <a:t>	</a:t>
            </a:r>
            <a:r>
              <a:rPr lang="fr-FR" dirty="0">
                <a:solidFill>
                  <a:schemeClr val="accent6">
                    <a:lumMod val="75000"/>
                  </a:schemeClr>
                </a:solidFill>
              </a:rPr>
              <a:t>A travers cet article, Voltaire défend les animaux en démontant point par point la théorie de Descartes, afin de mettre en valeur les similitudes biologiques, comportementales et affectives entre l’humain et l’animal et d’en souligner les capacités. Talentueux pour convaincre autant que pour persuader, l’auteur attaque directement les machinistes pour mieux défendre la cause animale. </a:t>
            </a:r>
            <a:r>
              <a:rPr lang="fr-FR" dirty="0">
                <a:solidFill>
                  <a:schemeClr val="accent5">
                    <a:lumMod val="75000"/>
                  </a:schemeClr>
                </a:solidFill>
              </a:rPr>
              <a:t>Deux siècles après Montaigne, Voltaire apparait comme le digne héritier des valeurs humanistes, et cherche par ses écrits à faire évoluer les mentalités.</a:t>
            </a:r>
          </a:p>
          <a:p>
            <a:pPr marL="0" indent="0" algn="just">
              <a:buNone/>
            </a:pPr>
            <a:endParaRPr lang="fr-FR" dirty="0">
              <a:solidFill>
                <a:schemeClr val="accent5">
                  <a:lumMod val="75000"/>
                </a:schemeClr>
              </a:solidFill>
            </a:endParaRPr>
          </a:p>
          <a:p>
            <a:pPr marL="0" indent="0" algn="just">
              <a:buNone/>
            </a:pPr>
            <a:r>
              <a:rPr lang="fr-FR" dirty="0">
                <a:solidFill>
                  <a:schemeClr val="accent6">
                    <a:lumMod val="75000"/>
                  </a:schemeClr>
                </a:solidFill>
              </a:rPr>
              <a:t>Réponse à la problématique </a:t>
            </a:r>
            <a:r>
              <a:rPr lang="fr-FR" dirty="0"/>
              <a:t>; </a:t>
            </a:r>
            <a:r>
              <a:rPr lang="fr-FR" dirty="0">
                <a:solidFill>
                  <a:schemeClr val="accent5">
                    <a:lumMod val="75000"/>
                  </a:schemeClr>
                </a:solidFill>
              </a:rPr>
              <a:t>ouverture</a:t>
            </a:r>
          </a:p>
        </p:txBody>
      </p:sp>
    </p:spTree>
    <p:extLst>
      <p:ext uri="{BB962C8B-B14F-4D97-AF65-F5344CB8AC3E}">
        <p14:creationId xmlns:p14="http://schemas.microsoft.com/office/powerpoint/2010/main" val="3593348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8FF396-11D7-44FA-A946-3586BD2B70D7}"/>
              </a:ext>
            </a:extLst>
          </p:cNvPr>
          <p:cNvSpPr>
            <a:spLocks noGrp="1"/>
          </p:cNvSpPr>
          <p:nvPr>
            <p:ph type="title"/>
          </p:nvPr>
        </p:nvSpPr>
        <p:spPr/>
        <p:txBody>
          <a:bodyPr/>
          <a:lstStyle/>
          <a:p>
            <a:pPr algn="ctr"/>
            <a:r>
              <a:rPr lang="fr-FR" dirty="0"/>
              <a:t>On rédige le développement</a:t>
            </a:r>
            <a:br>
              <a:rPr lang="fr-FR" dirty="0"/>
            </a:br>
            <a:r>
              <a:rPr lang="fr-FR" dirty="0"/>
              <a:t> en suivant précisément son plan.</a:t>
            </a:r>
          </a:p>
        </p:txBody>
      </p:sp>
      <p:sp>
        <p:nvSpPr>
          <p:cNvPr id="3" name="Espace réservé du contenu 2">
            <a:extLst>
              <a:ext uri="{FF2B5EF4-FFF2-40B4-BE49-F238E27FC236}">
                <a16:creationId xmlns:a16="http://schemas.microsoft.com/office/drawing/2014/main" id="{3AC620FD-E1B9-4E37-ACE9-92F939B61796}"/>
              </a:ext>
            </a:extLst>
          </p:cNvPr>
          <p:cNvSpPr>
            <a:spLocks noGrp="1"/>
          </p:cNvSpPr>
          <p:nvPr>
            <p:ph idx="1"/>
          </p:nvPr>
        </p:nvSpPr>
        <p:spPr/>
        <p:txBody>
          <a:bodyPr>
            <a:normAutofit fontScale="92500" lnSpcReduction="20000"/>
          </a:bodyPr>
          <a:lstStyle/>
          <a:p>
            <a:pPr marL="0" indent="0" algn="just">
              <a:buNone/>
            </a:pPr>
            <a:r>
              <a:rPr lang="fr-FR" dirty="0"/>
              <a:t>	</a:t>
            </a:r>
            <a:r>
              <a:rPr lang="fr-FR" dirty="0">
                <a:solidFill>
                  <a:srgbClr val="FF0000"/>
                </a:solidFill>
              </a:rPr>
              <a:t>Nous allons montrer tout d’abord que Voltaire cherche à réfuter la théorie de Descartes. </a:t>
            </a:r>
            <a:r>
              <a:rPr lang="fr-FR" dirty="0">
                <a:solidFill>
                  <a:schemeClr val="accent6">
                    <a:lumMod val="75000"/>
                  </a:schemeClr>
                </a:solidFill>
              </a:rPr>
              <a:t>Pour cela, il s’adresse directement à lui</a:t>
            </a:r>
            <a:r>
              <a:rPr lang="fr-FR" dirty="0"/>
              <a:t>, ligne 23, en </a:t>
            </a:r>
            <a:r>
              <a:rPr lang="fr-FR" dirty="0">
                <a:solidFill>
                  <a:srgbClr val="0070C0"/>
                </a:solidFill>
              </a:rPr>
              <a:t>l’apostrophant</a:t>
            </a:r>
            <a:r>
              <a:rPr lang="fr-FR" dirty="0"/>
              <a:t> par l’expression « </a:t>
            </a:r>
            <a:r>
              <a:rPr lang="fr-FR" dirty="0">
                <a:solidFill>
                  <a:schemeClr val="accent2">
                    <a:lumMod val="75000"/>
                  </a:schemeClr>
                </a:solidFill>
              </a:rPr>
              <a:t>machiniste</a:t>
            </a:r>
            <a:r>
              <a:rPr lang="fr-FR" dirty="0"/>
              <a:t> ». De nombreuses fois dans le texte, il emploie la </a:t>
            </a:r>
            <a:r>
              <a:rPr lang="fr-FR" dirty="0">
                <a:solidFill>
                  <a:srgbClr val="0070C0"/>
                </a:solidFill>
              </a:rPr>
              <a:t>deuxième personne du singulier </a:t>
            </a:r>
            <a:r>
              <a:rPr lang="fr-FR" dirty="0"/>
              <a:t>avec </a:t>
            </a:r>
            <a:r>
              <a:rPr lang="fr-FR" dirty="0">
                <a:solidFill>
                  <a:srgbClr val="0070C0"/>
                </a:solidFill>
              </a:rPr>
              <a:t>l’utilisation du pronom</a:t>
            </a:r>
            <a:r>
              <a:rPr lang="fr-FR" dirty="0"/>
              <a:t> « </a:t>
            </a:r>
            <a:r>
              <a:rPr lang="fr-FR" dirty="0">
                <a:solidFill>
                  <a:schemeClr val="accent2">
                    <a:lumMod val="75000"/>
                  </a:schemeClr>
                </a:solidFill>
              </a:rPr>
              <a:t>tu</a:t>
            </a:r>
            <a:r>
              <a:rPr lang="fr-FR" dirty="0"/>
              <a:t> », comme « </a:t>
            </a:r>
            <a:r>
              <a:rPr lang="fr-FR" dirty="0">
                <a:solidFill>
                  <a:schemeClr val="accent2">
                    <a:lumMod val="75000"/>
                  </a:schemeClr>
                </a:solidFill>
              </a:rPr>
              <a:t>tu apprends </a:t>
            </a:r>
            <a:r>
              <a:rPr lang="fr-FR" dirty="0"/>
              <a:t>» l8, « </a:t>
            </a:r>
            <a:r>
              <a:rPr lang="fr-FR" dirty="0">
                <a:solidFill>
                  <a:schemeClr val="accent2">
                    <a:lumMod val="75000"/>
                  </a:schemeClr>
                </a:solidFill>
              </a:rPr>
              <a:t>Tu juges </a:t>
            </a:r>
            <a:r>
              <a:rPr lang="fr-FR" dirty="0"/>
              <a:t>» l13, et </a:t>
            </a:r>
            <a:r>
              <a:rPr lang="fr-FR" dirty="0">
                <a:solidFill>
                  <a:srgbClr val="0070C0"/>
                </a:solidFill>
              </a:rPr>
              <a:t>l’impératif présent deuxième personne </a:t>
            </a:r>
            <a:r>
              <a:rPr lang="fr-FR" dirty="0"/>
              <a:t>« </a:t>
            </a:r>
            <a:r>
              <a:rPr lang="fr-FR" dirty="0">
                <a:solidFill>
                  <a:schemeClr val="accent2">
                    <a:lumMod val="75000"/>
                  </a:schemeClr>
                </a:solidFill>
              </a:rPr>
              <a:t>Porte donc </a:t>
            </a:r>
            <a:r>
              <a:rPr lang="fr-FR" dirty="0"/>
              <a:t>» l15 ou « </a:t>
            </a:r>
            <a:r>
              <a:rPr lang="fr-FR" dirty="0">
                <a:solidFill>
                  <a:schemeClr val="accent2">
                    <a:lumMod val="75000"/>
                  </a:schemeClr>
                </a:solidFill>
              </a:rPr>
              <a:t>Réponds-moi</a:t>
            </a:r>
            <a:r>
              <a:rPr lang="fr-FR" dirty="0"/>
              <a:t> » l23. Par cette adresse directe, </a:t>
            </a:r>
            <a:r>
              <a:rPr lang="fr-FR" dirty="0">
                <a:solidFill>
                  <a:schemeClr val="bg1">
                    <a:lumMod val="65000"/>
                  </a:schemeClr>
                </a:solidFill>
              </a:rPr>
              <a:t>il accuse directement Descartes de machiniste, l’oblige à remettre en question sa théorie et l’incite à reconnaitre ses torts</a:t>
            </a:r>
            <a:r>
              <a:rPr lang="fr-FR" dirty="0"/>
              <a:t>, comme à la ligne 9, avec </a:t>
            </a:r>
            <a:r>
              <a:rPr lang="fr-FR" dirty="0">
                <a:solidFill>
                  <a:srgbClr val="0070C0"/>
                </a:solidFill>
              </a:rPr>
              <a:t>l’interro-négation</a:t>
            </a:r>
            <a:r>
              <a:rPr lang="fr-FR" dirty="0"/>
              <a:t> « </a:t>
            </a:r>
            <a:r>
              <a:rPr lang="fr-FR" dirty="0">
                <a:solidFill>
                  <a:schemeClr val="accent2">
                    <a:lumMod val="75000"/>
                  </a:schemeClr>
                </a:solidFill>
              </a:rPr>
              <a:t>n’as-tu pas vu </a:t>
            </a:r>
            <a:r>
              <a:rPr lang="fr-FR" dirty="0"/>
              <a:t>» qui attend une réponse positive. </a:t>
            </a:r>
            <a:r>
              <a:rPr lang="fr-FR" dirty="0">
                <a:solidFill>
                  <a:schemeClr val="accent6">
                    <a:lumMod val="75000"/>
                  </a:schemeClr>
                </a:solidFill>
              </a:rPr>
              <a:t>Cette adresse directe </a:t>
            </a:r>
            <a:r>
              <a:rPr lang="fr-FR" dirty="0">
                <a:solidFill>
                  <a:schemeClr val="bg1">
                    <a:lumMod val="65000"/>
                  </a:schemeClr>
                </a:solidFill>
              </a:rPr>
              <a:t>permet en outre à chaque lecteur quel qu’il soit de se sentir visé, et pousse chacun à remettre en cause la théorie de Descartes.</a:t>
            </a:r>
          </a:p>
          <a:p>
            <a:pPr marL="0" indent="0" algn="just">
              <a:buNone/>
            </a:pPr>
            <a:r>
              <a:rPr lang="fr-FR" dirty="0">
                <a:solidFill>
                  <a:srgbClr val="FF0000"/>
                </a:solidFill>
              </a:rPr>
              <a:t>Annonce de l’idée du I </a:t>
            </a:r>
            <a:r>
              <a:rPr lang="fr-FR" dirty="0"/>
              <a:t>; </a:t>
            </a:r>
            <a:r>
              <a:rPr lang="fr-FR" dirty="0">
                <a:solidFill>
                  <a:schemeClr val="accent6">
                    <a:lumMod val="75000"/>
                  </a:schemeClr>
                </a:solidFill>
              </a:rPr>
              <a:t>annonce de l’idée du § avec rappel à la fin </a:t>
            </a:r>
            <a:r>
              <a:rPr lang="fr-FR" dirty="0"/>
              <a:t>; explication avec </a:t>
            </a:r>
            <a:r>
              <a:rPr lang="fr-FR" dirty="0">
                <a:solidFill>
                  <a:schemeClr val="accent2">
                    <a:lumMod val="75000"/>
                  </a:schemeClr>
                </a:solidFill>
              </a:rPr>
              <a:t>citations courtes</a:t>
            </a:r>
            <a:r>
              <a:rPr lang="fr-FR" dirty="0"/>
              <a:t>, </a:t>
            </a:r>
            <a:r>
              <a:rPr lang="fr-FR" dirty="0">
                <a:solidFill>
                  <a:srgbClr val="0070C0"/>
                </a:solidFill>
              </a:rPr>
              <a:t>analyses</a:t>
            </a:r>
            <a:r>
              <a:rPr lang="fr-FR" dirty="0"/>
              <a:t>, </a:t>
            </a:r>
            <a:r>
              <a:rPr lang="fr-FR" dirty="0">
                <a:solidFill>
                  <a:schemeClr val="bg1">
                    <a:lumMod val="65000"/>
                  </a:schemeClr>
                </a:solidFill>
              </a:rPr>
              <a:t>interprétations</a:t>
            </a:r>
            <a:r>
              <a:rPr lang="fr-FR" dirty="0"/>
              <a:t>.</a:t>
            </a:r>
          </a:p>
        </p:txBody>
      </p:sp>
    </p:spTree>
    <p:extLst>
      <p:ext uri="{BB962C8B-B14F-4D97-AF65-F5344CB8AC3E}">
        <p14:creationId xmlns:p14="http://schemas.microsoft.com/office/powerpoint/2010/main" val="701399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099A5-9418-427C-9D78-8560C3FF8565}"/>
              </a:ext>
            </a:extLst>
          </p:cNvPr>
          <p:cNvSpPr>
            <a:spLocks noGrp="1"/>
          </p:cNvSpPr>
          <p:nvPr>
            <p:ph type="title"/>
          </p:nvPr>
        </p:nvSpPr>
        <p:spPr/>
        <p:txBody>
          <a:bodyPr>
            <a:normAutofit fontScale="90000"/>
          </a:bodyPr>
          <a:lstStyle/>
          <a:p>
            <a:pPr algn="ctr"/>
            <a:r>
              <a:rPr lang="fr-FR" dirty="0"/>
              <a:t>Pour réussir son commentaire :</a:t>
            </a:r>
            <a:br>
              <a:rPr lang="fr-FR" dirty="0"/>
            </a:br>
            <a:r>
              <a:rPr lang="fr-FR" dirty="0"/>
              <a:t>- il faut prendre le temps d’étudier le texte !</a:t>
            </a:r>
            <a:br>
              <a:rPr lang="fr-FR" dirty="0"/>
            </a:br>
            <a:endParaRPr lang="fr-FR" dirty="0"/>
          </a:p>
        </p:txBody>
      </p:sp>
      <p:sp>
        <p:nvSpPr>
          <p:cNvPr id="3" name="Espace réservé du contenu 2">
            <a:extLst>
              <a:ext uri="{FF2B5EF4-FFF2-40B4-BE49-F238E27FC236}">
                <a16:creationId xmlns:a16="http://schemas.microsoft.com/office/drawing/2014/main" id="{08149F20-87A5-4DEB-ADA2-3B714A703DCD}"/>
              </a:ext>
            </a:extLst>
          </p:cNvPr>
          <p:cNvSpPr>
            <a:spLocks noGrp="1"/>
          </p:cNvSpPr>
          <p:nvPr>
            <p:ph idx="1"/>
          </p:nvPr>
        </p:nvSpPr>
        <p:spPr/>
        <p:txBody>
          <a:bodyPr/>
          <a:lstStyle/>
          <a:p>
            <a:pPr marL="0" indent="0">
              <a:buNone/>
            </a:pPr>
            <a:r>
              <a:rPr lang="fr-FR" dirty="0"/>
              <a:t>1 découverte du texte</a:t>
            </a:r>
          </a:p>
          <a:p>
            <a:pPr marL="0" indent="0">
              <a:buNone/>
            </a:pPr>
            <a:endParaRPr lang="fr-FR" dirty="0"/>
          </a:p>
          <a:p>
            <a:pPr marL="0" indent="0">
              <a:buNone/>
            </a:pPr>
            <a:r>
              <a:rPr lang="fr-FR" dirty="0"/>
              <a:t>- Première lecture pour une compréhension globale. Souligner les mots incompris.</a:t>
            </a:r>
          </a:p>
          <a:p>
            <a:pPr marL="0" indent="0">
              <a:buNone/>
            </a:pPr>
            <a:r>
              <a:rPr lang="fr-FR" dirty="0"/>
              <a:t>- Relecture, tenter de comprendre les mots soulignés en s’aidant du contexte.</a:t>
            </a:r>
          </a:p>
          <a:p>
            <a:pPr marL="0" indent="0">
              <a:buNone/>
            </a:pPr>
            <a:endParaRPr lang="fr-FR" dirty="0"/>
          </a:p>
        </p:txBody>
      </p:sp>
    </p:spTree>
    <p:extLst>
      <p:ext uri="{BB962C8B-B14F-4D97-AF65-F5344CB8AC3E}">
        <p14:creationId xmlns:p14="http://schemas.microsoft.com/office/powerpoint/2010/main" val="360753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CC5833-E241-4E6B-949F-8A18AE7FFB77}"/>
              </a:ext>
            </a:extLst>
          </p:cNvPr>
          <p:cNvSpPr>
            <a:spLocks noGrp="1"/>
          </p:cNvSpPr>
          <p:nvPr>
            <p:ph type="title"/>
          </p:nvPr>
        </p:nvSpPr>
        <p:spPr/>
        <p:txBody>
          <a:bodyPr>
            <a:normAutofit fontScale="90000"/>
          </a:bodyPr>
          <a:lstStyle/>
          <a:p>
            <a:pPr algn="ctr"/>
            <a:r>
              <a:rPr lang="fr-FR" dirty="0"/>
              <a:t>2 étude du texte</a:t>
            </a:r>
            <a:br>
              <a:rPr lang="fr-FR" dirty="0"/>
            </a:br>
            <a:r>
              <a:rPr lang="fr-FR" dirty="0"/>
              <a:t>(même méthode que pour l’explication linéaire)</a:t>
            </a:r>
            <a:br>
              <a:rPr lang="fr-FR" dirty="0"/>
            </a:br>
            <a:endParaRPr lang="fr-FR" dirty="0"/>
          </a:p>
        </p:txBody>
      </p:sp>
      <p:sp>
        <p:nvSpPr>
          <p:cNvPr id="3" name="Espace réservé du contenu 2">
            <a:extLst>
              <a:ext uri="{FF2B5EF4-FFF2-40B4-BE49-F238E27FC236}">
                <a16:creationId xmlns:a16="http://schemas.microsoft.com/office/drawing/2014/main" id="{EF994628-662A-4540-974B-412736FD43AD}"/>
              </a:ext>
            </a:extLst>
          </p:cNvPr>
          <p:cNvSpPr>
            <a:spLocks noGrp="1"/>
          </p:cNvSpPr>
          <p:nvPr>
            <p:ph idx="1"/>
          </p:nvPr>
        </p:nvSpPr>
        <p:spPr/>
        <p:txBody>
          <a:bodyPr/>
          <a:lstStyle/>
          <a:p>
            <a:pPr marL="0" indent="0">
              <a:buNone/>
            </a:pPr>
            <a:endParaRPr lang="fr-FR" dirty="0"/>
          </a:p>
          <a:p>
            <a:pPr marL="0" indent="0">
              <a:buNone/>
            </a:pPr>
            <a:r>
              <a:rPr lang="fr-FR" dirty="0"/>
              <a:t>Au choix : par un tableau, ou des </a:t>
            </a:r>
            <a:r>
              <a:rPr lang="fr-FR" dirty="0" err="1"/>
              <a:t>marginalia</a:t>
            </a:r>
            <a:r>
              <a:rPr lang="fr-FR" dirty="0"/>
              <a:t>, ou une prise de notes</a:t>
            </a:r>
          </a:p>
          <a:p>
            <a:pPr marL="0" indent="0">
              <a:buNone/>
            </a:pPr>
            <a:endParaRPr lang="fr-FR" dirty="0"/>
          </a:p>
          <a:p>
            <a:pPr marL="0" indent="0">
              <a:buNone/>
            </a:pPr>
            <a:r>
              <a:rPr lang="fr-FR" dirty="0"/>
              <a:t>Dans tous les cas : associer des </a:t>
            </a:r>
            <a:r>
              <a:rPr lang="fr-FR" dirty="0">
                <a:solidFill>
                  <a:srgbClr val="00B050"/>
                </a:solidFill>
              </a:rPr>
              <a:t>citations</a:t>
            </a:r>
            <a:r>
              <a:rPr lang="fr-FR" dirty="0"/>
              <a:t> </a:t>
            </a:r>
            <a:r>
              <a:rPr lang="fr-FR" b="1" dirty="0"/>
              <a:t>courtes</a:t>
            </a:r>
            <a:r>
              <a:rPr lang="fr-FR" dirty="0"/>
              <a:t>, à une </a:t>
            </a:r>
            <a:r>
              <a:rPr lang="fr-FR" dirty="0">
                <a:solidFill>
                  <a:srgbClr val="00B050"/>
                </a:solidFill>
              </a:rPr>
              <a:t>analyse</a:t>
            </a:r>
            <a:r>
              <a:rPr lang="fr-FR" dirty="0"/>
              <a:t> et à une </a:t>
            </a:r>
            <a:r>
              <a:rPr lang="fr-FR" dirty="0">
                <a:solidFill>
                  <a:srgbClr val="00B050"/>
                </a:solidFill>
              </a:rPr>
              <a:t>interprétation</a:t>
            </a:r>
            <a:r>
              <a:rPr lang="fr-FR" dirty="0"/>
              <a:t>.</a:t>
            </a:r>
          </a:p>
          <a:p>
            <a:pPr marL="0" indent="0">
              <a:buNone/>
            </a:pPr>
            <a:endParaRPr lang="fr-FR" dirty="0"/>
          </a:p>
          <a:p>
            <a:pPr marL="0" indent="0">
              <a:buNone/>
            </a:pPr>
            <a:r>
              <a:rPr lang="fr-FR" dirty="0"/>
              <a:t>Interpréter, c’est </a:t>
            </a:r>
            <a:r>
              <a:rPr lang="fr-FR" b="1" dirty="0"/>
              <a:t>montrer ce que veut dire l’auteur,</a:t>
            </a:r>
            <a:r>
              <a:rPr lang="fr-FR" dirty="0"/>
              <a:t> on va plus loin que ce qu’il dit. Grâce à l’analyse, on étudie </a:t>
            </a:r>
            <a:r>
              <a:rPr lang="fr-FR" b="1" dirty="0"/>
              <a:t>comment</a:t>
            </a:r>
            <a:r>
              <a:rPr lang="fr-FR" dirty="0"/>
              <a:t> il le dit.</a:t>
            </a:r>
          </a:p>
          <a:p>
            <a:pPr marL="0" indent="0">
              <a:buNone/>
            </a:pPr>
            <a:endParaRPr lang="fr-FR" dirty="0"/>
          </a:p>
        </p:txBody>
      </p:sp>
    </p:spTree>
    <p:extLst>
      <p:ext uri="{BB962C8B-B14F-4D97-AF65-F5344CB8AC3E}">
        <p14:creationId xmlns:p14="http://schemas.microsoft.com/office/powerpoint/2010/main" val="263358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C65D85-2037-45F8-8425-040F1A55CEE7}"/>
              </a:ext>
            </a:extLst>
          </p:cNvPr>
          <p:cNvSpPr>
            <a:spLocks noGrp="1"/>
          </p:cNvSpPr>
          <p:nvPr>
            <p:ph type="title"/>
          </p:nvPr>
        </p:nvSpPr>
        <p:spPr/>
        <p:txBody>
          <a:bodyPr/>
          <a:lstStyle/>
          <a:p>
            <a:pPr algn="ctr"/>
            <a:r>
              <a:rPr lang="fr-FR" dirty="0"/>
              <a:t>Exemple d’étude du texte : tableau</a:t>
            </a:r>
          </a:p>
        </p:txBody>
      </p:sp>
      <p:graphicFrame>
        <p:nvGraphicFramePr>
          <p:cNvPr id="5" name="Tableau 5">
            <a:extLst>
              <a:ext uri="{FF2B5EF4-FFF2-40B4-BE49-F238E27FC236}">
                <a16:creationId xmlns:a16="http://schemas.microsoft.com/office/drawing/2014/main" id="{1E3E8B41-49CF-40E8-95AE-EA43D6B91750}"/>
              </a:ext>
            </a:extLst>
          </p:cNvPr>
          <p:cNvGraphicFramePr>
            <a:graphicFrameLocks noGrp="1"/>
          </p:cNvGraphicFramePr>
          <p:nvPr>
            <p:ph sz="half" idx="2"/>
            <p:extLst>
              <p:ext uri="{D42A27DB-BD31-4B8C-83A1-F6EECF244321}">
                <p14:modId xmlns:p14="http://schemas.microsoft.com/office/powerpoint/2010/main" val="2102481266"/>
              </p:ext>
            </p:extLst>
          </p:nvPr>
        </p:nvGraphicFramePr>
        <p:xfrm>
          <a:off x="1020417" y="1825624"/>
          <a:ext cx="10333383" cy="4622351"/>
        </p:xfrm>
        <a:graphic>
          <a:graphicData uri="http://schemas.openxmlformats.org/drawingml/2006/table">
            <a:tbl>
              <a:tblPr firstRow="1" bandRow="1">
                <a:tableStyleId>{5940675A-B579-460E-94D1-54222C63F5DA}</a:tableStyleId>
              </a:tblPr>
              <a:tblGrid>
                <a:gridCol w="3444461">
                  <a:extLst>
                    <a:ext uri="{9D8B030D-6E8A-4147-A177-3AD203B41FA5}">
                      <a16:colId xmlns:a16="http://schemas.microsoft.com/office/drawing/2014/main" val="568028076"/>
                    </a:ext>
                  </a:extLst>
                </a:gridCol>
                <a:gridCol w="3444461">
                  <a:extLst>
                    <a:ext uri="{9D8B030D-6E8A-4147-A177-3AD203B41FA5}">
                      <a16:colId xmlns:a16="http://schemas.microsoft.com/office/drawing/2014/main" val="345425973"/>
                    </a:ext>
                  </a:extLst>
                </a:gridCol>
                <a:gridCol w="3444461">
                  <a:extLst>
                    <a:ext uri="{9D8B030D-6E8A-4147-A177-3AD203B41FA5}">
                      <a16:colId xmlns:a16="http://schemas.microsoft.com/office/drawing/2014/main" val="627757829"/>
                    </a:ext>
                  </a:extLst>
                </a:gridCol>
              </a:tblGrid>
              <a:tr h="533263">
                <a:tc>
                  <a:txBody>
                    <a:bodyPr/>
                    <a:lstStyle/>
                    <a:p>
                      <a:pPr algn="ctr"/>
                      <a:r>
                        <a:rPr lang="fr-FR" b="1" dirty="0"/>
                        <a:t>Interprétation</a:t>
                      </a:r>
                    </a:p>
                  </a:txBody>
                  <a:tcPr/>
                </a:tc>
                <a:tc>
                  <a:txBody>
                    <a:bodyPr/>
                    <a:lstStyle/>
                    <a:p>
                      <a:pPr algn="ctr"/>
                      <a:r>
                        <a:rPr lang="fr-FR" b="1" dirty="0"/>
                        <a:t>Citation</a:t>
                      </a:r>
                    </a:p>
                  </a:txBody>
                  <a:tcPr/>
                </a:tc>
                <a:tc>
                  <a:txBody>
                    <a:bodyPr/>
                    <a:lstStyle/>
                    <a:p>
                      <a:pPr algn="ctr"/>
                      <a:r>
                        <a:rPr lang="fr-FR" b="1" dirty="0"/>
                        <a:t>Analyse</a:t>
                      </a:r>
                    </a:p>
                  </a:txBody>
                  <a:tcPr/>
                </a:tc>
                <a:extLst>
                  <a:ext uri="{0D108BD9-81ED-4DB2-BD59-A6C34878D82A}">
                    <a16:rowId xmlns:a16="http://schemas.microsoft.com/office/drawing/2014/main" val="2269124218"/>
                  </a:ext>
                </a:extLst>
              </a:tr>
              <a:tr h="1313024">
                <a:tc>
                  <a:txBody>
                    <a:bodyPr/>
                    <a:lstStyle/>
                    <a:p>
                      <a:r>
                        <a:rPr lang="fr-FR" dirty="0"/>
                        <a:t>Voltaire exprime son désaccord et son agacement.</a:t>
                      </a:r>
                    </a:p>
                  </a:txBody>
                  <a:tcPr/>
                </a:tc>
                <a:tc>
                  <a:txBody>
                    <a:bodyPr/>
                    <a:lstStyle/>
                    <a:p>
                      <a:r>
                        <a:rPr lang="fr-FR" dirty="0"/>
                        <a:t>« quelle pitié, quelle pauvreté » l.1</a:t>
                      </a:r>
                    </a:p>
                  </a:txBody>
                  <a:tcPr/>
                </a:tc>
                <a:tc>
                  <a:txBody>
                    <a:bodyPr/>
                    <a:lstStyle/>
                    <a:p>
                      <a:r>
                        <a:rPr lang="fr-FR" dirty="0"/>
                        <a:t>Double exclamation avec jeu de sonorités (allitérations en q, l, p, t)</a:t>
                      </a:r>
                    </a:p>
                  </a:txBody>
                  <a:tcPr/>
                </a:tc>
                <a:extLst>
                  <a:ext uri="{0D108BD9-81ED-4DB2-BD59-A6C34878D82A}">
                    <a16:rowId xmlns:a16="http://schemas.microsoft.com/office/drawing/2014/main" val="1806350106"/>
                  </a:ext>
                </a:extLst>
              </a:tr>
              <a:tr h="1313024">
                <a:tc>
                  <a:txBody>
                    <a:bodyPr/>
                    <a:lstStyle/>
                    <a:p>
                      <a:r>
                        <a:rPr lang="fr-FR" dirty="0"/>
                        <a:t>Rappel de la théorie de Descartes : les animaux sont rabaissés au rang d’objets animés.</a:t>
                      </a:r>
                    </a:p>
                  </a:txBody>
                  <a:tcPr/>
                </a:tc>
                <a:tc>
                  <a:txBody>
                    <a:bodyPr/>
                    <a:lstStyle/>
                    <a:p>
                      <a:r>
                        <a:rPr lang="fr-FR" dirty="0"/>
                        <a:t>« les bêtes sont des machines »</a:t>
                      </a:r>
                    </a:p>
                  </a:txBody>
                  <a:tcPr/>
                </a:tc>
                <a:tc>
                  <a:txBody>
                    <a:bodyPr/>
                    <a:lstStyle/>
                    <a:p>
                      <a:r>
                        <a:rPr lang="fr-FR" dirty="0"/>
                        <a:t>Attribut « des machines » rattaché au sujet « les bêtes » &gt; égalité</a:t>
                      </a:r>
                    </a:p>
                  </a:txBody>
                  <a:tcPr/>
                </a:tc>
                <a:extLst>
                  <a:ext uri="{0D108BD9-81ED-4DB2-BD59-A6C34878D82A}">
                    <a16:rowId xmlns:a16="http://schemas.microsoft.com/office/drawing/2014/main" val="3379655801"/>
                  </a:ext>
                </a:extLst>
              </a:tr>
              <a:tr h="1313024">
                <a:tc>
                  <a:txBody>
                    <a:bodyPr/>
                    <a:lstStyle/>
                    <a:p>
                      <a:r>
                        <a:rPr lang="fr-FR" dirty="0"/>
                        <a:t>Voltaire expose la thèse de Descartes à travers des expressions négatives qui retirent à l’animal tout ce qui pourrait le rapprocher de l’humain.</a:t>
                      </a:r>
                    </a:p>
                  </a:txBody>
                  <a:tcPr/>
                </a:tc>
                <a:tc>
                  <a:txBody>
                    <a:bodyPr/>
                    <a:lstStyle/>
                    <a:p>
                      <a:r>
                        <a:rPr lang="fr-FR" dirty="0"/>
                        <a:t>« privées de connaissance et de sentiment »</a:t>
                      </a:r>
                    </a:p>
                    <a:p>
                      <a:r>
                        <a:rPr lang="fr-FR" dirty="0"/>
                        <a:t>« qui n’apprennent rien »</a:t>
                      </a:r>
                    </a:p>
                    <a:p>
                      <a:r>
                        <a:rPr lang="fr-FR" dirty="0"/>
                        <a:t>« qui ne perfectionnent rien »</a:t>
                      </a:r>
                    </a:p>
                  </a:txBody>
                  <a:tcPr/>
                </a:tc>
                <a:tc>
                  <a:txBody>
                    <a:bodyPr/>
                    <a:lstStyle/>
                    <a:p>
                      <a:r>
                        <a:rPr lang="fr-FR" dirty="0"/>
                        <a:t>Expansions du nom négatives</a:t>
                      </a:r>
                    </a:p>
                  </a:txBody>
                  <a:tcPr/>
                </a:tc>
                <a:extLst>
                  <a:ext uri="{0D108BD9-81ED-4DB2-BD59-A6C34878D82A}">
                    <a16:rowId xmlns:a16="http://schemas.microsoft.com/office/drawing/2014/main" val="3976302389"/>
                  </a:ext>
                </a:extLst>
              </a:tr>
            </a:tbl>
          </a:graphicData>
        </a:graphic>
      </p:graphicFrame>
    </p:spTree>
    <p:extLst>
      <p:ext uri="{BB962C8B-B14F-4D97-AF65-F5344CB8AC3E}">
        <p14:creationId xmlns:p14="http://schemas.microsoft.com/office/powerpoint/2010/main" val="200363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0FCB6D-A9FC-4E42-B99B-ACDF84EBCF3F}"/>
              </a:ext>
            </a:extLst>
          </p:cNvPr>
          <p:cNvSpPr>
            <a:spLocks noGrp="1"/>
          </p:cNvSpPr>
          <p:nvPr>
            <p:ph type="title"/>
          </p:nvPr>
        </p:nvSpPr>
        <p:spPr/>
        <p:txBody>
          <a:bodyPr/>
          <a:lstStyle/>
          <a:p>
            <a:pPr algn="ctr"/>
            <a:r>
              <a:rPr lang="fr-FR" dirty="0"/>
              <a:t>Exemple d’étude du texte : </a:t>
            </a:r>
            <a:r>
              <a:rPr lang="fr-FR" dirty="0" err="1"/>
              <a:t>marginalia</a:t>
            </a:r>
            <a:endParaRPr lang="fr-FR" dirty="0"/>
          </a:p>
        </p:txBody>
      </p:sp>
      <p:pic>
        <p:nvPicPr>
          <p:cNvPr id="5" name="Espace réservé du contenu 4" descr="Une image contenant texte&#10;&#10;Description générée automatiquement">
            <a:extLst>
              <a:ext uri="{FF2B5EF4-FFF2-40B4-BE49-F238E27FC236}">
                <a16:creationId xmlns:a16="http://schemas.microsoft.com/office/drawing/2014/main" id="{F5A2C0DB-5B31-4B68-A7FC-6A3A6359F47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3896" y="1825625"/>
            <a:ext cx="9884207" cy="4351338"/>
          </a:xfrm>
        </p:spPr>
      </p:pic>
    </p:spTree>
    <p:extLst>
      <p:ext uri="{BB962C8B-B14F-4D97-AF65-F5344CB8AC3E}">
        <p14:creationId xmlns:p14="http://schemas.microsoft.com/office/powerpoint/2010/main" val="761511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0801C-7A01-4E5E-839D-4CA1432F5F7D}"/>
              </a:ext>
            </a:extLst>
          </p:cNvPr>
          <p:cNvSpPr>
            <a:spLocks noGrp="1"/>
          </p:cNvSpPr>
          <p:nvPr>
            <p:ph type="title"/>
          </p:nvPr>
        </p:nvSpPr>
        <p:spPr/>
        <p:txBody>
          <a:bodyPr/>
          <a:lstStyle/>
          <a:p>
            <a:pPr algn="ctr"/>
            <a:r>
              <a:rPr lang="fr-FR" dirty="0"/>
              <a:t>Exemple d’étude du texte : </a:t>
            </a:r>
            <a:r>
              <a:rPr lang="fr-FR" dirty="0" err="1"/>
              <a:t>marginalia</a:t>
            </a:r>
            <a:endParaRPr lang="fr-FR" dirty="0"/>
          </a:p>
        </p:txBody>
      </p:sp>
      <p:sp>
        <p:nvSpPr>
          <p:cNvPr id="3" name="Espace réservé du contenu 2">
            <a:extLst>
              <a:ext uri="{FF2B5EF4-FFF2-40B4-BE49-F238E27FC236}">
                <a16:creationId xmlns:a16="http://schemas.microsoft.com/office/drawing/2014/main" id="{6C21534D-8697-4C3B-BE59-695AB381E070}"/>
              </a:ext>
            </a:extLst>
          </p:cNvPr>
          <p:cNvSpPr>
            <a:spLocks noGrp="1"/>
          </p:cNvSpPr>
          <p:nvPr>
            <p:ph idx="1"/>
          </p:nvPr>
        </p:nvSpPr>
        <p:spPr/>
        <p:txBody>
          <a:bodyPr/>
          <a:lstStyle/>
          <a:p>
            <a:pPr marL="0" indent="0">
              <a:buNone/>
            </a:pPr>
            <a:r>
              <a:rPr lang="fr-FR" dirty="0"/>
              <a:t>Il peut être utile de noter sur une feuille à côté des éléments d’interprétation.</a:t>
            </a:r>
          </a:p>
          <a:p>
            <a:pPr marL="0" indent="0">
              <a:buNone/>
            </a:pPr>
            <a:r>
              <a:rPr lang="fr-FR" dirty="0"/>
              <a:t>Exemple pour le paragraphe de la page précédente :</a:t>
            </a:r>
          </a:p>
          <a:p>
            <a:pPr marL="0" indent="0">
              <a:buNone/>
            </a:pPr>
            <a:r>
              <a:rPr lang="fr-FR" dirty="0">
                <a:solidFill>
                  <a:srgbClr val="00B050"/>
                </a:solidFill>
              </a:rPr>
              <a:t>- Quoi ! &gt; agacement de V</a:t>
            </a:r>
          </a:p>
          <a:p>
            <a:pPr>
              <a:buFontTx/>
              <a:buChar char="-"/>
            </a:pPr>
            <a:r>
              <a:rPr lang="fr-FR" dirty="0">
                <a:solidFill>
                  <a:srgbClr val="00B050"/>
                </a:solidFill>
              </a:rPr>
              <a:t>Ex de l’oiseau &gt; preuve que l’animal sait s’adapter</a:t>
            </a:r>
          </a:p>
          <a:p>
            <a:pPr>
              <a:buFontTx/>
              <a:buChar char="-"/>
            </a:pPr>
            <a:r>
              <a:rPr lang="fr-FR" dirty="0">
                <a:solidFill>
                  <a:srgbClr val="00B050"/>
                </a:solidFill>
              </a:rPr>
              <a:t>Ex du chien &gt; sait apprendre</a:t>
            </a:r>
          </a:p>
          <a:p>
            <a:pPr>
              <a:buFontTx/>
              <a:buChar char="-"/>
            </a:pPr>
            <a:r>
              <a:rPr lang="fr-FR" dirty="0">
                <a:solidFill>
                  <a:srgbClr val="00B050"/>
                </a:solidFill>
              </a:rPr>
              <a:t>Ex du serin &gt; sait se perfectionner </a:t>
            </a:r>
          </a:p>
          <a:p>
            <a:pPr marL="0" indent="0">
              <a:buNone/>
            </a:pPr>
            <a:r>
              <a:rPr lang="fr-FR" dirty="0">
                <a:solidFill>
                  <a:srgbClr val="00B050"/>
                </a:solidFill>
              </a:rPr>
              <a:t>&gt; Reprise de théorie point par point</a:t>
            </a:r>
          </a:p>
        </p:txBody>
      </p:sp>
    </p:spTree>
    <p:extLst>
      <p:ext uri="{BB962C8B-B14F-4D97-AF65-F5344CB8AC3E}">
        <p14:creationId xmlns:p14="http://schemas.microsoft.com/office/powerpoint/2010/main" val="3773645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84C9E4-6226-4894-9510-4C854F56730B}"/>
              </a:ext>
            </a:extLst>
          </p:cNvPr>
          <p:cNvSpPr>
            <a:spLocks noGrp="1"/>
          </p:cNvSpPr>
          <p:nvPr>
            <p:ph type="title"/>
          </p:nvPr>
        </p:nvSpPr>
        <p:spPr/>
        <p:txBody>
          <a:bodyPr/>
          <a:lstStyle/>
          <a:p>
            <a:r>
              <a:rPr lang="fr-FR" dirty="0"/>
              <a:t>Exemple d’étude du texte : prise de notes</a:t>
            </a:r>
          </a:p>
        </p:txBody>
      </p:sp>
      <p:sp>
        <p:nvSpPr>
          <p:cNvPr id="3" name="Espace réservé du contenu 2">
            <a:extLst>
              <a:ext uri="{FF2B5EF4-FFF2-40B4-BE49-F238E27FC236}">
                <a16:creationId xmlns:a16="http://schemas.microsoft.com/office/drawing/2014/main" id="{D59D68C8-853C-4F09-8D17-E99AA7708AB9}"/>
              </a:ext>
            </a:extLst>
          </p:cNvPr>
          <p:cNvSpPr>
            <a:spLocks noGrp="1"/>
          </p:cNvSpPr>
          <p:nvPr>
            <p:ph idx="1"/>
          </p:nvPr>
        </p:nvSpPr>
        <p:spPr/>
        <p:txBody>
          <a:bodyPr/>
          <a:lstStyle/>
          <a:p>
            <a:pPr marL="0" indent="0">
              <a:buNone/>
            </a:pPr>
            <a:r>
              <a:rPr lang="fr-FR" dirty="0"/>
              <a:t>L10 : « parce que je te parle » (</a:t>
            </a:r>
            <a:r>
              <a:rPr lang="fr-FR" dirty="0" err="1"/>
              <a:t>cccause</a:t>
            </a:r>
            <a:r>
              <a:rPr lang="fr-FR" dirty="0"/>
              <a:t>) &gt; V propose une raison qui pousse Descartes à refuser les sentiments aux animaux</a:t>
            </a:r>
          </a:p>
          <a:p>
            <a:pPr marL="0" indent="0">
              <a:buNone/>
            </a:pPr>
            <a:endParaRPr lang="fr-FR" dirty="0"/>
          </a:p>
          <a:p>
            <a:pPr marL="0" indent="0">
              <a:buNone/>
            </a:pPr>
            <a:r>
              <a:rPr lang="fr-FR" dirty="0"/>
              <a:t>L11 : « eh bien ! Je ne te parle pas ; tu me vois … » l13 « tu juges que j’ai éprouvé» </a:t>
            </a:r>
          </a:p>
          <a:p>
            <a:pPr marL="0" indent="0">
              <a:buNone/>
            </a:pPr>
            <a:r>
              <a:rPr lang="fr-FR" dirty="0"/>
              <a:t>(emploi 1° et 2° personne + verbes ) &gt; V se prend pour exemple et montre qu’on peut percevoir les sentiments d’une personne même si celle-ci ne parle pas.</a:t>
            </a:r>
          </a:p>
          <a:p>
            <a:pPr marL="0" indent="0">
              <a:buNone/>
            </a:pPr>
            <a:r>
              <a:rPr lang="fr-FR" dirty="0"/>
              <a:t>…</a:t>
            </a:r>
          </a:p>
        </p:txBody>
      </p:sp>
    </p:spTree>
    <p:extLst>
      <p:ext uri="{BB962C8B-B14F-4D97-AF65-F5344CB8AC3E}">
        <p14:creationId xmlns:p14="http://schemas.microsoft.com/office/powerpoint/2010/main" val="2460244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E6A00F-CBF6-41CD-A76E-B534490C2273}"/>
              </a:ext>
            </a:extLst>
          </p:cNvPr>
          <p:cNvSpPr>
            <a:spLocks noGrp="1"/>
          </p:cNvSpPr>
          <p:nvPr>
            <p:ph type="title"/>
          </p:nvPr>
        </p:nvSpPr>
        <p:spPr>
          <a:xfrm>
            <a:off x="838200" y="365125"/>
            <a:ext cx="10515600" cy="1304649"/>
          </a:xfrm>
        </p:spPr>
        <p:txBody>
          <a:bodyPr/>
          <a:lstStyle/>
          <a:p>
            <a:pPr algn="ctr"/>
            <a:r>
              <a:rPr lang="fr-FR" dirty="0"/>
              <a:t>3 recherche d’un plan précis</a:t>
            </a:r>
            <a:br>
              <a:rPr lang="fr-FR" dirty="0"/>
            </a:br>
            <a:endParaRPr lang="fr-FR" dirty="0"/>
          </a:p>
        </p:txBody>
      </p:sp>
      <p:sp>
        <p:nvSpPr>
          <p:cNvPr id="3" name="Espace réservé du contenu 2">
            <a:extLst>
              <a:ext uri="{FF2B5EF4-FFF2-40B4-BE49-F238E27FC236}">
                <a16:creationId xmlns:a16="http://schemas.microsoft.com/office/drawing/2014/main" id="{5E923BD4-1EDA-4986-AE10-A2FE0BCBC90C}"/>
              </a:ext>
            </a:extLst>
          </p:cNvPr>
          <p:cNvSpPr>
            <a:spLocks noGrp="1"/>
          </p:cNvSpPr>
          <p:nvPr>
            <p:ph idx="1"/>
          </p:nvPr>
        </p:nvSpPr>
        <p:spPr/>
        <p:txBody>
          <a:bodyPr/>
          <a:lstStyle/>
          <a:p>
            <a:pPr marL="0" indent="0" algn="ctr">
              <a:buNone/>
            </a:pPr>
            <a:r>
              <a:rPr lang="fr-FR" dirty="0"/>
              <a:t>Contrairement à l’explication linéaire, qui suit l’ordre du texte,</a:t>
            </a:r>
          </a:p>
          <a:p>
            <a:pPr marL="0" indent="0" algn="ctr">
              <a:buNone/>
            </a:pPr>
            <a:r>
              <a:rPr lang="fr-FR" b="1" u="sng" dirty="0"/>
              <a:t>le commentaire cherche à organiser les idées.</a:t>
            </a:r>
          </a:p>
          <a:p>
            <a:pPr marL="0" indent="0" algn="ctr">
              <a:buNone/>
            </a:pPr>
            <a:r>
              <a:rPr lang="fr-FR" dirty="0"/>
              <a:t>Il faut prévoir les grands axes et leurs sous-parties !</a:t>
            </a:r>
          </a:p>
          <a:p>
            <a:pPr marL="0" indent="0">
              <a:buNone/>
            </a:pPr>
            <a:r>
              <a:rPr lang="fr-FR" dirty="0"/>
              <a:t>(2 ou 3 axes, de 2 ou 3 paragraphes chacun &gt; au moins 6 paragraphes de développement)</a:t>
            </a:r>
          </a:p>
          <a:p>
            <a:pPr marL="0" indent="0">
              <a:buNone/>
            </a:pPr>
            <a:endParaRPr lang="fr-FR" dirty="0"/>
          </a:p>
          <a:p>
            <a:pPr marL="0" indent="0">
              <a:buNone/>
            </a:pPr>
            <a:r>
              <a:rPr lang="fr-FR" dirty="0"/>
              <a:t>Il faut aussi choisir une </a:t>
            </a:r>
            <a:r>
              <a:rPr lang="fr-FR" b="1" dirty="0"/>
              <a:t>problématique</a:t>
            </a:r>
            <a:r>
              <a:rPr lang="fr-FR" dirty="0"/>
              <a:t>.</a:t>
            </a:r>
          </a:p>
          <a:p>
            <a:pPr marL="0" indent="0">
              <a:buNone/>
            </a:pPr>
            <a:r>
              <a:rPr lang="fr-FR" dirty="0"/>
              <a:t>Ex : Comment Voltaire défend-il les « bêtes » contre la théorie machiniste de Descartes ?</a:t>
            </a:r>
          </a:p>
        </p:txBody>
      </p:sp>
    </p:spTree>
    <p:extLst>
      <p:ext uri="{BB962C8B-B14F-4D97-AF65-F5344CB8AC3E}">
        <p14:creationId xmlns:p14="http://schemas.microsoft.com/office/powerpoint/2010/main" val="2282768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9DE8D5-8C8E-4DCA-9323-F1A27A39C0FF}"/>
              </a:ext>
            </a:extLst>
          </p:cNvPr>
          <p:cNvSpPr>
            <a:spLocks noGrp="1"/>
          </p:cNvSpPr>
          <p:nvPr>
            <p:ph type="title"/>
          </p:nvPr>
        </p:nvSpPr>
        <p:spPr/>
        <p:txBody>
          <a:bodyPr/>
          <a:lstStyle/>
          <a:p>
            <a:pPr algn="ctr"/>
            <a:r>
              <a:rPr lang="fr-FR" dirty="0"/>
              <a:t>Plan proposé</a:t>
            </a:r>
          </a:p>
        </p:txBody>
      </p:sp>
      <p:sp>
        <p:nvSpPr>
          <p:cNvPr id="3" name="Espace réservé du contenu 2">
            <a:extLst>
              <a:ext uri="{FF2B5EF4-FFF2-40B4-BE49-F238E27FC236}">
                <a16:creationId xmlns:a16="http://schemas.microsoft.com/office/drawing/2014/main" id="{959636E5-AB45-469A-AD89-89F0583307C3}"/>
              </a:ext>
            </a:extLst>
          </p:cNvPr>
          <p:cNvSpPr>
            <a:spLocks noGrp="1"/>
          </p:cNvSpPr>
          <p:nvPr>
            <p:ph idx="1"/>
          </p:nvPr>
        </p:nvSpPr>
        <p:spPr/>
        <p:txBody>
          <a:bodyPr>
            <a:normAutofit lnSpcReduction="10000"/>
          </a:bodyPr>
          <a:lstStyle/>
          <a:p>
            <a:pPr marL="0" indent="0">
              <a:buNone/>
            </a:pPr>
            <a:r>
              <a:rPr lang="fr-FR" u="sng" dirty="0"/>
              <a:t>I un réquisitoire contre Descartes</a:t>
            </a:r>
          </a:p>
          <a:p>
            <a:pPr marL="514350" indent="-514350">
              <a:buAutoNum type="arabicParenR"/>
            </a:pPr>
            <a:r>
              <a:rPr lang="fr-FR" dirty="0"/>
              <a:t>Une adresse directe à Descartes et au lecteur</a:t>
            </a:r>
          </a:p>
          <a:p>
            <a:pPr marL="514350" indent="-514350">
              <a:buAutoNum type="arabicParenR"/>
            </a:pPr>
            <a:r>
              <a:rPr lang="fr-FR" dirty="0"/>
              <a:t>Une théorie démontée point par point  (adaptation, apprentissage, perfectionnement, sentiments)</a:t>
            </a:r>
          </a:p>
          <a:p>
            <a:pPr marL="514350" indent="-514350">
              <a:buAutoNum type="arabicParenR"/>
            </a:pPr>
            <a:r>
              <a:rPr lang="fr-FR" dirty="0"/>
              <a:t>La logique de la nature opposée au raisonnement de Descartes</a:t>
            </a:r>
          </a:p>
          <a:p>
            <a:pPr marL="0" indent="0">
              <a:buNone/>
            </a:pPr>
            <a:r>
              <a:rPr lang="fr-FR" u="sng" dirty="0"/>
              <a:t>II un plaidoyer pour la défense des animaux</a:t>
            </a:r>
          </a:p>
          <a:p>
            <a:pPr marL="514350" indent="-514350">
              <a:buAutoNum type="arabicParenR"/>
            </a:pPr>
            <a:r>
              <a:rPr lang="fr-FR" dirty="0"/>
              <a:t>Grande adaptabilité des animaux, à la nature et à l’homme</a:t>
            </a:r>
          </a:p>
          <a:p>
            <a:pPr marL="514350" indent="-514350">
              <a:buAutoNum type="arabicParenR"/>
            </a:pPr>
            <a:r>
              <a:rPr lang="fr-FR" dirty="0"/>
              <a:t>Des animaux sensibles (sentiments et souffrance)</a:t>
            </a:r>
          </a:p>
          <a:p>
            <a:pPr marL="514350" indent="-514350">
              <a:buAutoNum type="arabicParenR"/>
            </a:pPr>
            <a:r>
              <a:rPr lang="fr-FR" dirty="0"/>
              <a:t>Des animaux supérieurs aux Hommes </a:t>
            </a:r>
          </a:p>
          <a:p>
            <a:pPr marL="0" indent="0">
              <a:buNone/>
            </a:pPr>
            <a:endParaRPr lang="fr-FR" dirty="0"/>
          </a:p>
          <a:p>
            <a:pPr marL="514350" indent="-514350">
              <a:buAutoNum type="arabicParenR"/>
            </a:pPr>
            <a:endParaRPr lang="fr-FR" dirty="0"/>
          </a:p>
          <a:p>
            <a:pPr marL="514350" indent="-514350">
              <a:buAutoNum type="arabicParenR"/>
            </a:pPr>
            <a:endParaRPr lang="fr-FR" dirty="0"/>
          </a:p>
        </p:txBody>
      </p:sp>
    </p:spTree>
    <p:extLst>
      <p:ext uri="{BB962C8B-B14F-4D97-AF65-F5344CB8AC3E}">
        <p14:creationId xmlns:p14="http://schemas.microsoft.com/office/powerpoint/2010/main" val="222716644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1010</Words>
  <Application>Microsoft Office PowerPoint</Application>
  <PresentationFormat>Grand écran</PresentationFormat>
  <Paragraphs>74</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Correction du commentaire</vt:lpstr>
      <vt:lpstr>Pour réussir son commentaire : - il faut prendre le temps d’étudier le texte ! </vt:lpstr>
      <vt:lpstr>2 étude du texte (même méthode que pour l’explication linéaire) </vt:lpstr>
      <vt:lpstr>Exemple d’étude du texte : tableau</vt:lpstr>
      <vt:lpstr>Exemple d’étude du texte : marginalia</vt:lpstr>
      <vt:lpstr>Exemple d’étude du texte : marginalia</vt:lpstr>
      <vt:lpstr>Exemple d’étude du texte : prise de notes</vt:lpstr>
      <vt:lpstr>3 recherche d’un plan précis </vt:lpstr>
      <vt:lpstr>Plan proposé</vt:lpstr>
      <vt:lpstr>4 On rédige : d’abord l’introduction en un seul paragraphe !</vt:lpstr>
      <vt:lpstr>4 On rédige : la conclusion au brouillon</vt:lpstr>
      <vt:lpstr>On rédige le développement  en suivant précisément son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Correction du commentaire</dc:title>
  <dc:creator>Nathalie Guillerm</dc:creator>
  <cp:lastModifiedBy>Nathalie Guillerm</cp:lastModifiedBy>
  <cp:revision>14</cp:revision>
  <dcterms:created xsi:type="dcterms:W3CDTF">2020-03-24T09:22:46Z</dcterms:created>
  <dcterms:modified xsi:type="dcterms:W3CDTF">2023-09-21T11:54:01Z</dcterms:modified>
</cp:coreProperties>
</file>